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954E-9B2A-47E3-BC2C-25C9DDE1BB28}" type="datetimeFigureOut">
              <a:rPr lang="en-US" smtClean="0"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EE19-B818-42BF-ADCD-EB23F55EE4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793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954E-9B2A-47E3-BC2C-25C9DDE1BB28}" type="datetimeFigureOut">
              <a:rPr lang="en-US" smtClean="0"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EE19-B818-42BF-ADCD-EB23F55EE4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20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954E-9B2A-47E3-BC2C-25C9DDE1BB28}" type="datetimeFigureOut">
              <a:rPr lang="en-US" smtClean="0"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EE19-B818-42BF-ADCD-EB23F55EE48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44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954E-9B2A-47E3-BC2C-25C9DDE1BB28}" type="datetimeFigureOut">
              <a:rPr lang="en-US" smtClean="0"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EE19-B818-42BF-ADCD-EB23F55EE4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411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954E-9B2A-47E3-BC2C-25C9DDE1BB28}" type="datetimeFigureOut">
              <a:rPr lang="en-US" smtClean="0"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EE19-B818-42BF-ADCD-EB23F55EE48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6793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954E-9B2A-47E3-BC2C-25C9DDE1BB28}" type="datetimeFigureOut">
              <a:rPr lang="en-US" smtClean="0"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EE19-B818-42BF-ADCD-EB23F55EE4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780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954E-9B2A-47E3-BC2C-25C9DDE1BB28}" type="datetimeFigureOut">
              <a:rPr lang="en-US" smtClean="0"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EE19-B818-42BF-ADCD-EB23F55EE4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239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954E-9B2A-47E3-BC2C-25C9DDE1BB28}" type="datetimeFigureOut">
              <a:rPr lang="en-US" smtClean="0"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EE19-B818-42BF-ADCD-EB23F55EE4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707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954E-9B2A-47E3-BC2C-25C9DDE1BB28}" type="datetimeFigureOut">
              <a:rPr lang="en-US" smtClean="0"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EE19-B818-42BF-ADCD-EB23F55EE4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34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954E-9B2A-47E3-BC2C-25C9DDE1BB28}" type="datetimeFigureOut">
              <a:rPr lang="en-US" smtClean="0"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EE19-B818-42BF-ADCD-EB23F55EE4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772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954E-9B2A-47E3-BC2C-25C9DDE1BB28}" type="datetimeFigureOut">
              <a:rPr lang="en-US" smtClean="0"/>
              <a:t>5/17/2025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EE19-B818-42BF-ADCD-EB23F55EE4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499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954E-9B2A-47E3-BC2C-25C9DDE1BB28}" type="datetimeFigureOut">
              <a:rPr lang="en-US" smtClean="0"/>
              <a:t>5/17/2025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EE19-B818-42BF-ADCD-EB23F55EE4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627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954E-9B2A-47E3-BC2C-25C9DDE1BB28}" type="datetimeFigureOut">
              <a:rPr lang="en-US" smtClean="0"/>
              <a:t>5/17/2025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EE19-B818-42BF-ADCD-EB23F55EE4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636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954E-9B2A-47E3-BC2C-25C9DDE1BB28}" type="datetimeFigureOut">
              <a:rPr lang="en-US" smtClean="0"/>
              <a:t>5/17/2025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EE19-B818-42BF-ADCD-EB23F55EE4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658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954E-9B2A-47E3-BC2C-25C9DDE1BB28}" type="datetimeFigureOut">
              <a:rPr lang="en-US" smtClean="0"/>
              <a:t>5/17/2025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EE19-B818-42BF-ADCD-EB23F55EE4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228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F954E-9B2A-47E3-BC2C-25C9DDE1BB28}" type="datetimeFigureOut">
              <a:rPr lang="en-US" smtClean="0"/>
              <a:t>5/17/2025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EE19-B818-42BF-ADCD-EB23F55EE4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379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F954E-9B2A-47E3-BC2C-25C9DDE1BB28}" type="datetimeFigureOut">
              <a:rPr lang="en-US" smtClean="0"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3F5EE19-B818-42BF-ADCD-EB23F55EE4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205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82997-42A1-449C-AFAB-8E7204F4F8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Проект </a:t>
            </a:r>
            <a:r>
              <a:rPr lang="en-US" dirty="0"/>
              <a:t>SPI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AA158-5EC5-49B6-8D97-24FA6055C3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054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988EF-95AE-4737-B284-5B3DBFD98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8484"/>
          </a:xfrm>
        </p:spPr>
        <p:txBody>
          <a:bodyPr/>
          <a:lstStyle/>
          <a:p>
            <a:r>
              <a:rPr lang="ru-RU" dirty="0"/>
              <a:t>Топ-модуль проекта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28B1C-4AC1-424F-836A-5F413E471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9143"/>
            <a:ext cx="8596668" cy="3880773"/>
          </a:xfrm>
        </p:spPr>
        <p:txBody>
          <a:bodyPr/>
          <a:lstStyle/>
          <a:p>
            <a:r>
              <a:rPr lang="ru-RU" dirty="0"/>
              <a:t>На вход подаются 3 сигнала</a:t>
            </a:r>
            <a:r>
              <a:rPr lang="en-US" dirty="0"/>
              <a:t>: </a:t>
            </a:r>
            <a:r>
              <a:rPr lang="ru-RU" dirty="0"/>
              <a:t>тактирующий сигнал с ПЛИС (50 </a:t>
            </a:r>
            <a:r>
              <a:rPr lang="ru-RU" dirty="0" err="1"/>
              <a:t>Мгц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ru-RU" dirty="0"/>
              <a:t>_50</a:t>
            </a:r>
            <a:r>
              <a:rPr lang="en-US" dirty="0" err="1"/>
              <a:t>M_i</a:t>
            </a:r>
            <a:r>
              <a:rPr lang="ru-RU" dirty="0"/>
              <a:t>, асинхронный сброс с кнопки</a:t>
            </a:r>
            <a:r>
              <a:rPr lang="en-US" dirty="0"/>
              <a:t> </a:t>
            </a:r>
            <a:r>
              <a:rPr lang="en-US" dirty="0" err="1"/>
              <a:t>arstn_i</a:t>
            </a:r>
            <a:r>
              <a:rPr lang="ru-RU" dirty="0"/>
              <a:t> и разрешающий сигнал работы модуля с </a:t>
            </a:r>
            <a:r>
              <a:rPr lang="ru-RU" dirty="0" err="1"/>
              <a:t>переключителя</a:t>
            </a:r>
            <a:r>
              <a:rPr lang="en-US" dirty="0"/>
              <a:t> </a:t>
            </a:r>
            <a:r>
              <a:rPr lang="en-US" dirty="0" err="1"/>
              <a:t>key_en_i</a:t>
            </a:r>
            <a:r>
              <a:rPr lang="ru-RU" dirty="0"/>
              <a:t>.</a:t>
            </a:r>
          </a:p>
          <a:p>
            <a:r>
              <a:rPr lang="ru-RU" dirty="0"/>
              <a:t>На выходе передаётся сигнал, связанный со светодиодом</a:t>
            </a:r>
            <a:r>
              <a:rPr lang="en-US" dirty="0"/>
              <a:t>, </a:t>
            </a:r>
            <a:r>
              <a:rPr lang="en-US" dirty="0" err="1"/>
              <a:t>led_o</a:t>
            </a:r>
            <a:r>
              <a:rPr lang="ru-RU" dirty="0"/>
              <a:t>. После выполнения передачи между модулями </a:t>
            </a:r>
            <a:r>
              <a:rPr lang="en-US" dirty="0" err="1"/>
              <a:t>SPI_master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SPI_slave</a:t>
            </a:r>
            <a:r>
              <a:rPr lang="ru-RU" dirty="0"/>
              <a:t>, светодиод должен загореться.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ACD80D-99AF-4081-A556-9EB89DAF7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950" y="4029167"/>
            <a:ext cx="26860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047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988EF-95AE-4737-B284-5B3DBFD98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8484"/>
          </a:xfrm>
        </p:spPr>
        <p:txBody>
          <a:bodyPr/>
          <a:lstStyle/>
          <a:p>
            <a:r>
              <a:rPr lang="ru-RU" dirty="0"/>
              <a:t>Функциональная схема проекта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28B1C-4AC1-424F-836A-5F413E471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9143"/>
            <a:ext cx="8667244" cy="3880773"/>
          </a:xfrm>
        </p:spPr>
        <p:txBody>
          <a:bodyPr>
            <a:normAutofit/>
          </a:bodyPr>
          <a:lstStyle/>
          <a:p>
            <a:r>
              <a:rPr lang="ru-RU" dirty="0"/>
              <a:t>После сброса и разрешающего сигнала с кнопки должна произойти передача команды чтения из модуля </a:t>
            </a:r>
            <a:r>
              <a:rPr lang="en-US" dirty="0" err="1"/>
              <a:t>SPI_master</a:t>
            </a:r>
            <a:r>
              <a:rPr lang="en-US" dirty="0"/>
              <a:t> </a:t>
            </a:r>
            <a:r>
              <a:rPr lang="ru-RU" dirty="0"/>
              <a:t>в модуль </a:t>
            </a:r>
            <a:r>
              <a:rPr lang="en-US" dirty="0" err="1"/>
              <a:t>SPI_slave</a:t>
            </a:r>
            <a:r>
              <a:rPr lang="ru-RU" dirty="0"/>
              <a:t>. Модуль </a:t>
            </a:r>
            <a:r>
              <a:rPr lang="en-US" dirty="0" err="1"/>
              <a:t>SPI_slave</a:t>
            </a:r>
            <a:r>
              <a:rPr lang="en-US" dirty="0"/>
              <a:t> </a:t>
            </a:r>
            <a:r>
              <a:rPr lang="ru-RU" dirty="0"/>
              <a:t>обрабатывает полученную команду и высылает в </a:t>
            </a:r>
            <a:r>
              <a:rPr lang="en-US" dirty="0" err="1"/>
              <a:t>SPI_master</a:t>
            </a:r>
            <a:r>
              <a:rPr lang="en-US" dirty="0"/>
              <a:t> </a:t>
            </a:r>
            <a:r>
              <a:rPr lang="ru-RU" dirty="0"/>
              <a:t>считываемые данные. После получения этих данных должен загораться светодиод на отладочной плате.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3BFDC0-D35A-4BB2-944F-3E2726A4A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643" y="3562350"/>
            <a:ext cx="72580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136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988EF-95AE-4737-B284-5B3DBFD98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8484"/>
          </a:xfrm>
        </p:spPr>
        <p:txBody>
          <a:bodyPr/>
          <a:lstStyle/>
          <a:p>
            <a:r>
              <a:rPr lang="ru-RU" dirty="0"/>
              <a:t>Модуль </a:t>
            </a:r>
            <a:r>
              <a:rPr lang="en-US" dirty="0" err="1"/>
              <a:t>SPI_master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28B1C-4AC1-424F-836A-5F413E471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9143"/>
            <a:ext cx="8832426" cy="388077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091E42"/>
                </a:solidFill>
              </a:rPr>
              <a:t>Команда чтения хранится в памяти </a:t>
            </a:r>
            <a:r>
              <a:rPr lang="en-US" dirty="0" err="1">
                <a:solidFill>
                  <a:srgbClr val="091E42"/>
                </a:solidFill>
              </a:rPr>
              <a:t>tx_memory</a:t>
            </a:r>
            <a:r>
              <a:rPr lang="ru-RU" dirty="0">
                <a:solidFill>
                  <a:srgbClr val="091E42"/>
                </a:solidFill>
              </a:rPr>
              <a:t> и после разрешающего сигнала с кнопки передаётся в модуль </a:t>
            </a:r>
            <a:r>
              <a:rPr lang="en-US" dirty="0" err="1">
                <a:solidFill>
                  <a:srgbClr val="091E42"/>
                </a:solidFill>
              </a:rPr>
              <a:t>tx_master</a:t>
            </a:r>
            <a:r>
              <a:rPr lang="en-US" dirty="0">
                <a:solidFill>
                  <a:srgbClr val="091E42"/>
                </a:solidFill>
              </a:rPr>
              <a:t>, </a:t>
            </a:r>
            <a:r>
              <a:rPr lang="ru-RU" dirty="0">
                <a:solidFill>
                  <a:srgbClr val="091E42"/>
                </a:solidFill>
              </a:rPr>
              <a:t>который должен передать данную команду.</a:t>
            </a:r>
          </a:p>
          <a:p>
            <a:r>
              <a:rPr lang="ru-RU" dirty="0">
                <a:solidFill>
                  <a:srgbClr val="091E42"/>
                </a:solidFill>
              </a:rPr>
              <a:t>По окончанию передачи и приёма данных взводятся флаги </a:t>
            </a:r>
            <a:r>
              <a:rPr lang="en-US" dirty="0" err="1">
                <a:solidFill>
                  <a:srgbClr val="091E42"/>
                </a:solidFill>
              </a:rPr>
              <a:t>d_m_tx_end</a:t>
            </a:r>
            <a:r>
              <a:rPr lang="ru-RU" dirty="0">
                <a:solidFill>
                  <a:srgbClr val="091E42"/>
                </a:solidFill>
              </a:rPr>
              <a:t> и </a:t>
            </a:r>
            <a:r>
              <a:rPr lang="en-US" dirty="0" err="1">
                <a:solidFill>
                  <a:srgbClr val="091E42"/>
                </a:solidFill>
              </a:rPr>
              <a:t>d_m_rx_end</a:t>
            </a:r>
            <a:r>
              <a:rPr lang="en-US" dirty="0">
                <a:solidFill>
                  <a:srgbClr val="091E42"/>
                </a:solidFill>
              </a:rPr>
              <a:t>.</a:t>
            </a:r>
            <a:endParaRPr lang="ru-RU" dirty="0">
              <a:solidFill>
                <a:srgbClr val="091E42"/>
              </a:solidFill>
            </a:endParaRPr>
          </a:p>
          <a:p>
            <a:r>
              <a:rPr lang="ru-RU" dirty="0">
                <a:solidFill>
                  <a:srgbClr val="091E42"/>
                </a:solidFill>
              </a:rPr>
              <a:t>Считаем, что у модуля только один режим работы</a:t>
            </a:r>
            <a:r>
              <a:rPr lang="en-US" dirty="0">
                <a:solidFill>
                  <a:srgbClr val="091E42"/>
                </a:solidFill>
              </a:rPr>
              <a:t>: CPOL=0, CPHA=0.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FE0616-DFB7-487B-9CFA-E1790E3B2A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893" y="3966450"/>
            <a:ext cx="40195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627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F3ABF-440A-4937-8F0F-623237683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 </a:t>
            </a:r>
            <a:r>
              <a:rPr lang="en-US" dirty="0" err="1"/>
              <a:t>SPI_master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01F25-DD55-45F4-A37B-E5966FD39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ru-RU" dirty="0">
                <a:solidFill>
                  <a:srgbClr val="091E42"/>
                </a:solidFill>
              </a:rPr>
              <a:t>Частота </a:t>
            </a:r>
            <a:r>
              <a:rPr lang="en-US" dirty="0" err="1">
                <a:solidFill>
                  <a:srgbClr val="091E42"/>
                </a:solidFill>
              </a:rPr>
              <a:t>sclk</a:t>
            </a:r>
            <a:r>
              <a:rPr lang="en-US" dirty="0">
                <a:solidFill>
                  <a:srgbClr val="091E42"/>
                </a:solidFill>
              </a:rPr>
              <a:t> </a:t>
            </a:r>
            <a:r>
              <a:rPr lang="ru-RU" dirty="0">
                <a:solidFill>
                  <a:srgbClr val="091E42"/>
                </a:solidFill>
              </a:rPr>
              <a:t>равна 40 </a:t>
            </a:r>
            <a:r>
              <a:rPr lang="ru-RU" dirty="0" err="1">
                <a:solidFill>
                  <a:srgbClr val="091E42"/>
                </a:solidFill>
              </a:rPr>
              <a:t>Мгц</a:t>
            </a:r>
            <a:r>
              <a:rPr lang="ru-RU" dirty="0">
                <a:solidFill>
                  <a:srgbClr val="091E42"/>
                </a:solidFill>
              </a:rPr>
              <a:t>.</a:t>
            </a:r>
            <a:r>
              <a:rPr lang="en-US" dirty="0">
                <a:solidFill>
                  <a:srgbClr val="091E42"/>
                </a:solidFill>
              </a:rPr>
              <a:t> </a:t>
            </a:r>
            <a:r>
              <a:rPr lang="ru-RU" dirty="0">
                <a:solidFill>
                  <a:srgbClr val="091E42"/>
                </a:solidFill>
              </a:rPr>
              <a:t>Взята реальная частота чипа  с </a:t>
            </a:r>
            <a:r>
              <a:rPr lang="en-US" dirty="0">
                <a:solidFill>
                  <a:srgbClr val="091E42"/>
                </a:solidFill>
              </a:rPr>
              <a:t>SPI-</a:t>
            </a:r>
            <a:r>
              <a:rPr lang="ru-RU" dirty="0">
                <a:solidFill>
                  <a:srgbClr val="091E42"/>
                </a:solidFill>
              </a:rPr>
              <a:t>интерфейсом </a:t>
            </a:r>
            <a:r>
              <a:rPr lang="en-US" dirty="0">
                <a:solidFill>
                  <a:srgbClr val="091E42"/>
                </a:solidFill>
              </a:rPr>
              <a:t>CY14B101PA</a:t>
            </a:r>
            <a:r>
              <a:rPr lang="ru-RU" dirty="0">
                <a:solidFill>
                  <a:srgbClr val="091E42"/>
                </a:solidFill>
              </a:rPr>
              <a:t>.</a:t>
            </a:r>
          </a:p>
          <a:p>
            <a:r>
              <a:rPr lang="ru-RU" dirty="0">
                <a:solidFill>
                  <a:srgbClr val="091E42"/>
                </a:solidFill>
              </a:rPr>
              <a:t>Так в проекте используется две частоты, то требуется </a:t>
            </a:r>
            <a:r>
              <a:rPr lang="ru-RU" dirty="0" err="1">
                <a:solidFill>
                  <a:srgbClr val="091E42"/>
                </a:solidFill>
              </a:rPr>
              <a:t>пересинхронизация</a:t>
            </a:r>
            <a:r>
              <a:rPr lang="ru-RU" dirty="0">
                <a:solidFill>
                  <a:srgbClr val="091E42"/>
                </a:solidFill>
              </a:rPr>
              <a:t> тактового сигнала.</a:t>
            </a:r>
            <a:endParaRPr lang="en-US" dirty="0">
              <a:solidFill>
                <a:srgbClr val="091E42"/>
              </a:solidFill>
            </a:endParaRPr>
          </a:p>
          <a:p>
            <a:r>
              <a:rPr lang="ru-RU" dirty="0">
                <a:solidFill>
                  <a:srgbClr val="091E42"/>
                </a:solidFill>
              </a:rPr>
              <a:t>Чтобы не </a:t>
            </a:r>
            <a:r>
              <a:rPr lang="ru-RU" dirty="0" err="1">
                <a:solidFill>
                  <a:srgbClr val="091E42"/>
                </a:solidFill>
              </a:rPr>
              <a:t>пересинхронизировать</a:t>
            </a:r>
            <a:r>
              <a:rPr lang="ru-RU" dirty="0">
                <a:solidFill>
                  <a:srgbClr val="091E42"/>
                </a:solidFill>
              </a:rPr>
              <a:t> модуль </a:t>
            </a:r>
            <a:r>
              <a:rPr lang="en-US" dirty="0" err="1">
                <a:solidFill>
                  <a:srgbClr val="091E42"/>
                </a:solidFill>
              </a:rPr>
              <a:t>SPI_slave</a:t>
            </a:r>
            <a:r>
              <a:rPr lang="en-US" dirty="0">
                <a:solidFill>
                  <a:srgbClr val="091E42"/>
                </a:solidFill>
              </a:rPr>
              <a:t> </a:t>
            </a:r>
            <a:r>
              <a:rPr lang="ru-RU" dirty="0">
                <a:solidFill>
                  <a:srgbClr val="091E42"/>
                </a:solidFill>
              </a:rPr>
              <a:t>сигнал </a:t>
            </a:r>
            <a:r>
              <a:rPr lang="en-US" dirty="0">
                <a:solidFill>
                  <a:srgbClr val="091E42"/>
                </a:solidFill>
              </a:rPr>
              <a:t>clk_40M</a:t>
            </a:r>
            <a:r>
              <a:rPr lang="ru-RU" dirty="0">
                <a:solidFill>
                  <a:srgbClr val="091E42"/>
                </a:solidFill>
              </a:rPr>
              <a:t> передаётся в него для тактирования внутренних сигналов.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5022AA-566D-4766-B7C4-863411050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974" y="3946526"/>
            <a:ext cx="536257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469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F3ABF-440A-4937-8F0F-623237683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 </a:t>
            </a:r>
            <a:r>
              <a:rPr lang="en-US" dirty="0" err="1"/>
              <a:t>SPI_slave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01F25-DD55-45F4-A37B-E5966FD39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ru-RU" dirty="0"/>
              <a:t>Команда, принятая от модуля </a:t>
            </a:r>
            <a:r>
              <a:rPr lang="en-US" dirty="0" err="1"/>
              <a:t>SPI_master</a:t>
            </a:r>
            <a:r>
              <a:rPr lang="en-US" dirty="0"/>
              <a:t>, </a:t>
            </a:r>
            <a:r>
              <a:rPr lang="ru-RU" dirty="0"/>
              <a:t>дешифруется в </a:t>
            </a:r>
            <a:r>
              <a:rPr lang="en-US" dirty="0"/>
              <a:t>command encoder.</a:t>
            </a:r>
            <a:r>
              <a:rPr lang="ru-RU" dirty="0"/>
              <a:t> Если пришедшая команда совпадает с заранее заданной командой в </a:t>
            </a:r>
            <a:r>
              <a:rPr lang="en-US" dirty="0"/>
              <a:t>command encoder, </a:t>
            </a:r>
            <a:r>
              <a:rPr lang="ru-RU" dirty="0"/>
              <a:t>то начинается процесс её выполнения.</a:t>
            </a:r>
            <a:endParaRPr lang="en-US" dirty="0"/>
          </a:p>
          <a:p>
            <a:r>
              <a:rPr lang="ru-RU" dirty="0"/>
              <a:t>В нашем случае есть только команда чтения, но при желании можно расширить пул команд. Например, ввести команду записи и т.д.</a:t>
            </a:r>
          </a:p>
          <a:p>
            <a:r>
              <a:rPr lang="ru-RU" dirty="0"/>
              <a:t>Команда чтения разрешает считывание данных из памяти </a:t>
            </a:r>
            <a:r>
              <a:rPr lang="en-US" dirty="0"/>
              <a:t>memory </a:t>
            </a:r>
            <a:r>
              <a:rPr lang="ru-RU" dirty="0"/>
              <a:t>и передачу их в модуль </a:t>
            </a:r>
            <a:r>
              <a:rPr lang="en-US" dirty="0" err="1"/>
              <a:t>SPI_master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B0B9C2-5288-4C64-8DFE-1B64F9B3F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143" y="4077990"/>
            <a:ext cx="68770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369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F3ABF-440A-4937-8F0F-623237683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занятий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01F25-DD55-45F4-A37B-E5966FD39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5195356"/>
          </a:xfrm>
        </p:spPr>
        <p:txBody>
          <a:bodyPr>
            <a:normAutofit/>
          </a:bodyPr>
          <a:lstStyle/>
          <a:p>
            <a:r>
              <a:rPr lang="ru-RU" dirty="0"/>
              <a:t>Занятие 1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ru-RU" dirty="0"/>
              <a:t>Проверка домашнего задания</a:t>
            </a:r>
            <a:r>
              <a:rPr lang="ru-RU"/>
              <a:t>. </a:t>
            </a:r>
          </a:p>
          <a:p>
            <a:pPr marL="0" indent="0">
              <a:buNone/>
            </a:pPr>
            <a:r>
              <a:rPr lang="ru-RU"/>
              <a:t>ДЗ</a:t>
            </a:r>
            <a:r>
              <a:rPr lang="en-US" dirty="0"/>
              <a:t>: </a:t>
            </a:r>
            <a:r>
              <a:rPr lang="ru-RU" dirty="0"/>
              <a:t>Освоение команд гит, написание модуля </a:t>
            </a:r>
            <a:r>
              <a:rPr lang="en-US" dirty="0"/>
              <a:t>SPI_TOP </a:t>
            </a:r>
            <a:r>
              <a:rPr lang="ru-RU" dirty="0"/>
              <a:t>и </a:t>
            </a:r>
            <a:r>
              <a:rPr lang="en-US" dirty="0" err="1"/>
              <a:t>SPI_master</a:t>
            </a:r>
            <a:r>
              <a:rPr lang="ru-RU" dirty="0"/>
              <a:t>.</a:t>
            </a:r>
          </a:p>
          <a:p>
            <a:r>
              <a:rPr lang="ru-RU" dirty="0"/>
              <a:t>Занятие 2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ru-RU" dirty="0"/>
              <a:t>Освоение основных команд гит. Написание универсального модуля </a:t>
            </a:r>
            <a:r>
              <a:rPr lang="ru-RU" dirty="0" err="1"/>
              <a:t>однопортовой</a:t>
            </a:r>
            <a:r>
              <a:rPr lang="ru-RU" dirty="0"/>
              <a:t> памяти. Написание модуля </a:t>
            </a:r>
            <a:r>
              <a:rPr lang="en-US" dirty="0"/>
              <a:t>resync</a:t>
            </a:r>
            <a:r>
              <a:rPr lang="ru-RU" dirty="0"/>
              <a:t> и </a:t>
            </a:r>
            <a:r>
              <a:rPr lang="en-US" dirty="0" err="1"/>
              <a:t>tx_master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rx_master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Верификация и </a:t>
            </a:r>
            <a:r>
              <a:rPr lang="ru-RU" dirty="0" err="1"/>
              <a:t>дебаг</a:t>
            </a:r>
            <a:r>
              <a:rPr lang="ru-RU" dirty="0"/>
              <a:t> кода в симуляторе. </a:t>
            </a:r>
            <a:r>
              <a:rPr lang="en-US" dirty="0"/>
              <a:t>Testbench </a:t>
            </a:r>
            <a:r>
              <a:rPr lang="ru-RU" dirty="0"/>
              <a:t>представлен с моей стороны. Работа над модулем </a:t>
            </a:r>
            <a:r>
              <a:rPr lang="en-US" dirty="0" err="1"/>
              <a:t>SPI_slave</a:t>
            </a:r>
            <a:r>
              <a:rPr lang="en-US" dirty="0"/>
              <a:t>: </a:t>
            </a:r>
            <a:r>
              <a:rPr lang="ru-RU" dirty="0"/>
              <a:t>написание модуля </a:t>
            </a:r>
            <a:r>
              <a:rPr lang="en-US" dirty="0" err="1"/>
              <a:t>rx_slave</a:t>
            </a:r>
            <a:r>
              <a:rPr lang="en-US" dirty="0"/>
              <a:t>, command encoder</a:t>
            </a:r>
            <a:r>
              <a:rPr lang="ru-RU" dirty="0"/>
              <a:t>.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ДЗ</a:t>
            </a:r>
            <a:r>
              <a:rPr lang="en-US" dirty="0"/>
              <a:t>: </a:t>
            </a:r>
            <a:r>
              <a:rPr lang="ru-RU" dirty="0"/>
              <a:t>Дописать модуль </a:t>
            </a:r>
            <a:r>
              <a:rPr lang="en-US" dirty="0" err="1"/>
              <a:t>tx_slave</a:t>
            </a:r>
            <a:r>
              <a:rPr lang="en-US" dirty="0"/>
              <a:t>.</a:t>
            </a:r>
          </a:p>
          <a:p>
            <a:r>
              <a:rPr lang="ru-RU" dirty="0"/>
              <a:t>Занятие 3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ru-RU" dirty="0" err="1"/>
              <a:t>Верификайия</a:t>
            </a:r>
            <a:r>
              <a:rPr lang="ru-RU" dirty="0"/>
              <a:t> и </a:t>
            </a:r>
            <a:r>
              <a:rPr lang="ru-RU" dirty="0" err="1"/>
              <a:t>дебаг</a:t>
            </a:r>
            <a:r>
              <a:rPr lang="ru-RU" dirty="0"/>
              <a:t> всего проекта. Синтез проекта. Описание </a:t>
            </a:r>
            <a:r>
              <a:rPr lang="ru-RU" dirty="0" err="1"/>
              <a:t>констрейнов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Создание </a:t>
            </a:r>
            <a:r>
              <a:rPr lang="en-US" dirty="0" err="1"/>
              <a:t>stp</a:t>
            </a:r>
            <a:r>
              <a:rPr lang="en-US" dirty="0"/>
              <a:t>-</a:t>
            </a:r>
            <a:r>
              <a:rPr lang="ru-RU" dirty="0"/>
              <a:t>файла. </a:t>
            </a:r>
            <a:r>
              <a:rPr lang="ru-RU" dirty="0" err="1"/>
              <a:t>Дебаг</a:t>
            </a:r>
            <a:r>
              <a:rPr lang="ru-RU" dirty="0"/>
              <a:t> на ПЛИС.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3798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818</TotalTime>
  <Words>442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Проект SPI</vt:lpstr>
      <vt:lpstr>Топ-модуль проекта</vt:lpstr>
      <vt:lpstr>Функциональная схема проекта</vt:lpstr>
      <vt:lpstr>Модуль SPI_master</vt:lpstr>
      <vt:lpstr>Модуль SPI_master</vt:lpstr>
      <vt:lpstr>Модуль SPI_slave</vt:lpstr>
      <vt:lpstr>План занятий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Организация проекта</dc:title>
  <dc:creator>Анастасия Крымская</dc:creator>
  <cp:lastModifiedBy>Анастасия Крымская</cp:lastModifiedBy>
  <cp:revision>28</cp:revision>
  <dcterms:created xsi:type="dcterms:W3CDTF">2025-05-02T13:38:52Z</dcterms:created>
  <dcterms:modified xsi:type="dcterms:W3CDTF">2025-05-17T08:37:05Z</dcterms:modified>
</cp:coreProperties>
</file>