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1934844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33420662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23727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693143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85543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32139801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2221477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6102325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7933450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5464966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E5DC44F-6508-46D6-B00C-166BC68E6E76}" type="datetimeFigureOut">
              <a:rPr lang="pl-PL" smtClean="0"/>
              <a:t>24.01.2021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23339664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E5DC44F-6508-46D6-B00C-166BC68E6E76}" type="datetimeFigureOut">
              <a:rPr lang="pl-PL" smtClean="0"/>
              <a:t>24.01.2021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38353160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E5DC44F-6508-46D6-B00C-166BC68E6E76}" type="datetimeFigureOut">
              <a:rPr lang="pl-PL" smtClean="0"/>
              <a:t>24.01.2021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987658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DC44F-6508-46D6-B00C-166BC68E6E76}" type="datetimeFigureOut">
              <a:rPr lang="pl-PL" smtClean="0"/>
              <a:t>24.01.2021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7994768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E5DC44F-6508-46D6-B00C-166BC68E6E76}" type="datetimeFigureOut">
              <a:rPr lang="pl-PL" smtClean="0"/>
              <a:t>24.01.2021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30080896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E5DC44F-6508-46D6-B00C-166BC68E6E76}" type="datetimeFigureOut">
              <a:rPr lang="pl-PL" smtClean="0"/>
              <a:t>24.01.2021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8443745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5DC44F-6508-46D6-B00C-166BC68E6E76}" type="datetimeFigureOut">
              <a:rPr lang="pl-PL" smtClean="0"/>
              <a:t>24.01.2021</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7453EA-E1F3-4BB1-977A-EB29A0EEF649}" type="slidenum">
              <a:rPr lang="pl-PL" smtClean="0"/>
              <a:t>‹#›</a:t>
            </a:fld>
            <a:endParaRPr lang="pl-PL"/>
          </a:p>
        </p:txBody>
      </p:sp>
    </p:spTree>
    <p:extLst>
      <p:ext uri="{BB962C8B-B14F-4D97-AF65-F5344CB8AC3E}">
        <p14:creationId xmlns:p14="http://schemas.microsoft.com/office/powerpoint/2010/main" val="3969770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foursquare.com/docs/build-with-foursquare/catego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771C22-72A1-450A-A356-41A2B1DA4692}"/>
              </a:ext>
            </a:extLst>
          </p:cNvPr>
          <p:cNvSpPr>
            <a:spLocks noGrp="1"/>
          </p:cNvSpPr>
          <p:nvPr>
            <p:ph type="ctrTitle"/>
          </p:nvPr>
        </p:nvSpPr>
        <p:spPr/>
        <p:txBody>
          <a:bodyPr/>
          <a:lstStyle/>
          <a:p>
            <a:r>
              <a:rPr lang="en-US" b="1" dirty="0">
                <a:effectLst/>
                <a:latin typeface="Calibri" panose="020F0502020204030204" pitchFamily="34" charset="0"/>
                <a:ea typeface="Calibri" panose="020F0502020204030204" pitchFamily="34" charset="0"/>
                <a:cs typeface="Calibri" panose="020F0502020204030204" pitchFamily="34" charset="0"/>
              </a:rPr>
              <a:t>Explore the world by bike</a:t>
            </a:r>
            <a:br>
              <a:rPr lang="pl-PL" sz="1800" dirty="0">
                <a:effectLst/>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Podtytuł 2">
            <a:extLst>
              <a:ext uri="{FF2B5EF4-FFF2-40B4-BE49-F238E27FC236}">
                <a16:creationId xmlns:a16="http://schemas.microsoft.com/office/drawing/2014/main" id="{FD09259D-2171-4309-94B0-AFBE19B8D29A}"/>
              </a:ext>
            </a:extLst>
          </p:cNvPr>
          <p:cNvSpPr>
            <a:spLocks noGrp="1"/>
          </p:cNvSpPr>
          <p:nvPr>
            <p:ph type="subTitle" idx="1"/>
          </p:nvPr>
        </p:nvSpPr>
        <p:spPr/>
        <p:txBody>
          <a:bodyPr>
            <a:normAutofit fontScale="25000" lnSpcReduction="20000"/>
          </a:bodyPr>
          <a:lstStyle/>
          <a:p>
            <a:pPr algn="ctr">
              <a:lnSpc>
                <a:spcPct val="150000"/>
              </a:lnSpc>
              <a:spcAft>
                <a:spcPts val="800"/>
              </a:spcAft>
            </a:pPr>
            <a:r>
              <a:rPr lang="en-US" sz="14400" dirty="0">
                <a:effectLst/>
                <a:latin typeface="Calibri" panose="020F0502020204030204" pitchFamily="34" charset="0"/>
                <a:ea typeface="Calibri" panose="020F0502020204030204" pitchFamily="34" charset="0"/>
                <a:cs typeface="Calibri" panose="020F0502020204030204" pitchFamily="34" charset="0"/>
              </a:rPr>
              <a:t>Paweł Kryzia</a:t>
            </a:r>
            <a:endParaRPr lang="pl-PL" sz="14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US" sz="5600" dirty="0">
                <a:effectLst/>
                <a:latin typeface="Calibri" panose="020F0502020204030204" pitchFamily="34" charset="0"/>
                <a:ea typeface="Calibri" panose="020F0502020204030204" pitchFamily="34" charset="0"/>
                <a:cs typeface="Calibri" panose="020F0502020204030204" pitchFamily="34" charset="0"/>
              </a:rPr>
              <a:t>24 January 2021</a:t>
            </a:r>
            <a:endParaRPr lang="pl-PL" sz="56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21464828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30038D8-515D-4A45-848E-8F9525247458}"/>
              </a:ext>
            </a:extLst>
          </p:cNvPr>
          <p:cNvSpPr>
            <a:spLocks noGrp="1"/>
          </p:cNvSpPr>
          <p:nvPr>
            <p:ph type="title"/>
          </p:nvPr>
        </p:nvSpPr>
        <p:spPr>
          <a:xfrm>
            <a:off x="677334" y="609600"/>
            <a:ext cx="8596668" cy="926592"/>
          </a:xfrm>
        </p:spPr>
        <p:txBody>
          <a:bodyPr/>
          <a:lstStyle/>
          <a:p>
            <a:r>
              <a:rPr lang="pl-PL" b="1" dirty="0">
                <a:latin typeface="Calibri" panose="020F0502020204030204" pitchFamily="34" charset="0"/>
                <a:cs typeface="Calibri" panose="020F0502020204030204" pitchFamily="34" charset="0"/>
              </a:rPr>
              <a:t>CLUSTERING</a:t>
            </a:r>
          </a:p>
        </p:txBody>
      </p:sp>
      <p:sp>
        <p:nvSpPr>
          <p:cNvPr id="3" name="Symbol zastępczy zawartości 2">
            <a:extLst>
              <a:ext uri="{FF2B5EF4-FFF2-40B4-BE49-F238E27FC236}">
                <a16:creationId xmlns:a16="http://schemas.microsoft.com/office/drawing/2014/main" id="{61D36D94-E298-48E6-86DA-00F74B7B0988}"/>
              </a:ext>
            </a:extLst>
          </p:cNvPr>
          <p:cNvSpPr>
            <a:spLocks noGrp="1"/>
          </p:cNvSpPr>
          <p:nvPr>
            <p:ph idx="1"/>
          </p:nvPr>
        </p:nvSpPr>
        <p:spPr>
          <a:xfrm>
            <a:off x="677334" y="1728217"/>
            <a:ext cx="8596668" cy="4313146"/>
          </a:xfrm>
        </p:spPr>
        <p:txBody>
          <a:bodyPr/>
          <a:lstStyle/>
          <a:p>
            <a:pPr marL="0" indent="0">
              <a:buNone/>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last important step will be to group the results into a selected quantity (in my example, 6) by combining them into groups based on location.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 will use for this k-means Clustering.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pic>
        <p:nvPicPr>
          <p:cNvPr id="4" name="Obraz 3">
            <a:extLst>
              <a:ext uri="{FF2B5EF4-FFF2-40B4-BE49-F238E27FC236}">
                <a16:creationId xmlns:a16="http://schemas.microsoft.com/office/drawing/2014/main" id="{AEBADC1E-4C5D-4B8A-B5A7-BBFB8ADB731D}"/>
              </a:ext>
            </a:extLst>
          </p:cNvPr>
          <p:cNvPicPr/>
          <p:nvPr/>
        </p:nvPicPr>
        <p:blipFill>
          <a:blip r:embed="rId2">
            <a:extLst>
              <a:ext uri="{28A0092B-C50C-407E-A947-70E740481C1C}">
                <a14:useLocalDpi xmlns:a14="http://schemas.microsoft.com/office/drawing/2010/main" val="0"/>
              </a:ext>
            </a:extLst>
          </a:blip>
          <a:stretch>
            <a:fillRect/>
          </a:stretch>
        </p:blipFill>
        <p:spPr>
          <a:xfrm>
            <a:off x="620608" y="2816352"/>
            <a:ext cx="2718816" cy="3691065"/>
          </a:xfrm>
          <a:prstGeom prst="rect">
            <a:avLst/>
          </a:prstGeom>
        </p:spPr>
      </p:pic>
      <p:pic>
        <p:nvPicPr>
          <p:cNvPr id="5" name="Obraz 4">
            <a:extLst>
              <a:ext uri="{FF2B5EF4-FFF2-40B4-BE49-F238E27FC236}">
                <a16:creationId xmlns:a16="http://schemas.microsoft.com/office/drawing/2014/main" id="{21DE2074-1F9E-442C-9671-3E1232A9BCF7}"/>
              </a:ext>
            </a:extLst>
          </p:cNvPr>
          <p:cNvPicPr/>
          <p:nvPr/>
        </p:nvPicPr>
        <p:blipFill>
          <a:blip r:embed="rId3">
            <a:extLst>
              <a:ext uri="{28A0092B-C50C-407E-A947-70E740481C1C}">
                <a14:useLocalDpi xmlns:a14="http://schemas.microsoft.com/office/drawing/2010/main" val="0"/>
              </a:ext>
            </a:extLst>
          </a:blip>
          <a:stretch>
            <a:fillRect/>
          </a:stretch>
        </p:blipFill>
        <p:spPr>
          <a:xfrm>
            <a:off x="3557017" y="3082416"/>
            <a:ext cx="4325112" cy="3691066"/>
          </a:xfrm>
          <a:prstGeom prst="rect">
            <a:avLst/>
          </a:prstGeom>
        </p:spPr>
      </p:pic>
      <p:sp>
        <p:nvSpPr>
          <p:cNvPr id="6" name="pole tekstowe 5">
            <a:extLst>
              <a:ext uri="{FF2B5EF4-FFF2-40B4-BE49-F238E27FC236}">
                <a16:creationId xmlns:a16="http://schemas.microsoft.com/office/drawing/2014/main" id="{B2493DDC-D192-449A-A187-E362F2839D9E}"/>
              </a:ext>
            </a:extLst>
          </p:cNvPr>
          <p:cNvSpPr txBox="1"/>
          <p:nvPr/>
        </p:nvSpPr>
        <p:spPr>
          <a:xfrm>
            <a:off x="3831336" y="2816352"/>
            <a:ext cx="2404872" cy="369332"/>
          </a:xfrm>
          <a:prstGeom prst="rect">
            <a:avLst/>
          </a:prstGeom>
          <a:noFill/>
        </p:spPr>
        <p:txBody>
          <a:bodyPr wrap="square" rtlCol="0">
            <a:spAutoFit/>
          </a:bodyPr>
          <a:lstStyle/>
          <a:p>
            <a:r>
              <a:rPr lang="pl-PL" sz="1800">
                <a:effectLst/>
                <a:latin typeface="Calibri" panose="020F0502020204030204" pitchFamily="34" charset="0"/>
                <a:ea typeface="Calibri" panose="020F0502020204030204" pitchFamily="34" charset="0"/>
                <a:cs typeface="Times New Roman" panose="02020603050405020304" pitchFamily="18" charset="0"/>
              </a:rPr>
              <a:t>Visualization:</a:t>
            </a:r>
            <a:endParaRPr lang="pl-PL" dirty="0"/>
          </a:p>
        </p:txBody>
      </p:sp>
    </p:spTree>
    <p:extLst>
      <p:ext uri="{BB962C8B-B14F-4D97-AF65-F5344CB8AC3E}">
        <p14:creationId xmlns:p14="http://schemas.microsoft.com/office/powerpoint/2010/main" val="13077098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02CDAA-1FF3-4C77-9307-1D24B984F0FD}"/>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Visualization</a:t>
            </a:r>
            <a:r>
              <a:rPr lang="en-US" b="1" dirty="0">
                <a:latin typeface="Calibri" panose="020F0502020204030204" pitchFamily="34" charset="0"/>
                <a:ea typeface="Calibri" panose="020F0502020204030204" pitchFamily="34" charset="0"/>
                <a:cs typeface="Times New Roman" panose="02020603050405020304" pitchFamily="18" charset="0"/>
              </a:rPr>
              <a:t> on the map</a:t>
            </a:r>
            <a:endParaRPr lang="en-US" b="1" dirty="0"/>
          </a:p>
        </p:txBody>
      </p:sp>
      <p:pic>
        <p:nvPicPr>
          <p:cNvPr id="5" name="Symbol zastępczy zawartości 4">
            <a:extLst>
              <a:ext uri="{FF2B5EF4-FFF2-40B4-BE49-F238E27FC236}">
                <a16:creationId xmlns:a16="http://schemas.microsoft.com/office/drawing/2014/main" id="{00E8D51F-7697-4720-8483-4564B50D866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36208" y="1767807"/>
            <a:ext cx="3410712" cy="3159794"/>
          </a:xfrm>
          <a:prstGeom prst="rect">
            <a:avLst/>
          </a:prstGeom>
        </p:spPr>
      </p:pic>
      <p:pic>
        <p:nvPicPr>
          <p:cNvPr id="4" name="Obraz 3">
            <a:extLst>
              <a:ext uri="{FF2B5EF4-FFF2-40B4-BE49-F238E27FC236}">
                <a16:creationId xmlns:a16="http://schemas.microsoft.com/office/drawing/2014/main" id="{314DF072-9794-4B40-B139-A70D1E54066D}"/>
              </a:ext>
            </a:extLst>
          </p:cNvPr>
          <p:cNvPicPr/>
          <p:nvPr/>
        </p:nvPicPr>
        <p:blipFill>
          <a:blip r:embed="rId3">
            <a:extLst>
              <a:ext uri="{28A0092B-C50C-407E-A947-70E740481C1C}">
                <a14:useLocalDpi xmlns:a14="http://schemas.microsoft.com/office/drawing/2010/main" val="0"/>
              </a:ext>
            </a:extLst>
          </a:blip>
          <a:stretch>
            <a:fillRect/>
          </a:stretch>
        </p:blipFill>
        <p:spPr>
          <a:xfrm>
            <a:off x="413956" y="1417319"/>
            <a:ext cx="5822252" cy="4984115"/>
          </a:xfrm>
          <a:prstGeom prst="rect">
            <a:avLst/>
          </a:prstGeom>
        </p:spPr>
      </p:pic>
    </p:spTree>
    <p:extLst>
      <p:ext uri="{BB962C8B-B14F-4D97-AF65-F5344CB8AC3E}">
        <p14:creationId xmlns:p14="http://schemas.microsoft.com/office/powerpoint/2010/main" val="36024641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88E699-E5A6-412B-8A23-35491B701FA1}"/>
              </a:ext>
            </a:extLst>
          </p:cNvPr>
          <p:cNvSpPr>
            <a:spLocks noGrp="1"/>
          </p:cNvSpPr>
          <p:nvPr>
            <p:ph type="title"/>
          </p:nvPr>
        </p:nvSpPr>
        <p:spPr/>
        <p:txBody>
          <a:bodyPr/>
          <a:lstStyle/>
          <a:p>
            <a:r>
              <a:rPr lang="pl-PL" b="1" dirty="0"/>
              <a:t>Cluster 1</a:t>
            </a:r>
            <a:endParaRPr lang="pl-PL" dirty="0"/>
          </a:p>
        </p:txBody>
      </p:sp>
      <p:pic>
        <p:nvPicPr>
          <p:cNvPr id="4" name="Symbol zastępczy zawartości 3">
            <a:extLst>
              <a:ext uri="{FF2B5EF4-FFF2-40B4-BE49-F238E27FC236}">
                <a16:creationId xmlns:a16="http://schemas.microsoft.com/office/drawing/2014/main" id="{7C70CADA-2070-41F0-B8C8-0315C63EA39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09544" y="539496"/>
            <a:ext cx="4654296" cy="5843015"/>
          </a:xfrm>
          <a:prstGeom prst="rect">
            <a:avLst/>
          </a:prstGeom>
        </p:spPr>
      </p:pic>
    </p:spTree>
    <p:extLst>
      <p:ext uri="{BB962C8B-B14F-4D97-AF65-F5344CB8AC3E}">
        <p14:creationId xmlns:p14="http://schemas.microsoft.com/office/powerpoint/2010/main" val="667247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FD87E4-BF2B-42C3-9C2B-BFDEFE2AC3CB}"/>
              </a:ext>
            </a:extLst>
          </p:cNvPr>
          <p:cNvSpPr>
            <a:spLocks noGrp="1"/>
          </p:cNvSpPr>
          <p:nvPr>
            <p:ph type="title"/>
          </p:nvPr>
        </p:nvSpPr>
        <p:spPr/>
        <p:txBody>
          <a:bodyPr/>
          <a:lstStyle/>
          <a:p>
            <a:r>
              <a:rPr lang="pl-PL" b="1" dirty="0"/>
              <a:t>Cluster 2</a:t>
            </a:r>
            <a:endParaRPr lang="pl-PL" dirty="0"/>
          </a:p>
        </p:txBody>
      </p:sp>
      <p:pic>
        <p:nvPicPr>
          <p:cNvPr id="4" name="Symbol zastępczy zawartości 3">
            <a:extLst>
              <a:ext uri="{FF2B5EF4-FFF2-40B4-BE49-F238E27FC236}">
                <a16:creationId xmlns:a16="http://schemas.microsoft.com/office/drawing/2014/main" id="{98491C56-7C2D-4548-986B-589AD9D4EE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82697" y="566928"/>
            <a:ext cx="4420648" cy="5546027"/>
          </a:xfrm>
          <a:prstGeom prst="rect">
            <a:avLst/>
          </a:prstGeom>
        </p:spPr>
      </p:pic>
    </p:spTree>
    <p:extLst>
      <p:ext uri="{BB962C8B-B14F-4D97-AF65-F5344CB8AC3E}">
        <p14:creationId xmlns:p14="http://schemas.microsoft.com/office/powerpoint/2010/main" val="13965236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96C6D6-D543-4C8C-B8C4-14CA5F9342D0}"/>
              </a:ext>
            </a:extLst>
          </p:cNvPr>
          <p:cNvSpPr>
            <a:spLocks noGrp="1"/>
          </p:cNvSpPr>
          <p:nvPr>
            <p:ph type="title"/>
          </p:nvPr>
        </p:nvSpPr>
        <p:spPr/>
        <p:txBody>
          <a:bodyPr/>
          <a:lstStyle/>
          <a:p>
            <a:r>
              <a:rPr lang="pl-PL" b="1" dirty="0"/>
              <a:t>Cluster 3</a:t>
            </a:r>
            <a:endParaRPr lang="pl-PL" dirty="0"/>
          </a:p>
        </p:txBody>
      </p:sp>
      <p:pic>
        <p:nvPicPr>
          <p:cNvPr id="4" name="Obraz 3">
            <a:extLst>
              <a:ext uri="{FF2B5EF4-FFF2-40B4-BE49-F238E27FC236}">
                <a16:creationId xmlns:a16="http://schemas.microsoft.com/office/drawing/2014/main" id="{06242D00-900F-4073-A356-75B73EA97A23}"/>
              </a:ext>
            </a:extLst>
          </p:cNvPr>
          <p:cNvPicPr/>
          <p:nvPr/>
        </p:nvPicPr>
        <p:blipFill>
          <a:blip r:embed="rId2">
            <a:extLst>
              <a:ext uri="{28A0092B-C50C-407E-A947-70E740481C1C}">
                <a14:useLocalDpi xmlns:a14="http://schemas.microsoft.com/office/drawing/2010/main" val="0"/>
              </a:ext>
            </a:extLst>
          </a:blip>
          <a:stretch>
            <a:fillRect/>
          </a:stretch>
        </p:blipFill>
        <p:spPr>
          <a:xfrm>
            <a:off x="3264408" y="1399032"/>
            <a:ext cx="4267009" cy="3039618"/>
          </a:xfrm>
          <a:prstGeom prst="rect">
            <a:avLst/>
          </a:prstGeom>
        </p:spPr>
      </p:pic>
    </p:spTree>
    <p:extLst>
      <p:ext uri="{BB962C8B-B14F-4D97-AF65-F5344CB8AC3E}">
        <p14:creationId xmlns:p14="http://schemas.microsoft.com/office/powerpoint/2010/main" val="15304525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4D7271-FD53-4269-BA28-FE6DE65CF309}"/>
              </a:ext>
            </a:extLst>
          </p:cNvPr>
          <p:cNvSpPr>
            <a:spLocks noGrp="1"/>
          </p:cNvSpPr>
          <p:nvPr>
            <p:ph type="title"/>
          </p:nvPr>
        </p:nvSpPr>
        <p:spPr/>
        <p:txBody>
          <a:bodyPr/>
          <a:lstStyle/>
          <a:p>
            <a:r>
              <a:rPr lang="pl-PL" b="1" dirty="0"/>
              <a:t>Cluster 4</a:t>
            </a:r>
            <a:endParaRPr lang="pl-PL" dirty="0"/>
          </a:p>
        </p:txBody>
      </p:sp>
      <p:pic>
        <p:nvPicPr>
          <p:cNvPr id="4" name="Obraz 3">
            <a:extLst>
              <a:ext uri="{FF2B5EF4-FFF2-40B4-BE49-F238E27FC236}">
                <a16:creationId xmlns:a16="http://schemas.microsoft.com/office/drawing/2014/main" id="{C1CD49D5-C8F9-4515-98CF-145FD09BC77C}"/>
              </a:ext>
            </a:extLst>
          </p:cNvPr>
          <p:cNvPicPr/>
          <p:nvPr/>
        </p:nvPicPr>
        <p:blipFill>
          <a:blip r:embed="rId2">
            <a:extLst>
              <a:ext uri="{28A0092B-C50C-407E-A947-70E740481C1C}">
                <a14:useLocalDpi xmlns:a14="http://schemas.microsoft.com/office/drawing/2010/main" val="0"/>
              </a:ext>
            </a:extLst>
          </a:blip>
          <a:stretch>
            <a:fillRect/>
          </a:stretch>
        </p:blipFill>
        <p:spPr>
          <a:xfrm>
            <a:off x="3410712" y="1177098"/>
            <a:ext cx="4233671" cy="4647629"/>
          </a:xfrm>
          <a:prstGeom prst="rect">
            <a:avLst/>
          </a:prstGeom>
        </p:spPr>
      </p:pic>
    </p:spTree>
    <p:extLst>
      <p:ext uri="{BB962C8B-B14F-4D97-AF65-F5344CB8AC3E}">
        <p14:creationId xmlns:p14="http://schemas.microsoft.com/office/powerpoint/2010/main" val="27711566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DE0061-455E-4689-9C10-6CBFC167D1B8}"/>
              </a:ext>
            </a:extLst>
          </p:cNvPr>
          <p:cNvSpPr>
            <a:spLocks noGrp="1"/>
          </p:cNvSpPr>
          <p:nvPr>
            <p:ph type="title"/>
          </p:nvPr>
        </p:nvSpPr>
        <p:spPr/>
        <p:txBody>
          <a:bodyPr/>
          <a:lstStyle/>
          <a:p>
            <a:r>
              <a:rPr lang="pl-PL" b="1" dirty="0"/>
              <a:t>Cluster 5</a:t>
            </a:r>
            <a:endParaRPr lang="pl-PL" dirty="0"/>
          </a:p>
        </p:txBody>
      </p:sp>
      <p:pic>
        <p:nvPicPr>
          <p:cNvPr id="4" name="Obraz 3">
            <a:extLst>
              <a:ext uri="{FF2B5EF4-FFF2-40B4-BE49-F238E27FC236}">
                <a16:creationId xmlns:a16="http://schemas.microsoft.com/office/drawing/2014/main" id="{747BE969-F8C8-487E-A35C-DBAF2CD672B8}"/>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3520440" y="1176496"/>
            <a:ext cx="3950207" cy="45050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41284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BA5835-B79F-4E46-875A-8B30C6772FC5}"/>
              </a:ext>
            </a:extLst>
          </p:cNvPr>
          <p:cNvSpPr>
            <a:spLocks noGrp="1"/>
          </p:cNvSpPr>
          <p:nvPr>
            <p:ph type="title"/>
          </p:nvPr>
        </p:nvSpPr>
        <p:spPr/>
        <p:txBody>
          <a:bodyPr/>
          <a:lstStyle/>
          <a:p>
            <a:r>
              <a:rPr lang="pl-PL" b="1" dirty="0"/>
              <a:t>Cluster 6</a:t>
            </a:r>
          </a:p>
        </p:txBody>
      </p:sp>
      <p:pic>
        <p:nvPicPr>
          <p:cNvPr id="4" name="Obraz 3">
            <a:extLst>
              <a:ext uri="{FF2B5EF4-FFF2-40B4-BE49-F238E27FC236}">
                <a16:creationId xmlns:a16="http://schemas.microsoft.com/office/drawing/2014/main" id="{04A2CB79-A609-4C0E-A8C6-B606FE2C97D4}"/>
              </a:ext>
            </a:extLst>
          </p:cNvPr>
          <p:cNvPicPr/>
          <p:nvPr/>
        </p:nvPicPr>
        <p:blipFill>
          <a:blip r:embed="rId2">
            <a:extLst>
              <a:ext uri="{28A0092B-C50C-407E-A947-70E740481C1C}">
                <a14:useLocalDpi xmlns:a14="http://schemas.microsoft.com/office/drawing/2010/main" val="0"/>
              </a:ext>
            </a:extLst>
          </a:blip>
          <a:stretch>
            <a:fillRect/>
          </a:stretch>
        </p:blipFill>
        <p:spPr>
          <a:xfrm>
            <a:off x="3566160" y="1051560"/>
            <a:ext cx="4169664" cy="4261103"/>
          </a:xfrm>
          <a:prstGeom prst="rect">
            <a:avLst/>
          </a:prstGeom>
        </p:spPr>
      </p:pic>
    </p:spTree>
    <p:extLst>
      <p:ext uri="{BB962C8B-B14F-4D97-AF65-F5344CB8AC3E}">
        <p14:creationId xmlns:p14="http://schemas.microsoft.com/office/powerpoint/2010/main" val="4872176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9EB10CA-338D-4F5B-A0EC-B8280DD530CA}"/>
              </a:ext>
            </a:extLst>
          </p:cNvPr>
          <p:cNvSpPr>
            <a:spLocks noGrp="1"/>
          </p:cNvSpPr>
          <p:nvPr>
            <p:ph type="title"/>
          </p:nvPr>
        </p:nvSpPr>
        <p:spPr/>
        <p:txBody>
          <a:bodyPr>
            <a:normAutofit fontScale="90000"/>
          </a:bodyPr>
          <a:lstStyle/>
          <a:p>
            <a:pPr>
              <a:lnSpc>
                <a:spcPct val="107000"/>
              </a:lnSpc>
              <a:spcAft>
                <a:spcPts val="800"/>
              </a:spcAft>
            </a:pPr>
            <a:r>
              <a:rPr lang="pl-PL" sz="4400" b="1" dirty="0">
                <a:effectLst/>
                <a:latin typeface="Calibri" panose="020F0502020204030204" pitchFamily="34" charset="0"/>
                <a:ea typeface="Calibri" panose="020F0502020204030204" pitchFamily="34" charset="0"/>
                <a:cs typeface="Times New Roman" panose="02020603050405020304" pitchFamily="18" charset="0"/>
              </a:rPr>
              <a:t>SUMMARY AND CONCLUSIONS</a:t>
            </a:r>
            <a:br>
              <a:rPr lang="pl-PL" sz="4000" dirty="0">
                <a:effectLst/>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Symbol zastępczy zawartości 2">
            <a:extLst>
              <a:ext uri="{FF2B5EF4-FFF2-40B4-BE49-F238E27FC236}">
                <a16:creationId xmlns:a16="http://schemas.microsoft.com/office/drawing/2014/main" id="{D51C2E88-82AC-4121-AC89-7169CAF99511}"/>
              </a:ext>
            </a:extLst>
          </p:cNvPr>
          <p:cNvSpPr>
            <a:spLocks noGrp="1"/>
          </p:cNvSpPr>
          <p:nvPr>
            <p:ph idx="1"/>
          </p:nvPr>
        </p:nvSpPr>
        <p:spPr/>
        <p:txBody>
          <a:bodyPr/>
          <a:lstStyle/>
          <a:p>
            <a:pPr marL="0" indent="0">
              <a:lnSpc>
                <a:spcPct val="107000"/>
              </a:lnSpc>
              <a:spcAft>
                <a:spcPts val="800"/>
              </a:spcAft>
              <a:buNone/>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One of the two main goals of this project was to facilitate travel and at the same time to explore places that we do not know and do not know what to see, where to stay for food or accommodation. The first part of the project solves this problem with the help of Foursquare. Provides information about such locations for the selected route point or city and visualizes them on the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second part was to help in visiting the monuments of the selected city. K-means clustering helped to divide the monuments found by Foursquare into clusters based on their location. The number of clusters corresponds to the number of days we have for visiting. Some clusters contain too many objects, but we can choose the most interesting ones ourselves.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24887138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A4CC25-0BE7-4ED8-B2FE-0BD72B00A08F}"/>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INTRODUCTION</a:t>
            </a:r>
            <a:br>
              <a:rPr lang="pl-PL" dirty="0">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Symbol zastępczy zawartości 2">
            <a:extLst>
              <a:ext uri="{FF2B5EF4-FFF2-40B4-BE49-F238E27FC236}">
                <a16:creationId xmlns:a16="http://schemas.microsoft.com/office/drawing/2014/main" id="{F45E6714-43FF-4D3C-9269-0633A5F5C2ED}"/>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My project is aimed at people who like to explore the world by bike (also for car tourists). The idea is that on the basis of the pre-prepared route, the notebook will find (using Foursquare) tourist attractions, accommodation or restaurants located on or near the route (depending on whether you are traveling by bike or by car you will be able to increase or decrease the radius of the search)</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my project, for example, I will take into account the route from Krakow in Poland to the Italian capital Rome (I would like to visit Rome).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the second part, I will use Foursquare to explore the monuments of Rome. Using k-mean clustering, I will group the found monuments, taking into account their location (coordinates) to as many groups as many days as I want to visit Rome.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Of course, the project will be versatile enough to change input data to explore other routes and cities.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31710704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DF4ED6-CBE9-438B-A383-36ABD5AA8707}"/>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rPr>
              <a:t>OBJECTIVES</a:t>
            </a:r>
            <a:endParaRPr lang="pl-PL" dirty="0"/>
          </a:p>
        </p:txBody>
      </p:sp>
      <p:sp>
        <p:nvSpPr>
          <p:cNvPr id="3" name="Symbol zastępczy zawartości 2">
            <a:extLst>
              <a:ext uri="{FF2B5EF4-FFF2-40B4-BE49-F238E27FC236}">
                <a16:creationId xmlns:a16="http://schemas.microsoft.com/office/drawing/2014/main" id="{5F3BD62B-70B8-412C-9602-FB4CD316B68E}"/>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finding the nearest monuments, food and accommodation for any point of the route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grouping the monuments found in Rome to as many clusters as we choose days, based on their location</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27008304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D13CA0-8DF6-4E40-8BAC-1794FF8477C2}"/>
              </a:ext>
            </a:extLst>
          </p:cNvPr>
          <p:cNvSpPr>
            <a:spLocks noGrp="1"/>
          </p:cNvSpPr>
          <p:nvPr>
            <p:ph type="title"/>
          </p:nvPr>
        </p:nvSpPr>
        <p:spPr/>
        <p:txBody>
          <a:bodyPr/>
          <a:lstStyle/>
          <a:p>
            <a:r>
              <a:rPr lang="pl-PL" b="1" dirty="0">
                <a:latin typeface="Calibri" panose="020F0502020204030204" pitchFamily="34" charset="0"/>
                <a:cs typeface="Calibri" panose="020F0502020204030204" pitchFamily="34" charset="0"/>
              </a:rPr>
              <a:t>DATA</a:t>
            </a:r>
          </a:p>
        </p:txBody>
      </p:sp>
      <p:sp>
        <p:nvSpPr>
          <p:cNvPr id="3" name="Symbol zastępczy zawartości 2">
            <a:extLst>
              <a:ext uri="{FF2B5EF4-FFF2-40B4-BE49-F238E27FC236}">
                <a16:creationId xmlns:a16="http://schemas.microsoft.com/office/drawing/2014/main" id="{EB670647-F38B-4D8D-AEAC-F9164E675A0F}"/>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Calibri" panose="020F0502020204030204" pitchFamily="34" charset="0"/>
              </a:rPr>
              <a:t>The data used in the project is firstly the coordinates of the waypoints downloaded from a GPX file prepared in one of the services that allow you to create and download such routes. The GPX file was previously converted to CSV format and uploaded to the notebook in this form. The file contains only waypoints and their coordinates (latitude and longitude), so we can easily convert it to a </a:t>
            </a:r>
            <a:r>
              <a:rPr lang="en-US" sz="1800" dirty="0" err="1">
                <a:effectLst/>
                <a:latin typeface="Calibri" panose="020F0502020204030204" pitchFamily="34" charset="0"/>
                <a:ea typeface="Calibri" panose="020F0502020204030204" pitchFamily="34" charset="0"/>
                <a:cs typeface="Calibri" panose="020F0502020204030204" pitchFamily="34" charset="0"/>
              </a:rPr>
              <a:t>dataframe</a:t>
            </a:r>
            <a:r>
              <a:rPr lang="en-US" sz="1800" dirty="0">
                <a:effectLst/>
                <a:latin typeface="Calibri" panose="020F0502020204030204" pitchFamily="34" charset="0"/>
                <a:ea typeface="Calibri" panose="020F0502020204030204" pitchFamily="34" charset="0"/>
                <a:cs typeface="Calibri" panose="020F0502020204030204" pitchFamily="34" charset="0"/>
              </a:rPr>
              <a:t>. Of course, the second source of data will be Foursquare.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36838686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9AE129-1331-4330-83DF-BA0C4B4F3CC4}"/>
              </a:ext>
            </a:extLst>
          </p:cNvPr>
          <p:cNvSpPr>
            <a:spLocks noGrp="1"/>
          </p:cNvSpPr>
          <p:nvPr>
            <p:ph type="title"/>
          </p:nvPr>
        </p:nvSpPr>
        <p:spPr/>
        <p:txBody>
          <a:bodyPr>
            <a:normAutofit fontScale="90000"/>
          </a:bodyPr>
          <a:lstStyle/>
          <a:p>
            <a:pPr>
              <a:lnSpc>
                <a:spcPct val="107000"/>
              </a:lnSpc>
              <a:spcAft>
                <a:spcPts val="800"/>
              </a:spcAft>
            </a:pPr>
            <a:r>
              <a:rPr lang="en-US" sz="4000" b="1" dirty="0">
                <a:effectLst/>
                <a:latin typeface="Calibri" panose="020F0502020204030204" pitchFamily="34" charset="0"/>
                <a:ea typeface="Calibri" panose="020F0502020204030204" pitchFamily="34" charset="0"/>
                <a:cs typeface="Calibri" panose="020F0502020204030204" pitchFamily="34" charset="0"/>
              </a:rPr>
              <a:t>EXPLORING</a:t>
            </a:r>
            <a:r>
              <a:rPr lang="en-US" sz="4400" b="1" dirty="0">
                <a:effectLst/>
                <a:latin typeface="Calibri" panose="020F0502020204030204" pitchFamily="34" charset="0"/>
                <a:ea typeface="Calibri" panose="020F0502020204030204" pitchFamily="34" charset="0"/>
                <a:cs typeface="Calibri" panose="020F0502020204030204" pitchFamily="34" charset="0"/>
              </a:rPr>
              <a:t> A ROUTE</a:t>
            </a:r>
            <a:br>
              <a:rPr lang="pl-PL" sz="3600" dirty="0">
                <a:effectLst/>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Symbol zastępczy zawartości 2">
            <a:extLst>
              <a:ext uri="{FF2B5EF4-FFF2-40B4-BE49-F238E27FC236}">
                <a16:creationId xmlns:a16="http://schemas.microsoft.com/office/drawing/2014/main" id="{F221698B-7B11-4251-9634-F2408C7CE54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At the beginning, using the folium, we draw the entire route on the map of Europe based on a GPX route converted to a CSV file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Next, for the selected point of the route, using Foursquare, I search for monuments, food and accommodation. Using the Geolocator module, I can also search for objects for specific places along the route or next to the route. Selecting coordinates: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I use foursquare explore with </a:t>
            </a:r>
            <a:r>
              <a:rPr lang="en-US" sz="1800" dirty="0" err="1">
                <a:effectLst/>
                <a:latin typeface="Calibri" panose="020F0502020204030204" pitchFamily="34" charset="0"/>
                <a:ea typeface="Calibri" panose="020F0502020204030204" pitchFamily="34" charset="0"/>
                <a:cs typeface="Calibri" panose="020F0502020204030204" pitchFamily="34" charset="0"/>
              </a:rPr>
              <a:t>categoryId</a:t>
            </a:r>
            <a:r>
              <a:rPr lang="en-US" sz="1800" dirty="0">
                <a:effectLst/>
                <a:latin typeface="Calibri" panose="020F0502020204030204" pitchFamily="34" charset="0"/>
                <a:ea typeface="Calibri" panose="020F0502020204030204" pitchFamily="34" charset="0"/>
                <a:cs typeface="Calibri" panose="020F0502020204030204" pitchFamily="34" charset="0"/>
              </a:rPr>
              <a:t> parameter. I found the categories that interest me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https://developer.foursquare.com/docs/build-with-foursquare/categories/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41299167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288B7C-EAD9-4995-A937-0E3AD1B15A7A}"/>
              </a:ext>
            </a:extLst>
          </p:cNvPr>
          <p:cNvSpPr>
            <a:spLocks noGrp="1"/>
          </p:cNvSpPr>
          <p:nvPr>
            <p:ph type="title"/>
          </p:nvPr>
        </p:nvSpPr>
        <p:spPr/>
        <p:txBody>
          <a:bodyPr/>
          <a:lstStyle/>
          <a:p>
            <a:r>
              <a:rPr lang="pl-PL" b="1" dirty="0">
                <a:latin typeface="Calibri" panose="020F0502020204030204" pitchFamily="34" charset="0"/>
                <a:cs typeface="Calibri" panose="020F0502020204030204" pitchFamily="34" charset="0"/>
              </a:rPr>
              <a:t>M</a:t>
            </a:r>
            <a:r>
              <a:rPr lang="en-US" b="1" dirty="0">
                <a:latin typeface="Calibri" panose="020F0502020204030204" pitchFamily="34" charset="0"/>
                <a:cs typeface="Calibri" panose="020F0502020204030204" pitchFamily="34" charset="0"/>
              </a:rPr>
              <a:t>ap of the entire route</a:t>
            </a:r>
            <a:endParaRPr lang="pl-PL" b="1" dirty="0">
              <a:latin typeface="Calibri" panose="020F0502020204030204" pitchFamily="34" charset="0"/>
              <a:cs typeface="Calibri" panose="020F0502020204030204" pitchFamily="34" charset="0"/>
            </a:endParaRPr>
          </a:p>
        </p:txBody>
      </p:sp>
      <p:pic>
        <p:nvPicPr>
          <p:cNvPr id="4" name="Symbol zastępczy zawartości 3">
            <a:extLst>
              <a:ext uri="{FF2B5EF4-FFF2-40B4-BE49-F238E27FC236}">
                <a16:creationId xmlns:a16="http://schemas.microsoft.com/office/drawing/2014/main" id="{EEC62292-4171-4DC1-80A3-22BAF7A4DA3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48840" y="1446213"/>
            <a:ext cx="5065775" cy="4802187"/>
          </a:xfrm>
          <a:prstGeom prst="rect">
            <a:avLst/>
          </a:prstGeom>
        </p:spPr>
      </p:pic>
    </p:spTree>
    <p:extLst>
      <p:ext uri="{BB962C8B-B14F-4D97-AF65-F5344CB8AC3E}">
        <p14:creationId xmlns:p14="http://schemas.microsoft.com/office/powerpoint/2010/main" val="18219826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8FA8F5-5B13-41F7-B36C-EA171DEC0AF9}"/>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Places of interest found at the selected point on the route</a:t>
            </a:r>
            <a:endParaRPr lang="pl-PL" b="1" dirty="0">
              <a:latin typeface="Calibri" panose="020F0502020204030204" pitchFamily="34" charset="0"/>
              <a:cs typeface="Calibri" panose="020F0502020204030204" pitchFamily="34" charset="0"/>
            </a:endParaRPr>
          </a:p>
        </p:txBody>
      </p:sp>
      <p:sp>
        <p:nvSpPr>
          <p:cNvPr id="3" name="Symbol zastępczy zawartości 2">
            <a:extLst>
              <a:ext uri="{FF2B5EF4-FFF2-40B4-BE49-F238E27FC236}">
                <a16:creationId xmlns:a16="http://schemas.microsoft.com/office/drawing/2014/main" id="{A85D0AC6-1481-43D2-8C51-4BCEED9D34A0}"/>
              </a:ext>
            </a:extLst>
          </p:cNvPr>
          <p:cNvSpPr>
            <a:spLocks noGrp="1"/>
          </p:cNvSpPr>
          <p:nvPr>
            <p:ph idx="1"/>
          </p:nvPr>
        </p:nvSpPr>
        <p:spPr/>
        <p:txBody>
          <a:bodyPr/>
          <a:lstStyle/>
          <a:p>
            <a:r>
              <a:rPr lang="pl-PL" dirty="0" err="1"/>
              <a:t>Monuments</a:t>
            </a:r>
            <a:endParaRPr lang="pl-PL" dirty="0"/>
          </a:p>
          <a:p>
            <a:endParaRPr lang="pl-PL" dirty="0"/>
          </a:p>
          <a:p>
            <a:r>
              <a:rPr lang="pl-PL" dirty="0"/>
              <a:t>Food</a:t>
            </a:r>
          </a:p>
          <a:p>
            <a:endParaRPr lang="pl-PL" dirty="0"/>
          </a:p>
          <a:p>
            <a:pPr marL="0" indent="0">
              <a:buNone/>
            </a:pPr>
            <a:endParaRPr lang="pl-PL" dirty="0"/>
          </a:p>
          <a:p>
            <a:endParaRPr lang="pl-PL" dirty="0"/>
          </a:p>
          <a:p>
            <a:r>
              <a:rPr lang="pl-PL" dirty="0" err="1"/>
              <a:t>Accommodation</a:t>
            </a:r>
            <a:endParaRPr lang="pl-PL" dirty="0"/>
          </a:p>
          <a:p>
            <a:endParaRPr lang="pl-PL" dirty="0"/>
          </a:p>
        </p:txBody>
      </p:sp>
      <p:pic>
        <p:nvPicPr>
          <p:cNvPr id="11" name="Obraz 10">
            <a:extLst>
              <a:ext uri="{FF2B5EF4-FFF2-40B4-BE49-F238E27FC236}">
                <a16:creationId xmlns:a16="http://schemas.microsoft.com/office/drawing/2014/main" id="{1F009C6E-BECB-4C4E-8D59-0705A0229561}"/>
              </a:ext>
            </a:extLst>
          </p:cNvPr>
          <p:cNvPicPr/>
          <p:nvPr/>
        </p:nvPicPr>
        <p:blipFill>
          <a:blip r:embed="rId2">
            <a:extLst>
              <a:ext uri="{28A0092B-C50C-407E-A947-70E740481C1C}">
                <a14:useLocalDpi xmlns:a14="http://schemas.microsoft.com/office/drawing/2010/main" val="0"/>
              </a:ext>
            </a:extLst>
          </a:blip>
          <a:stretch>
            <a:fillRect/>
          </a:stretch>
        </p:blipFill>
        <p:spPr>
          <a:xfrm>
            <a:off x="3482213" y="1825625"/>
            <a:ext cx="4349750" cy="1122680"/>
          </a:xfrm>
          <a:prstGeom prst="rect">
            <a:avLst/>
          </a:prstGeom>
        </p:spPr>
      </p:pic>
      <p:pic>
        <p:nvPicPr>
          <p:cNvPr id="12" name="Obraz 11">
            <a:extLst>
              <a:ext uri="{FF2B5EF4-FFF2-40B4-BE49-F238E27FC236}">
                <a16:creationId xmlns:a16="http://schemas.microsoft.com/office/drawing/2014/main" id="{6D8D560F-169D-474C-B62B-868D2E93B19C}"/>
              </a:ext>
            </a:extLst>
          </p:cNvPr>
          <p:cNvPicPr/>
          <p:nvPr/>
        </p:nvPicPr>
        <p:blipFill>
          <a:blip r:embed="rId3">
            <a:extLst>
              <a:ext uri="{28A0092B-C50C-407E-A947-70E740481C1C}">
                <a14:useLocalDpi xmlns:a14="http://schemas.microsoft.com/office/drawing/2010/main" val="0"/>
              </a:ext>
            </a:extLst>
          </a:blip>
          <a:stretch>
            <a:fillRect/>
          </a:stretch>
        </p:blipFill>
        <p:spPr>
          <a:xfrm>
            <a:off x="2025904" y="3083242"/>
            <a:ext cx="4775200" cy="1611630"/>
          </a:xfrm>
          <a:prstGeom prst="rect">
            <a:avLst/>
          </a:prstGeom>
        </p:spPr>
      </p:pic>
      <p:pic>
        <p:nvPicPr>
          <p:cNvPr id="13" name="Obraz 12">
            <a:extLst>
              <a:ext uri="{FF2B5EF4-FFF2-40B4-BE49-F238E27FC236}">
                <a16:creationId xmlns:a16="http://schemas.microsoft.com/office/drawing/2014/main" id="{82854B98-CF8D-42AD-AC17-C11D875549D3}"/>
              </a:ext>
            </a:extLst>
          </p:cNvPr>
          <p:cNvPicPr/>
          <p:nvPr/>
        </p:nvPicPr>
        <p:blipFill>
          <a:blip r:embed="rId4">
            <a:extLst>
              <a:ext uri="{28A0092B-C50C-407E-A947-70E740481C1C}">
                <a14:useLocalDpi xmlns:a14="http://schemas.microsoft.com/office/drawing/2010/main" val="0"/>
              </a:ext>
            </a:extLst>
          </a:blip>
          <a:stretch>
            <a:fillRect/>
          </a:stretch>
        </p:blipFill>
        <p:spPr>
          <a:xfrm>
            <a:off x="3663061" y="4865497"/>
            <a:ext cx="5213350" cy="1692910"/>
          </a:xfrm>
          <a:prstGeom prst="rect">
            <a:avLst/>
          </a:prstGeom>
        </p:spPr>
      </p:pic>
    </p:spTree>
    <p:extLst>
      <p:ext uri="{BB962C8B-B14F-4D97-AF65-F5344CB8AC3E}">
        <p14:creationId xmlns:p14="http://schemas.microsoft.com/office/powerpoint/2010/main" val="7324155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5FA4EF7-5D4C-406A-B917-73B5366E90BB}"/>
              </a:ext>
            </a:extLst>
          </p:cNvPr>
          <p:cNvSpPr>
            <a:spLocks noGrp="1"/>
          </p:cNvSpPr>
          <p:nvPr>
            <p:ph type="title"/>
          </p:nvPr>
        </p:nvSpPr>
        <p:spPr/>
        <p:txBody>
          <a:bodyPr>
            <a:normAutofit/>
          </a:bodyPr>
          <a:lstStyle/>
          <a:p>
            <a:r>
              <a:rPr lang="pl-PL" b="1" dirty="0">
                <a:effectLst/>
                <a:latin typeface="Calibri" panose="020F0502020204030204" pitchFamily="34" charset="0"/>
                <a:ea typeface="Calibri" panose="020F0502020204030204" pitchFamily="34" charset="0"/>
              </a:rPr>
              <a:t>M</a:t>
            </a:r>
            <a:r>
              <a:rPr lang="en-US" b="1" dirty="0">
                <a:effectLst/>
                <a:latin typeface="Calibri" panose="020F0502020204030204" pitchFamily="34" charset="0"/>
                <a:ea typeface="Calibri" panose="020F0502020204030204" pitchFamily="34" charset="0"/>
              </a:rPr>
              <a:t>ap with the found places marked</a:t>
            </a:r>
            <a:endParaRPr lang="pl-PL" sz="2800" b="1" dirty="0"/>
          </a:p>
        </p:txBody>
      </p:sp>
      <p:sp>
        <p:nvSpPr>
          <p:cNvPr id="3" name="Symbol zastępczy zawartości 2">
            <a:extLst>
              <a:ext uri="{FF2B5EF4-FFF2-40B4-BE49-F238E27FC236}">
                <a16:creationId xmlns:a16="http://schemas.microsoft.com/office/drawing/2014/main" id="{2F31FB19-9E46-4E80-929E-0F226B746B9E}"/>
              </a:ext>
            </a:extLst>
          </p:cNvPr>
          <p:cNvSpPr>
            <a:spLocks noGrp="1"/>
          </p:cNvSpPr>
          <p:nvPr>
            <p:ph idx="1"/>
          </p:nvPr>
        </p:nvSpPr>
        <p:spPr/>
        <p:txBody>
          <a:bodyPr/>
          <a:lstStyle/>
          <a:p>
            <a:pPr>
              <a:buClr>
                <a:srgbClr val="FF0000"/>
              </a:buClr>
              <a:buSzPct val="200000"/>
            </a:pPr>
            <a:r>
              <a:rPr lang="pl-PL" sz="1800" dirty="0">
                <a:effectLst/>
                <a:latin typeface="Calibri" panose="020F0502020204030204" pitchFamily="34" charset="0"/>
                <a:ea typeface="Calibri" panose="020F0502020204030204" pitchFamily="34" charset="0"/>
              </a:rPr>
              <a:t>m</a:t>
            </a:r>
            <a:r>
              <a:rPr lang="en-US" sz="1800" dirty="0" err="1">
                <a:effectLst/>
                <a:latin typeface="Calibri" panose="020F0502020204030204" pitchFamily="34" charset="0"/>
                <a:ea typeface="Calibri" panose="020F0502020204030204" pitchFamily="34" charset="0"/>
              </a:rPr>
              <a:t>onuments</a:t>
            </a:r>
            <a:r>
              <a:rPr lang="en-US" sz="1800" dirty="0">
                <a:effectLst/>
                <a:latin typeface="Calibri" panose="020F0502020204030204" pitchFamily="34" charset="0"/>
                <a:ea typeface="Calibri" panose="020F0502020204030204" pitchFamily="34" charset="0"/>
              </a:rPr>
              <a:t> marked in red </a:t>
            </a:r>
            <a:endParaRPr lang="pl-PL" sz="1800" dirty="0">
              <a:effectLst/>
              <a:latin typeface="Calibri" panose="020F0502020204030204" pitchFamily="34" charset="0"/>
              <a:ea typeface="Calibri" panose="020F0502020204030204" pitchFamily="34" charset="0"/>
            </a:endParaRPr>
          </a:p>
          <a:p>
            <a:pPr>
              <a:buClr>
                <a:srgbClr val="FFC000"/>
              </a:buClr>
              <a:buSzPct val="200000"/>
            </a:pPr>
            <a:r>
              <a:rPr lang="en-US" sz="1800" dirty="0">
                <a:effectLst/>
                <a:latin typeface="Calibri" panose="020F0502020204030204" pitchFamily="34" charset="0"/>
                <a:ea typeface="Calibri" panose="020F0502020204030204" pitchFamily="34" charset="0"/>
              </a:rPr>
              <a:t>food in orange</a:t>
            </a:r>
            <a:endParaRPr lang="pl-PL" sz="1800" dirty="0">
              <a:effectLst/>
              <a:latin typeface="Calibri" panose="020F0502020204030204" pitchFamily="34" charset="0"/>
              <a:ea typeface="Calibri" panose="020F0502020204030204" pitchFamily="34" charset="0"/>
            </a:endParaRPr>
          </a:p>
          <a:p>
            <a:pPr>
              <a:buClr>
                <a:srgbClr val="00B050"/>
              </a:buClr>
              <a:buSzPct val="200000"/>
            </a:pPr>
            <a:r>
              <a:rPr lang="en-US" sz="1800" dirty="0">
                <a:effectLst/>
                <a:latin typeface="Calibri" panose="020F0502020204030204" pitchFamily="34" charset="0"/>
                <a:ea typeface="Calibri" panose="020F0502020204030204" pitchFamily="34" charset="0"/>
              </a:rPr>
              <a:t>accommodation in green. </a:t>
            </a:r>
            <a:endParaRPr lang="pl-PL" sz="1800" dirty="0">
              <a:effectLst/>
              <a:latin typeface="Calibri" panose="020F0502020204030204" pitchFamily="34" charset="0"/>
              <a:ea typeface="Calibri" panose="020F0502020204030204" pitchFamily="34" charset="0"/>
            </a:endParaRPr>
          </a:p>
          <a:p>
            <a:pPr>
              <a:buClr>
                <a:srgbClr val="0070C0"/>
              </a:buClr>
              <a:buSzPct val="200000"/>
            </a:pPr>
            <a:r>
              <a:rPr lang="pl-PL" sz="1800" dirty="0">
                <a:effectLst/>
                <a:latin typeface="Calibri" panose="020F0502020204030204" pitchFamily="34" charset="0"/>
                <a:ea typeface="Calibri" panose="020F0502020204030204" pitchFamily="34" charset="0"/>
              </a:rPr>
              <a:t>b</a:t>
            </a:r>
            <a:r>
              <a:rPr lang="en-US" sz="1800" dirty="0" err="1">
                <a:effectLst/>
                <a:latin typeface="Calibri" panose="020F0502020204030204" pitchFamily="34" charset="0"/>
                <a:ea typeface="Calibri" panose="020F0502020204030204" pitchFamily="34" charset="0"/>
              </a:rPr>
              <a:t>lue</a:t>
            </a:r>
            <a:r>
              <a:rPr lang="en-US" sz="1800" dirty="0">
                <a:effectLst/>
                <a:latin typeface="Calibri" panose="020F0502020204030204" pitchFamily="34" charset="0"/>
                <a:ea typeface="Calibri" panose="020F0502020204030204" pitchFamily="34" charset="0"/>
              </a:rPr>
              <a:t> are waypoints.</a:t>
            </a:r>
            <a:endParaRPr lang="pl-PL" dirty="0"/>
          </a:p>
        </p:txBody>
      </p:sp>
      <p:pic>
        <p:nvPicPr>
          <p:cNvPr id="5" name="Obraz 4">
            <a:extLst>
              <a:ext uri="{FF2B5EF4-FFF2-40B4-BE49-F238E27FC236}">
                <a16:creationId xmlns:a16="http://schemas.microsoft.com/office/drawing/2014/main" id="{9EBFD73D-FD2F-4357-93A1-FA10F723CA28}"/>
              </a:ext>
            </a:extLst>
          </p:cNvPr>
          <p:cNvPicPr/>
          <p:nvPr/>
        </p:nvPicPr>
        <p:blipFill>
          <a:blip r:embed="rId2">
            <a:extLst>
              <a:ext uri="{28A0092B-C50C-407E-A947-70E740481C1C}">
                <a14:useLocalDpi xmlns:a14="http://schemas.microsoft.com/office/drawing/2010/main" val="0"/>
              </a:ext>
            </a:extLst>
          </a:blip>
          <a:stretch>
            <a:fillRect/>
          </a:stretch>
        </p:blipFill>
        <p:spPr>
          <a:xfrm>
            <a:off x="3807922" y="1343632"/>
            <a:ext cx="5466080" cy="4697730"/>
          </a:xfrm>
          <a:prstGeom prst="rect">
            <a:avLst/>
          </a:prstGeom>
        </p:spPr>
      </p:pic>
    </p:spTree>
    <p:extLst>
      <p:ext uri="{BB962C8B-B14F-4D97-AF65-F5344CB8AC3E}">
        <p14:creationId xmlns:p14="http://schemas.microsoft.com/office/powerpoint/2010/main" val="35611107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3B3EA8-2836-427F-9C97-8332548F5902}"/>
              </a:ext>
            </a:extLst>
          </p:cNvPr>
          <p:cNvSpPr>
            <a:spLocks noGrp="1"/>
          </p:cNvSpPr>
          <p:nvPr>
            <p:ph type="title"/>
          </p:nvPr>
        </p:nvSpPr>
        <p:spPr/>
        <p:txBody>
          <a:bodyPr>
            <a:normAutofit fontScale="90000"/>
          </a:bodyPr>
          <a:lstStyle/>
          <a:p>
            <a:pPr>
              <a:lnSpc>
                <a:spcPct val="107000"/>
              </a:lnSpc>
              <a:spcAft>
                <a:spcPts val="800"/>
              </a:spcAft>
            </a:pPr>
            <a:r>
              <a:rPr lang="pl-PL" sz="4400" b="1" dirty="0">
                <a:effectLst/>
                <a:latin typeface="Calibri" panose="020F0502020204030204" pitchFamily="34" charset="0"/>
                <a:ea typeface="Calibri" panose="020F0502020204030204" pitchFamily="34" charset="0"/>
                <a:cs typeface="Calibri" panose="020F0502020204030204" pitchFamily="34" charset="0"/>
              </a:rPr>
              <a:t>SIGHTSEEING IN ROME</a:t>
            </a:r>
            <a:br>
              <a:rPr lang="pl-PL" sz="4000" dirty="0">
                <a:effectLst/>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Symbol zastępczy zawartości 2">
            <a:extLst>
              <a:ext uri="{FF2B5EF4-FFF2-40B4-BE49-F238E27FC236}">
                <a16:creationId xmlns:a16="http://schemas.microsoft.com/office/drawing/2014/main" id="{92EFA8C1-1863-4C77-9F57-516F2C999AAC}"/>
              </a:ext>
            </a:extLst>
          </p:cNvPr>
          <p:cNvSpPr>
            <a:spLocks noGrp="1"/>
          </p:cNvSpPr>
          <p:nvPr>
            <p:ph idx="1"/>
          </p:nvPr>
        </p:nvSpPr>
        <p:spPr>
          <a:xfrm>
            <a:off x="322009" y="1627632"/>
            <a:ext cx="10515600" cy="4604195"/>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idea is to use Foursquare to find monuments in the chosen city (in my example it is Rome). </a:t>
            </a:r>
            <a:br>
              <a:rPr lang="pl-PL"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Foursquare limits the results to 100, so we have 100 places to visit.</a:t>
            </a:r>
            <a:endParaRPr lang="en-US" dirty="0"/>
          </a:p>
        </p:txBody>
      </p:sp>
      <p:pic>
        <p:nvPicPr>
          <p:cNvPr id="4" name="Obraz 3">
            <a:extLst>
              <a:ext uri="{FF2B5EF4-FFF2-40B4-BE49-F238E27FC236}">
                <a16:creationId xmlns:a16="http://schemas.microsoft.com/office/drawing/2014/main" id="{12BF3F24-3044-41AB-B27B-76D2ED82CDA6}"/>
              </a:ext>
            </a:extLst>
          </p:cNvPr>
          <p:cNvPicPr/>
          <p:nvPr/>
        </p:nvPicPr>
        <p:blipFill>
          <a:blip r:embed="rId2">
            <a:extLst>
              <a:ext uri="{28A0092B-C50C-407E-A947-70E740481C1C}">
                <a14:useLocalDpi xmlns:a14="http://schemas.microsoft.com/office/drawing/2010/main" val="0"/>
              </a:ext>
            </a:extLst>
          </a:blip>
          <a:stretch>
            <a:fillRect/>
          </a:stretch>
        </p:blipFill>
        <p:spPr>
          <a:xfrm>
            <a:off x="4684157" y="2473800"/>
            <a:ext cx="4921250" cy="2863215"/>
          </a:xfrm>
          <a:prstGeom prst="rect">
            <a:avLst/>
          </a:prstGeom>
        </p:spPr>
      </p:pic>
      <p:pic>
        <p:nvPicPr>
          <p:cNvPr id="5" name="Obraz 4">
            <a:extLst>
              <a:ext uri="{FF2B5EF4-FFF2-40B4-BE49-F238E27FC236}">
                <a16:creationId xmlns:a16="http://schemas.microsoft.com/office/drawing/2014/main" id="{CF765380-15A6-48AC-8526-694165AF0A5E}"/>
              </a:ext>
            </a:extLst>
          </p:cNvPr>
          <p:cNvPicPr/>
          <p:nvPr/>
        </p:nvPicPr>
        <p:blipFill>
          <a:blip r:embed="rId3">
            <a:extLst>
              <a:ext uri="{28A0092B-C50C-407E-A947-70E740481C1C}">
                <a14:useLocalDpi xmlns:a14="http://schemas.microsoft.com/office/drawing/2010/main" val="0"/>
              </a:ext>
            </a:extLst>
          </a:blip>
          <a:stretch>
            <a:fillRect/>
          </a:stretch>
        </p:blipFill>
        <p:spPr>
          <a:xfrm>
            <a:off x="556485" y="2565240"/>
            <a:ext cx="4703064" cy="4139629"/>
          </a:xfrm>
          <a:prstGeom prst="rect">
            <a:avLst/>
          </a:prstGeom>
        </p:spPr>
      </p:pic>
    </p:spTree>
    <p:extLst>
      <p:ext uri="{BB962C8B-B14F-4D97-AF65-F5344CB8AC3E}">
        <p14:creationId xmlns:p14="http://schemas.microsoft.com/office/powerpoint/2010/main" val="37878193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710</Words>
  <Application>Microsoft Office PowerPoint</Application>
  <PresentationFormat>Panoramiczny</PresentationFormat>
  <Paragraphs>46</Paragraphs>
  <Slides>18</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18</vt:i4>
      </vt:variant>
    </vt:vector>
  </HeadingPairs>
  <TitlesOfParts>
    <vt:vector size="25" baseType="lpstr">
      <vt:lpstr>Arial</vt:lpstr>
      <vt:lpstr>Calibri</vt:lpstr>
      <vt:lpstr>Segoe UI</vt:lpstr>
      <vt:lpstr>Symbol</vt:lpstr>
      <vt:lpstr>Trebuchet MS</vt:lpstr>
      <vt:lpstr>Wingdings 3</vt:lpstr>
      <vt:lpstr>Faseta</vt:lpstr>
      <vt:lpstr>Explore the world by bike </vt:lpstr>
      <vt:lpstr>INTRODUCTION </vt:lpstr>
      <vt:lpstr>OBJECTIVES</vt:lpstr>
      <vt:lpstr>DATA</vt:lpstr>
      <vt:lpstr>EXPLORING A ROUTE </vt:lpstr>
      <vt:lpstr>Map of the entire route</vt:lpstr>
      <vt:lpstr>Places of interest found at the selected point on the route</vt:lpstr>
      <vt:lpstr>Map with the found places marked</vt:lpstr>
      <vt:lpstr>SIGHTSEEING IN ROME </vt:lpstr>
      <vt:lpstr>CLUSTERING</vt:lpstr>
      <vt:lpstr>Visualization on the map</vt:lpstr>
      <vt:lpstr>Cluster 1</vt:lpstr>
      <vt:lpstr>Cluster 2</vt:lpstr>
      <vt:lpstr>Cluster 3</vt:lpstr>
      <vt:lpstr>Cluster 4</vt:lpstr>
      <vt:lpstr>Cluster 5</vt:lpstr>
      <vt:lpstr>Cluster 6</vt:lpstr>
      <vt:lpstr>SUMMARY AND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the world by bike</dc:title>
  <dc:creator>Paweł Kryzia</dc:creator>
  <cp:lastModifiedBy>Paweł Kryzia</cp:lastModifiedBy>
  <cp:revision>6</cp:revision>
  <dcterms:created xsi:type="dcterms:W3CDTF">2021-01-24T18:30:45Z</dcterms:created>
  <dcterms:modified xsi:type="dcterms:W3CDTF">2021-01-24T19:21:19Z</dcterms:modified>
</cp:coreProperties>
</file>