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AD0C04-A433-7253-99FF-BC89ECC48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7468565-1655-89F4-25A7-0E3D27F9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7CFBEA-4519-63DE-AE5E-E7EC725C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4C6D58-7F52-398D-E02F-5387DAC9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B8BD81-727B-0213-2965-4A1FA620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96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DBD7AF-FA09-2B22-EFDF-8F67EC55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F388DA7-3BED-C759-B8A3-6E00A370F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858101-B0E2-50AE-8A66-4027ACCE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C5903E-BCCD-E205-761D-F8F4BD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137419-4663-197C-FA5B-B81F700F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27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6232ED9-768C-1A97-E603-C20A2244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DBDDD3-3873-8B2E-D2F8-B1712287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C40F89-51AB-2B73-6EEF-983C1F99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C7C1FA-74E3-B126-7A01-4B41B790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9D9888-8255-92EF-C4F8-66FD2037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50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32C46D-AD6C-86C0-8C01-1EF30966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FD1E16-C49A-8EBD-361A-7AB0701F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996F12-7CB2-4ECE-7542-338B0B78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A22007-56EE-057E-97D8-F3C90373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7263C0-ECEC-D004-80E3-41B1FB6A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38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8E0C89-F650-FADF-D3A8-45C925A4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D37327-5EF3-099C-912E-204D4FED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4E5E5B-AD27-A7AF-5A61-BE2A9DCA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9C537B-D232-588A-5413-7BBDFD6E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C027CA-333D-2599-E518-0A4127CB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98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9D97E7-7F6F-F93D-6F41-84392084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7762D2-EF44-E830-6EB1-6E5CCED2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AA8E5CC-4141-B656-2427-65CE15D4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46875D7-34DE-7AD2-46B8-A38B9C77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EB9615-77B8-1F1A-3274-5FED9BDA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737B53-CF24-7898-2C74-A037E4B6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3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01266A-E34C-3238-3D2E-82EE8C27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C70A24-0AD2-F185-9470-9A28E3D5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AC312D-A53B-D197-12C6-5B3C462A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A2E609-8681-E9A1-6508-E63BEEC19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5128B4-D8A7-B283-0259-CBA5E773A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6EB315B-FA60-E733-EF30-A3C022F0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BE22880-2385-D270-E26C-94F07ABD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189DC1B-B4EC-82A4-7A6E-FCFF6DCA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2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2410C-7B81-1CAF-8037-8B757D51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5CD17F9-54B9-4831-4E7E-0E8B0701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A17C42-93F2-A630-A5EF-9877CD4C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8E00EC3-2198-E93A-3AFC-6315A55D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10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4F213D-9720-0CBC-586E-F1CCAEC0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CB07B5F-64BB-E9E3-690F-4C5F4133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651188-E8CA-E78F-B8AA-D01E6859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75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4C40D9-23F8-9238-BC3E-5F18E47D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3EF769-0076-A68F-AE04-0F0A96A2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BA21A5-3FD3-1817-36A1-CDDAD3811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380E1C5-542A-41B6-0CEB-0F922D72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377D97-4C74-203B-0417-ADE00FAE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A845B5-FD3B-A0D2-C889-D968D628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15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DB12E4-AE8C-DE2C-2ED4-E2C7158D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D7DD15D-D655-A02D-D053-64A689DDD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66A954-A71E-F87F-84AF-0F06FD31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712457-A107-8264-DA10-DE05B946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5A03F0-EDF9-C6B0-19E2-3C3415CB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29714C6-3451-E417-DA24-A8DBF69A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40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E34CBC9-6E7D-36B8-750D-8FFD7098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31C53C-463D-B1FB-6D7D-3D88D3DD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4B08B0-6A80-540F-7EAA-25020EB1A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7078-7C59-482F-A223-89D6F53CE2DF}" type="datetimeFigureOut">
              <a:rPr lang="pl-PL" smtClean="0"/>
              <a:t>03.07.2025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7F1F43-6916-D1B9-55A3-CAAB5C76F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D0A6B7-F797-AE97-21F3-050C53A16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71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rostokąt: zaokrąglone rogi 64">
            <a:extLst>
              <a:ext uri="{FF2B5EF4-FFF2-40B4-BE49-F238E27FC236}">
                <a16:creationId xmlns:a16="http://schemas.microsoft.com/office/drawing/2014/main" id="{B8E3754B-8136-7013-052E-0D9EB2709EB2}"/>
              </a:ext>
            </a:extLst>
          </p:cNvPr>
          <p:cNvSpPr/>
          <p:nvPr/>
        </p:nvSpPr>
        <p:spPr>
          <a:xfrm>
            <a:off x="1177994" y="4926059"/>
            <a:ext cx="8466957" cy="13009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70" name="Prostokąt: zaokrąglone rogi 69">
            <a:extLst>
              <a:ext uri="{FF2B5EF4-FFF2-40B4-BE49-F238E27FC236}">
                <a16:creationId xmlns:a16="http://schemas.microsoft.com/office/drawing/2014/main" id="{2D8A02AD-5D4E-2EA5-D124-499C6988BABC}"/>
              </a:ext>
            </a:extLst>
          </p:cNvPr>
          <p:cNvSpPr/>
          <p:nvPr/>
        </p:nvSpPr>
        <p:spPr>
          <a:xfrm>
            <a:off x="6900157" y="5094800"/>
            <a:ext cx="2390987" cy="9705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67920A4-0242-E613-CEB9-635E324A1736}"/>
              </a:ext>
            </a:extLst>
          </p:cNvPr>
          <p:cNvSpPr/>
          <p:nvPr/>
        </p:nvSpPr>
        <p:spPr>
          <a:xfrm>
            <a:off x="659417" y="1583621"/>
            <a:ext cx="11316929" cy="31287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Prostokąt: zaokrąglone rogi 55">
            <a:extLst>
              <a:ext uri="{FF2B5EF4-FFF2-40B4-BE49-F238E27FC236}">
                <a16:creationId xmlns:a16="http://schemas.microsoft.com/office/drawing/2014/main" id="{F7258822-24FA-AD73-CE14-680D4AE4BF71}"/>
              </a:ext>
            </a:extLst>
          </p:cNvPr>
          <p:cNvSpPr/>
          <p:nvPr/>
        </p:nvSpPr>
        <p:spPr>
          <a:xfrm>
            <a:off x="835132" y="1926453"/>
            <a:ext cx="9174762" cy="25974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3C3646E-DA1A-D9FD-DFF3-69CEACA223DE}"/>
              </a:ext>
            </a:extLst>
          </p:cNvPr>
          <p:cNvSpPr/>
          <p:nvPr/>
        </p:nvSpPr>
        <p:spPr>
          <a:xfrm>
            <a:off x="1114375" y="243310"/>
            <a:ext cx="7115226" cy="12619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5134674-1565-C7DA-093A-4FC375B16E9D}"/>
              </a:ext>
            </a:extLst>
          </p:cNvPr>
          <p:cNvSpPr txBox="1"/>
          <p:nvPr/>
        </p:nvSpPr>
        <p:spPr>
          <a:xfrm>
            <a:off x="1114374" y="292472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Przygotowanie danych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294659E-7123-0BF3-DB26-74826D1AA4BE}"/>
              </a:ext>
            </a:extLst>
          </p:cNvPr>
          <p:cNvSpPr/>
          <p:nvPr/>
        </p:nvSpPr>
        <p:spPr>
          <a:xfrm>
            <a:off x="1424173" y="631025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D8CD95B-5B91-0A93-3F25-4EDF82D84E14}"/>
              </a:ext>
            </a:extLst>
          </p:cNvPr>
          <p:cNvSpPr/>
          <p:nvPr/>
        </p:nvSpPr>
        <p:spPr>
          <a:xfrm>
            <a:off x="5600241" y="625189"/>
            <a:ext cx="2332539" cy="718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2A3C3780-8689-EBA9-5476-BBCA3C121EFD}"/>
              </a:ext>
            </a:extLst>
          </p:cNvPr>
          <p:cNvSpPr/>
          <p:nvPr/>
        </p:nvSpPr>
        <p:spPr>
          <a:xfrm>
            <a:off x="3535728" y="630680"/>
            <a:ext cx="1800000" cy="718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Wybór rodzaju odnowienia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96924FE-09FF-8896-5AB1-586627E811D3}"/>
              </a:ext>
            </a:extLst>
          </p:cNvPr>
          <p:cNvSpPr txBox="1"/>
          <p:nvPr/>
        </p:nvSpPr>
        <p:spPr>
          <a:xfrm>
            <a:off x="1468663" y="718277"/>
            <a:ext cx="17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Wczytanie danych z plików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D828651-86BF-D9F9-8CEF-AF768436ABD6}"/>
              </a:ext>
            </a:extLst>
          </p:cNvPr>
          <p:cNvSpPr txBox="1"/>
          <p:nvPr/>
        </p:nvSpPr>
        <p:spPr>
          <a:xfrm>
            <a:off x="5743252" y="688790"/>
            <a:ext cx="2250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Podział na województwa i miesiące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DAC0E86-B0AD-B129-FF2C-17D4AFD66BF5}"/>
              </a:ext>
            </a:extLst>
          </p:cNvPr>
          <p:cNvSpPr txBox="1"/>
          <p:nvPr/>
        </p:nvSpPr>
        <p:spPr>
          <a:xfrm>
            <a:off x="1142324" y="1587900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Symulacje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40E01185-84A4-24DF-C9BE-47446BBE8451}"/>
              </a:ext>
            </a:extLst>
          </p:cNvPr>
          <p:cNvSpPr/>
          <p:nvPr/>
        </p:nvSpPr>
        <p:spPr>
          <a:xfrm>
            <a:off x="913579" y="2185455"/>
            <a:ext cx="6049364" cy="22033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40763FCC-2F94-18CA-333B-942C9CD37871}"/>
              </a:ext>
            </a:extLst>
          </p:cNvPr>
          <p:cNvSpPr/>
          <p:nvPr/>
        </p:nvSpPr>
        <p:spPr>
          <a:xfrm>
            <a:off x="1076091" y="2470855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86E4708F-D1E2-3833-FC25-AD2AA94C18A2}"/>
              </a:ext>
            </a:extLst>
          </p:cNvPr>
          <p:cNvSpPr/>
          <p:nvPr/>
        </p:nvSpPr>
        <p:spPr>
          <a:xfrm>
            <a:off x="1076587" y="3395351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E012AD99-C3E6-0A6E-C2C0-23FD99864E60}"/>
              </a:ext>
            </a:extLst>
          </p:cNvPr>
          <p:cNvSpPr/>
          <p:nvPr/>
        </p:nvSpPr>
        <p:spPr>
          <a:xfrm>
            <a:off x="3021549" y="3390853"/>
            <a:ext cx="1918676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CC5AF7DA-2FD0-ECB8-BBC2-6168AD9828B3}"/>
              </a:ext>
            </a:extLst>
          </p:cNvPr>
          <p:cNvSpPr/>
          <p:nvPr/>
        </p:nvSpPr>
        <p:spPr>
          <a:xfrm>
            <a:off x="3011210" y="2478805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F52576B1-1122-13FD-B82C-3AA25221CD68}"/>
              </a:ext>
            </a:extLst>
          </p:cNvPr>
          <p:cNvSpPr/>
          <p:nvPr/>
        </p:nvSpPr>
        <p:spPr>
          <a:xfrm>
            <a:off x="5051584" y="3395351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2" name="Prostokąt: zaokrąglone rogi 41">
            <a:extLst>
              <a:ext uri="{FF2B5EF4-FFF2-40B4-BE49-F238E27FC236}">
                <a16:creationId xmlns:a16="http://schemas.microsoft.com/office/drawing/2014/main" id="{77A75D1C-41BF-CC8C-91FC-C8FE465BDB24}"/>
              </a:ext>
            </a:extLst>
          </p:cNvPr>
          <p:cNvSpPr/>
          <p:nvPr/>
        </p:nvSpPr>
        <p:spPr>
          <a:xfrm>
            <a:off x="4966511" y="2469647"/>
            <a:ext cx="1800000" cy="6978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3182708B-D1C0-E61F-9B4D-CBA80FEFB798}"/>
              </a:ext>
            </a:extLst>
          </p:cNvPr>
          <p:cNvSpPr/>
          <p:nvPr/>
        </p:nvSpPr>
        <p:spPr>
          <a:xfrm>
            <a:off x="7074302" y="3398865"/>
            <a:ext cx="2510673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D64E720C-1D0A-41DC-E37D-4BE08A6A119C}"/>
              </a:ext>
            </a:extLst>
          </p:cNvPr>
          <p:cNvSpPr/>
          <p:nvPr/>
        </p:nvSpPr>
        <p:spPr>
          <a:xfrm>
            <a:off x="7108152" y="2467914"/>
            <a:ext cx="2528116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5" name="Prostokąt: zaokrąglone rogi 44">
            <a:extLst>
              <a:ext uri="{FF2B5EF4-FFF2-40B4-BE49-F238E27FC236}">
                <a16:creationId xmlns:a16="http://schemas.microsoft.com/office/drawing/2014/main" id="{C2367A22-5EA2-2AF2-C7DE-625C6DAF8959}"/>
              </a:ext>
            </a:extLst>
          </p:cNvPr>
          <p:cNvSpPr/>
          <p:nvPr/>
        </p:nvSpPr>
        <p:spPr>
          <a:xfrm>
            <a:off x="10025841" y="2576336"/>
            <a:ext cx="1862500" cy="144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8BF3564B-CA33-E3A5-CE3C-3211FDDEEDF6}"/>
              </a:ext>
            </a:extLst>
          </p:cNvPr>
          <p:cNvSpPr txBox="1"/>
          <p:nvPr/>
        </p:nvSpPr>
        <p:spPr>
          <a:xfrm>
            <a:off x="1058167" y="2569315"/>
            <a:ext cx="179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Losowania pożaru pierwotnego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008CB958-21EE-7F44-F92C-EBC86627251A}"/>
              </a:ext>
            </a:extLst>
          </p:cNvPr>
          <p:cNvSpPr txBox="1"/>
          <p:nvPr/>
        </p:nvSpPr>
        <p:spPr>
          <a:xfrm>
            <a:off x="2894291" y="2566145"/>
            <a:ext cx="203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Losowanie pożaru rozprzestrzenionego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93F04611-2A32-F0EC-9809-E2F5FF8EB731}"/>
              </a:ext>
            </a:extLst>
          </p:cNvPr>
          <p:cNvSpPr txBox="1"/>
          <p:nvPr/>
        </p:nvSpPr>
        <p:spPr>
          <a:xfrm>
            <a:off x="4788576" y="2576336"/>
            <a:ext cx="216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Mapowanie pożarów do ubezpieczycieli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39D14A2E-78D1-E1C9-6FC5-FFCC04AC36E0}"/>
              </a:ext>
            </a:extLst>
          </p:cNvPr>
          <p:cNvSpPr txBox="1"/>
          <p:nvPr/>
        </p:nvSpPr>
        <p:spPr>
          <a:xfrm>
            <a:off x="1238816" y="3465713"/>
            <a:ext cx="143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Losowanie szkody brutto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E57E4038-4819-56F7-DDFB-73CC7D6C386A}"/>
              </a:ext>
            </a:extLst>
          </p:cNvPr>
          <p:cNvSpPr txBox="1"/>
          <p:nvPr/>
        </p:nvSpPr>
        <p:spPr>
          <a:xfrm>
            <a:off x="2902873" y="3463335"/>
            <a:ext cx="217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Wyznaczenie szkód katastroficznych brutto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B25B3016-39A7-0792-E305-6128702DF9C9}"/>
              </a:ext>
            </a:extLst>
          </p:cNvPr>
          <p:cNvSpPr txBox="1"/>
          <p:nvPr/>
        </p:nvSpPr>
        <p:spPr>
          <a:xfrm>
            <a:off x="4956172" y="3458465"/>
            <a:ext cx="194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Reasekuracja (szkody netto i netto kat)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E814EC75-C2C3-7EE0-9F37-CFE73EEEB6CF}"/>
              </a:ext>
            </a:extLst>
          </p:cNvPr>
          <p:cNvSpPr txBox="1"/>
          <p:nvPr/>
        </p:nvSpPr>
        <p:spPr>
          <a:xfrm>
            <a:off x="7168170" y="2496900"/>
            <a:ext cx="237364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Agregowanie budynków w których wystąpiły pożary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F3A380C7-C3D4-F2B4-2EB6-AF951686BDDB}"/>
              </a:ext>
            </a:extLst>
          </p:cNvPr>
          <p:cNvSpPr txBox="1"/>
          <p:nvPr/>
        </p:nvSpPr>
        <p:spPr>
          <a:xfrm>
            <a:off x="7141451" y="3438675"/>
            <a:ext cx="24435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Sumowanie wartości szkód z ustalonej symulacji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3F575F0F-BE43-3DAF-D485-1443D92B4B47}"/>
              </a:ext>
            </a:extLst>
          </p:cNvPr>
          <p:cNvSpPr txBox="1"/>
          <p:nvPr/>
        </p:nvSpPr>
        <p:spPr>
          <a:xfrm>
            <a:off x="10088341" y="2756123"/>
            <a:ext cx="1715001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Agregowanie wartości szkód dla wszystkich symulacji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11DCA47-1AC6-7488-E736-E1FB0F414A2C}"/>
              </a:ext>
            </a:extLst>
          </p:cNvPr>
          <p:cNvSpPr txBox="1"/>
          <p:nvPr/>
        </p:nvSpPr>
        <p:spPr>
          <a:xfrm>
            <a:off x="1125647" y="1875544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Ustalona symulacja</a:t>
            </a:r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FA4378EB-5FFC-34C4-49DD-BC9F35D792BB}"/>
              </a:ext>
            </a:extLst>
          </p:cNvPr>
          <p:cNvSpPr txBox="1"/>
          <p:nvPr/>
        </p:nvSpPr>
        <p:spPr>
          <a:xfrm>
            <a:off x="1228975" y="4899742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Zapis wyników</a:t>
            </a:r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B47C137C-4F54-64A0-468C-4E8AB3F66AD8}"/>
              </a:ext>
            </a:extLst>
          </p:cNvPr>
          <p:cNvSpPr/>
          <p:nvPr/>
        </p:nvSpPr>
        <p:spPr>
          <a:xfrm>
            <a:off x="1282535" y="5202650"/>
            <a:ext cx="2560599" cy="801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68" name="Prostokąt: zaokrąglone rogi 67">
            <a:extLst>
              <a:ext uri="{FF2B5EF4-FFF2-40B4-BE49-F238E27FC236}">
                <a16:creationId xmlns:a16="http://schemas.microsoft.com/office/drawing/2014/main" id="{69D0FD12-AE00-411D-708E-ADD38F2BECEE}"/>
              </a:ext>
            </a:extLst>
          </p:cNvPr>
          <p:cNvSpPr/>
          <p:nvPr/>
        </p:nvSpPr>
        <p:spPr>
          <a:xfrm>
            <a:off x="4157113" y="5235903"/>
            <a:ext cx="2498064" cy="718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Zapis budynków, w których był pożar rozprzestrzeniony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8E206F5A-8F08-8046-8338-22E05E250363}"/>
              </a:ext>
            </a:extLst>
          </p:cNvPr>
          <p:cNvSpPr txBox="1"/>
          <p:nvPr/>
        </p:nvSpPr>
        <p:spPr>
          <a:xfrm>
            <a:off x="6841794" y="5156370"/>
            <a:ext cx="2616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Zapis szkód brutto, netto, brutto katastroficznych, netto katastroficznych</a:t>
            </a:r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1BFB85C0-5493-EE99-B5E0-A81F539D1D28}"/>
              </a:ext>
            </a:extLst>
          </p:cNvPr>
          <p:cNvSpPr txBox="1"/>
          <p:nvPr/>
        </p:nvSpPr>
        <p:spPr>
          <a:xfrm>
            <a:off x="1381866" y="5239447"/>
            <a:ext cx="246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Zapis budynków, w których był pożar pierwotny</a:t>
            </a:r>
          </a:p>
        </p:txBody>
      </p:sp>
      <p:cxnSp>
        <p:nvCxnSpPr>
          <p:cNvPr id="73" name="Łącznik: zakrzywiony 72">
            <a:extLst>
              <a:ext uri="{FF2B5EF4-FFF2-40B4-BE49-F238E27FC236}">
                <a16:creationId xmlns:a16="http://schemas.microsoft.com/office/drawing/2014/main" id="{384DCCB0-C647-27BF-316B-B52B91298FBA}"/>
              </a:ext>
            </a:extLst>
          </p:cNvPr>
          <p:cNvCxnSpPr>
            <a:cxnSpLocks/>
            <a:stCxn id="38" idx="2"/>
            <a:endCxn id="43" idx="2"/>
          </p:cNvCxnSpPr>
          <p:nvPr/>
        </p:nvCxnSpPr>
        <p:spPr>
          <a:xfrm rot="16200000" flipH="1">
            <a:off x="5151356" y="940582"/>
            <a:ext cx="3514" cy="6353052"/>
          </a:xfrm>
          <a:prstGeom prst="curvedConnector3">
            <a:avLst>
              <a:gd name="adj1" fmla="val 6605407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: zakrzywiony 81">
            <a:extLst>
              <a:ext uri="{FF2B5EF4-FFF2-40B4-BE49-F238E27FC236}">
                <a16:creationId xmlns:a16="http://schemas.microsoft.com/office/drawing/2014/main" id="{F0A56845-0164-003A-5F2B-18E47E42B3C6}"/>
              </a:ext>
            </a:extLst>
          </p:cNvPr>
          <p:cNvCxnSpPr>
            <a:cxnSpLocks/>
            <a:stCxn id="39" idx="2"/>
            <a:endCxn id="43" idx="2"/>
          </p:cNvCxnSpPr>
          <p:nvPr/>
        </p:nvCxnSpPr>
        <p:spPr>
          <a:xfrm rot="16200000" flipH="1">
            <a:off x="6151257" y="1940483"/>
            <a:ext cx="8012" cy="4348752"/>
          </a:xfrm>
          <a:prstGeom prst="curvedConnector3">
            <a:avLst>
              <a:gd name="adj1" fmla="val 295322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: zakrzywiony 95">
            <a:extLst>
              <a:ext uri="{FF2B5EF4-FFF2-40B4-BE49-F238E27FC236}">
                <a16:creationId xmlns:a16="http://schemas.microsoft.com/office/drawing/2014/main" id="{3B9B88B5-61FD-51DC-10A1-CDB75B348F08}"/>
              </a:ext>
            </a:extLst>
          </p:cNvPr>
          <p:cNvCxnSpPr>
            <a:cxnSpLocks/>
            <a:stCxn id="41" idx="2"/>
            <a:endCxn id="43" idx="2"/>
          </p:cNvCxnSpPr>
          <p:nvPr/>
        </p:nvCxnSpPr>
        <p:spPr>
          <a:xfrm rot="16200000" flipH="1">
            <a:off x="7138854" y="2928080"/>
            <a:ext cx="3514" cy="2378055"/>
          </a:xfrm>
          <a:prstGeom prst="curvedConnector3">
            <a:avLst>
              <a:gd name="adj1" fmla="val 6605407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: zakrzywiony 97">
            <a:extLst>
              <a:ext uri="{FF2B5EF4-FFF2-40B4-BE49-F238E27FC236}">
                <a16:creationId xmlns:a16="http://schemas.microsoft.com/office/drawing/2014/main" id="{7E22F55A-0301-55B7-034B-8BDD07C4A78F}"/>
              </a:ext>
            </a:extLst>
          </p:cNvPr>
          <p:cNvCxnSpPr>
            <a:cxnSpLocks/>
            <a:stCxn id="28" idx="0"/>
            <a:endCxn id="44" idx="0"/>
          </p:cNvCxnSpPr>
          <p:nvPr/>
        </p:nvCxnSpPr>
        <p:spPr>
          <a:xfrm rot="5400000" flipH="1" flipV="1">
            <a:off x="5172680" y="-728674"/>
            <a:ext cx="2941" cy="6396119"/>
          </a:xfrm>
          <a:prstGeom prst="curvedConnector3">
            <a:avLst>
              <a:gd name="adj1" fmla="val 7872866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B79EB957-184F-0A64-A071-5AC0473DCE94}"/>
              </a:ext>
            </a:extLst>
          </p:cNvPr>
          <p:cNvSpPr txBox="1"/>
          <p:nvPr/>
        </p:nvSpPr>
        <p:spPr>
          <a:xfrm>
            <a:off x="1108970" y="2089194"/>
            <a:ext cx="142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Pętla woj/</a:t>
            </a:r>
            <a:r>
              <a:rPr lang="pl-PL" sz="1600" dirty="0" err="1"/>
              <a:t>mies</a:t>
            </a:r>
            <a:endParaRPr lang="pl-PL" sz="1600" dirty="0"/>
          </a:p>
        </p:txBody>
      </p:sp>
      <p:cxnSp>
        <p:nvCxnSpPr>
          <p:cNvPr id="100" name="Łącznik: zakrzywiony 99">
            <a:extLst>
              <a:ext uri="{FF2B5EF4-FFF2-40B4-BE49-F238E27FC236}">
                <a16:creationId xmlns:a16="http://schemas.microsoft.com/office/drawing/2014/main" id="{4E5EAE3F-7B57-C575-9797-D1F23EE25E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24055" y="265961"/>
            <a:ext cx="18095" cy="4443784"/>
          </a:xfrm>
          <a:prstGeom prst="curvedConnector3">
            <a:avLst>
              <a:gd name="adj1" fmla="val -1263332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: łamany 103">
            <a:extLst>
              <a:ext uri="{FF2B5EF4-FFF2-40B4-BE49-F238E27FC236}">
                <a16:creationId xmlns:a16="http://schemas.microsoft.com/office/drawing/2014/main" id="{6E10D3D4-8F32-576E-D86B-D0EF653EBAA4}"/>
              </a:ext>
            </a:extLst>
          </p:cNvPr>
          <p:cNvCxnSpPr>
            <a:cxnSpLocks/>
          </p:cNvCxnSpPr>
          <p:nvPr/>
        </p:nvCxnSpPr>
        <p:spPr>
          <a:xfrm rot="5400000">
            <a:off x="4465007" y="-1023259"/>
            <a:ext cx="531921" cy="5020727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ze strzałką 105">
            <a:extLst>
              <a:ext uri="{FF2B5EF4-FFF2-40B4-BE49-F238E27FC236}">
                <a16:creationId xmlns:a16="http://schemas.microsoft.com/office/drawing/2014/main" id="{A1F60B02-1753-006A-B1FC-A945427D6B0B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9636268" y="3294732"/>
            <a:ext cx="452073" cy="53157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: zakrzywiony 32">
            <a:extLst>
              <a:ext uri="{FF2B5EF4-FFF2-40B4-BE49-F238E27FC236}">
                <a16:creationId xmlns:a16="http://schemas.microsoft.com/office/drawing/2014/main" id="{DDD15E2D-EC95-3AEC-76F3-698C9C61A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98211" y="2996786"/>
            <a:ext cx="3676167" cy="2205863"/>
          </a:xfrm>
          <a:prstGeom prst="curvedConnector3">
            <a:avLst>
              <a:gd name="adj1" fmla="val -3617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: zakrzywiony 36">
            <a:extLst>
              <a:ext uri="{FF2B5EF4-FFF2-40B4-BE49-F238E27FC236}">
                <a16:creationId xmlns:a16="http://schemas.microsoft.com/office/drawing/2014/main" id="{16795789-8B93-CB31-F660-3D7D773C80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29580" y="3161109"/>
            <a:ext cx="5855397" cy="2041540"/>
          </a:xfrm>
          <a:prstGeom prst="curvedConnector3">
            <a:avLst>
              <a:gd name="adj1" fmla="val -493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ze strzałką 84">
            <a:extLst>
              <a:ext uri="{FF2B5EF4-FFF2-40B4-BE49-F238E27FC236}">
                <a16:creationId xmlns:a16="http://schemas.microsoft.com/office/drawing/2014/main" id="{5612375A-70EF-ED2F-13ED-7EBB99FE7644}"/>
              </a:ext>
            </a:extLst>
          </p:cNvPr>
          <p:cNvCxnSpPr>
            <a:cxnSpLocks/>
          </p:cNvCxnSpPr>
          <p:nvPr/>
        </p:nvCxnSpPr>
        <p:spPr>
          <a:xfrm flipH="1">
            <a:off x="9360642" y="3912480"/>
            <a:ext cx="1286255" cy="180775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83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5267F-1324-DB56-C3AD-17473EA9F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rostokąt: zaokrąglone rogi 64">
            <a:extLst>
              <a:ext uri="{FF2B5EF4-FFF2-40B4-BE49-F238E27FC236}">
                <a16:creationId xmlns:a16="http://schemas.microsoft.com/office/drawing/2014/main" id="{F6A93422-D1EC-F51D-D160-5E258BA9EDB2}"/>
              </a:ext>
            </a:extLst>
          </p:cNvPr>
          <p:cNvSpPr/>
          <p:nvPr/>
        </p:nvSpPr>
        <p:spPr>
          <a:xfrm>
            <a:off x="1020717" y="5527140"/>
            <a:ext cx="4688517" cy="12619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8AD4C5-A97D-CB0D-00ED-57E11428372E}"/>
              </a:ext>
            </a:extLst>
          </p:cNvPr>
          <p:cNvSpPr/>
          <p:nvPr/>
        </p:nvSpPr>
        <p:spPr>
          <a:xfrm>
            <a:off x="706169" y="1460884"/>
            <a:ext cx="10465114" cy="36797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56" name="Prostokąt: zaokrąglone rogi 55">
            <a:extLst>
              <a:ext uri="{FF2B5EF4-FFF2-40B4-BE49-F238E27FC236}">
                <a16:creationId xmlns:a16="http://schemas.microsoft.com/office/drawing/2014/main" id="{61B1567F-A111-812B-735C-597BED1F3011}"/>
              </a:ext>
            </a:extLst>
          </p:cNvPr>
          <p:cNvSpPr/>
          <p:nvPr/>
        </p:nvSpPr>
        <p:spPr>
          <a:xfrm>
            <a:off x="814812" y="1702932"/>
            <a:ext cx="10224152" cy="3244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1F1EEA5-5573-39FD-8C10-A832EE7424D5}"/>
              </a:ext>
            </a:extLst>
          </p:cNvPr>
          <p:cNvSpPr/>
          <p:nvPr/>
        </p:nvSpPr>
        <p:spPr>
          <a:xfrm>
            <a:off x="1094054" y="68952"/>
            <a:ext cx="7696861" cy="12619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18CD16C-1603-A59F-7808-0374DE0A9381}"/>
              </a:ext>
            </a:extLst>
          </p:cNvPr>
          <p:cNvSpPr txBox="1"/>
          <p:nvPr/>
        </p:nvSpPr>
        <p:spPr>
          <a:xfrm>
            <a:off x="1094054" y="68952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Przygotowanie danych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48E7DE8-E4C0-5292-0A71-59ED2E875F91}"/>
              </a:ext>
            </a:extLst>
          </p:cNvPr>
          <p:cNvSpPr/>
          <p:nvPr/>
        </p:nvSpPr>
        <p:spPr>
          <a:xfrm>
            <a:off x="1290320" y="407505"/>
            <a:ext cx="1913533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C8EB93E-1080-9B46-1DF9-8964D2AD550D}"/>
              </a:ext>
            </a:extLst>
          </p:cNvPr>
          <p:cNvSpPr/>
          <p:nvPr/>
        </p:nvSpPr>
        <p:spPr>
          <a:xfrm>
            <a:off x="6345811" y="332575"/>
            <a:ext cx="2155100" cy="842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47FF87F6-399A-8FAD-5210-95FE0A8F368E}"/>
              </a:ext>
            </a:extLst>
          </p:cNvPr>
          <p:cNvSpPr/>
          <p:nvPr/>
        </p:nvSpPr>
        <p:spPr>
          <a:xfrm>
            <a:off x="4046191" y="376768"/>
            <a:ext cx="1800000" cy="718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Przygotowanie danych do </a:t>
            </a:r>
            <a:r>
              <a:rPr lang="pl-PL" sz="1600" dirty="0" err="1">
                <a:solidFill>
                  <a:schemeClr val="tx1"/>
                </a:solidFill>
              </a:rPr>
              <a:t>geokodowania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0F1BDD1-7E09-B0E9-7C0C-19C48896353E}"/>
              </a:ext>
            </a:extLst>
          </p:cNvPr>
          <p:cNvSpPr txBox="1"/>
          <p:nvPr/>
        </p:nvSpPr>
        <p:spPr>
          <a:xfrm>
            <a:off x="1365735" y="446125"/>
            <a:ext cx="1800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Wczytanie danych adresowych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6C12D36-40E8-55AC-BECD-ACEE52648F43}"/>
              </a:ext>
            </a:extLst>
          </p:cNvPr>
          <p:cNvSpPr txBox="1"/>
          <p:nvPr/>
        </p:nvSpPr>
        <p:spPr>
          <a:xfrm>
            <a:off x="6446066" y="438367"/>
            <a:ext cx="202435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Wyznaczenie rozkładu kodów pocztowych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8DB8818-4B4E-0BDC-A6CA-CDD25EF6B9C1}"/>
              </a:ext>
            </a:extLst>
          </p:cNvPr>
          <p:cNvSpPr txBox="1"/>
          <p:nvPr/>
        </p:nvSpPr>
        <p:spPr>
          <a:xfrm>
            <a:off x="1094054" y="1378829"/>
            <a:ext cx="5678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Geokodowanie</a:t>
            </a:r>
            <a:r>
              <a:rPr lang="pl-PL" sz="1600" dirty="0"/>
              <a:t> adresów wszystkich ubezpieczycieli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353237AC-A03C-8CBE-512C-BCC89C0AF550}"/>
              </a:ext>
            </a:extLst>
          </p:cNvPr>
          <p:cNvSpPr/>
          <p:nvPr/>
        </p:nvSpPr>
        <p:spPr>
          <a:xfrm>
            <a:off x="893258" y="1961934"/>
            <a:ext cx="10038901" cy="26811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4DD14981-8EB2-2E59-0872-C35A30707932}"/>
              </a:ext>
            </a:extLst>
          </p:cNvPr>
          <p:cNvSpPr/>
          <p:nvPr/>
        </p:nvSpPr>
        <p:spPr>
          <a:xfrm>
            <a:off x="1020717" y="2641664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997511E4-DB23-1996-D729-2847D9A990F0}"/>
              </a:ext>
            </a:extLst>
          </p:cNvPr>
          <p:cNvSpPr/>
          <p:nvPr/>
        </p:nvSpPr>
        <p:spPr>
          <a:xfrm>
            <a:off x="2961989" y="2237192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4DFB2957-FA17-06CB-D3ED-E22B08D60492}"/>
              </a:ext>
            </a:extLst>
          </p:cNvPr>
          <p:cNvSpPr/>
          <p:nvPr/>
        </p:nvSpPr>
        <p:spPr>
          <a:xfrm>
            <a:off x="2979320" y="3589785"/>
            <a:ext cx="180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73B464CC-A06D-F223-AD56-9FD42D821E88}"/>
              </a:ext>
            </a:extLst>
          </p:cNvPr>
          <p:cNvSpPr/>
          <p:nvPr/>
        </p:nvSpPr>
        <p:spPr>
          <a:xfrm>
            <a:off x="4923185" y="2237192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B33889F3-286D-D5AE-D137-4B82888F562B}"/>
              </a:ext>
            </a:extLst>
          </p:cNvPr>
          <p:cNvSpPr/>
          <p:nvPr/>
        </p:nvSpPr>
        <p:spPr>
          <a:xfrm>
            <a:off x="4992519" y="3558487"/>
            <a:ext cx="180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3A0AB447-FC94-7C28-113F-CEEB129520C7}"/>
              </a:ext>
            </a:extLst>
          </p:cNvPr>
          <p:cNvSpPr txBox="1"/>
          <p:nvPr/>
        </p:nvSpPr>
        <p:spPr>
          <a:xfrm>
            <a:off x="1153036" y="2727361"/>
            <a:ext cx="143044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Ulica, Miasto, Kod pocztowy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905F8646-4E95-C2DC-49A2-0F61F6048342}"/>
              </a:ext>
            </a:extLst>
          </p:cNvPr>
          <p:cNvSpPr txBox="1"/>
          <p:nvPr/>
        </p:nvSpPr>
        <p:spPr>
          <a:xfrm>
            <a:off x="1105326" y="1652024"/>
            <a:ext cx="5322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Geokodowanie</a:t>
            </a:r>
            <a:r>
              <a:rPr lang="pl-PL" sz="1600" dirty="0"/>
              <a:t> adresów jednego ubezpieczyciela</a:t>
            </a:r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D4F9F5B1-B3A8-BEDE-A98B-F83F684DD1AE}"/>
              </a:ext>
            </a:extLst>
          </p:cNvPr>
          <p:cNvSpPr txBox="1"/>
          <p:nvPr/>
        </p:nvSpPr>
        <p:spPr>
          <a:xfrm>
            <a:off x="1135318" y="5468714"/>
            <a:ext cx="364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Analiza danych </a:t>
            </a:r>
            <a:r>
              <a:rPr lang="pl-PL" sz="1600" dirty="0" err="1"/>
              <a:t>zageokodowanych</a:t>
            </a:r>
            <a:endParaRPr lang="pl-PL" sz="1600" dirty="0"/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69875DB2-904E-569C-C86E-F1939BB5C31E}"/>
              </a:ext>
            </a:extLst>
          </p:cNvPr>
          <p:cNvSpPr/>
          <p:nvPr/>
        </p:nvSpPr>
        <p:spPr>
          <a:xfrm>
            <a:off x="1582742" y="5859608"/>
            <a:ext cx="3644001" cy="7748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BC1BE710-A5CC-7CA9-41BE-C3BB907D582B}"/>
              </a:ext>
            </a:extLst>
          </p:cNvPr>
          <p:cNvSpPr txBox="1"/>
          <p:nvPr/>
        </p:nvSpPr>
        <p:spPr>
          <a:xfrm>
            <a:off x="2028086" y="5979275"/>
            <a:ext cx="294093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Usuwanie duplikatów z losowych współrzędnych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5F29E2E2-F24B-E242-6F06-33930FCF7E5F}"/>
              </a:ext>
            </a:extLst>
          </p:cNvPr>
          <p:cNvSpPr txBox="1"/>
          <p:nvPr/>
        </p:nvSpPr>
        <p:spPr>
          <a:xfrm>
            <a:off x="1122004" y="1956797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Geokodowania</a:t>
            </a:r>
            <a:r>
              <a:rPr lang="pl-PL" sz="1600" dirty="0"/>
              <a:t> ustalonego adresu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D3997739-6393-4389-BBEB-77B1179615F6}"/>
              </a:ext>
            </a:extLst>
          </p:cNvPr>
          <p:cNvSpPr/>
          <p:nvPr/>
        </p:nvSpPr>
        <p:spPr>
          <a:xfrm>
            <a:off x="6877449" y="2237192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C01E879E-6547-D18A-392B-5E51231FE867}"/>
              </a:ext>
            </a:extLst>
          </p:cNvPr>
          <p:cNvSpPr/>
          <p:nvPr/>
        </p:nvSpPr>
        <p:spPr>
          <a:xfrm>
            <a:off x="6925107" y="3558487"/>
            <a:ext cx="180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699493F6-DD41-747D-548E-176E353C6F5F}"/>
              </a:ext>
            </a:extLst>
          </p:cNvPr>
          <p:cNvSpPr/>
          <p:nvPr/>
        </p:nvSpPr>
        <p:spPr>
          <a:xfrm>
            <a:off x="9018891" y="2648639"/>
            <a:ext cx="180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2FD5F06-9ECC-017D-1158-107DB418AC32}"/>
              </a:ext>
            </a:extLst>
          </p:cNvPr>
          <p:cNvSpPr txBox="1"/>
          <p:nvPr/>
        </p:nvSpPr>
        <p:spPr>
          <a:xfrm>
            <a:off x="3112092" y="2369753"/>
            <a:ext cx="143044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strike="sngStrike" dirty="0"/>
              <a:t>Ulica</a:t>
            </a:r>
            <a:r>
              <a:rPr lang="pl-PL" sz="1600" dirty="0"/>
              <a:t>, </a:t>
            </a:r>
            <a:r>
              <a:rPr lang="pl-PL" sz="1600" b="1" dirty="0"/>
              <a:t>Miasto, Kod pocztowy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28C5C9C-C20C-B4E1-24AE-578C8E1D4D75}"/>
              </a:ext>
            </a:extLst>
          </p:cNvPr>
          <p:cNvSpPr txBox="1"/>
          <p:nvPr/>
        </p:nvSpPr>
        <p:spPr>
          <a:xfrm>
            <a:off x="5107961" y="2362351"/>
            <a:ext cx="143044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strike="sngStrike" dirty="0"/>
              <a:t>Ulica, Miasto</a:t>
            </a:r>
            <a:r>
              <a:rPr lang="pl-PL" sz="1600" dirty="0"/>
              <a:t>, </a:t>
            </a:r>
            <a:r>
              <a:rPr lang="pl-PL" sz="1600" b="1" dirty="0"/>
              <a:t>Kod pocztowy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B1E9222-1D3F-8FC4-C0C6-234E9DCFB9F2}"/>
              </a:ext>
            </a:extLst>
          </p:cNvPr>
          <p:cNvSpPr txBox="1"/>
          <p:nvPr/>
        </p:nvSpPr>
        <p:spPr>
          <a:xfrm>
            <a:off x="7056667" y="2369752"/>
            <a:ext cx="143044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strike="sngStrike" dirty="0"/>
              <a:t>Ulica, Miasto, Kod pocztowy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BFA59D1-5DE0-8E38-16D4-CF422BA1B8A9}"/>
              </a:ext>
            </a:extLst>
          </p:cNvPr>
          <p:cNvSpPr txBox="1"/>
          <p:nvPr/>
        </p:nvSpPr>
        <p:spPr>
          <a:xfrm>
            <a:off x="3042732" y="3676520"/>
            <a:ext cx="164828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Szer. i Dł. geograficzna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1586C40A-76B5-BA8A-05E8-78E5D28DE9F3}"/>
              </a:ext>
            </a:extLst>
          </p:cNvPr>
          <p:cNvCxnSpPr>
            <a:stCxn id="28" idx="3"/>
          </p:cNvCxnSpPr>
          <p:nvPr/>
        </p:nvCxnSpPr>
        <p:spPr>
          <a:xfrm flipV="1">
            <a:off x="2820717" y="2593183"/>
            <a:ext cx="106598" cy="40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667E4E0E-F7C2-570E-AB63-4904E31959FB}"/>
              </a:ext>
            </a:extLst>
          </p:cNvPr>
          <p:cNvCxnSpPr>
            <a:stCxn id="28" idx="3"/>
            <a:endCxn id="39" idx="1"/>
          </p:cNvCxnSpPr>
          <p:nvPr/>
        </p:nvCxnSpPr>
        <p:spPr>
          <a:xfrm>
            <a:off x="2820717" y="3001664"/>
            <a:ext cx="158603" cy="94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D9A377A1-C398-9502-404D-943E0927070C}"/>
              </a:ext>
            </a:extLst>
          </p:cNvPr>
          <p:cNvCxnSpPr>
            <a:stCxn id="38" idx="3"/>
          </p:cNvCxnSpPr>
          <p:nvPr/>
        </p:nvCxnSpPr>
        <p:spPr>
          <a:xfrm flipV="1">
            <a:off x="4761989" y="2579612"/>
            <a:ext cx="145309" cy="1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95761D6A-A684-D436-D48B-D0B456C53C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724949" y="2971983"/>
            <a:ext cx="267570" cy="94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B5BB46D1-E022-5222-5464-52D1B90DC598}"/>
              </a:ext>
            </a:extLst>
          </p:cNvPr>
          <p:cNvCxnSpPr>
            <a:stCxn id="40" idx="3"/>
            <a:endCxn id="8" idx="1"/>
          </p:cNvCxnSpPr>
          <p:nvPr/>
        </p:nvCxnSpPr>
        <p:spPr>
          <a:xfrm>
            <a:off x="6723185" y="2597192"/>
            <a:ext cx="15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B65541F6-3B95-80BA-C2C8-4C8DA0EC0481}"/>
              </a:ext>
            </a:extLst>
          </p:cNvPr>
          <p:cNvCxnSpPr>
            <a:stCxn id="40" idx="3"/>
            <a:endCxn id="10" idx="1"/>
          </p:cNvCxnSpPr>
          <p:nvPr/>
        </p:nvCxnSpPr>
        <p:spPr>
          <a:xfrm>
            <a:off x="6723185" y="2597192"/>
            <a:ext cx="201922" cy="132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F4E7039B-D215-9362-AA0E-F2EFB930AEB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8677449" y="2597192"/>
            <a:ext cx="341442" cy="41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3670B22-AD85-21A4-B594-B5EC940523AC}"/>
              </a:ext>
            </a:extLst>
          </p:cNvPr>
          <p:cNvSpPr txBox="1"/>
          <p:nvPr/>
        </p:nvSpPr>
        <p:spPr>
          <a:xfrm>
            <a:off x="5094365" y="3612792"/>
            <a:ext cx="164828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Szer. i Dł. geograficzna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B997A3-DEC9-DAF3-A04A-3B7B131E3A38}"/>
              </a:ext>
            </a:extLst>
          </p:cNvPr>
          <p:cNvSpPr txBox="1"/>
          <p:nvPr/>
        </p:nvSpPr>
        <p:spPr>
          <a:xfrm>
            <a:off x="7041269" y="3623433"/>
            <a:ext cx="164828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Szer. i Dł. geograficzna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2067242-EB28-6FF1-9A18-D88842F77CAE}"/>
              </a:ext>
            </a:extLst>
          </p:cNvPr>
          <p:cNvSpPr txBox="1"/>
          <p:nvPr/>
        </p:nvSpPr>
        <p:spPr>
          <a:xfrm>
            <a:off x="9155865" y="2709276"/>
            <a:ext cx="164828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Szer. i Dł. geograficzna</a:t>
            </a:r>
          </a:p>
        </p:txBody>
      </p:sp>
    </p:spTree>
    <p:extLst>
      <p:ext uri="{BB962C8B-B14F-4D97-AF65-F5344CB8AC3E}">
        <p14:creationId xmlns:p14="http://schemas.microsoft.com/office/powerpoint/2010/main" val="34983499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173</Words>
  <Application>Microsoft Office PowerPoint</Application>
  <PresentationFormat>Panoramiczny</PresentationFormat>
  <Paragraphs>37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Łabuzek Łukasz</dc:creator>
  <cp:lastModifiedBy>Krystian Szczęsny</cp:lastModifiedBy>
  <cp:revision>4</cp:revision>
  <dcterms:created xsi:type="dcterms:W3CDTF">2025-02-11T07:37:21Z</dcterms:created>
  <dcterms:modified xsi:type="dcterms:W3CDTF">2025-07-03T14:04:14Z</dcterms:modified>
</cp:coreProperties>
</file>