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D58B-45CD-4749-ADD5-55DA8EAEC2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A1A3-8D10-4CB1-8B50-F9155580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44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D58B-45CD-4749-ADD5-55DA8EAEC2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A1A3-8D10-4CB1-8B50-F9155580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46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D58B-45CD-4749-ADD5-55DA8EAEC2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A1A3-8D10-4CB1-8B50-F9155580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006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D58B-45CD-4749-ADD5-55DA8EAEC2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A1A3-8D10-4CB1-8B50-F9155580F8E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1971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D58B-45CD-4749-ADD5-55DA8EAEC2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A1A3-8D10-4CB1-8B50-F9155580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656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D58B-45CD-4749-ADD5-55DA8EAEC2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A1A3-8D10-4CB1-8B50-F9155580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02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D58B-45CD-4749-ADD5-55DA8EAEC2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A1A3-8D10-4CB1-8B50-F9155580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598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D58B-45CD-4749-ADD5-55DA8EAEC2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A1A3-8D10-4CB1-8B50-F9155580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881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D58B-45CD-4749-ADD5-55DA8EAEC2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A1A3-8D10-4CB1-8B50-F9155580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8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D58B-45CD-4749-ADD5-55DA8EAEC2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A1A3-8D10-4CB1-8B50-F9155580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16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D58B-45CD-4749-ADD5-55DA8EAEC2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A1A3-8D10-4CB1-8B50-F9155580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22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D58B-45CD-4749-ADD5-55DA8EAEC2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A1A3-8D10-4CB1-8B50-F9155580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40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D58B-45CD-4749-ADD5-55DA8EAEC2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A1A3-8D10-4CB1-8B50-F9155580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70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D58B-45CD-4749-ADD5-55DA8EAEC2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A1A3-8D10-4CB1-8B50-F9155580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3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D58B-45CD-4749-ADD5-55DA8EAEC2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A1A3-8D10-4CB1-8B50-F9155580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9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D58B-45CD-4749-ADD5-55DA8EAEC2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A1A3-8D10-4CB1-8B50-F9155580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79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D58B-45CD-4749-ADD5-55DA8EAEC2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A1A3-8D10-4CB1-8B50-F9155580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16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9F0D58B-45CD-4749-ADD5-55DA8EAEC2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FA1A3-8D10-4CB1-8B50-F9155580F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410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yptoblockskrishna/AWS_DE_Submission/tree/AWS-DE-Project-Fil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436D-8D33-C0BF-1068-7D8016270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DE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9F16D-1ECA-19EA-577E-79E183298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/>
              <a:t>Mareddy</a:t>
            </a:r>
            <a:r>
              <a:rPr lang="en-US" b="1" dirty="0"/>
              <a:t> Krishna Kishore Reddy</a:t>
            </a:r>
          </a:p>
          <a:p>
            <a:r>
              <a:rPr lang="en-US" b="1" dirty="0"/>
              <a:t>703284070</a:t>
            </a:r>
          </a:p>
          <a:p>
            <a:r>
              <a:rPr lang="en-US" dirty="0" err="1"/>
              <a:t>Mareddy.Kishore@enquero.Genpact.digital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692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723B-7945-4EBE-182B-E69088DD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Glue Job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17382-8D8D-D544-11B8-F3AE7C655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Steps:</a:t>
            </a:r>
          </a:p>
          <a:p>
            <a:pPr marL="514350" indent="-514350">
              <a:buAutoNum type="arabicPeriod"/>
            </a:pPr>
            <a:r>
              <a:rPr lang="en-IN" dirty="0"/>
              <a:t>Open Jupiter Lab and open </a:t>
            </a:r>
            <a:r>
              <a:rPr lang="en-IN" dirty="0" err="1"/>
              <a:t>PySpark</a:t>
            </a:r>
            <a:r>
              <a:rPr lang="en-IN" dirty="0"/>
              <a:t> Notebook</a:t>
            </a:r>
          </a:p>
          <a:p>
            <a:pPr marL="514350" indent="-514350">
              <a:buAutoNum type="arabicPeriod"/>
            </a:pPr>
            <a:r>
              <a:rPr lang="en-IN" dirty="0"/>
              <a:t>Run the Glue Job Script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EA50E-0A7D-D181-BF5A-FE499B007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207" y="3327711"/>
            <a:ext cx="4584767" cy="2407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B07C62-B04E-1A23-B441-DDCACEA80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84" y="3327711"/>
            <a:ext cx="7247823" cy="342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46AA-3A88-BED5-2F7C-86FDBCBE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Crawler on Parquet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BF8C6-219E-155E-2A9D-3259AD082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Crawler: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aws</a:t>
            </a:r>
            <a:r>
              <a:rPr lang="en-US" sz="1800" dirty="0">
                <a:effectLst/>
                <a:latin typeface="Calibri" panose="020F0502020204030204" pitchFamily="34" charset="0"/>
              </a:rPr>
              <a:t> glue create-crawler --name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aws</a:t>
            </a:r>
            <a:r>
              <a:rPr lang="en-US" sz="1800" dirty="0">
                <a:effectLst/>
                <a:latin typeface="Calibri" panose="020F0502020204030204" pitchFamily="34" charset="0"/>
              </a:rPr>
              <a:t>-cli-glue-crawler-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pqt</a:t>
            </a:r>
            <a:r>
              <a:rPr lang="en-US" sz="1800" dirty="0">
                <a:effectLst/>
                <a:latin typeface="Calibri" panose="020F0502020204030204" pitchFamily="34" charset="0"/>
              </a:rPr>
              <a:t> --role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AWSGlueServiceRole-glueworkshop</a:t>
            </a:r>
            <a:r>
              <a:rPr lang="en-US" sz="1800" dirty="0">
                <a:effectLst/>
                <a:latin typeface="Calibri" panose="020F0502020204030204" pitchFamily="34" charset="0"/>
              </a:rPr>
              <a:t> --database-name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awsglueclidb</a:t>
            </a:r>
            <a:r>
              <a:rPr lang="en-US" sz="1800" dirty="0">
                <a:effectLst/>
                <a:latin typeface="Calibri" panose="020F0502020204030204" pitchFamily="34" charset="0"/>
              </a:rPr>
              <a:t> --table-prefix cli_ --targets '{\"S3Targets\": [{\"Path\": \"s3://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gluelocaloutput</a:t>
            </a:r>
            <a:r>
              <a:rPr lang="en-US" sz="1800" dirty="0">
                <a:effectLst/>
                <a:latin typeface="Calibri" panose="020F0502020204030204" pitchFamily="34" charset="0"/>
              </a:rPr>
              <a:t>/output\"}]}’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r>
              <a:rPr lang="en-IN" dirty="0"/>
              <a:t>Run Crawler:</a:t>
            </a:r>
          </a:p>
          <a:p>
            <a:r>
              <a:rPr lang="en-IN" sz="1800" dirty="0" err="1">
                <a:effectLst/>
                <a:latin typeface="Calibri" panose="020F0502020204030204" pitchFamily="34" charset="0"/>
              </a:rPr>
              <a:t>aws</a:t>
            </a:r>
            <a:r>
              <a:rPr lang="en-IN" sz="1800" dirty="0">
                <a:effectLst/>
                <a:latin typeface="Calibri" panose="020F0502020204030204" pitchFamily="34" charset="0"/>
              </a:rPr>
              <a:t> glue start-crawler --name 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aws</a:t>
            </a:r>
            <a:r>
              <a:rPr lang="en-IN" sz="1800" dirty="0">
                <a:effectLst/>
                <a:latin typeface="Calibri" panose="020F0502020204030204" pitchFamily="34" charset="0"/>
              </a:rPr>
              <a:t>-cli-glue-crawler-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pqt</a:t>
            </a:r>
            <a:endParaRPr lang="en-IN" sz="1800" dirty="0">
              <a:effectLst/>
              <a:latin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0459D3-0A75-0988-B74C-35C2D59ED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4286186"/>
            <a:ext cx="4624003" cy="22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67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8332-9997-12B5-91E5-09D2A5A8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data in Glue Table with Athena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FFAA77-ECC6-8FE7-4A2C-11A399169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445711"/>
            <a:ext cx="8947150" cy="3409616"/>
          </a:xfrm>
        </p:spPr>
      </p:pic>
    </p:spTree>
    <p:extLst>
      <p:ext uri="{BB962C8B-B14F-4D97-AF65-F5344CB8AC3E}">
        <p14:creationId xmlns:p14="http://schemas.microsoft.com/office/powerpoint/2010/main" val="22994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05C2-A934-B2B4-D3D1-08F6B60A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35711-684D-8A63-AA2B-D8495ED55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https://github.com/kryptoblockskrishna/AWS_DE_Submission/tree/AWS-DE-Project-Files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1192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81BA-A7D2-50A5-4639-C36985D5E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830158"/>
            <a:ext cx="9404723" cy="140053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517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A56B-BCC3-344B-661B-7F4289C3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 to S3	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D9A67A-0691-1E5B-A94D-254FC5F80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088" y="1690688"/>
            <a:ext cx="7594990" cy="21781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669166-235B-1C4A-17D1-15825B4D4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35510"/>
            <a:ext cx="4527783" cy="1257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5F32C5-EE4C-6007-F9BF-BB2F0206B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99389"/>
            <a:ext cx="5150115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4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A0CA-6608-FC9B-C049-8A3B5C9F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Glue DB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53542C-73EC-2654-B3EB-7DF3F80D7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46178"/>
            <a:ext cx="10515600" cy="4001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4A103E-B396-7DF6-7F84-9C4B682BA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75864"/>
            <a:ext cx="9347680" cy="26163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2FC0B6-6808-288C-75FC-099A48FECAA6}"/>
              </a:ext>
            </a:extLst>
          </p:cNvPr>
          <p:cNvSpPr txBox="1"/>
          <p:nvPr/>
        </p:nvSpPr>
        <p:spPr>
          <a:xfrm>
            <a:off x="838199" y="1493332"/>
            <a:ext cx="11039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>
                <a:effectLst/>
                <a:latin typeface="Calibri" panose="020F0502020204030204" pitchFamily="34" charset="0"/>
              </a:rPr>
              <a:t>aws</a:t>
            </a:r>
            <a:r>
              <a:rPr lang="en-IN" sz="1800" dirty="0">
                <a:effectLst/>
                <a:latin typeface="Calibri" panose="020F0502020204030204" pitchFamily="34" charset="0"/>
              </a:rPr>
              <a:t> glue create-database --database-input '{\"Name\":\"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awsglueclidb</a:t>
            </a:r>
            <a:r>
              <a:rPr lang="en-IN" sz="1800" dirty="0">
                <a:effectLst/>
                <a:latin typeface="Calibri" panose="020F0502020204030204" pitchFamily="34" charset="0"/>
              </a:rPr>
              <a:t>\",\"Description\":\"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This_Database_was_created_using_AWS_CLI_Powershell</a:t>
            </a:r>
            <a:r>
              <a:rPr lang="en-IN" sz="1800" dirty="0">
                <a:effectLst/>
                <a:latin typeface="Calibri" panose="020F0502020204030204" pitchFamily="34" charset="0"/>
              </a:rPr>
              <a:t>\"}</a:t>
            </a:r>
            <a:r>
              <a:rPr lang="en-US" sz="1800" dirty="0">
                <a:effectLst/>
                <a:latin typeface="Calibri" panose="020F0502020204030204" pitchFamily="34" charset="0"/>
              </a:rPr>
              <a:t>'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381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A883-76D7-B37A-981C-BDE670AB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7019"/>
            <a:ext cx="10515600" cy="1325563"/>
          </a:xfrm>
        </p:spPr>
        <p:txBody>
          <a:bodyPr/>
          <a:lstStyle/>
          <a:p>
            <a:r>
              <a:rPr lang="en-US" dirty="0"/>
              <a:t>Glue Create Crawler for csv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BDB925-2CD9-6DD3-0E06-B0934B368425}"/>
              </a:ext>
            </a:extLst>
          </p:cNvPr>
          <p:cNvSpPr txBox="1"/>
          <p:nvPr/>
        </p:nvSpPr>
        <p:spPr>
          <a:xfrm>
            <a:off x="838199" y="1412582"/>
            <a:ext cx="111356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>
                <a:effectLst/>
                <a:latin typeface="Calibri" panose="020F0502020204030204" pitchFamily="34" charset="0"/>
              </a:rPr>
              <a:t>aws</a:t>
            </a:r>
            <a:r>
              <a:rPr lang="en-IN" sz="1800" dirty="0">
                <a:effectLst/>
                <a:latin typeface="Calibri" panose="020F0502020204030204" pitchFamily="34" charset="0"/>
              </a:rPr>
              <a:t> glue create-crawler --name 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aws</a:t>
            </a:r>
            <a:r>
              <a:rPr lang="en-IN" sz="1800" dirty="0">
                <a:effectLst/>
                <a:latin typeface="Calibri" panose="020F0502020204030204" pitchFamily="34" charset="0"/>
              </a:rPr>
              <a:t>-cli-glue-crawler-csv --role 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AWSGlueServiceRole</a:t>
            </a:r>
            <a:r>
              <a:rPr lang="en-IN" sz="1800" dirty="0">
                <a:effectLst/>
                <a:latin typeface="Calibri" panose="020F0502020204030204" pitchFamily="34" charset="0"/>
              </a:rPr>
              <a:t>-</a:t>
            </a:r>
            <a:r>
              <a:rPr lang="en-US" sz="1800" dirty="0">
                <a:effectLst/>
                <a:latin typeface="Calibri" panose="020F0502020204030204" pitchFamily="34" charset="0"/>
              </a:rPr>
              <a:t>g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lueworkshop</a:t>
            </a:r>
            <a:r>
              <a:rPr lang="en-IN" sz="1800" dirty="0">
                <a:effectLst/>
                <a:latin typeface="Calibri" panose="020F0502020204030204" pitchFamily="34" charset="0"/>
              </a:rPr>
              <a:t> --database-name 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awsglueclidb</a:t>
            </a:r>
            <a:r>
              <a:rPr lang="en-IN" sz="1800" dirty="0">
                <a:effectLst/>
                <a:latin typeface="Calibri" panose="020F0502020204030204" pitchFamily="34" charset="0"/>
              </a:rPr>
              <a:t> --table-prefix cli_ --targets '{\"S3Targets\": [{\"Path\": \"s3://awsgluecovid19data/covid-19-testing-data/dataset/csv\"}]}'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0882A8-4A72-EFFB-0C25-B0071D6B2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335912"/>
            <a:ext cx="7596157" cy="4992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2405C6-1F9A-357F-044A-4CF7CAB2F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981136"/>
            <a:ext cx="9100018" cy="37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2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C322-3E1A-29AB-F64C-657F603B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Glue Crawler for JSON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A9FDB1-B37B-161A-1EA4-C24F48DA939E}"/>
              </a:ext>
            </a:extLst>
          </p:cNvPr>
          <p:cNvSpPr txBox="1"/>
          <p:nvPr/>
        </p:nvSpPr>
        <p:spPr>
          <a:xfrm>
            <a:off x="488481" y="1306704"/>
            <a:ext cx="115142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>
                <a:effectLst/>
                <a:latin typeface="Calibri" panose="020F0502020204030204" pitchFamily="34" charset="0"/>
              </a:rPr>
              <a:t>aws</a:t>
            </a:r>
            <a:r>
              <a:rPr lang="en-IN" sz="1800" dirty="0">
                <a:effectLst/>
                <a:latin typeface="Calibri" panose="020F0502020204030204" pitchFamily="34" charset="0"/>
              </a:rPr>
              <a:t> glue create-crawler --name 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aws</a:t>
            </a:r>
            <a:r>
              <a:rPr lang="en-IN" sz="1800" dirty="0">
                <a:effectLst/>
                <a:latin typeface="Calibri" panose="020F0502020204030204" pitchFamily="34" charset="0"/>
              </a:rPr>
              <a:t>-cli-glue-crawler-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json</a:t>
            </a:r>
            <a:r>
              <a:rPr lang="en-IN" sz="1800" dirty="0">
                <a:effectLst/>
                <a:latin typeface="Calibri" panose="020F0502020204030204" pitchFamily="34" charset="0"/>
              </a:rPr>
              <a:t> --role 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AWSGlueServiceRole-glueworkshop</a:t>
            </a:r>
            <a:r>
              <a:rPr lang="en-IN" sz="1800" dirty="0">
                <a:effectLst/>
                <a:latin typeface="Calibri" panose="020F0502020204030204" pitchFamily="34" charset="0"/>
              </a:rPr>
              <a:t> --database-name 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awsglueclidb</a:t>
            </a:r>
            <a:r>
              <a:rPr lang="en-IN" sz="1800" dirty="0">
                <a:effectLst/>
                <a:latin typeface="Calibri" panose="020F0502020204030204" pitchFamily="34" charset="0"/>
              </a:rPr>
              <a:t> --table-prefix cli_ --targets '{\"S3Targets\": [{\"Path\": \"s3://awsgluecovid19data/covid-19-testing-data/dataset/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json</a:t>
            </a:r>
            <a:r>
              <a:rPr lang="en-IN" sz="1800" dirty="0">
                <a:effectLst/>
                <a:latin typeface="Calibri" panose="020F0502020204030204" pitchFamily="34" charset="0"/>
              </a:rPr>
              <a:t>\"}]}'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803E70-BA59-C034-3C8D-C5CC0B6AF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13" y="2266939"/>
            <a:ext cx="10354587" cy="730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AF3BB8-9B0E-7B97-FE28-254DCA89F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13" y="3034500"/>
            <a:ext cx="8115911" cy="37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3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A3E3-CF4A-FD28-6505-72002153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Crawlers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251F-CC2C-81DB-DE59-8E3B3E833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</a:rPr>
              <a:t>aws</a:t>
            </a:r>
            <a:r>
              <a:rPr lang="en-IN" sz="1800" dirty="0">
                <a:effectLst/>
                <a:latin typeface="Calibri" panose="020F0502020204030204" pitchFamily="34" charset="0"/>
              </a:rPr>
              <a:t> glue start-crawler --name 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aws</a:t>
            </a:r>
            <a:r>
              <a:rPr lang="en-IN" sz="1800" dirty="0">
                <a:effectLst/>
                <a:latin typeface="Calibri" panose="020F0502020204030204" pitchFamily="34" charset="0"/>
              </a:rPr>
              <a:t>-cli-glue-crawler-csv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5A27C-1E89-453F-4622-F51EDA11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83454"/>
            <a:ext cx="9150820" cy="23940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9D86C6-74C4-CD75-62E6-4BF574215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84943"/>
            <a:ext cx="6597989" cy="463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1CEA7C-FC8B-870C-8D35-2B29F15A7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86" y="5621308"/>
            <a:ext cx="7766449" cy="111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9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A3E3-CF4A-FD28-6505-72002153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Crawlers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251F-CC2C-81DB-DE59-8E3B3E833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</a:rPr>
              <a:t>aws</a:t>
            </a:r>
            <a:r>
              <a:rPr lang="en-IN" sz="1800" dirty="0">
                <a:effectLst/>
                <a:latin typeface="Calibri" panose="020F0502020204030204" pitchFamily="34" charset="0"/>
              </a:rPr>
              <a:t> glue start-crawler --name 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aws</a:t>
            </a:r>
            <a:r>
              <a:rPr lang="en-IN" sz="1800" dirty="0">
                <a:effectLst/>
                <a:latin typeface="Calibri" panose="020F0502020204030204" pitchFamily="34" charset="0"/>
              </a:rPr>
              <a:t>-cli-glue-crawler-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json</a:t>
            </a:r>
            <a:endParaRPr lang="en-IN" sz="18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E38407-ADA2-50CC-32D2-7E766A622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2987"/>
            <a:ext cx="6953607" cy="4381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763734-E508-3AE2-F7D9-AB73D7CED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56097"/>
            <a:ext cx="7601341" cy="2381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DD9990-4837-F09E-5895-27DFA8988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03803"/>
            <a:ext cx="7594990" cy="90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4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D9D6-7E45-DE87-80B3-28C98096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Athena Sample Data	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469874-5D7E-2BB0-EA50-BE0A477FE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6833135" cy="4351338"/>
          </a:xfrm>
        </p:spPr>
      </p:pic>
    </p:spTree>
    <p:extLst>
      <p:ext uri="{BB962C8B-B14F-4D97-AF65-F5344CB8AC3E}">
        <p14:creationId xmlns:p14="http://schemas.microsoft.com/office/powerpoint/2010/main" val="151813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8406-7CE6-5E53-352A-A331EE76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Deploying Glue Locally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81DE6-C3BC-5ABD-FA41-80622418E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Steps Followed to deploy and run Glue Locally:</a:t>
            </a:r>
          </a:p>
          <a:p>
            <a:pPr marL="514350" indent="-514350">
              <a:buAutoNum type="arabicPeriod"/>
            </a:pPr>
            <a:r>
              <a:rPr lang="en-US" dirty="0"/>
              <a:t>Get Docker Image of Glue</a:t>
            </a:r>
          </a:p>
          <a:p>
            <a:pPr marL="514350" indent="-514350">
              <a:buAutoNum type="arabicPeriod"/>
            </a:pPr>
            <a:r>
              <a:rPr lang="en-US" dirty="0"/>
              <a:t>Run the docker to start an interactive Jupiter Notebook:</a:t>
            </a:r>
          </a:p>
          <a:p>
            <a:pPr marL="0" indent="0">
              <a:buNone/>
            </a:pPr>
            <a:r>
              <a:rPr lang="en-US" dirty="0"/>
              <a:t>Command used: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~/.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aws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:/home/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glue_user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/.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aws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:JUPYTER_WORKSPACE_LOCATION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:/home/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glue_user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/workspace/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jupyter_workspace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AWS_PROFILE=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:AWS_PROFILE_NAME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AWS_ACCESS_KEY=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:AWS_ACCESS_KEY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AWS_REGION="us-east-1"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AWS_SECRET_ACCESS_KEY=$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env:AWS_SECRET_ACCESS_KEY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DISABLE_SSL=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--rm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4040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:4040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18080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:18080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8998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:8998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8888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:8888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glue_jupyter_lab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amazon/aws-glue-libs:glue_libs_4.0.0_image_01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/home/glue_user/jupyter/jupyter_start.sh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516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323</TotalTime>
  <Words>432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Wingdings 3</vt:lpstr>
      <vt:lpstr>Ion</vt:lpstr>
      <vt:lpstr>AWS DE Project</vt:lpstr>
      <vt:lpstr>Import data to S3 </vt:lpstr>
      <vt:lpstr>Create Glue DB</vt:lpstr>
      <vt:lpstr>Glue Create Crawler for csv</vt:lpstr>
      <vt:lpstr>Create Glue Crawler for JSON</vt:lpstr>
      <vt:lpstr>Run Crawlers</vt:lpstr>
      <vt:lpstr>Run Crawlers</vt:lpstr>
      <vt:lpstr>Athena Sample Data </vt:lpstr>
      <vt:lpstr>Task 2: Deploying Glue Locally</vt:lpstr>
      <vt:lpstr>Running Glue Job</vt:lpstr>
      <vt:lpstr>Running Crawler on Parquet File</vt:lpstr>
      <vt:lpstr>Verifying data in Glue Table with Athena</vt:lpstr>
      <vt:lpstr>GitHub Repository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DE Project</dc:title>
  <dc:creator>Himani Muppalla</dc:creator>
  <cp:lastModifiedBy>Himani Muppalla</cp:lastModifiedBy>
  <cp:revision>8</cp:revision>
  <dcterms:created xsi:type="dcterms:W3CDTF">2023-06-18T06:01:50Z</dcterms:created>
  <dcterms:modified xsi:type="dcterms:W3CDTF">2023-06-19T12:53:31Z</dcterms:modified>
</cp:coreProperties>
</file>