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271" r:id="rId5"/>
    <p:sldId id="272" r:id="rId6"/>
    <p:sldId id="284" r:id="rId7"/>
    <p:sldId id="275" r:id="rId8"/>
    <p:sldId id="276" r:id="rId9"/>
    <p:sldId id="274" r:id="rId10"/>
    <p:sldId id="277" r:id="rId11"/>
    <p:sldId id="278" r:id="rId12"/>
    <p:sldId id="285" r:id="rId13"/>
    <p:sldId id="289" r:id="rId14"/>
    <p:sldId id="304" r:id="rId15"/>
    <p:sldId id="310" r:id="rId16"/>
    <p:sldId id="293" r:id="rId17"/>
    <p:sldId id="311" r:id="rId18"/>
    <p:sldId id="302" r:id="rId19"/>
    <p:sldId id="288" r:id="rId20"/>
    <p:sldId id="308" r:id="rId21"/>
    <p:sldId id="291" r:id="rId22"/>
    <p:sldId id="292" r:id="rId23"/>
    <p:sldId id="295" r:id="rId24"/>
    <p:sldId id="305" r:id="rId25"/>
    <p:sldId id="309" r:id="rId26"/>
    <p:sldId id="297" r:id="rId27"/>
    <p:sldId id="306" r:id="rId28"/>
    <p:sldId id="299" r:id="rId29"/>
    <p:sldId id="307" r:id="rId30"/>
    <p:sldId id="301" r:id="rId31"/>
    <p:sldId id="286"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Course Intro (Deck 1 Only)" id="{552DAC1B-EB3C-4200-90A8-9EF881225FA0}">
          <p14:sldIdLst>
            <p14:sldId id="272"/>
            <p14:sldId id="284"/>
            <p14:sldId id="275"/>
            <p14:sldId id="276"/>
          </p14:sldIdLst>
        </p14:section>
        <p14:section name="Module" id="{F752BF7D-B949-49F5-BAD3-8E9C680033BA}">
          <p14:sldIdLst>
            <p14:sldId id="274"/>
          </p14:sldIdLst>
        </p14:section>
        <p14:section name="Introducing Modules" id="{86685C7F-16EF-46FD-B02D-AFD6166D30DB}">
          <p14:sldIdLst>
            <p14:sldId id="277"/>
            <p14:sldId id="278"/>
          </p14:sldIdLst>
        </p14:section>
        <p14:section name="Understanding Modules" id="{48582895-8D07-453D-8820-97B9D513CD28}">
          <p14:sldIdLst>
            <p14:sldId id="285"/>
            <p14:sldId id="289"/>
            <p14:sldId id="304"/>
            <p14:sldId id="310"/>
            <p14:sldId id="293"/>
            <p14:sldId id="311"/>
            <p14:sldId id="302"/>
            <p14:sldId id="288"/>
          </p14:sldIdLst>
        </p14:section>
        <p14:section name="How Require Works" id="{3E75E8C3-6D19-4C22-907E-C6FAD2EB3E07}">
          <p14:sldIdLst>
            <p14:sldId id="308"/>
            <p14:sldId id="291"/>
            <p14:sldId id="292"/>
            <p14:sldId id="295"/>
            <p14:sldId id="305"/>
          </p14:sldIdLst>
        </p14:section>
        <p14:section name="Special Cases" id="{244333BB-9C2D-46FD-8A71-333F0EBD431F}">
          <p14:sldIdLst>
            <p14:sldId id="309"/>
            <p14:sldId id="297"/>
            <p14:sldId id="306"/>
            <p14:sldId id="299"/>
            <p14:sldId id="307"/>
            <p14:sldId id="301"/>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CAE"/>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69631" autoAdjust="0"/>
  </p:normalViewPr>
  <p:slideViewPr>
    <p:cSldViewPr snapToGrid="0">
      <p:cViewPr varScale="1">
        <p:scale>
          <a:sx n="64" d="100"/>
          <a:sy n="64" d="100"/>
        </p:scale>
        <p:origin x="1494" y="78"/>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After</a:t>
            </a:r>
            <a:r>
              <a:rPr lang="en-GB" baseline="0" dirty="0" smtClean="0">
                <a:solidFill>
                  <a:schemeClr val="tx2"/>
                </a:solidFill>
                <a:latin typeface="Segoe" pitchFamily="34" charset="0"/>
              </a:rPr>
              <a:t> this slide, it’s all demo. </a:t>
            </a:r>
          </a:p>
          <a:p>
            <a:endParaRPr lang="en-GB" baseline="0" dirty="0" smtClean="0">
              <a:solidFill>
                <a:schemeClr val="tx2"/>
              </a:solidFill>
              <a:latin typeface="Segoe" pitchFamily="34" charset="0"/>
            </a:endParaRPr>
          </a:p>
          <a:p>
            <a:r>
              <a:rPr lang="en-GB" baseline="0" dirty="0" smtClean="0">
                <a:solidFill>
                  <a:schemeClr val="tx2"/>
                </a:solidFill>
                <a:latin typeface="Segoe" pitchFamily="34" charset="0"/>
              </a:rPr>
              <a:t>See the demo script for the majority of the content</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28</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758849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$HOME/.</a:t>
            </a:r>
            <a:r>
              <a:rPr lang="en-US" dirty="0" err="1" smtClean="0"/>
              <a:t>node_modules</a:t>
            </a:r>
            <a:endParaRPr lang="en-US" dirty="0" smtClean="0"/>
          </a:p>
          <a:p>
            <a:pPr lvl="1"/>
            <a:r>
              <a:rPr lang="en-US" dirty="0" smtClean="0"/>
              <a:t>$HOME/.</a:t>
            </a:r>
            <a:r>
              <a:rPr lang="en-US" dirty="0" err="1" smtClean="0"/>
              <a:t>node_libraries</a:t>
            </a:r>
            <a:endParaRPr lang="en-US" dirty="0" smtClean="0"/>
          </a:p>
          <a:p>
            <a:endParaRPr lang="en-US" dirty="0" smtClean="0"/>
          </a:p>
          <a:p>
            <a:r>
              <a:rPr lang="en-US" dirty="0" smtClean="0"/>
              <a:t>Are both not</a:t>
            </a:r>
            <a:r>
              <a:rPr lang="en-US" baseline="0" dirty="0" smtClean="0"/>
              <a:t> recommended</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223375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a:t>
            </a:r>
          </a:p>
          <a:p>
            <a:endParaRPr lang="en-US" dirty="0" smtClean="0"/>
          </a:p>
          <a:p>
            <a:r>
              <a:rPr lang="en-US" baseline="0" dirty="0" err="1" smtClean="0"/>
              <a:t>npm</a:t>
            </a:r>
            <a:r>
              <a:rPr lang="en-US" baseline="0" dirty="0" smtClean="0"/>
              <a:t> </a:t>
            </a:r>
            <a:r>
              <a:rPr lang="en-US" baseline="0" dirty="0" err="1" smtClean="0"/>
              <a:t>init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3295802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nodejs.org/api/"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darrenderidder.github.io/talks/ModulePattern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aka.ms/MVA-Voucher"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 Kinsman | Chief Architect at </a:t>
            </a:r>
            <a:r>
              <a:rPr lang="en-US" dirty="0" err="1" smtClean="0"/>
              <a:t>PushSpring</a:t>
            </a:r>
            <a:endParaRPr lang="en-US" dirty="0" smtClean="0">
              <a:solidFill>
                <a:srgbClr val="FF0000"/>
              </a:solidFill>
            </a:endParaRPr>
          </a:p>
          <a:p>
            <a:r>
              <a:rPr lang="en-US" dirty="0" smtClean="0"/>
              <a:t>Jeremy Foster | Senior Technical Evangelist at Microsoft</a:t>
            </a:r>
            <a:endParaRPr lang="en-US" dirty="0"/>
          </a:p>
        </p:txBody>
      </p:sp>
      <p:sp>
        <p:nvSpPr>
          <p:cNvPr id="2" name="Title 1"/>
          <p:cNvSpPr>
            <a:spLocks noGrp="1"/>
          </p:cNvSpPr>
          <p:nvPr>
            <p:ph type="ctrTitle"/>
          </p:nvPr>
        </p:nvSpPr>
        <p:spPr/>
        <p:txBody>
          <a:bodyPr/>
          <a:lstStyle/>
          <a:p>
            <a:r>
              <a:rPr lang="en-US" sz="4000" dirty="0" smtClean="0"/>
              <a:t>Mastering Node.js Modules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 module?</a:t>
            </a:r>
            <a:endParaRPr lang="en-US" dirty="0"/>
          </a:p>
        </p:txBody>
      </p:sp>
      <p:sp>
        <p:nvSpPr>
          <p:cNvPr id="5" name="Content Placeholder 4"/>
          <p:cNvSpPr>
            <a:spLocks noGrp="1"/>
          </p:cNvSpPr>
          <p:nvPr>
            <p:ph sz="quarter" idx="10"/>
          </p:nvPr>
        </p:nvSpPr>
        <p:spPr/>
        <p:txBody>
          <a:bodyPr/>
          <a:lstStyle/>
          <a:p>
            <a:r>
              <a:rPr lang="en-US" dirty="0" smtClean="0"/>
              <a:t>A piece of re-usable code with a defined interface</a:t>
            </a:r>
          </a:p>
          <a:p>
            <a:r>
              <a:rPr lang="en-US" dirty="0" smtClean="0"/>
              <a:t>Some similarities to a </a:t>
            </a:r>
            <a:r>
              <a:rPr lang="en-US" b="1" dirty="0" smtClean="0"/>
              <a:t>class</a:t>
            </a:r>
            <a:r>
              <a:rPr lang="en-US" dirty="0" smtClean="0"/>
              <a:t> in other languages</a:t>
            </a:r>
          </a:p>
          <a:p>
            <a:pPr lvl="1"/>
            <a:r>
              <a:rPr lang="en-US" dirty="0" smtClean="0"/>
              <a:t>Is NOT </a:t>
            </a:r>
            <a:r>
              <a:rPr lang="en-US" dirty="0" smtClean="0"/>
              <a:t>an </a:t>
            </a:r>
            <a:r>
              <a:rPr lang="en-US" dirty="0" smtClean="0"/>
              <a:t>ECMAScript 6 class</a:t>
            </a:r>
          </a:p>
          <a:p>
            <a:pPr lvl="1"/>
            <a:endParaRPr lang="en-US" dirty="0"/>
          </a:p>
          <a:p>
            <a:r>
              <a:rPr lang="en-US" dirty="0" smtClean="0"/>
              <a:t>Library of re-usable functionality</a:t>
            </a:r>
          </a:p>
        </p:txBody>
      </p:sp>
    </p:spTree>
    <p:extLst>
      <p:ext uri="{BB962C8B-B14F-4D97-AF65-F5344CB8AC3E}">
        <p14:creationId xmlns:p14="http://schemas.microsoft.com/office/powerpoint/2010/main" val="1812108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Consuming Your First Module</a:t>
            </a:r>
            <a:endParaRPr lang="en-US" dirty="0"/>
          </a:p>
        </p:txBody>
      </p:sp>
    </p:spTree>
    <p:extLst>
      <p:ext uri="{BB962C8B-B14F-4D97-AF65-F5344CB8AC3E}">
        <p14:creationId xmlns:p14="http://schemas.microsoft.com/office/powerpoint/2010/main" val="200967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How do I use a module?</a:t>
            </a:r>
          </a:p>
          <a:p>
            <a:r>
              <a:rPr lang="en-US" dirty="0"/>
              <a:t>Import it via </a:t>
            </a:r>
            <a:r>
              <a:rPr lang="en-US" dirty="0">
                <a:latin typeface="Consolas" panose="020B0609020204030204" pitchFamily="49" charset="0"/>
                <a:cs typeface="Consolas" panose="020B0609020204030204" pitchFamily="49" charset="0"/>
              </a:rPr>
              <a:t>require</a:t>
            </a:r>
          </a:p>
          <a:p>
            <a:r>
              <a:rPr lang="en-US" dirty="0" smtClean="0">
                <a:latin typeface="Consolas" panose="020B0609020204030204" pitchFamily="49" charset="0"/>
                <a:cs typeface="Consolas" panose="020B0609020204030204" pitchFamily="49" charset="0"/>
              </a:rPr>
              <a:t>require </a:t>
            </a:r>
            <a:r>
              <a:rPr lang="en-US" dirty="0"/>
              <a:t>brings the interface of the module into scope and assigns it to path</a:t>
            </a:r>
          </a:p>
          <a:p>
            <a:endParaRPr lang="en-US" dirty="0"/>
          </a:p>
        </p:txBody>
      </p:sp>
      <p:sp>
        <p:nvSpPr>
          <p:cNvPr id="5" name="Text Placeholder 4"/>
          <p:cNvSpPr>
            <a:spLocks noGrp="1"/>
          </p:cNvSpPr>
          <p:nvPr>
            <p:ph type="body" sz="quarter" idx="11"/>
          </p:nvPr>
        </p:nvSpPr>
        <p:spPr/>
        <p:txBody>
          <a:bodyPr/>
          <a:lstStyle/>
          <a:p>
            <a:r>
              <a:rPr lang="en-US" sz="2800" dirty="0" err="1">
                <a:solidFill>
                  <a:schemeClr val="accent1">
                    <a:lumMod val="60000"/>
                    <a:lumOff val="40000"/>
                  </a:schemeClr>
                </a:solidFill>
              </a:rPr>
              <a:t>var</a:t>
            </a:r>
            <a:r>
              <a:rPr lang="en-US" sz="2800" dirty="0">
                <a:solidFill>
                  <a:schemeClr val="accent1">
                    <a:lumMod val="60000"/>
                    <a:lumOff val="40000"/>
                  </a:schemeClr>
                </a:solidFill>
              </a:rPr>
              <a:t> </a:t>
            </a:r>
            <a:r>
              <a:rPr lang="en-US" sz="2800" dirty="0"/>
              <a:t>path = </a:t>
            </a:r>
            <a:r>
              <a:rPr lang="en-US" sz="2800" dirty="0">
                <a:solidFill>
                  <a:schemeClr val="accent1">
                    <a:lumMod val="60000"/>
                    <a:lumOff val="40000"/>
                  </a:schemeClr>
                </a:solidFill>
              </a:rPr>
              <a:t>require</a:t>
            </a:r>
            <a:r>
              <a:rPr lang="en-US" sz="2800" dirty="0"/>
              <a:t>(</a:t>
            </a:r>
            <a:r>
              <a:rPr lang="en-US" sz="2800" dirty="0">
                <a:solidFill>
                  <a:schemeClr val="accent2">
                    <a:lumMod val="60000"/>
                    <a:lumOff val="40000"/>
                  </a:schemeClr>
                </a:solidFill>
              </a:rPr>
              <a:t>'path'</a:t>
            </a:r>
            <a:r>
              <a:rPr lang="en-US" sz="2800" dirty="0"/>
              <a:t>);</a:t>
            </a:r>
          </a:p>
        </p:txBody>
      </p:sp>
    </p:spTree>
    <p:extLst>
      <p:ext uri="{BB962C8B-B14F-4D97-AF65-F5344CB8AC3E}">
        <p14:creationId xmlns:p14="http://schemas.microsoft.com/office/powerpoint/2010/main" val="1839973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does require find a module?</a:t>
            </a:r>
            <a:endParaRPr lang="en-US" dirty="0"/>
          </a:p>
        </p:txBody>
      </p:sp>
      <p:sp>
        <p:nvSpPr>
          <p:cNvPr id="5" name="Content Placeholder 4"/>
          <p:cNvSpPr>
            <a:spLocks noGrp="1"/>
          </p:cNvSpPr>
          <p:nvPr>
            <p:ph sz="quarter" idx="10"/>
          </p:nvPr>
        </p:nvSpPr>
        <p:spPr/>
        <p:txBody>
          <a:bodyPr/>
          <a:lstStyle/>
          <a:p>
            <a:r>
              <a:rPr lang="en-US" dirty="0" smtClean="0"/>
              <a:t>Searches:</a:t>
            </a:r>
          </a:p>
          <a:p>
            <a:pPr lvl="1"/>
            <a:r>
              <a:rPr lang="en-US" dirty="0" smtClean="0"/>
              <a:t>Core Modules</a:t>
            </a:r>
          </a:p>
          <a:p>
            <a:pPr lvl="2"/>
            <a:r>
              <a:rPr lang="en-US" dirty="0" smtClean="0"/>
              <a:t>Built in modules</a:t>
            </a:r>
          </a:p>
          <a:p>
            <a:pPr lvl="1"/>
            <a:r>
              <a:rPr lang="en-US" dirty="0" err="1" smtClean="0"/>
              <a:t>node_modules</a:t>
            </a:r>
            <a:r>
              <a:rPr lang="en-US" dirty="0" smtClean="0"/>
              <a:t> </a:t>
            </a:r>
          </a:p>
          <a:p>
            <a:pPr lvl="2"/>
            <a:r>
              <a:rPr lang="en-US" dirty="0" smtClean="0"/>
              <a:t>Works up path until it matches or hits the root</a:t>
            </a:r>
          </a:p>
          <a:p>
            <a:pPr lvl="1"/>
            <a:r>
              <a:rPr lang="en-US" dirty="0" smtClean="0"/>
              <a:t>NODE_PATH</a:t>
            </a:r>
          </a:p>
          <a:p>
            <a:pPr lvl="2"/>
            <a:r>
              <a:rPr lang="en-US" dirty="0" smtClean="0"/>
              <a:t>Includes globally installed packages</a:t>
            </a:r>
          </a:p>
          <a:p>
            <a:pPr lvl="1"/>
            <a:r>
              <a:rPr lang="en-US" dirty="0" smtClean="0"/>
              <a:t>$HOME/.</a:t>
            </a:r>
            <a:r>
              <a:rPr lang="en-US" dirty="0" err="1" smtClean="0"/>
              <a:t>node_modules</a:t>
            </a:r>
            <a:endParaRPr lang="en-US" dirty="0" smtClean="0"/>
          </a:p>
          <a:p>
            <a:pPr lvl="1"/>
            <a:r>
              <a:rPr lang="en-US" dirty="0" smtClean="0"/>
              <a:t>$HOME/.</a:t>
            </a:r>
            <a:r>
              <a:rPr lang="en-US" dirty="0" err="1" smtClean="0"/>
              <a:t>node_libraries</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874228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How can I load a local module?</a:t>
            </a:r>
          </a:p>
          <a:p>
            <a:r>
              <a:rPr lang="en-US" dirty="0">
                <a:latin typeface="Consolas" panose="020B0609020204030204" pitchFamily="49" charset="0"/>
                <a:cs typeface="Consolas" panose="020B0609020204030204" pitchFamily="49" charset="0"/>
              </a:rPr>
              <a:t>/</a:t>
            </a:r>
            <a:r>
              <a:rPr lang="en-US" dirty="0"/>
              <a:t> for absolute path</a:t>
            </a:r>
          </a:p>
          <a:p>
            <a:r>
              <a:rPr lang="en-US" dirty="0">
                <a:latin typeface="Consolas" panose="020B0609020204030204" pitchFamily="49" charset="0"/>
                <a:cs typeface="Consolas" panose="020B0609020204030204" pitchFamily="49" charset="0"/>
              </a:rPr>
              <a:t>./</a:t>
            </a:r>
            <a:r>
              <a:rPr lang="en-US" dirty="0"/>
              <a:t> for relative path</a:t>
            </a:r>
          </a:p>
          <a:p>
            <a:endParaRPr lang="en-US" dirty="0"/>
          </a:p>
        </p:txBody>
      </p:sp>
      <p:sp>
        <p:nvSpPr>
          <p:cNvPr id="5" name="Text Placeholder 4"/>
          <p:cNvSpPr>
            <a:spLocks noGrp="1"/>
          </p:cNvSpPr>
          <p:nvPr>
            <p:ph type="body" sz="quarter" idx="11"/>
          </p:nvPr>
        </p:nvSpPr>
        <p:spPr/>
        <p:txBody>
          <a:bodyPr/>
          <a:lstStyle/>
          <a:p>
            <a:r>
              <a:rPr lang="en-US" dirty="0" smtClean="0">
                <a:solidFill>
                  <a:schemeClr val="accent3">
                    <a:lumMod val="60000"/>
                    <a:lumOff val="40000"/>
                  </a:schemeClr>
                </a:solidFill>
              </a:rPr>
              <a:t>// Current directory</a:t>
            </a:r>
          </a:p>
          <a:p>
            <a:r>
              <a:rPr lang="en-US" dirty="0" err="1" smtClean="0">
                <a:solidFill>
                  <a:schemeClr val="accent1">
                    <a:lumMod val="60000"/>
                    <a:lumOff val="40000"/>
                  </a:schemeClr>
                </a:solidFill>
              </a:rPr>
              <a:t>var</a:t>
            </a:r>
            <a:r>
              <a:rPr lang="en-US" dirty="0" smtClean="0">
                <a:solidFill>
                  <a:schemeClr val="accent1">
                    <a:lumMod val="60000"/>
                    <a:lumOff val="40000"/>
                  </a:schemeClr>
                </a:solidFill>
              </a:rPr>
              <a:t> </a:t>
            </a:r>
            <a:r>
              <a:rPr lang="en-US" dirty="0" err="1"/>
              <a:t>testModule</a:t>
            </a:r>
            <a:r>
              <a:rPr lang="en-US" dirty="0"/>
              <a:t> = </a:t>
            </a:r>
            <a:r>
              <a:rPr lang="en-US" dirty="0">
                <a:solidFill>
                  <a:schemeClr val="accent1">
                    <a:lumMod val="60000"/>
                    <a:lumOff val="40000"/>
                  </a:schemeClr>
                </a:solidFill>
              </a:rPr>
              <a:t>require</a:t>
            </a:r>
            <a:r>
              <a:rPr lang="en-US" dirty="0"/>
              <a:t>(</a:t>
            </a:r>
            <a:r>
              <a:rPr lang="en-US" dirty="0">
                <a:solidFill>
                  <a:schemeClr val="accent2">
                    <a:lumMod val="60000"/>
                    <a:lumOff val="40000"/>
                  </a:schemeClr>
                </a:solidFill>
              </a:rPr>
              <a:t>'./</a:t>
            </a:r>
            <a:r>
              <a:rPr lang="en-US" dirty="0" err="1">
                <a:solidFill>
                  <a:schemeClr val="accent2">
                    <a:lumMod val="60000"/>
                    <a:lumOff val="40000"/>
                  </a:schemeClr>
                </a:solidFill>
              </a:rPr>
              <a:t>testModule</a:t>
            </a:r>
            <a:r>
              <a:rPr lang="en-US" dirty="0">
                <a:solidFill>
                  <a:schemeClr val="accent2">
                    <a:lumMod val="60000"/>
                    <a:lumOff val="40000"/>
                  </a:schemeClr>
                </a:solidFill>
              </a:rPr>
              <a:t>'</a:t>
            </a:r>
            <a:r>
              <a:rPr lang="en-US" dirty="0"/>
              <a:t>);</a:t>
            </a:r>
          </a:p>
          <a:p>
            <a:endParaRPr lang="en-US" dirty="0"/>
          </a:p>
        </p:txBody>
      </p:sp>
    </p:spTree>
    <p:extLst>
      <p:ext uri="{BB962C8B-B14F-4D97-AF65-F5344CB8AC3E}">
        <p14:creationId xmlns:p14="http://schemas.microsoft.com/office/powerpoint/2010/main" val="276408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define the interface for my module?</a:t>
            </a:r>
            <a:endParaRPr lang="en-US" dirty="0"/>
          </a:p>
        </p:txBody>
      </p:sp>
      <p:sp>
        <p:nvSpPr>
          <p:cNvPr id="3" name="Content Placeholder 2"/>
          <p:cNvSpPr>
            <a:spLocks noGrp="1"/>
          </p:cNvSpPr>
          <p:nvPr>
            <p:ph sz="quarter" idx="10"/>
          </p:nvPr>
        </p:nvSpPr>
        <p:spPr/>
        <p:txBody>
          <a:bodyPr/>
          <a:lstStyle/>
          <a:p>
            <a:r>
              <a:rPr lang="en-US" dirty="0" err="1" smtClean="0"/>
              <a:t>module.exports</a:t>
            </a:r>
            <a:r>
              <a:rPr lang="en-US" dirty="0" smtClean="0"/>
              <a:t> used to define your interface</a:t>
            </a:r>
          </a:p>
          <a:p>
            <a:r>
              <a:rPr lang="en-US" dirty="0" smtClean="0"/>
              <a:t>module is defined via closure during the compile process</a:t>
            </a:r>
          </a:p>
          <a:p>
            <a:r>
              <a:rPr lang="en-US" dirty="0" err="1" smtClean="0"/>
              <a:t>module.exports</a:t>
            </a:r>
            <a:r>
              <a:rPr lang="en-US" dirty="0" smtClean="0"/>
              <a:t> is what is assigned as a result of the require() call</a:t>
            </a:r>
          </a:p>
          <a:p>
            <a:endParaRPr lang="en-US" dirty="0"/>
          </a:p>
        </p:txBody>
      </p:sp>
    </p:spTree>
    <p:extLst>
      <p:ext uri="{BB962C8B-B14F-4D97-AF65-F5344CB8AC3E}">
        <p14:creationId xmlns:p14="http://schemas.microsoft.com/office/powerpoint/2010/main" val="2740517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smtClean="0"/>
              <a:t>Your First Module</a:t>
            </a:r>
            <a:endParaRPr lang="en-US" dirty="0"/>
          </a:p>
        </p:txBody>
      </p:sp>
    </p:spTree>
    <p:extLst>
      <p:ext uri="{BB962C8B-B14F-4D97-AF65-F5344CB8AC3E}">
        <p14:creationId xmlns:p14="http://schemas.microsoft.com/office/powerpoint/2010/main" val="2861444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How </a:t>
            </a:r>
            <a:r>
              <a:rPr lang="en-US" dirty="0" smtClean="0"/>
              <a:t>require </a:t>
            </a:r>
            <a:r>
              <a:rPr lang="en-US" dirty="0"/>
              <a:t>W</a:t>
            </a:r>
            <a:r>
              <a:rPr lang="en-US" dirty="0" smtClean="0"/>
              <a:t>orks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87187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require really work?</a:t>
            </a:r>
            <a:endParaRPr lang="en-US" dirty="0"/>
          </a:p>
        </p:txBody>
      </p:sp>
      <p:sp>
        <p:nvSpPr>
          <p:cNvPr id="3" name="Content Placeholder 2"/>
          <p:cNvSpPr>
            <a:spLocks noGrp="1"/>
          </p:cNvSpPr>
          <p:nvPr>
            <p:ph sz="quarter" idx="10"/>
          </p:nvPr>
        </p:nvSpPr>
        <p:spPr/>
        <p:txBody>
          <a:bodyPr/>
          <a:lstStyle/>
          <a:p>
            <a:r>
              <a:rPr lang="en-US" dirty="0" smtClean="0"/>
              <a:t>Abstraction around </a:t>
            </a:r>
            <a:r>
              <a:rPr lang="en-US" dirty="0" err="1" smtClean="0">
                <a:latin typeface="Consolas" panose="020B0609020204030204" pitchFamily="49" charset="0"/>
              </a:rPr>
              <a:t>module.require</a:t>
            </a:r>
            <a:r>
              <a:rPr lang="en-US" dirty="0" smtClean="0"/>
              <a:t> which wraps </a:t>
            </a:r>
            <a:r>
              <a:rPr lang="en-US" dirty="0" err="1" smtClean="0">
                <a:latin typeface="Consolas" panose="020B0609020204030204" pitchFamily="49" charset="0"/>
              </a:rPr>
              <a:t>Module._load</a:t>
            </a:r>
            <a:r>
              <a:rPr lang="en-US" dirty="0" smtClean="0">
                <a:latin typeface="Consolas" panose="020B0609020204030204" pitchFamily="49" charset="0"/>
              </a:rPr>
              <a:t>()</a:t>
            </a:r>
          </a:p>
          <a:p>
            <a:r>
              <a:rPr lang="en-US" dirty="0" smtClean="0"/>
              <a:t>_load steps:</a:t>
            </a:r>
          </a:p>
          <a:p>
            <a:pPr marL="971396" lvl="1" indent="-514350">
              <a:buFont typeface="+mj-lt"/>
              <a:buAutoNum type="arabicPeriod"/>
            </a:pPr>
            <a:r>
              <a:rPr lang="en-US" dirty="0" smtClean="0"/>
              <a:t>Check </a:t>
            </a:r>
            <a:r>
              <a:rPr lang="en-US" dirty="0" err="1" smtClean="0">
                <a:latin typeface="Consolas" panose="020B0609020204030204" pitchFamily="49" charset="0"/>
              </a:rPr>
              <a:t>Module._cache</a:t>
            </a:r>
            <a:r>
              <a:rPr lang="en-US" dirty="0" smtClean="0">
                <a:latin typeface="Consolas" panose="020B0609020204030204" pitchFamily="49" charset="0"/>
              </a:rPr>
              <a:t> </a:t>
            </a:r>
            <a:r>
              <a:rPr lang="en-US" dirty="0" smtClean="0"/>
              <a:t>for a cached copy</a:t>
            </a:r>
          </a:p>
          <a:p>
            <a:pPr marL="971396" lvl="1" indent="-514350">
              <a:buFont typeface="+mj-lt"/>
              <a:buAutoNum type="arabicPeriod"/>
            </a:pPr>
            <a:r>
              <a:rPr lang="en-US" dirty="0" smtClean="0"/>
              <a:t>Create a new Module instance if cache miss</a:t>
            </a:r>
          </a:p>
          <a:p>
            <a:pPr marL="971396" lvl="1" indent="-514350">
              <a:buFont typeface="+mj-lt"/>
              <a:buAutoNum type="arabicPeriod"/>
            </a:pPr>
            <a:r>
              <a:rPr lang="en-US" dirty="0" smtClean="0"/>
              <a:t>Save it to the cache</a:t>
            </a:r>
          </a:p>
          <a:p>
            <a:pPr marL="971396" lvl="1" indent="-514350">
              <a:buFont typeface="+mj-lt"/>
              <a:buAutoNum type="arabicPeriod"/>
            </a:pPr>
            <a:r>
              <a:rPr lang="en-US" dirty="0" smtClean="0"/>
              <a:t>Call load with the given filename</a:t>
            </a:r>
          </a:p>
          <a:p>
            <a:pPr marL="971396" lvl="1" indent="-514350">
              <a:buFont typeface="+mj-lt"/>
              <a:buAutoNum type="arabicPeriod"/>
            </a:pPr>
            <a:r>
              <a:rPr lang="en-US" dirty="0" smtClean="0"/>
              <a:t>Compile the file contents</a:t>
            </a:r>
          </a:p>
          <a:p>
            <a:pPr marL="971396" lvl="1" indent="-514350">
              <a:buFont typeface="+mj-lt"/>
              <a:buAutoNum type="arabicPeriod"/>
            </a:pPr>
            <a:r>
              <a:rPr lang="en-US" dirty="0" smtClean="0"/>
              <a:t>If there was an error delete from cache</a:t>
            </a:r>
          </a:p>
          <a:p>
            <a:pPr marL="971396" lvl="1" indent="-514350">
              <a:buFont typeface="+mj-lt"/>
              <a:buAutoNum type="arabicPeriod"/>
            </a:pPr>
            <a:r>
              <a:rPr lang="en-US" dirty="0" smtClean="0"/>
              <a:t>Return </a:t>
            </a:r>
            <a:r>
              <a:rPr lang="en-US" dirty="0" err="1" smtClean="0">
                <a:latin typeface="Consolas" panose="020B0609020204030204" pitchFamily="49" charset="0"/>
              </a:rPr>
              <a:t>module.exports</a:t>
            </a:r>
            <a:endParaRPr lang="en-US" dirty="0" smtClean="0">
              <a:latin typeface="Consolas" panose="020B0609020204030204" pitchFamily="49" charset="0"/>
            </a:endParaRPr>
          </a:p>
          <a:p>
            <a:endParaRPr lang="en-US" dirty="0" smtClean="0"/>
          </a:p>
        </p:txBody>
      </p:sp>
    </p:spTree>
    <p:extLst>
      <p:ext uri="{BB962C8B-B14F-4D97-AF65-F5344CB8AC3E}">
        <p14:creationId xmlns:p14="http://schemas.microsoft.com/office/powerpoint/2010/main" val="905156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compile work?</a:t>
            </a:r>
            <a:endParaRPr lang="en-US" dirty="0"/>
          </a:p>
        </p:txBody>
      </p:sp>
      <p:sp>
        <p:nvSpPr>
          <p:cNvPr id="3" name="Content Placeholder 2"/>
          <p:cNvSpPr>
            <a:spLocks noGrp="1"/>
          </p:cNvSpPr>
          <p:nvPr>
            <p:ph sz="quarter" idx="10"/>
          </p:nvPr>
        </p:nvSpPr>
        <p:spPr/>
        <p:txBody>
          <a:bodyPr/>
          <a:lstStyle/>
          <a:p>
            <a:pPr marL="514350" indent="-514350">
              <a:buFont typeface="+mj-lt"/>
              <a:buAutoNum type="arabicPeriod"/>
            </a:pPr>
            <a:r>
              <a:rPr lang="en-US" dirty="0" smtClean="0"/>
              <a:t>Create a standalone require function that calls </a:t>
            </a:r>
            <a:r>
              <a:rPr lang="en-US" dirty="0" err="1" smtClean="0">
                <a:latin typeface="Consolas" panose="020B0609020204030204" pitchFamily="49" charset="0"/>
              </a:rPr>
              <a:t>module.require</a:t>
            </a:r>
            <a:endParaRPr lang="en-US" dirty="0" smtClean="0">
              <a:latin typeface="Consolas" panose="020B0609020204030204" pitchFamily="49" charset="0"/>
            </a:endParaRPr>
          </a:p>
          <a:p>
            <a:pPr marL="514350" indent="-514350">
              <a:buFont typeface="+mj-lt"/>
              <a:buAutoNum type="arabicPeriod"/>
            </a:pPr>
            <a:r>
              <a:rPr lang="en-US" dirty="0" smtClean="0"/>
              <a:t>Attaches other helper methods to require</a:t>
            </a:r>
          </a:p>
          <a:p>
            <a:pPr marL="514350" indent="-514350">
              <a:buFont typeface="+mj-lt"/>
              <a:buAutoNum type="arabicPeriod"/>
            </a:pPr>
            <a:r>
              <a:rPr lang="en-US" dirty="0" smtClean="0"/>
              <a:t>Wraps the loaded JS code in a function that provides  the require from step 1, module, and variables to the module scope</a:t>
            </a:r>
          </a:p>
          <a:p>
            <a:pPr marL="514350" indent="-514350">
              <a:buFont typeface="+mj-lt"/>
              <a:buAutoNum type="arabicPeriod"/>
            </a:pPr>
            <a:r>
              <a:rPr lang="en-US" dirty="0" smtClean="0"/>
              <a:t>Runs the function</a:t>
            </a:r>
          </a:p>
          <a:p>
            <a:pPr marL="0" indent="0">
              <a:buNone/>
            </a:pPr>
            <a:r>
              <a:rPr lang="en-US" sz="2400" dirty="0" smtClean="0">
                <a:latin typeface="Consolas" panose="020B0609020204030204" pitchFamily="49" charset="0"/>
                <a:cs typeface="Consolas" panose="020B0609020204030204" pitchFamily="49" charset="0"/>
              </a:rPr>
              <a:t>(</a:t>
            </a:r>
            <a:r>
              <a:rPr lang="en-US" sz="2400" dirty="0" smtClean="0">
                <a:solidFill>
                  <a:schemeClr val="accent5">
                    <a:lumMod val="75000"/>
                  </a:schemeClr>
                </a:solidFill>
                <a:latin typeface="Consolas" panose="020B0609020204030204" pitchFamily="49" charset="0"/>
                <a:cs typeface="Consolas" panose="020B0609020204030204" pitchFamily="49" charset="0"/>
              </a:rPr>
              <a:t>function </a:t>
            </a:r>
            <a:r>
              <a:rPr lang="en-US" sz="2400" dirty="0" smtClean="0">
                <a:latin typeface="Consolas" panose="020B0609020204030204" pitchFamily="49" charset="0"/>
                <a:cs typeface="Consolas" panose="020B0609020204030204" pitchFamily="49" charset="0"/>
              </a:rPr>
              <a:t>(exports, require, module, __filename, __</a:t>
            </a:r>
            <a:r>
              <a:rPr lang="en-US" sz="2400" dirty="0" err="1" smtClean="0">
                <a:latin typeface="Consolas" panose="020B0609020204030204" pitchFamily="49" charset="0"/>
                <a:cs typeface="Consolas" panose="020B0609020204030204" pitchFamily="49" charset="0"/>
              </a:rPr>
              <a:t>dirname</a:t>
            </a:r>
            <a:r>
              <a:rPr lang="en-US" sz="24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a:t>
            </a:r>
            <a:r>
              <a:rPr lang="en-US" sz="2400" dirty="0" smtClean="0">
                <a:solidFill>
                  <a:schemeClr val="accent3">
                    <a:lumMod val="75000"/>
                  </a:schemeClr>
                </a:solidFill>
                <a:latin typeface="Consolas" panose="020B0609020204030204" pitchFamily="49" charset="0"/>
                <a:cs typeface="Consolas" panose="020B0609020204030204" pitchFamily="49" charset="0"/>
              </a:rPr>
              <a:t>// Code injected </a:t>
            </a:r>
            <a:r>
              <a:rPr lang="en-US" sz="2400" dirty="0" smtClean="0">
                <a:solidFill>
                  <a:schemeClr val="accent3">
                    <a:lumMod val="75000"/>
                  </a:schemeClr>
                </a:solidFill>
                <a:latin typeface="Consolas" panose="020B0609020204030204" pitchFamily="49" charset="0"/>
                <a:cs typeface="Consolas" panose="020B0609020204030204" pitchFamily="49" charset="0"/>
              </a:rPr>
              <a:t>here</a:t>
            </a:r>
            <a:br>
              <a:rPr lang="en-US" sz="2400" dirty="0" smtClean="0">
                <a:solidFill>
                  <a:schemeClr val="accent3">
                    <a:lumMod val="75000"/>
                  </a:schemeClr>
                </a:solidFill>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a:t>
            </a:r>
            <a:endParaRPr lang="en-US" sz="2400" dirty="0" smtClean="0">
              <a:latin typeface="Consolas" panose="020B0609020204030204" pitchFamily="49" charset="0"/>
              <a:cs typeface="Consolas" panose="020B0609020204030204" pitchFamily="49" charset="0"/>
            </a:endParaRPr>
          </a:p>
          <a:p>
            <a:pPr marL="514350" indent="-514350">
              <a:buFont typeface="+mj-lt"/>
              <a:buAutoNum type="arabicPeriod"/>
            </a:pPr>
            <a:endParaRPr lang="en-US" dirty="0"/>
          </a:p>
        </p:txBody>
      </p:sp>
    </p:spTree>
    <p:extLst>
      <p:ext uri="{BB962C8B-B14F-4D97-AF65-F5344CB8AC3E}">
        <p14:creationId xmlns:p14="http://schemas.microsoft.com/office/powerpoint/2010/main" val="4182874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a:t>Chris </a:t>
            </a:r>
            <a:r>
              <a:rPr lang="en-US" smtClean="0"/>
              <a:t>Kinsman| </a:t>
            </a:r>
            <a:r>
              <a:rPr lang="en-US" dirty="0"/>
              <a:t>‏@</a:t>
            </a:r>
            <a:r>
              <a:rPr lang="en-US" dirty="0" err="1"/>
              <a:t>chriskinsman</a:t>
            </a:r>
            <a:endParaRPr lang="en-US" dirty="0"/>
          </a:p>
        </p:txBody>
      </p:sp>
      <p:sp>
        <p:nvSpPr>
          <p:cNvPr id="6" name="Content Placeholder 6"/>
          <p:cNvSpPr>
            <a:spLocks noGrp="1"/>
          </p:cNvSpPr>
          <p:nvPr>
            <p:ph sz="quarter" idx="10"/>
          </p:nvPr>
        </p:nvSpPr>
        <p:spPr/>
        <p:txBody>
          <a:bodyPr/>
          <a:lstStyle/>
          <a:p>
            <a:pPr marL="0" indent="0">
              <a:buNone/>
            </a:pPr>
            <a:r>
              <a:rPr lang="en-US" dirty="0" smtClean="0"/>
              <a:t>Chief Architect at </a:t>
            </a:r>
            <a:r>
              <a:rPr lang="en-US" dirty="0" err="1" smtClean="0"/>
              <a:t>PushSpring</a:t>
            </a:r>
            <a:endParaRPr lang="en-US" dirty="0" smtClean="0"/>
          </a:p>
          <a:p>
            <a:pPr marL="0" indent="0">
              <a:buNone/>
            </a:pPr>
            <a:r>
              <a:rPr lang="en-US" dirty="0" smtClean="0"/>
              <a:t>Microsoft Regional Director</a:t>
            </a:r>
            <a:endParaRPr lang="en-US" dirty="0"/>
          </a:p>
          <a:p>
            <a:pPr marL="0" indent="0">
              <a:buNone/>
            </a:pPr>
            <a:r>
              <a:rPr lang="en-US" dirty="0"/>
              <a:t>Author, presenter, </a:t>
            </a:r>
            <a:r>
              <a:rPr lang="en-US" dirty="0" smtClean="0"/>
              <a:t>hacker, coder</a:t>
            </a:r>
            <a:r>
              <a:rPr lang="en-US" dirty="0"/>
              <a:t>, </a:t>
            </a:r>
            <a:r>
              <a:rPr lang="en-US" dirty="0" smtClean="0"/>
              <a:t>and maker working on Azure, AWS, sites, </a:t>
            </a:r>
            <a:r>
              <a:rPr lang="en-US" smtClean="0"/>
              <a:t>and IoT</a:t>
            </a:r>
            <a:endParaRPr lang="en-US" dirty="0" smtClean="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9703020" y="202030"/>
            <a:ext cx="2259281"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don’t I specify myFirstModule.js?</a:t>
            </a:r>
            <a:endParaRPr lang="en-US" dirty="0"/>
          </a:p>
        </p:txBody>
      </p:sp>
      <p:sp>
        <p:nvSpPr>
          <p:cNvPr id="3" name="Content Placeholder 2"/>
          <p:cNvSpPr>
            <a:spLocks noGrp="1"/>
          </p:cNvSpPr>
          <p:nvPr>
            <p:ph sz="quarter" idx="10"/>
          </p:nvPr>
        </p:nvSpPr>
        <p:spPr/>
        <p:txBody>
          <a:bodyPr/>
          <a:lstStyle/>
          <a:p>
            <a:pPr marL="0" indent="0">
              <a:buNone/>
            </a:pPr>
            <a:r>
              <a:rPr lang="en-US" dirty="0" err="1" smtClean="0">
                <a:solidFill>
                  <a:schemeClr val="accent1">
                    <a:lumMod val="75000"/>
                  </a:schemeClr>
                </a:solidFill>
                <a:latin typeface="Consolas" panose="020B0609020204030204" pitchFamily="49" charset="0"/>
                <a:cs typeface="Consolas" panose="020B0609020204030204" pitchFamily="49" charset="0"/>
              </a:rPr>
              <a:t>var</a:t>
            </a:r>
            <a:r>
              <a:rPr lang="en-US" dirty="0" smtClean="0">
                <a:solidFill>
                  <a:schemeClr val="accent1">
                    <a:lumMod val="75000"/>
                  </a:schemeClr>
                </a:solidFill>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myFirstModule</a:t>
            </a:r>
            <a:r>
              <a:rPr lang="en-US" dirty="0" smtClean="0">
                <a:latin typeface="Consolas" panose="020B0609020204030204" pitchFamily="49" charset="0"/>
                <a:cs typeface="Consolas" panose="020B0609020204030204" pitchFamily="49" charset="0"/>
              </a:rPr>
              <a:t> = </a:t>
            </a:r>
            <a:r>
              <a:rPr lang="en-US" dirty="0" smtClean="0">
                <a:solidFill>
                  <a:schemeClr val="accent1">
                    <a:lumMod val="75000"/>
                  </a:schemeClr>
                </a:solidFill>
                <a:latin typeface="Consolas" panose="020B0609020204030204" pitchFamily="49" charset="0"/>
                <a:cs typeface="Consolas" panose="020B0609020204030204" pitchFamily="49" charset="0"/>
              </a:rPr>
              <a:t>require</a:t>
            </a:r>
            <a:r>
              <a:rPr lang="en-US" dirty="0" smtClean="0">
                <a:latin typeface="Consolas" panose="020B0609020204030204" pitchFamily="49" charset="0"/>
                <a:cs typeface="Consolas" panose="020B0609020204030204" pitchFamily="49" charset="0"/>
              </a:rPr>
              <a:t>(</a:t>
            </a:r>
            <a:r>
              <a:rPr lang="en-US" dirty="0" smtClean="0">
                <a:solidFill>
                  <a:schemeClr val="accent2">
                    <a:lumMod val="75000"/>
                  </a:schemeClr>
                </a:solidFill>
                <a:latin typeface="Consolas" panose="020B0609020204030204" pitchFamily="49" charset="0"/>
                <a:cs typeface="Consolas" panose="020B0609020204030204" pitchFamily="49" charset="0"/>
              </a:rPr>
              <a:t>'./</a:t>
            </a:r>
            <a:r>
              <a:rPr lang="en-US" dirty="0" err="1" smtClean="0">
                <a:solidFill>
                  <a:schemeClr val="accent2">
                    <a:lumMod val="75000"/>
                  </a:schemeClr>
                </a:solidFill>
                <a:latin typeface="Consolas" panose="020B0609020204030204" pitchFamily="49" charset="0"/>
                <a:cs typeface="Consolas" panose="020B0609020204030204" pitchFamily="49" charset="0"/>
              </a:rPr>
              <a:t>myFirstModule</a:t>
            </a:r>
            <a:r>
              <a:rPr lang="en-US" dirty="0" smtClean="0">
                <a:solidFill>
                  <a:schemeClr val="accent2">
                    <a:lumMod val="75000"/>
                  </a:schemeClr>
                </a:solidFill>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a:t>
            </a:r>
          </a:p>
          <a:p>
            <a:endParaRPr lang="en-US" dirty="0"/>
          </a:p>
          <a:p>
            <a:r>
              <a:rPr lang="en-US" dirty="0" smtClean="0"/>
              <a:t>This could refer to:</a:t>
            </a:r>
          </a:p>
          <a:p>
            <a:pPr lvl="1"/>
            <a:r>
              <a:rPr lang="en-US" dirty="0" err="1" smtClean="0"/>
              <a:t>myFirstModule</a:t>
            </a:r>
            <a:r>
              <a:rPr lang="en-US" dirty="0" smtClean="0"/>
              <a:t> as a file</a:t>
            </a:r>
          </a:p>
          <a:p>
            <a:pPr lvl="1"/>
            <a:r>
              <a:rPr lang="en-US" dirty="0" smtClean="0"/>
              <a:t>myFirstModule.js as a file</a:t>
            </a:r>
          </a:p>
          <a:p>
            <a:pPr lvl="1"/>
            <a:r>
              <a:rPr lang="en-US" dirty="0" err="1" smtClean="0"/>
              <a:t>myFirstModule</a:t>
            </a:r>
            <a:r>
              <a:rPr lang="en-US" dirty="0" smtClean="0"/>
              <a:t> is a directory </a:t>
            </a:r>
            <a:r>
              <a:rPr lang="en-US" dirty="0"/>
              <a:t>i</a:t>
            </a:r>
            <a:r>
              <a:rPr lang="en-US" dirty="0" smtClean="0"/>
              <a:t>t will attempt to load </a:t>
            </a:r>
            <a:r>
              <a:rPr lang="en-US" dirty="0" err="1" smtClean="0"/>
              <a:t>myFirstModule</a:t>
            </a:r>
            <a:r>
              <a:rPr lang="en-US" dirty="0" smtClean="0"/>
              <a:t>/index.js</a:t>
            </a:r>
          </a:p>
          <a:p>
            <a:pPr lvl="1"/>
            <a:endParaRPr lang="en-US" dirty="0"/>
          </a:p>
          <a:p>
            <a:pPr marL="0" indent="0">
              <a:buNone/>
            </a:pPr>
            <a:r>
              <a:rPr lang="en-US" sz="2400" dirty="0" smtClean="0"/>
              <a:t>* There is one additional case that relates to </a:t>
            </a:r>
            <a:r>
              <a:rPr lang="en-US" sz="2400" dirty="0" err="1" smtClean="0"/>
              <a:t>package.json</a:t>
            </a:r>
            <a:r>
              <a:rPr lang="en-US" sz="2400" dirty="0" smtClean="0"/>
              <a:t> we will cover later</a:t>
            </a:r>
            <a:endParaRPr lang="en-US" sz="2400" dirty="0"/>
          </a:p>
        </p:txBody>
      </p:sp>
    </p:spTree>
    <p:extLst>
      <p:ext uri="{BB962C8B-B14F-4D97-AF65-F5344CB8AC3E}">
        <p14:creationId xmlns:p14="http://schemas.microsoft.com/office/powerpoint/2010/main" val="1720927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 as a Folder</a:t>
            </a:r>
            <a:endParaRPr lang="en-US" dirty="0"/>
          </a:p>
        </p:txBody>
      </p:sp>
    </p:spTree>
    <p:extLst>
      <p:ext uri="{BB962C8B-B14F-4D97-AF65-F5344CB8AC3E}">
        <p14:creationId xmlns:p14="http://schemas.microsoft.com/office/powerpoint/2010/main" val="439065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Special Cases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59795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happens when a module is shared?</a:t>
            </a:r>
            <a:endParaRPr lang="en-US" dirty="0"/>
          </a:p>
        </p:txBody>
      </p:sp>
      <p:sp>
        <p:nvSpPr>
          <p:cNvPr id="5" name="Content Placeholder 4"/>
          <p:cNvSpPr>
            <a:spLocks noGrp="1"/>
          </p:cNvSpPr>
          <p:nvPr>
            <p:ph sz="quarter" idx="10"/>
          </p:nvPr>
        </p:nvSpPr>
        <p:spPr/>
        <p:txBody>
          <a:bodyPr/>
          <a:lstStyle/>
          <a:p>
            <a:r>
              <a:rPr lang="en-US" dirty="0" smtClean="0"/>
              <a:t>Each module has only a single instance in memory</a:t>
            </a:r>
          </a:p>
          <a:p>
            <a:r>
              <a:rPr lang="en-US" dirty="0" smtClean="0"/>
              <a:t>A new instance is </a:t>
            </a:r>
            <a:r>
              <a:rPr lang="en-US" b="1" dirty="0" smtClean="0"/>
              <a:t>NOT</a:t>
            </a:r>
            <a:r>
              <a:rPr lang="en-US" dirty="0" smtClean="0"/>
              <a:t> created each time you require a module</a:t>
            </a:r>
          </a:p>
          <a:p>
            <a:pPr lvl="1"/>
            <a:r>
              <a:rPr lang="en-US" dirty="0" smtClean="0"/>
              <a:t>Remember cache we spoke of in </a:t>
            </a:r>
            <a:r>
              <a:rPr lang="en-US" smtClean="0"/>
              <a:t>Slide 17</a:t>
            </a:r>
            <a:endParaRPr lang="en-US" dirty="0" smtClean="0"/>
          </a:p>
          <a:p>
            <a:r>
              <a:rPr lang="en-US" dirty="0" smtClean="0"/>
              <a:t>Beware of variables at the module level</a:t>
            </a:r>
          </a:p>
          <a:p>
            <a:r>
              <a:rPr lang="en-US" dirty="0" smtClean="0"/>
              <a:t>Instancing / caching is based on file paths</a:t>
            </a:r>
          </a:p>
          <a:p>
            <a:pPr lvl="1"/>
            <a:endParaRPr lang="en-US" dirty="0"/>
          </a:p>
          <a:p>
            <a:r>
              <a:rPr lang="en-US" dirty="0" smtClean="0"/>
              <a:t>If you need </a:t>
            </a:r>
            <a:r>
              <a:rPr lang="en-US" b="1" dirty="0" smtClean="0"/>
              <a:t>instances</a:t>
            </a:r>
            <a:r>
              <a:rPr lang="en-US" dirty="0" smtClean="0"/>
              <a:t> of a module see the design patterns in the next section</a:t>
            </a:r>
            <a:endParaRPr lang="en-US" dirty="0"/>
          </a:p>
        </p:txBody>
      </p:sp>
    </p:spTree>
    <p:extLst>
      <p:ext uri="{BB962C8B-B14F-4D97-AF65-F5344CB8AC3E}">
        <p14:creationId xmlns:p14="http://schemas.microsoft.com/office/powerpoint/2010/main" val="13501910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Shared Modules</a:t>
            </a:r>
            <a:endParaRPr lang="en-US" dirty="0"/>
          </a:p>
        </p:txBody>
      </p:sp>
    </p:spTree>
    <p:extLst>
      <p:ext uri="{BB962C8B-B14F-4D97-AF65-F5344CB8AC3E}">
        <p14:creationId xmlns:p14="http://schemas.microsoft.com/office/powerpoint/2010/main" val="898622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with circular dependencies?</a:t>
            </a:r>
            <a:endParaRPr lang="en-US" dirty="0"/>
          </a:p>
        </p:txBody>
      </p:sp>
      <p:sp>
        <p:nvSpPr>
          <p:cNvPr id="3" name="Content Placeholder 2"/>
          <p:cNvSpPr>
            <a:spLocks noGrp="1"/>
          </p:cNvSpPr>
          <p:nvPr>
            <p:ph sz="quarter" idx="10"/>
          </p:nvPr>
        </p:nvSpPr>
        <p:spPr/>
        <p:txBody>
          <a:bodyPr/>
          <a:lstStyle/>
          <a:p>
            <a:r>
              <a:rPr lang="en-US" dirty="0" smtClean="0"/>
              <a:t>Scenario</a:t>
            </a:r>
          </a:p>
          <a:p>
            <a:pPr lvl="1"/>
            <a:r>
              <a:rPr lang="en-US" dirty="0" smtClean="0"/>
              <a:t>Index.js loads a and b</a:t>
            </a:r>
          </a:p>
          <a:p>
            <a:pPr lvl="1"/>
            <a:r>
              <a:rPr lang="en-US" dirty="0" smtClean="0"/>
              <a:t>a loads b</a:t>
            </a:r>
          </a:p>
          <a:p>
            <a:pPr lvl="1"/>
            <a:r>
              <a:rPr lang="en-US" dirty="0"/>
              <a:t>b</a:t>
            </a:r>
            <a:r>
              <a:rPr lang="en-US" dirty="0" smtClean="0"/>
              <a:t> loads a</a:t>
            </a:r>
          </a:p>
          <a:p>
            <a:r>
              <a:rPr lang="en-US" dirty="0" smtClean="0"/>
              <a:t>To prevent a cycle b will get an unfinished copy of a.  </a:t>
            </a:r>
          </a:p>
          <a:p>
            <a:endParaRPr lang="en-US" dirty="0"/>
          </a:p>
          <a:p>
            <a:endParaRPr lang="en-US" dirty="0"/>
          </a:p>
        </p:txBody>
      </p:sp>
    </p:spTree>
    <p:extLst>
      <p:ext uri="{BB962C8B-B14F-4D97-AF65-F5344CB8AC3E}">
        <p14:creationId xmlns:p14="http://schemas.microsoft.com/office/powerpoint/2010/main" val="3545247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Circular Dependencies</a:t>
            </a:r>
            <a:endParaRPr lang="en-US" dirty="0"/>
          </a:p>
        </p:txBody>
      </p:sp>
    </p:spTree>
    <p:extLst>
      <p:ext uri="{BB962C8B-B14F-4D97-AF65-F5344CB8AC3E}">
        <p14:creationId xmlns:p14="http://schemas.microsoft.com/office/powerpoint/2010/main" val="826378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Module Style Tips</a:t>
            </a:r>
            <a:endParaRPr lang="en-US" dirty="0"/>
          </a:p>
        </p:txBody>
      </p:sp>
      <p:sp>
        <p:nvSpPr>
          <p:cNvPr id="7" name="Content Placeholder 6"/>
          <p:cNvSpPr>
            <a:spLocks noGrp="1"/>
          </p:cNvSpPr>
          <p:nvPr>
            <p:ph sz="quarter" idx="10"/>
          </p:nvPr>
        </p:nvSpPr>
        <p:spPr/>
        <p:txBody>
          <a:bodyPr/>
          <a:lstStyle/>
          <a:p>
            <a:r>
              <a:rPr lang="en-US" dirty="0" smtClean="0"/>
              <a:t>All requires at top of module</a:t>
            </a:r>
          </a:p>
          <a:p>
            <a:r>
              <a:rPr lang="en-US" dirty="0" smtClean="0"/>
              <a:t>Order</a:t>
            </a:r>
          </a:p>
          <a:p>
            <a:pPr lvl="1"/>
            <a:r>
              <a:rPr lang="en-US" dirty="0" smtClean="0"/>
              <a:t>Core modules</a:t>
            </a:r>
          </a:p>
          <a:p>
            <a:pPr lvl="1"/>
            <a:r>
              <a:rPr lang="en-US" dirty="0" err="1" smtClean="0"/>
              <a:t>Npm</a:t>
            </a:r>
            <a:r>
              <a:rPr lang="en-US" dirty="0" smtClean="0"/>
              <a:t> modules</a:t>
            </a:r>
          </a:p>
          <a:p>
            <a:pPr lvl="1"/>
            <a:r>
              <a:rPr lang="en-US" dirty="0" smtClean="0"/>
              <a:t>Others</a:t>
            </a:r>
          </a:p>
          <a:p>
            <a:r>
              <a:rPr lang="en-US" dirty="0" smtClean="0"/>
              <a:t>Skip .</a:t>
            </a:r>
            <a:r>
              <a:rPr lang="en-US" dirty="0" err="1" smtClean="0"/>
              <a:t>js</a:t>
            </a:r>
            <a:r>
              <a:rPr lang="en-US" dirty="0" smtClean="0"/>
              <a:t> when requiring modules</a:t>
            </a:r>
          </a:p>
          <a:p>
            <a:r>
              <a:rPr lang="en-US" dirty="0" smtClean="0"/>
              <a:t>Don’t re-assign variables </a:t>
            </a:r>
            <a:r>
              <a:rPr lang="en-US" smtClean="0"/>
              <a:t>holding modules</a:t>
            </a:r>
            <a:endParaRPr lang="en-US" dirty="0"/>
          </a:p>
        </p:txBody>
      </p:sp>
    </p:spTree>
    <p:extLst>
      <p:ext uri="{BB962C8B-B14F-4D97-AF65-F5344CB8AC3E}">
        <p14:creationId xmlns:p14="http://schemas.microsoft.com/office/powerpoint/2010/main" val="781478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GB" dirty="0"/>
              <a:t>Understanding </a:t>
            </a:r>
            <a:r>
              <a:rPr lang="en-GB" dirty="0" smtClean="0"/>
              <a:t>Modules</a:t>
            </a:r>
            <a:endParaRPr lang="en-GB" dirty="0"/>
          </a:p>
          <a:p>
            <a:r>
              <a:rPr lang="en-GB" dirty="0"/>
              <a:t>How Require </a:t>
            </a:r>
            <a:r>
              <a:rPr lang="en-GB" dirty="0" smtClean="0"/>
              <a:t>Works</a:t>
            </a:r>
            <a:endParaRPr lang="en-GB" dirty="0"/>
          </a:p>
          <a:p>
            <a:r>
              <a:rPr lang="en-GB" dirty="0"/>
              <a:t>Special </a:t>
            </a:r>
            <a:r>
              <a:rPr lang="en-GB" dirty="0" smtClean="0"/>
              <a:t>Cases</a:t>
            </a:r>
            <a:endParaRPr lang="en-GB" dirty="0"/>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Jeremy Foster | @codefoster</a:t>
            </a:r>
            <a:endParaRPr lang="en-US" dirty="0"/>
          </a:p>
        </p:txBody>
      </p:sp>
      <p:sp>
        <p:nvSpPr>
          <p:cNvPr id="7" name="Content Placeholder 6"/>
          <p:cNvSpPr>
            <a:spLocks noGrp="1"/>
          </p:cNvSpPr>
          <p:nvPr>
            <p:ph idx="10"/>
          </p:nvPr>
        </p:nvSpPr>
        <p:spPr>
          <a:xfrm>
            <a:off x="379413" y="1388226"/>
            <a:ext cx="8896789" cy="5290388"/>
          </a:xfrm>
        </p:spPr>
        <p:txBody>
          <a:bodyPr/>
          <a:lstStyle/>
          <a:p>
            <a:pPr marL="0" indent="0">
              <a:buNone/>
            </a:pPr>
            <a:r>
              <a:rPr lang="en-US" dirty="0" smtClean="0"/>
              <a:t>Senior Technical Evangelist at </a:t>
            </a:r>
            <a:r>
              <a:rPr lang="en-US" dirty="0"/>
              <a:t>Microsoft</a:t>
            </a:r>
          </a:p>
          <a:p>
            <a:pPr marL="0" indent="0">
              <a:buNone/>
            </a:pPr>
            <a:r>
              <a:rPr lang="en-US" dirty="0"/>
              <a:t>Author, presenter, </a:t>
            </a:r>
            <a:r>
              <a:rPr lang="en-US" dirty="0" smtClean="0"/>
              <a:t>hacker, coder</a:t>
            </a:r>
            <a:r>
              <a:rPr lang="en-US" dirty="0"/>
              <a:t>, </a:t>
            </a:r>
            <a:r>
              <a:rPr lang="en-US" dirty="0" smtClean="0"/>
              <a:t>and maker working on Azure, apps, sites, and IoT</a:t>
            </a:r>
          </a:p>
          <a:p>
            <a:pPr marL="0" indent="0">
              <a:buNone/>
            </a:pPr>
            <a:endParaRPr lang="en-US" dirty="0"/>
          </a:p>
          <a:p>
            <a:pPr marL="399915" lvl="1" indent="0">
              <a:buNone/>
            </a:pPr>
            <a:r>
              <a:rPr lang="en-US" sz="3200" dirty="0">
                <a:solidFill>
                  <a:schemeClr val="tx1"/>
                </a:solidFill>
              </a:rPr>
              <a:t>Website: </a:t>
            </a:r>
            <a:r>
              <a:rPr lang="en-US" dirty="0" smtClean="0">
                <a:solidFill>
                  <a:srgbClr val="0070C0"/>
                </a:solidFill>
              </a:rPr>
              <a:t>codefoster.com</a:t>
            </a:r>
            <a:endParaRPr lang="en-US" dirty="0">
              <a:solidFill>
                <a:srgbClr val="0070C0"/>
              </a:solidFill>
            </a:endParaRPr>
          </a:p>
          <a:p>
            <a:pPr marL="399915" lvl="1" indent="0">
              <a:buNone/>
            </a:pPr>
            <a:r>
              <a:rPr lang="en-US" sz="3200" dirty="0">
                <a:solidFill>
                  <a:schemeClr val="tx1"/>
                </a:solidFill>
              </a:rPr>
              <a:t>Podcast: </a:t>
            </a:r>
            <a:r>
              <a:rPr lang="en-US" dirty="0" smtClean="0">
                <a:solidFill>
                  <a:srgbClr val="0070C0"/>
                </a:solidFill>
              </a:rPr>
              <a:t>codefoster.com/</a:t>
            </a:r>
            <a:r>
              <a:rPr lang="en-US" dirty="0" err="1" smtClean="0">
                <a:solidFill>
                  <a:srgbClr val="0070C0"/>
                </a:solidFill>
              </a:rPr>
              <a:t>codechat</a:t>
            </a:r>
            <a:endParaRPr lang="en-US" dirty="0">
              <a:solidFill>
                <a:srgbClr val="0070C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7946" y="182215"/>
            <a:ext cx="2286000" cy="228600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56882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Some JavaScript experience</a:t>
            </a:r>
          </a:p>
          <a:p>
            <a:pPr lvl="1"/>
            <a:r>
              <a:rPr lang="en-US" dirty="0" smtClean="0"/>
              <a:t>Some Node.js experience</a:t>
            </a:r>
          </a:p>
          <a:p>
            <a:r>
              <a:rPr lang="en-US" dirty="0" smtClean="0"/>
              <a:t>Suggested Prerequisites</a:t>
            </a:r>
          </a:p>
          <a:p>
            <a:pPr lvl="1"/>
            <a:r>
              <a:rPr lang="en-US" dirty="0"/>
              <a:t>http://www.johnpapa.net/get-up-and-running-with-node-and-visual-studio/</a:t>
            </a:r>
            <a:endParaRPr lang="en-US" dirty="0" smtClean="0"/>
          </a:p>
          <a:p>
            <a:r>
              <a:rPr lang="en-US" dirty="0" smtClean="0"/>
              <a:t>Supporting Material</a:t>
            </a:r>
          </a:p>
          <a:p>
            <a:pPr lvl="1"/>
            <a:r>
              <a:rPr lang="en-US" dirty="0">
                <a:hlinkClick r:id="rId3"/>
              </a:rPr>
              <a:t>https://nodejs.org/api</a:t>
            </a:r>
            <a:r>
              <a:rPr lang="en-US" dirty="0" smtClean="0">
                <a:hlinkClick r:id="rId3"/>
              </a:rPr>
              <a:t>/</a:t>
            </a:r>
            <a:endParaRPr lang="en-US" dirty="0" smtClean="0"/>
          </a:p>
          <a:p>
            <a:pPr lvl="1"/>
            <a:r>
              <a:rPr lang="en-US" dirty="0"/>
              <a:t>http://bites.goodeggs.com/posts/export-this</a:t>
            </a:r>
            <a:r>
              <a:rPr lang="en-US" dirty="0" smtClean="0"/>
              <a:t>/</a:t>
            </a:r>
          </a:p>
          <a:p>
            <a:pPr lvl="1"/>
            <a:r>
              <a:rPr lang="en-US" dirty="0">
                <a:hlinkClick r:id="rId4"/>
              </a:rPr>
              <a:t>http://darrenderidder.github.io/talks/ModulePatterns</a:t>
            </a:r>
            <a:r>
              <a:rPr lang="en-US" dirty="0" smtClean="0">
                <a:hlinkClick r:id="rId4"/>
              </a:rPr>
              <a:t>/#/</a:t>
            </a:r>
            <a:endParaRPr lang="en-US" dirty="0" smtClean="0"/>
          </a:p>
          <a:p>
            <a:pPr lvl="1"/>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3M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a:t>NodeModulesPkgs</a:t>
            </a:r>
            <a:r>
              <a:rPr lang="en-US" b="1" dirty="0" smtClean="0"/>
              <a:t> </a:t>
            </a:r>
            <a:r>
              <a:rPr lang="en-US" dirty="0" smtClean="0"/>
              <a:t>(expires </a:t>
            </a:r>
            <a:r>
              <a:rPr lang="en-US" dirty="0" smtClean="0"/>
              <a:t>Oct 5, 2015)</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491416795"/>
              </p:ext>
            </p:extLst>
          </p:nvPr>
        </p:nvGraphicFramePr>
        <p:xfrm>
          <a:off x="379413" y="1387475"/>
          <a:ext cx="11525250" cy="4255580"/>
        </p:xfrm>
        <a:graphic>
          <a:graphicData uri="http://schemas.openxmlformats.org/drawingml/2006/table">
            <a:tbl>
              <a:tblPr firstRow="1" bandRow="1">
                <a:tableStyleId>{5C22544A-7EE6-4342-B048-85BDC9FD1C3A}</a:tableStyleId>
              </a:tblPr>
              <a:tblGrid>
                <a:gridCol w="5762625"/>
                <a:gridCol w="5762625"/>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1063895">
                <a:tc>
                  <a:txBody>
                    <a:bodyPr/>
                    <a:lstStyle/>
                    <a:p>
                      <a:r>
                        <a:rPr lang="en-US" sz="2400" dirty="0" smtClean="0">
                          <a:latin typeface="Segoe UI Light" panose="020B0502040204020203" pitchFamily="34" charset="0"/>
                          <a:cs typeface="Segoe UI Light" panose="020B0502040204020203" pitchFamily="34" charset="0"/>
                        </a:rPr>
                        <a:t>01 | Introducing</a:t>
                      </a:r>
                      <a:r>
                        <a:rPr lang="en-US" sz="2400" baseline="0" dirty="0" smtClean="0">
                          <a:latin typeface="Segoe UI Light" panose="020B0502040204020203" pitchFamily="34" charset="0"/>
                          <a:cs typeface="Segoe UI Light" panose="020B0502040204020203" pitchFamily="34" charset="0"/>
                        </a:rPr>
                        <a:t> Modules</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tc>
                  <a:txBody>
                    <a:bodyPr/>
                    <a:lstStyle/>
                    <a:p>
                      <a:r>
                        <a:rPr lang="en-US" sz="2400" dirty="0" smtClean="0">
                          <a:latin typeface="Segoe UI Light" panose="020B0502040204020203" pitchFamily="34" charset="0"/>
                          <a:cs typeface="Segoe UI Light" panose="020B0502040204020203" pitchFamily="34" charset="0"/>
                        </a:rPr>
                        <a:t>04 | Creating Custom Packages</a:t>
                      </a:r>
                      <a:endParaRPr lang="en-US" sz="2400" dirty="0">
                        <a:latin typeface="Segoe UI Light" panose="020B0502040204020203" pitchFamily="34" charset="0"/>
                        <a:cs typeface="Segoe UI Light" panose="020B0502040204020203" pitchFamily="34" charset="0"/>
                      </a:endParaRPr>
                    </a:p>
                  </a:txBody>
                  <a:tcPr anchor="ctr"/>
                </a:tc>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Module Design Patterns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Publishing Packages</a:t>
                      </a:r>
                      <a:endParaRPr lang="en-US" sz="2400" dirty="0">
                        <a:latin typeface="Segoe UI Light" panose="020B0502040204020203" pitchFamily="34" charset="0"/>
                        <a:cs typeface="Segoe UI Light" panose="020B0502040204020203" pitchFamily="34" charset="0"/>
                      </a:endParaRPr>
                    </a:p>
                  </a:txBody>
                  <a:tcPr anchor="ctr"/>
                </a:tc>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Introducing Packages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Performance and</a:t>
                      </a:r>
                      <a:r>
                        <a:rPr lang="en-US" sz="2400" baseline="0" dirty="0" smtClean="0">
                          <a:latin typeface="Segoe UI Light" panose="020B0502040204020203" pitchFamily="34" charset="0"/>
                          <a:cs typeface="Segoe UI Light" panose="020B0502040204020203" pitchFamily="34" charset="0"/>
                        </a:rPr>
                        <a:t> Other Considerations</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Introducing Modules</a:t>
            </a:r>
            <a:endParaRPr lang="en-US" dirty="0"/>
          </a:p>
        </p:txBody>
      </p:sp>
      <p:sp>
        <p:nvSpPr>
          <p:cNvPr id="2" name="Subtitle 1"/>
          <p:cNvSpPr>
            <a:spLocks noGrp="1"/>
          </p:cNvSpPr>
          <p:nvPr>
            <p:ph type="subTitle" idx="1"/>
          </p:nvPr>
        </p:nvSpPr>
        <p:spPr/>
        <p:txBody>
          <a:bodyPr/>
          <a:lstStyle/>
          <a:p>
            <a:r>
              <a:rPr lang="en-US" dirty="0"/>
              <a:t>Chris Kinsman | Chief Architect at </a:t>
            </a:r>
            <a:r>
              <a:rPr lang="en-US" dirty="0" err="1"/>
              <a:t>PushSpring</a:t>
            </a:r>
            <a:r>
              <a:rPr lang="en-US" dirty="0"/>
              <a:t> </a:t>
            </a:r>
            <a:endParaRPr lang="en-US" dirty="0" smtClean="0"/>
          </a:p>
          <a:p>
            <a:r>
              <a:rPr lang="en-US" dirty="0" smtClean="0"/>
              <a:t>Jeremy </a:t>
            </a:r>
            <a:r>
              <a:rPr lang="en-US" dirty="0"/>
              <a:t>Foster | Senior Technical Evangelist at </a:t>
            </a:r>
            <a:r>
              <a:rPr lang="en-US" dirty="0" smtClean="0"/>
              <a:t>Microsoft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a:t>Understanding </a:t>
            </a:r>
            <a:r>
              <a:rPr lang="en-GB" dirty="0" smtClean="0"/>
              <a:t>Modules</a:t>
            </a:r>
            <a:endParaRPr lang="en-GB" dirty="0"/>
          </a:p>
          <a:p>
            <a:r>
              <a:rPr lang="en-GB" dirty="0"/>
              <a:t>How Require </a:t>
            </a:r>
            <a:r>
              <a:rPr lang="en-GB" dirty="0" smtClean="0"/>
              <a:t>Works</a:t>
            </a:r>
            <a:endParaRPr lang="en-GB" dirty="0"/>
          </a:p>
          <a:p>
            <a:r>
              <a:rPr lang="en-GB" dirty="0"/>
              <a:t>Special </a:t>
            </a:r>
            <a:r>
              <a:rPr lang="en-GB" dirty="0" smtClean="0"/>
              <a:t>Cases</a:t>
            </a:r>
            <a:endParaRPr lang="en-GB"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Understanding Modules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FB635C54-F46D-4E60-A162-341EE628E4F3">Draft</Status>
    <Module xmlns="FB635C54-F46D-4E60-A162-341EE628E4F3" xsi:nil="true"/>
    <Content_x0020_Type xmlns="FB635C54-F46D-4E60-A162-341EE628E4F3">Slide Presentation</Content_x0020_Typ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485B7A2A787A14DA81A6A081969611B" ma:contentTypeVersion="" ma:contentTypeDescription="Create a new document." ma:contentTypeScope="" ma:versionID="2b877ccda8d4cce22d063fae4c0d2598">
  <xsd:schema xmlns:xsd="http://www.w3.org/2001/XMLSchema" xmlns:xs="http://www.w3.org/2001/XMLSchema" xmlns:p="http://schemas.microsoft.com/office/2006/metadata/properties" xmlns:ns2="FB635C54-F46D-4E60-A162-341EE628E4F3" xmlns:ns3="27aa9422-7f1f-4c84-9cdf-302b1a67e513" targetNamespace="http://schemas.microsoft.com/office/2006/metadata/properties" ma:root="true" ma:fieldsID="81cd5b297768a95aad36733af137ed92" ns2:_="" ns3:_="">
    <xsd:import namespace="FB635C54-F46D-4E60-A162-341EE628E4F3"/>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635C54-F46D-4E60-A162-341EE628E4F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file>

<file path=customXml/itemProps2.xml><?xml version="1.0" encoding="utf-8"?>
<ds:datastoreItem xmlns:ds="http://schemas.openxmlformats.org/officeDocument/2006/customXml" ds:itemID="{7025FDD9-4C58-4084-9F89-0E6ADD6FFF55}"/>
</file>

<file path=customXml/itemProps3.xml><?xml version="1.0" encoding="utf-8"?>
<ds:datastoreItem xmlns:ds="http://schemas.openxmlformats.org/officeDocument/2006/customXml" ds:itemID="{038C421A-0574-4D4F-9FE7-EF5271E98A26}"/>
</file>

<file path=docProps/app.xml><?xml version="1.0" encoding="utf-8"?>
<Properties xmlns="http://schemas.openxmlformats.org/officeDocument/2006/extended-properties" xmlns:vt="http://schemas.openxmlformats.org/officeDocument/2006/docPropsVTypes">
  <Template/>
  <TotalTime>3971</TotalTime>
  <Words>778</Words>
  <Application>Microsoft Office PowerPoint</Application>
  <PresentationFormat>Widescreen</PresentationFormat>
  <Paragraphs>155</Paragraphs>
  <Slides>29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Consolas</vt:lpstr>
      <vt:lpstr>Segoe</vt:lpstr>
      <vt:lpstr>Segoe UI</vt:lpstr>
      <vt:lpstr>Segoe UI Light</vt:lpstr>
      <vt:lpstr>1_Office Theme</vt:lpstr>
      <vt:lpstr>Mastering Node.js Modules</vt:lpstr>
      <vt:lpstr>Meet Chris Kinsman| ‏@chriskinsman</vt:lpstr>
      <vt:lpstr>Meet Jeremy Foster | @codefoster</vt:lpstr>
      <vt:lpstr>Setting Expectations</vt:lpstr>
      <vt:lpstr>     Join the MVA Community!</vt:lpstr>
      <vt:lpstr>Course Topics</vt:lpstr>
      <vt:lpstr>PowerPoint Presentation</vt:lpstr>
      <vt:lpstr>Module Overview</vt:lpstr>
      <vt:lpstr>PowerPoint Presentation</vt:lpstr>
      <vt:lpstr>What is a module?</vt:lpstr>
      <vt:lpstr>Consuming Your First Module</vt:lpstr>
      <vt:lpstr>PowerPoint Presentation</vt:lpstr>
      <vt:lpstr>How does require find a module?</vt:lpstr>
      <vt:lpstr>PowerPoint Presentation</vt:lpstr>
      <vt:lpstr>How do I define the interface for my module?</vt:lpstr>
      <vt:lpstr>Creating Your First Module</vt:lpstr>
      <vt:lpstr>PowerPoint Presentation</vt:lpstr>
      <vt:lpstr>How does require really work?</vt:lpstr>
      <vt:lpstr>How does compile work?</vt:lpstr>
      <vt:lpstr>Why don’t I specify myFirstModule.js?</vt:lpstr>
      <vt:lpstr>Module as a Folder</vt:lpstr>
      <vt:lpstr>PowerPoint Presentation</vt:lpstr>
      <vt:lpstr>What  happens when a module is shared?</vt:lpstr>
      <vt:lpstr>Shared Modules</vt:lpstr>
      <vt:lpstr>What happens with circular dependencies?</vt:lpstr>
      <vt:lpstr>Circular Dependencies</vt:lpstr>
      <vt:lpstr>Module Style Tips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173</cp:revision>
  <dcterms:created xsi:type="dcterms:W3CDTF">2013-02-15T23:12:42Z</dcterms:created>
  <dcterms:modified xsi:type="dcterms:W3CDTF">2015-08-28T20:55:00Z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0x010100D485B7A2A787A14DA81A6A081969611B</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