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7" r:id="rId3"/>
    <p:sldId id="259" r:id="rId4"/>
    <p:sldId id="260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8608" y="1704108"/>
            <a:ext cx="75126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WELCOME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10791" y="3667990"/>
            <a:ext cx="615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Topic : Analog  To </a:t>
            </a:r>
            <a:r>
              <a:rPr lang="en-US" sz="2400" dirty="0"/>
              <a:t>A</a:t>
            </a:r>
            <a:r>
              <a:rPr lang="en-US" sz="2400" dirty="0" smtClean="0"/>
              <a:t>nalog conversion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775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="" xmlns:a16="http://schemas.microsoft.com/office/drawing/2014/main" id="{E36C2FF3-13F6-4DB4-A39D-2C45C321B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620" y="2343091"/>
            <a:ext cx="6566475" cy="3156781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DABEDA2-FBB9-4044-B931-118223C7B54B}"/>
              </a:ext>
            </a:extLst>
          </p:cNvPr>
          <p:cNvSpPr txBox="1"/>
          <p:nvPr/>
        </p:nvSpPr>
        <p:spPr>
          <a:xfrm>
            <a:off x="2127380" y="242596"/>
            <a:ext cx="6969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3200" b="1" dirty="0"/>
              <a:t>Analog – To – Analog Conversion</a:t>
            </a:r>
            <a:endParaRPr lang="en-IN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0C00548-B0FC-4483-8802-71F3CCA08B9B}"/>
              </a:ext>
            </a:extLst>
          </p:cNvPr>
          <p:cNvSpPr txBox="1"/>
          <p:nvPr/>
        </p:nvSpPr>
        <p:spPr>
          <a:xfrm>
            <a:off x="419878" y="1091682"/>
            <a:ext cx="1097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i="1" dirty="0"/>
              <a:t>* It is a </a:t>
            </a:r>
            <a:r>
              <a:rPr lang="en-GB" sz="2400" b="1" dirty="0"/>
              <a:t>representation</a:t>
            </a:r>
            <a:r>
              <a:rPr lang="en-GB" sz="2400" b="1" i="1" dirty="0"/>
              <a:t> of Analog information by an Analog signal.</a:t>
            </a:r>
            <a:endParaRPr lang="en-IN" sz="2400" b="1" i="1" dirty="0"/>
          </a:p>
        </p:txBody>
      </p:sp>
    </p:spTree>
    <p:extLst>
      <p:ext uri="{BB962C8B-B14F-4D97-AF65-F5344CB8AC3E}">
        <p14:creationId xmlns:p14="http://schemas.microsoft.com/office/powerpoint/2010/main" val="326749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7EC8201-05C4-4455-BC44-7C383FAD9194}"/>
              </a:ext>
            </a:extLst>
          </p:cNvPr>
          <p:cNvSpPr txBox="1"/>
          <p:nvPr/>
        </p:nvSpPr>
        <p:spPr>
          <a:xfrm>
            <a:off x="2987052" y="-217829"/>
            <a:ext cx="6527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b="1" dirty="0"/>
          </a:p>
          <a:p>
            <a:r>
              <a:rPr lang="en-GB" sz="2400" b="1" dirty="0"/>
              <a:t> </a:t>
            </a:r>
          </a:p>
          <a:p>
            <a:r>
              <a:rPr lang="en-GB" sz="2400" b="1" dirty="0"/>
              <a:t>Analog - To - Analog Conversions</a:t>
            </a:r>
            <a:endParaRPr lang="en-IN" sz="24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12BF2BAA-1FCF-4582-A13A-28FDB0FCDD26}"/>
              </a:ext>
            </a:extLst>
          </p:cNvPr>
          <p:cNvCxnSpPr>
            <a:cxnSpLocks/>
          </p:cNvCxnSpPr>
          <p:nvPr/>
        </p:nvCxnSpPr>
        <p:spPr>
          <a:xfrm>
            <a:off x="5205114" y="982500"/>
            <a:ext cx="0" cy="2302925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C89107BE-E423-4621-9268-88C98E67F590}"/>
              </a:ext>
            </a:extLst>
          </p:cNvPr>
          <p:cNvCxnSpPr>
            <a:cxnSpLocks/>
          </p:cNvCxnSpPr>
          <p:nvPr/>
        </p:nvCxnSpPr>
        <p:spPr>
          <a:xfrm>
            <a:off x="1487209" y="1544782"/>
            <a:ext cx="7435811" cy="45453"/>
          </a:xfrm>
          <a:prstGeom prst="line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29DA9730-E58E-4EF0-8961-49BCE346FA63}"/>
              </a:ext>
            </a:extLst>
          </p:cNvPr>
          <p:cNvCxnSpPr>
            <a:cxnSpLocks/>
          </p:cNvCxnSpPr>
          <p:nvPr/>
        </p:nvCxnSpPr>
        <p:spPr>
          <a:xfrm>
            <a:off x="1470043" y="1528665"/>
            <a:ext cx="34329" cy="1459221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A41DB30E-8017-4ED6-8594-F3246C299195}"/>
              </a:ext>
            </a:extLst>
          </p:cNvPr>
          <p:cNvCxnSpPr>
            <a:cxnSpLocks/>
          </p:cNvCxnSpPr>
          <p:nvPr/>
        </p:nvCxnSpPr>
        <p:spPr>
          <a:xfrm>
            <a:off x="8923020" y="1571621"/>
            <a:ext cx="0" cy="1498038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9DB134F-EF19-42C3-9CEE-FBE48EA763CF}"/>
              </a:ext>
            </a:extLst>
          </p:cNvPr>
          <p:cNvSpPr txBox="1"/>
          <p:nvPr/>
        </p:nvSpPr>
        <p:spPr>
          <a:xfrm>
            <a:off x="601979" y="3416091"/>
            <a:ext cx="334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/>
              <a:t>Amplitude Modulation</a:t>
            </a:r>
            <a:endParaRPr lang="en-IN" sz="2000" b="1" i="1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72D08A4-B7E2-42FB-A1B5-F3F1A8DA0960}"/>
              </a:ext>
            </a:extLst>
          </p:cNvPr>
          <p:cNvSpPr txBox="1"/>
          <p:nvPr/>
        </p:nvSpPr>
        <p:spPr>
          <a:xfrm>
            <a:off x="3944982" y="3416091"/>
            <a:ext cx="307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i="1" dirty="0"/>
              <a:t>Frequency Modulation</a:t>
            </a:r>
            <a:endParaRPr lang="en-IN" sz="2000" b="1" i="1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EE0D28E-C2BC-40CE-BC8B-978324763FAC}"/>
              </a:ext>
            </a:extLst>
          </p:cNvPr>
          <p:cNvSpPr txBox="1"/>
          <p:nvPr/>
        </p:nvSpPr>
        <p:spPr>
          <a:xfrm>
            <a:off x="7972700" y="3416091"/>
            <a:ext cx="347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/>
              <a:t>Phase Modulation</a:t>
            </a:r>
            <a:endParaRPr lang="en-IN" sz="2000" b="1" i="1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31624DE8-AF69-4132-8449-83D519CD7904}"/>
              </a:ext>
            </a:extLst>
          </p:cNvPr>
          <p:cNvSpPr txBox="1"/>
          <p:nvPr/>
        </p:nvSpPr>
        <p:spPr>
          <a:xfrm>
            <a:off x="1229360" y="4672610"/>
            <a:ext cx="905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/>
              <a:t>Types of Analog To Analog Conversions </a:t>
            </a:r>
            <a:endParaRPr lang="en-IN" sz="3600" b="1" i="1" dirty="0"/>
          </a:p>
        </p:txBody>
      </p:sp>
    </p:spTree>
    <p:extLst>
      <p:ext uri="{BB962C8B-B14F-4D97-AF65-F5344CB8AC3E}">
        <p14:creationId xmlns:p14="http://schemas.microsoft.com/office/powerpoint/2010/main" val="517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151A562-E3D5-495D-B1E2-E99481A9A54D}"/>
              </a:ext>
            </a:extLst>
          </p:cNvPr>
          <p:cNvSpPr txBox="1"/>
          <p:nvPr/>
        </p:nvSpPr>
        <p:spPr>
          <a:xfrm>
            <a:off x="558800" y="223520"/>
            <a:ext cx="587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1.Amplitude Modulation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31917BA-683A-433F-92A6-61AFD073AD5D}"/>
              </a:ext>
            </a:extLst>
          </p:cNvPr>
          <p:cNvSpPr txBox="1"/>
          <p:nvPr/>
        </p:nvSpPr>
        <p:spPr>
          <a:xfrm>
            <a:off x="955040" y="772446"/>
            <a:ext cx="916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Frequency and phase of carrier or base signal are not altered.</a:t>
            </a:r>
            <a:endParaRPr lang="en-IN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BCA10B0-5AA6-4ED9-988A-5D7920B31589}"/>
              </a:ext>
            </a:extLst>
          </p:cNvPr>
          <p:cNvSpPr txBox="1"/>
          <p:nvPr/>
        </p:nvSpPr>
        <p:spPr>
          <a:xfrm>
            <a:off x="955040" y="1208074"/>
            <a:ext cx="100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Only the Amplitude changes and we can see that the </a:t>
            </a:r>
            <a:r>
              <a:rPr lang="en-GB" sz="2000" b="1" dirty="0" err="1"/>
              <a:t>informationis</a:t>
            </a:r>
            <a:r>
              <a:rPr lang="en-GB" sz="2000" b="1" dirty="0"/>
              <a:t> contained in the envelope of carrier signal.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6CB6037-CAAD-4038-8979-DDFE24A3D9C1}"/>
              </a:ext>
            </a:extLst>
          </p:cNvPr>
          <p:cNvSpPr txBox="1"/>
          <p:nvPr/>
        </p:nvSpPr>
        <p:spPr>
          <a:xfrm>
            <a:off x="955039" y="1965303"/>
            <a:ext cx="10279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It can demonstrate that bandwidth of the composite signal is twice that of the highest frequency in information signal that modulates the carrier.</a:t>
            </a:r>
            <a:endParaRPr lang="en-IN" sz="2000" b="1" dirty="0"/>
          </a:p>
        </p:txBody>
      </p:sp>
      <p:pic>
        <p:nvPicPr>
          <p:cNvPr id="13" name="Picture 12" descr="A picture containing histogram&#10;&#10;Description automatically generated">
            <a:extLst>
              <a:ext uri="{FF2B5EF4-FFF2-40B4-BE49-F238E27FC236}">
                <a16:creationId xmlns="" xmlns:a16="http://schemas.microsoft.com/office/drawing/2014/main" id="{035CF9C1-63F1-4926-8BE0-ADA80B6DE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404" y="3717549"/>
            <a:ext cx="6770174" cy="2932685"/>
          </a:xfrm>
          <a:prstGeom prst="rect">
            <a:avLst/>
          </a:prstGeom>
        </p:spPr>
      </p:pic>
      <p:sp>
        <p:nvSpPr>
          <p:cNvPr id="15" name="Star: 5 Points 14">
            <a:extLst>
              <a:ext uri="{FF2B5EF4-FFF2-40B4-BE49-F238E27FC236}">
                <a16:creationId xmlns="" xmlns:a16="http://schemas.microsoft.com/office/drawing/2014/main" id="{20C7651F-6345-46E1-AD2E-4891384CF0B4}"/>
              </a:ext>
            </a:extLst>
          </p:cNvPr>
          <p:cNvSpPr/>
          <p:nvPr/>
        </p:nvSpPr>
        <p:spPr>
          <a:xfrm>
            <a:off x="417830" y="725079"/>
            <a:ext cx="396240" cy="40011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>
            <a:extLst>
              <a:ext uri="{FF2B5EF4-FFF2-40B4-BE49-F238E27FC236}">
                <a16:creationId xmlns="" xmlns:a16="http://schemas.microsoft.com/office/drawing/2014/main" id="{B4095DF1-0C78-48A0-A6C6-6DEE3F51FE0C}"/>
              </a:ext>
            </a:extLst>
          </p:cNvPr>
          <p:cNvSpPr/>
          <p:nvPr/>
        </p:nvSpPr>
        <p:spPr>
          <a:xfrm>
            <a:off x="395126" y="1360224"/>
            <a:ext cx="418944" cy="321763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="" xmlns:a16="http://schemas.microsoft.com/office/drawing/2014/main" id="{A9D73372-6F29-447C-B2D7-927CCD2024B8}"/>
              </a:ext>
            </a:extLst>
          </p:cNvPr>
          <p:cNvSpPr/>
          <p:nvPr/>
        </p:nvSpPr>
        <p:spPr>
          <a:xfrm>
            <a:off x="411480" y="2115897"/>
            <a:ext cx="391160" cy="406697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Star: 5 Points 18">
            <a:extLst>
              <a:ext uri="{FF2B5EF4-FFF2-40B4-BE49-F238E27FC236}">
                <a16:creationId xmlns="" xmlns:a16="http://schemas.microsoft.com/office/drawing/2014/main" id="{4231F053-BB2F-4062-9898-2472FA7F82C8}"/>
              </a:ext>
            </a:extLst>
          </p:cNvPr>
          <p:cNvSpPr/>
          <p:nvPr/>
        </p:nvSpPr>
        <p:spPr>
          <a:xfrm>
            <a:off x="417830" y="2962598"/>
            <a:ext cx="387531" cy="340732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C1A8F8E-B4EB-41B4-A616-DA989D733B63}"/>
              </a:ext>
            </a:extLst>
          </p:cNvPr>
          <p:cNvSpPr txBox="1"/>
          <p:nvPr/>
        </p:nvSpPr>
        <p:spPr>
          <a:xfrm>
            <a:off x="919791" y="2824281"/>
            <a:ext cx="10139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Modulation signal is centred around the carrier frequency and extends the composite signal both ways in equal measure .each of these called sideband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8831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85154F6-424E-417A-B18E-CD2AD86C9161}"/>
              </a:ext>
            </a:extLst>
          </p:cNvPr>
          <p:cNvSpPr txBox="1"/>
          <p:nvPr/>
        </p:nvSpPr>
        <p:spPr>
          <a:xfrm>
            <a:off x="475861" y="146150"/>
            <a:ext cx="5281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Frequency Modulation</a:t>
            </a:r>
            <a:endParaRPr lang="en-IN" sz="3200" b="1" dirty="0"/>
          </a:p>
        </p:txBody>
      </p:sp>
      <p:sp>
        <p:nvSpPr>
          <p:cNvPr id="3" name="Star: 5 Points 2">
            <a:extLst>
              <a:ext uri="{FF2B5EF4-FFF2-40B4-BE49-F238E27FC236}">
                <a16:creationId xmlns="" xmlns:a16="http://schemas.microsoft.com/office/drawing/2014/main" id="{3F2A4F5B-AFEE-44B2-962B-6C1AB9CAA728}"/>
              </a:ext>
            </a:extLst>
          </p:cNvPr>
          <p:cNvSpPr/>
          <p:nvPr/>
        </p:nvSpPr>
        <p:spPr>
          <a:xfrm>
            <a:off x="314131" y="1091682"/>
            <a:ext cx="438538" cy="419878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BC94746-C9ED-4065-A8B3-A2F349058A66}"/>
              </a:ext>
            </a:extLst>
          </p:cNvPr>
          <p:cNvSpPr txBox="1"/>
          <p:nvPr/>
        </p:nvSpPr>
        <p:spPr>
          <a:xfrm>
            <a:off x="961053" y="1091682"/>
            <a:ext cx="10478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In contrast to amplitude modulation, here it is the frequency of the base signal that depending on the information that is to be sent</a:t>
            </a:r>
            <a:endParaRPr lang="en-IN" sz="2000" b="1" dirty="0"/>
          </a:p>
        </p:txBody>
      </p:sp>
      <p:sp>
        <p:nvSpPr>
          <p:cNvPr id="5" name="Star: 5 Points 4">
            <a:extLst>
              <a:ext uri="{FF2B5EF4-FFF2-40B4-BE49-F238E27FC236}">
                <a16:creationId xmlns="" xmlns:a16="http://schemas.microsoft.com/office/drawing/2014/main" id="{C795E3BA-6836-4659-9F0F-C94E41EAD04E}"/>
              </a:ext>
            </a:extLst>
          </p:cNvPr>
          <p:cNvSpPr/>
          <p:nvPr/>
        </p:nvSpPr>
        <p:spPr>
          <a:xfrm>
            <a:off x="314131" y="1959429"/>
            <a:ext cx="429209" cy="438538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A208950-3D0B-40C6-9A93-37C8EE7ACFF0}"/>
              </a:ext>
            </a:extLst>
          </p:cNvPr>
          <p:cNvSpPr txBox="1"/>
          <p:nvPr/>
        </p:nvSpPr>
        <p:spPr>
          <a:xfrm>
            <a:off x="961053" y="1978643"/>
            <a:ext cx="903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The amplitude and phase of the carrier signal are not changed at all.</a:t>
            </a:r>
            <a:endParaRPr lang="en-IN" sz="2000" b="1" dirty="0"/>
          </a:p>
        </p:txBody>
      </p:sp>
      <p:sp>
        <p:nvSpPr>
          <p:cNvPr id="7" name="Star: 5 Points 6">
            <a:extLst>
              <a:ext uri="{FF2B5EF4-FFF2-40B4-BE49-F238E27FC236}">
                <a16:creationId xmlns="" xmlns:a16="http://schemas.microsoft.com/office/drawing/2014/main" id="{C04A67BB-3848-4E2E-951D-FFDDCA81CA94}"/>
              </a:ext>
            </a:extLst>
          </p:cNvPr>
          <p:cNvSpPr/>
          <p:nvPr/>
        </p:nvSpPr>
        <p:spPr>
          <a:xfrm>
            <a:off x="314131" y="2761861"/>
            <a:ext cx="438538" cy="438538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469DD09-F722-45AB-A435-5E37229C25DD}"/>
              </a:ext>
            </a:extLst>
          </p:cNvPr>
          <p:cNvSpPr txBox="1"/>
          <p:nvPr/>
        </p:nvSpPr>
        <p:spPr>
          <a:xfrm>
            <a:off x="961053" y="2557828"/>
            <a:ext cx="9685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It can be shown that this results in a bandwidth requirement of 10 times the modulating signal , centred on the carrier frequency.</a:t>
            </a:r>
            <a:endParaRPr lang="en-IN" sz="2000" b="1" dirty="0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="" xmlns:a16="http://schemas.microsoft.com/office/drawing/2014/main" id="{DAAE5C1C-74E7-4FBA-BF5A-A9DA1F014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739" y="3592287"/>
            <a:ext cx="6642522" cy="294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9347661-085B-4761-8B19-B109711AB8FC}"/>
              </a:ext>
            </a:extLst>
          </p:cNvPr>
          <p:cNvSpPr txBox="1"/>
          <p:nvPr/>
        </p:nvSpPr>
        <p:spPr>
          <a:xfrm>
            <a:off x="653143" y="-1536861"/>
            <a:ext cx="990233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Phase modulation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="" xmlns:a16="http://schemas.microsoft.com/office/drawing/2014/main" id="{7524DCC1-151B-4DE4-A9F1-8BAB1CA89D10}"/>
              </a:ext>
            </a:extLst>
          </p:cNvPr>
          <p:cNvSpPr/>
          <p:nvPr/>
        </p:nvSpPr>
        <p:spPr>
          <a:xfrm>
            <a:off x="289249" y="1175657"/>
            <a:ext cx="597159" cy="419878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7F965D1-3CD6-480D-8263-73FA247C3A5E}"/>
              </a:ext>
            </a:extLst>
          </p:cNvPr>
          <p:cNvSpPr txBox="1"/>
          <p:nvPr/>
        </p:nvSpPr>
        <p:spPr>
          <a:xfrm>
            <a:off x="1119674" y="1101012"/>
            <a:ext cx="11280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The characteristics of this encoding technique are similar to Frequency modulation,  and this  modulation reduces Complexity of equipment.</a:t>
            </a:r>
            <a:endParaRPr lang="en-IN" sz="2400" b="1" dirty="0"/>
          </a:p>
        </p:txBody>
      </p:sp>
      <p:sp>
        <p:nvSpPr>
          <p:cNvPr id="5" name="Star: 5 Points 4">
            <a:extLst>
              <a:ext uri="{FF2B5EF4-FFF2-40B4-BE49-F238E27FC236}">
                <a16:creationId xmlns="" xmlns:a16="http://schemas.microsoft.com/office/drawing/2014/main" id="{06D9333D-9D1E-4A97-B837-7AABD501F452}"/>
              </a:ext>
            </a:extLst>
          </p:cNvPr>
          <p:cNvSpPr/>
          <p:nvPr/>
        </p:nvSpPr>
        <p:spPr>
          <a:xfrm>
            <a:off x="289248" y="2770905"/>
            <a:ext cx="597159" cy="485192"/>
          </a:xfrm>
          <a:prstGeom prst="star5">
            <a:avLst>
              <a:gd name="adj" fmla="val 15619"/>
              <a:gd name="hf" fmla="val 105146"/>
              <a:gd name="vf" fmla="val 11055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00C16FB-4FE9-4630-807C-45FB4519D95B}"/>
              </a:ext>
            </a:extLst>
          </p:cNvPr>
          <p:cNvSpPr txBox="1"/>
          <p:nvPr/>
        </p:nvSpPr>
        <p:spPr>
          <a:xfrm>
            <a:off x="983602" y="2598003"/>
            <a:ext cx="11552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In this modulation  modulating signal leaves frequency and amplitude of the carrier signal are unchanged but alters the phase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84669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9391" y="2608118"/>
            <a:ext cx="708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THANK 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9452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234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Raghavendra B S</dc:creator>
  <cp:lastModifiedBy>krypto madan</cp:lastModifiedBy>
  <cp:revision>20</cp:revision>
  <dcterms:created xsi:type="dcterms:W3CDTF">2020-11-02T16:31:43Z</dcterms:created>
  <dcterms:modified xsi:type="dcterms:W3CDTF">2020-11-04T15:21:35Z</dcterms:modified>
</cp:coreProperties>
</file>