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r1aN6Y3McQVE/sJI0svgm0pLy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73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63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90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8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Analysis: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Prospects from Home Mortgage Data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6318753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400" dirty="0">
                <a:solidFill>
                  <a:srgbClr val="0070C0"/>
                </a:solidFill>
              </a:rPr>
              <a:t>This chart gives a clear view of how many people who’s annual income &amp; borrowing rate is shown.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2C8A4-06CA-48AD-8877-F27E3CEA8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97" t="33911" r="41687" b="16393"/>
          <a:stretch/>
        </p:blipFill>
        <p:spPr>
          <a:xfrm>
            <a:off x="976044" y="1366463"/>
            <a:ext cx="7351520" cy="44178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Area code vs Median Income as per the Area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A4339-5BC4-483D-827F-996DC57F4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5" t="33182" r="42247" b="16680"/>
          <a:stretch/>
        </p:blipFill>
        <p:spPr>
          <a:xfrm>
            <a:off x="297951" y="1366463"/>
            <a:ext cx="8388849" cy="3760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0F6CB-7DE5-4DC1-9217-C729EF24835F}"/>
              </a:ext>
            </a:extLst>
          </p:cNvPr>
          <p:cNvSpPr txBox="1"/>
          <p:nvPr/>
        </p:nvSpPr>
        <p:spPr>
          <a:xfrm>
            <a:off x="1345915" y="5373384"/>
            <a:ext cx="4099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in the Area Code 6 are the maximum, which has the highest Median Income</a:t>
            </a:r>
          </a:p>
          <a:p>
            <a:endParaRPr lang="en-US" dirty="0"/>
          </a:p>
          <a:p>
            <a:r>
              <a:rPr lang="en-US" dirty="0"/>
              <a:t>People in the Area Code 2,15 are minimum having least median income per area code</a:t>
            </a:r>
          </a:p>
        </p:txBody>
      </p:sp>
    </p:spTree>
    <p:extLst>
      <p:ext uri="{BB962C8B-B14F-4D97-AF65-F5344CB8AC3E}">
        <p14:creationId xmlns:p14="http://schemas.microsoft.com/office/powerpoint/2010/main" val="38224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Loan to value ration to Bond Buyers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D0D9A-086B-4EEB-B943-4C99F186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75" y="1025114"/>
            <a:ext cx="6290971" cy="3889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3177E-4875-4B16-8B69-3AC6EFF7D3F5}"/>
              </a:ext>
            </a:extLst>
          </p:cNvPr>
          <p:cNvSpPr txBox="1"/>
          <p:nvPr/>
        </p:nvSpPr>
        <p:spPr>
          <a:xfrm>
            <a:off x="1356189" y="5239820"/>
            <a:ext cx="3215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People who are not the First Time Buyer have the highest LTV ratio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61749-76E1-4F7C-BF6F-69B43E61862C}"/>
              </a:ext>
            </a:extLst>
          </p:cNvPr>
          <p:cNvSpPr/>
          <p:nvPr/>
        </p:nvSpPr>
        <p:spPr>
          <a:xfrm>
            <a:off x="6006512" y="5880509"/>
            <a:ext cx="3137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Loan-to-value (LTV) is calculated simply by taking the loan amount and dividing it by the value of the asset or collateral being borrowed against.</a:t>
            </a:r>
          </a:p>
        </p:txBody>
      </p:sp>
    </p:spTree>
    <p:extLst>
      <p:ext uri="{BB962C8B-B14F-4D97-AF65-F5344CB8AC3E}">
        <p14:creationId xmlns:p14="http://schemas.microsoft.com/office/powerpoint/2010/main" val="86511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 or data here…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7BC96-0130-4917-A4E4-A9048A24D5EA}"/>
              </a:ext>
            </a:extLst>
          </p:cNvPr>
          <p:cNvSpPr/>
          <p:nvPr/>
        </p:nvSpPr>
        <p:spPr>
          <a:xfrm>
            <a:off x="750013" y="1659285"/>
            <a:ext cx="6883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77% of borrowers in the dataset have loan-to-value ratios of 80 or less. </a:t>
            </a:r>
          </a:p>
          <a:p>
            <a:r>
              <a:rPr lang="en-US" dirty="0"/>
              <a:t>• Annual incomes show a wide range of variation, possibly reflecting an imperfect </a:t>
            </a:r>
          </a:p>
          <a:p>
            <a:r>
              <a:rPr lang="en-US" dirty="0"/>
              <a:t>sampling of target area mortgages when the dataset was constructed.</a:t>
            </a:r>
          </a:p>
          <a:p>
            <a:r>
              <a:rPr lang="en-US" dirty="0"/>
              <a:t>• Combining LTV and annual income criteria generates 59 qualified, high income sales </a:t>
            </a:r>
          </a:p>
          <a:p>
            <a:r>
              <a:rPr lang="en-US" dirty="0"/>
              <a:t>prospects, which is just under 12% of the total borrowers in this dataset.</a:t>
            </a:r>
          </a:p>
          <a:p>
            <a:r>
              <a:rPr lang="en-US" dirty="0"/>
              <a:t>• Home values appear normally distributed with an average of about $430K. </a:t>
            </a:r>
          </a:p>
          <a:p>
            <a:r>
              <a:rPr lang="en-US" dirty="0"/>
              <a:t>• There are 85 borrowers in locations with a minority population greater than 50% in </a:t>
            </a:r>
          </a:p>
          <a:p>
            <a:r>
              <a:rPr lang="en-US" dirty="0"/>
              <a:t>the dataset, representing potential targets for community outreach and support.</a:t>
            </a:r>
          </a:p>
        </p:txBody>
      </p:sp>
    </p:spTree>
    <p:extLst>
      <p:ext uri="{BB962C8B-B14F-4D97-AF65-F5344CB8AC3E}">
        <p14:creationId xmlns:p14="http://schemas.microsoft.com/office/powerpoint/2010/main" val="14764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Observations and Key Insights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39552" y="1556792"/>
            <a:ext cx="74390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242</Words>
  <Application>Microsoft Office PowerPoint</Application>
  <PresentationFormat>On-screen Show (4:3)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This chart gives a clear view of how many people who’s annual income &amp; borrowing rate is shown.</vt:lpstr>
      <vt:lpstr>Area code vs Median Income as per the Area code</vt:lpstr>
      <vt:lpstr>Loan to value ration to Bond Buyers</vt:lpstr>
      <vt:lpstr>Observation or data here…</vt:lpstr>
      <vt:lpstr>Observations and 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admin</cp:lastModifiedBy>
  <cp:revision>4</cp:revision>
  <dcterms:created xsi:type="dcterms:W3CDTF">2020-03-26T22:50:15Z</dcterms:created>
  <dcterms:modified xsi:type="dcterms:W3CDTF">2023-06-10T17:12:22Z</dcterms:modified>
</cp:coreProperties>
</file>