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2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HqHjRrISBsCLREy17NYG3os3s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customschemas.google.com/relationships/presentationmetadata" Target="metadata"/><Relationship Id="rId4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5473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7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5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6" name="Google Shape;106;p20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20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4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6" name="Google Shape;96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"/>
          <p:cNvSpPr txBox="1"/>
          <p:nvPr/>
        </p:nvSpPr>
        <p:spPr>
          <a:xfrm>
            <a:off x="457634" y="1042043"/>
            <a:ext cx="822873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Process Map: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tx1"/>
                </a:solidFill>
              </a:rPr>
              <a:t>MORTGAGE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LOAN </a:t>
            </a:r>
            <a:r>
              <a:rPr lang="en-US" sz="3200" dirty="0">
                <a:solidFill>
                  <a:schemeClr val="dk1"/>
                </a:solidFill>
              </a:rPr>
              <a:t>PROCESS MAPPING &amp; IMPROVEMENT</a:t>
            </a:r>
            <a:endParaRPr dirty="0"/>
          </a:p>
        </p:txBody>
      </p:sp>
      <p:pic>
        <p:nvPicPr>
          <p:cNvPr id="179" name="Google Shape;17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286279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Process Mapping – Commonly Used UML Symbols</a:t>
            </a: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389381" y="1975698"/>
            <a:ext cx="1270000" cy="457200"/>
          </a:xfrm>
          <a:prstGeom prst="flowChartTerminator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and End Process</a:t>
            </a: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2082800" y="1899498"/>
            <a:ext cx="1394017" cy="609600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3900237" y="1721698"/>
            <a:ext cx="1420577" cy="965200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 Point</a:t>
            </a: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5762619" y="1797898"/>
            <a:ext cx="1210167" cy="812800"/>
          </a:xfrm>
          <a:prstGeom prst="flowChartInputOutput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89" name="Google Shape;189;p2"/>
          <p:cNvSpPr/>
          <p:nvPr/>
        </p:nvSpPr>
        <p:spPr>
          <a:xfrm rot="10800000">
            <a:off x="7441151" y="1848698"/>
            <a:ext cx="1219200" cy="711200"/>
          </a:xfrm>
          <a:prstGeom prst="trapezoid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7441151" y="1988854"/>
            <a:ext cx="1219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Manual Operation</a:t>
            </a:r>
            <a:endParaRPr/>
          </a:p>
        </p:txBody>
      </p:sp>
      <p:sp>
        <p:nvSpPr>
          <p:cNvPr id="191" name="Google Shape;191;p2"/>
          <p:cNvSpPr txBox="1"/>
          <p:nvPr/>
        </p:nvSpPr>
        <p:spPr>
          <a:xfrm>
            <a:off x="291614" y="4451290"/>
            <a:ext cx="19632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8FB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478FBF"/>
                </a:solidFill>
                <a:latin typeface="Calibri"/>
                <a:ea typeface="Calibri"/>
                <a:cs typeface="Calibri"/>
                <a:sym typeface="Calibri"/>
              </a:rPr>
              <a:t>Symbols are connected to show flow, like this:</a:t>
            </a:r>
            <a:endParaRPr sz="1800" b="0" i="0" u="none" strike="noStrike" cap="none">
              <a:solidFill>
                <a:srgbClr val="478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2722771" y="4065896"/>
            <a:ext cx="1394017" cy="609600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4609416" y="3886200"/>
            <a:ext cx="1420578" cy="965200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 Point</a:t>
            </a:r>
            <a:endParaRPr/>
          </a:p>
        </p:txBody>
      </p:sp>
      <p:cxnSp>
        <p:nvCxnSpPr>
          <p:cNvPr id="194" name="Google Shape;194;p2"/>
          <p:cNvCxnSpPr>
            <a:stCxn id="192" idx="3"/>
            <a:endCxn id="193" idx="1"/>
          </p:cNvCxnSpPr>
          <p:nvPr/>
        </p:nvCxnSpPr>
        <p:spPr>
          <a:xfrm rot="10800000" flipH="1">
            <a:off x="4116788" y="4368896"/>
            <a:ext cx="492600" cy="18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5" name="Google Shape;195;p2"/>
          <p:cNvSpPr/>
          <p:nvPr/>
        </p:nvSpPr>
        <p:spPr>
          <a:xfrm rot="10800000">
            <a:off x="6604000" y="4013200"/>
            <a:ext cx="1219200" cy="711200"/>
          </a:xfrm>
          <a:prstGeom prst="trapezoid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"/>
          <p:cNvSpPr txBox="1"/>
          <p:nvPr/>
        </p:nvSpPr>
        <p:spPr>
          <a:xfrm>
            <a:off x="6604000" y="4153356"/>
            <a:ext cx="1219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Manual Operation</a:t>
            </a:r>
            <a:endParaRPr/>
          </a:p>
        </p:txBody>
      </p:sp>
      <p:cxnSp>
        <p:nvCxnSpPr>
          <p:cNvPr id="197" name="Google Shape;197;p2"/>
          <p:cNvCxnSpPr>
            <a:stCxn id="193" idx="3"/>
          </p:cNvCxnSpPr>
          <p:nvPr/>
        </p:nvCxnSpPr>
        <p:spPr>
          <a:xfrm>
            <a:off x="6029994" y="4368800"/>
            <a:ext cx="6624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8" name="Google Shape;198;p2"/>
          <p:cNvSpPr/>
          <p:nvPr/>
        </p:nvSpPr>
        <p:spPr>
          <a:xfrm>
            <a:off x="4609416" y="5291117"/>
            <a:ext cx="1394017" cy="609600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cxnSp>
        <p:nvCxnSpPr>
          <p:cNvPr id="199" name="Google Shape;199;p2"/>
          <p:cNvCxnSpPr>
            <a:stCxn id="193" idx="2"/>
            <a:endCxn id="198" idx="0"/>
          </p:cNvCxnSpPr>
          <p:nvPr/>
        </p:nvCxnSpPr>
        <p:spPr>
          <a:xfrm flipH="1">
            <a:off x="5306505" y="4851400"/>
            <a:ext cx="13200" cy="4398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0" name="Google Shape;200;p2"/>
          <p:cNvSpPr txBox="1"/>
          <p:nvPr/>
        </p:nvSpPr>
        <p:spPr>
          <a:xfrm>
            <a:off x="6003433" y="4124475"/>
            <a:ext cx="5365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201" name="Google Shape;201;p2"/>
          <p:cNvSpPr txBox="1"/>
          <p:nvPr/>
        </p:nvSpPr>
        <p:spPr>
          <a:xfrm>
            <a:off x="5320814" y="4886475"/>
            <a:ext cx="38418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206;p3">
            <a:extLst>
              <a:ext uri="{FF2B5EF4-FFF2-40B4-BE49-F238E27FC236}">
                <a16:creationId xmlns:a16="http://schemas.microsoft.com/office/drawing/2014/main" id="{F199EDF8-9D4D-4EA3-97A7-0FACB949A4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34988"/>
            <a:ext cx="8229600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Process Map: Loan Originating Process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15759-89B5-4A86-82D0-379C605EA4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1" t="10743" r="5000"/>
          <a:stretch/>
        </p:blipFill>
        <p:spPr>
          <a:xfrm>
            <a:off x="616448" y="1212351"/>
            <a:ext cx="8070351" cy="54555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206;p3">
            <a:extLst>
              <a:ext uri="{FF2B5EF4-FFF2-40B4-BE49-F238E27FC236}">
                <a16:creationId xmlns:a16="http://schemas.microsoft.com/office/drawing/2014/main" id="{F199EDF8-9D4D-4EA3-97A7-0FACB949A4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34988"/>
            <a:ext cx="8229600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Process Map: Loan Underwriting Process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782AE-5C5A-4A1A-BE17-A14F76D4C4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79" r="2922" b="7800"/>
          <a:stretch/>
        </p:blipFill>
        <p:spPr>
          <a:xfrm>
            <a:off x="0" y="1171254"/>
            <a:ext cx="8876872" cy="515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3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206;p3">
            <a:extLst>
              <a:ext uri="{FF2B5EF4-FFF2-40B4-BE49-F238E27FC236}">
                <a16:creationId xmlns:a16="http://schemas.microsoft.com/office/drawing/2014/main" id="{F199EDF8-9D4D-4EA3-97A7-0FACB949A4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34988"/>
            <a:ext cx="8229600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Process Map: Opportunities for Originating Process Improvement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0F027-87DB-41A9-9E82-75715C46CC41}"/>
              </a:ext>
            </a:extLst>
          </p:cNvPr>
          <p:cNvSpPr txBox="1"/>
          <p:nvPr/>
        </p:nvSpPr>
        <p:spPr>
          <a:xfrm>
            <a:off x="750013" y="1089061"/>
            <a:ext cx="72227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Automation: Identify areas within the process that can be automated to reduce manual effort and improve efficiency.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Integration with External Systems: Integrate the mortgage loan origination system with external systems, such as credit bureaus, property valuation services, and income verification platforms.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Customer Experience Focus: Place a strong emphasis on improving the overall customer experience during the origination process.</a:t>
            </a:r>
          </a:p>
        </p:txBody>
      </p:sp>
    </p:spTree>
    <p:extLst>
      <p:ext uri="{BB962C8B-B14F-4D97-AF65-F5344CB8AC3E}">
        <p14:creationId xmlns:p14="http://schemas.microsoft.com/office/powerpoint/2010/main" val="362493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135</Words>
  <Application>Microsoft Office PowerPoint</Application>
  <PresentationFormat>On-screen Show (4:3)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1_Office Theme</vt:lpstr>
      <vt:lpstr>PowerPoint Presentation</vt:lpstr>
      <vt:lpstr>Process Mapping – Commonly Used UML Symbols</vt:lpstr>
      <vt:lpstr>Process Map: Loan Originating Process</vt:lpstr>
      <vt:lpstr>Process Map: Loan Underwriting Process</vt:lpstr>
      <vt:lpstr>Process Map: Opportunities for Originating Process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admin</cp:lastModifiedBy>
  <cp:revision>2</cp:revision>
  <dcterms:created xsi:type="dcterms:W3CDTF">2020-03-26T22:50:15Z</dcterms:created>
  <dcterms:modified xsi:type="dcterms:W3CDTF">2023-06-10T19:21:35Z</dcterms:modified>
</cp:coreProperties>
</file>