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70" r:id="rId2"/>
    <p:sldId id="471" r:id="rId3"/>
    <p:sldId id="487" r:id="rId4"/>
    <p:sldId id="488" r:id="rId5"/>
    <p:sldId id="489" r:id="rId6"/>
    <p:sldId id="490" r:id="rId7"/>
    <p:sldId id="491" r:id="rId8"/>
    <p:sldId id="43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5662-9B52-4BDD-B1A0-426B0886322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1CC4-2DCF-4501-BDC0-8D209ABC9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11/28/2014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8495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9075"/>
            <a:ext cx="381000" cy="365125"/>
          </a:xfrm>
        </p:spPr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Theory of Computation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CS </a:t>
            </a:r>
            <a:r>
              <a:rPr lang="en-US" sz="3200" dirty="0" smtClean="0"/>
              <a:t>F315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4800600"/>
            <a:ext cx="6019800" cy="129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>
                <a:solidFill>
                  <a:srgbClr val="FFC000"/>
                </a:solidFill>
              </a:rPr>
              <a:t>Vishal Gupta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Department of Computer Science and Information Systems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Birla Institute of Technology and Science</a:t>
            </a:r>
          </a:p>
          <a:p>
            <a:r>
              <a:rPr lang="en-US" smtClean="0">
                <a:solidFill>
                  <a:srgbClr val="C00000"/>
                </a:solidFill>
              </a:rPr>
              <a:t>Pilani Campus, Pilani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pPr marL="1079500" indent="-4492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Some more NP-Complete Problems</a:t>
            </a:r>
            <a:endParaRPr lang="en-US" sz="1600" dirty="0" smtClean="0"/>
          </a:p>
          <a:p>
            <a:pPr marL="1822450" lvl="1" indent="-449263">
              <a:buFont typeface="+mj-lt"/>
              <a:buAutoNum type="arabicPeriod"/>
            </a:pPr>
            <a:r>
              <a:rPr lang="en-US" sz="1600" dirty="0" smtClean="0"/>
              <a:t>Chromatic </a:t>
            </a:r>
            <a:r>
              <a:rPr lang="en-US" sz="1600" dirty="0" smtClean="0"/>
              <a:t>number (Color)</a:t>
            </a:r>
            <a:endParaRPr lang="en-US" sz="1600" dirty="0" smtClean="0"/>
          </a:p>
          <a:p>
            <a:pPr marL="1822450" lvl="1" indent="-449263">
              <a:buFont typeface="+mj-lt"/>
              <a:buAutoNum type="arabicPeriod"/>
            </a:pPr>
            <a:r>
              <a:rPr lang="en-US" sz="1600" dirty="0" smtClean="0"/>
              <a:t>Exam Scheduling (Exam)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Agenda</a:t>
            </a:r>
            <a:r>
              <a:rPr lang="en-US" sz="36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u="sng" dirty="0" smtClean="0"/>
              <a:t>Chromatic number (Color)</a:t>
            </a:r>
            <a:r>
              <a:rPr lang="en-US" dirty="0" smtClean="0"/>
              <a:t>: </a:t>
            </a:r>
            <a:r>
              <a:rPr lang="en-US" sz="2400" dirty="0" smtClean="0"/>
              <a:t>Given a graph and an integer k, is there a way to color the vertices with k colors such that adjacent vertices are colored differently.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To Prove: Color is NP-Complete.</a:t>
            </a:r>
          </a:p>
          <a:p>
            <a:pPr algn="just">
              <a:buNone/>
            </a:pPr>
            <a:r>
              <a:rPr lang="en-US" dirty="0" smtClean="0"/>
              <a:t>Proof: 1) Color </a:t>
            </a:r>
            <a:r>
              <a:rPr lang="el-GR" dirty="0" smtClean="0"/>
              <a:t>ϵ</a:t>
            </a:r>
            <a:r>
              <a:rPr lang="en-US" dirty="0" smtClean="0"/>
              <a:t> NP</a:t>
            </a:r>
          </a:p>
          <a:p>
            <a:pPr algn="just">
              <a:buNone/>
            </a:pPr>
            <a:r>
              <a:rPr lang="en-US" dirty="0" smtClean="0"/>
              <a:t>            2) 3-SAT ≤</a:t>
            </a:r>
            <a:r>
              <a:rPr lang="en-US" baseline="-25000" dirty="0" smtClean="0"/>
              <a:t>P</a:t>
            </a:r>
            <a:r>
              <a:rPr lang="en-US" dirty="0" smtClean="0"/>
              <a:t> Color </a:t>
            </a:r>
            <a:endParaRPr lang="en-US" baseline="30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Reduction</a:t>
            </a:r>
            <a:r>
              <a:rPr lang="en-US" sz="2400" dirty="0" smtClean="0"/>
              <a:t>: Suppose we have r clauses which contain n &gt;= 3 variables. We are required to construct a graph which can be colored with n+1 colors (t1, t2, … </a:t>
            </a:r>
            <a:r>
              <a:rPr lang="en-US" sz="2400" dirty="0" err="1" smtClean="0"/>
              <a:t>tn</a:t>
            </a:r>
            <a:r>
              <a:rPr lang="en-US" sz="2400" dirty="0" smtClean="0"/>
              <a:t>)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 clauses are satisfiable.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Make all the variables (v1, v2, …. </a:t>
            </a:r>
            <a:r>
              <a:rPr lang="en-US" sz="2400" dirty="0" err="1" smtClean="0"/>
              <a:t>vn</a:t>
            </a:r>
            <a:r>
              <a:rPr lang="en-US" sz="2400" dirty="0" smtClean="0"/>
              <a:t>) and there complements as vertices of the graph. Connect each variable and its complement with an edge.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For each edge, mark one of the vertex as false and the other true.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Introduce a new collection of vertices (x1, x2, … </a:t>
            </a:r>
            <a:r>
              <a:rPr lang="en-US" sz="2400" dirty="0" err="1" smtClean="0"/>
              <a:t>xn</a:t>
            </a:r>
            <a:r>
              <a:rPr lang="en-US" sz="2400" dirty="0" smtClean="0"/>
              <a:t>) and connect them together. Thus, n </a:t>
            </a:r>
            <a:r>
              <a:rPr lang="en-US" sz="2400" dirty="0" err="1" smtClean="0"/>
              <a:t>x’is</a:t>
            </a:r>
            <a:r>
              <a:rPr lang="en-US" sz="2400" dirty="0" smtClean="0"/>
              <a:t> now form a clique.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dirty="0" smtClean="0"/>
              <a:t>Connect each xi to all of the </a:t>
            </a:r>
            <a:r>
              <a:rPr lang="en-US" sz="2400" dirty="0" err="1" smtClean="0"/>
              <a:t>vj’s</a:t>
            </a:r>
            <a:r>
              <a:rPr lang="en-US" sz="2400" dirty="0" smtClean="0"/>
              <a:t> and there complement except when </a:t>
            </a:r>
            <a:r>
              <a:rPr lang="en-US" sz="2400" dirty="0" err="1" smtClean="0"/>
              <a:t>i</a:t>
            </a:r>
            <a:r>
              <a:rPr lang="en-US" sz="2400" dirty="0" smtClean="0"/>
              <a:t> = j. 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5) Suppose we have n different true colors (call them t1, t2, … </a:t>
            </a:r>
            <a:r>
              <a:rPr lang="en-US" sz="2400" dirty="0" err="1" smtClean="0"/>
              <a:t>tn</a:t>
            </a:r>
            <a:r>
              <a:rPr lang="en-US" sz="2400" dirty="0" smtClean="0"/>
              <a:t>). Using them:</a:t>
            </a:r>
          </a:p>
          <a:p>
            <a:pPr marL="1079500" indent="-104775" algn="just"/>
            <a:r>
              <a:rPr lang="en-US" sz="2400" dirty="0" smtClean="0"/>
              <a:t>   Color each xi with </a:t>
            </a:r>
            <a:r>
              <a:rPr lang="en-US" sz="2400" dirty="0" err="1" smtClean="0"/>
              <a:t>ti</a:t>
            </a:r>
            <a:endParaRPr lang="en-US" sz="2400" dirty="0" smtClean="0"/>
          </a:p>
          <a:p>
            <a:pPr marL="1079500" indent="-104775" algn="just"/>
            <a:r>
              <a:rPr lang="en-US" sz="2400" dirty="0" smtClean="0"/>
              <a:t>   Either vi or its complement with </a:t>
            </a:r>
            <a:r>
              <a:rPr lang="en-US" sz="2400" dirty="0" err="1" smtClean="0"/>
              <a:t>ti</a:t>
            </a:r>
            <a:r>
              <a:rPr lang="en-US" sz="2400" dirty="0" smtClean="0"/>
              <a:t> and the other false.        False 	here signifies the (n+1)</a:t>
            </a:r>
            <a:r>
              <a:rPr lang="en-US" sz="2400" dirty="0" err="1" smtClean="0"/>
              <a:t>th</a:t>
            </a:r>
            <a:r>
              <a:rPr lang="en-US" sz="2400" dirty="0" smtClean="0"/>
              <a:t> color.</a:t>
            </a:r>
          </a:p>
          <a:p>
            <a:pPr algn="just">
              <a:buNone/>
            </a:pPr>
            <a:r>
              <a:rPr lang="en-US" sz="2400" dirty="0" smtClean="0"/>
              <a:t>6) 3-SAT enters this point. Add a vertex for each clause and name them C1, … Cr.</a:t>
            </a:r>
          </a:p>
          <a:p>
            <a:pPr algn="just">
              <a:buNone/>
            </a:pPr>
            <a:r>
              <a:rPr lang="en-US" sz="2400" dirty="0" smtClean="0"/>
              <a:t>7) Connect each of these </a:t>
            </a:r>
            <a:r>
              <a:rPr lang="en-US" sz="2400" dirty="0" err="1" smtClean="0"/>
              <a:t>Ci’s</a:t>
            </a:r>
            <a:r>
              <a:rPr lang="en-US" sz="2400" dirty="0" smtClean="0"/>
              <a:t> to all the variables (i.e. vi’s) and there complements except for  the three literals which are in the clause.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8) Suppose that there is a truth assignment to the variables which satisfies all of the clauses. </a:t>
            </a:r>
          </a:p>
          <a:p>
            <a:pPr algn="just">
              <a:buNone/>
            </a:pPr>
            <a:r>
              <a:rPr lang="en-US" sz="2400" dirty="0" smtClean="0"/>
              <a:t>9) Now, for each clause (say </a:t>
            </a:r>
            <a:r>
              <a:rPr lang="en-US" sz="2400" dirty="0" err="1" smtClean="0"/>
              <a:t>ci</a:t>
            </a:r>
            <a:r>
              <a:rPr lang="en-US" sz="2400" dirty="0" smtClean="0"/>
              <a:t>), one of its literals must have been colored with one of </a:t>
            </a:r>
            <a:r>
              <a:rPr lang="en-US" sz="2400" dirty="0" err="1" smtClean="0"/>
              <a:t>ti</a:t>
            </a:r>
            <a:r>
              <a:rPr lang="en-US" sz="2400" dirty="0" smtClean="0"/>
              <a:t> since the clause is satisfied. The vertex </a:t>
            </a:r>
            <a:r>
              <a:rPr lang="en-US" sz="2400" dirty="0" err="1" smtClean="0"/>
              <a:t>ci</a:t>
            </a:r>
            <a:r>
              <a:rPr lang="en-US" sz="2400" dirty="0" smtClean="0"/>
              <a:t> can be colored that way too.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Exam-scheduling (Exam)</a:t>
            </a:r>
            <a:r>
              <a:rPr lang="en-US" dirty="0" smtClean="0"/>
              <a:t>: </a:t>
            </a:r>
            <a:r>
              <a:rPr lang="en-US" sz="2400" dirty="0" smtClean="0"/>
              <a:t>Given a list of courses, a list of conflicts between them, and an integer k; is there an exam schedule consisting of k dates such that there are no conflicts between courses which have examination on the same date</a:t>
            </a:r>
            <a:r>
              <a:rPr lang="en-US" sz="2400" dirty="0" smtClean="0"/>
              <a:t>?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Reduction: Color ≤</a:t>
            </a:r>
            <a:r>
              <a:rPr lang="en-US" sz="2400" b="1" baseline="-25000" dirty="0" smtClean="0"/>
              <a:t>P</a:t>
            </a:r>
            <a:r>
              <a:rPr lang="en-US" sz="2400" b="1" dirty="0" smtClean="0"/>
              <a:t> Exam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 smtClean="0"/>
              <a:t>Assign courses to vertices.</a:t>
            </a:r>
          </a:p>
          <a:p>
            <a:pPr algn="just"/>
            <a:r>
              <a:rPr lang="en-US" sz="2400" dirty="0" smtClean="0"/>
              <a:t>Put an edge between courses is there is a conflict between them (this means a student has taken both the courses)..</a:t>
            </a:r>
          </a:p>
          <a:p>
            <a:pPr algn="just"/>
            <a:r>
              <a:rPr lang="en-US" sz="2400" dirty="0" smtClean="0"/>
              <a:t>Color the courses by there examination dates so that no two courses taken by the same person  have the same color.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3505200"/>
            <a:ext cx="9144000" cy="3200400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endParaRPr lang="en-US" sz="4800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6600" dirty="0" smtClean="0"/>
          </a:p>
          <a:p>
            <a:pPr algn="ctr"/>
            <a:endParaRPr lang="en-US" sz="6600" dirty="0" smtClean="0"/>
          </a:p>
          <a:p>
            <a:pPr algn="ctr"/>
            <a:r>
              <a:rPr lang="en-US" sz="8800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9600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155</Words>
  <Application>Microsoft Office PowerPoint</Application>
  <PresentationFormat>On-screen Show (4:3)</PresentationFormat>
  <Paragraphs>152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Theory of Computation CS F315</vt:lpstr>
      <vt:lpstr>Slide 2</vt:lpstr>
      <vt:lpstr>Example 1</vt:lpstr>
      <vt:lpstr>Example 1</vt:lpstr>
      <vt:lpstr>Example 1</vt:lpstr>
      <vt:lpstr>Example 1</vt:lpstr>
      <vt:lpstr>Example 2</vt:lpstr>
      <vt:lpstr>Slide 8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Vishal</cp:lastModifiedBy>
  <cp:revision>174</cp:revision>
  <dcterms:created xsi:type="dcterms:W3CDTF">2012-01-04T06:56:57Z</dcterms:created>
  <dcterms:modified xsi:type="dcterms:W3CDTF">2014-11-28T03:59:49Z</dcterms:modified>
</cp:coreProperties>
</file>