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70" r:id="rId2"/>
    <p:sldId id="471" r:id="rId3"/>
    <p:sldId id="492" r:id="rId4"/>
    <p:sldId id="487" r:id="rId5"/>
    <p:sldId id="488" r:id="rId6"/>
    <p:sldId id="493" r:id="rId7"/>
    <p:sldId id="489" r:id="rId8"/>
    <p:sldId id="500" r:id="rId9"/>
    <p:sldId id="490" r:id="rId10"/>
    <p:sldId id="494" r:id="rId11"/>
    <p:sldId id="506" r:id="rId12"/>
    <p:sldId id="43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15662-9B52-4BDD-B1A0-426B0886322F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F1CC4-2DCF-4501-BDC0-8D209ABC9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12C6E-9196-4BCE-B794-8D13639325CF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06-6BEC-4864-89E4-7EC98E5DF1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 smtClean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  <a:endParaRPr lang="en-US" sz="2900" spc="-15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 smtClean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 smtClean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584950"/>
            <a:ext cx="2133600" cy="2730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569075"/>
            <a:ext cx="381000" cy="365125"/>
          </a:xfrm>
        </p:spPr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7" name="Picture 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A5E8-19C0-4E2C-B466-4170E39037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3352800"/>
            <a:ext cx="6781800" cy="1600200"/>
          </a:xfrm>
        </p:spPr>
        <p:txBody>
          <a:bodyPr/>
          <a:lstStyle/>
          <a:p>
            <a:pPr algn="ctr"/>
            <a:r>
              <a:rPr lang="en-US" sz="3200" dirty="0" smtClean="0"/>
              <a:t>Theory of Computation</a:t>
            </a:r>
            <a:br>
              <a:rPr lang="en-US" sz="3200" dirty="0" smtClean="0"/>
            </a:br>
            <a:r>
              <a:rPr lang="en-US" sz="3200" dirty="0" smtClean="0"/>
              <a:t>CS F351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4800600"/>
            <a:ext cx="6019800" cy="12954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200" dirty="0" smtClean="0">
                <a:solidFill>
                  <a:srgbClr val="FFC000"/>
                </a:solidFill>
              </a:rPr>
              <a:t>Vishal Gupta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Department of Computer Science and Information Systems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Birla Institute of Technology and Science</a:t>
            </a:r>
          </a:p>
          <a:p>
            <a:r>
              <a:rPr lang="en-US" smtClean="0">
                <a:solidFill>
                  <a:srgbClr val="C00000"/>
                </a:solidFill>
              </a:rPr>
              <a:t>Pilani Campus, Pilani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029200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Problem A</a:t>
            </a:r>
            <a:r>
              <a:rPr lang="en-US" dirty="0" smtClean="0"/>
              <a:t>: </a:t>
            </a:r>
            <a:r>
              <a:rPr lang="en-US" sz="2600" dirty="0" smtClean="0"/>
              <a:t>E</a:t>
            </a:r>
            <a:r>
              <a:rPr lang="en-US" sz="2600" baseline="-25000" dirty="0" smtClean="0"/>
              <a:t>TM</a:t>
            </a:r>
            <a:r>
              <a:rPr lang="en-US" sz="2600" dirty="0" smtClean="0"/>
              <a:t> = {“M” | M is a TM and L(M) is </a:t>
            </a:r>
            <a:r>
              <a:rPr lang="el-GR" sz="2600" dirty="0" smtClean="0"/>
              <a:t>φ</a:t>
            </a:r>
            <a:r>
              <a:rPr lang="en-US" sz="2600" dirty="0" smtClean="0"/>
              <a:t>}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Problem B</a:t>
            </a:r>
            <a:r>
              <a:rPr lang="en-US" dirty="0" smtClean="0"/>
              <a:t>: </a:t>
            </a:r>
            <a:r>
              <a:rPr lang="en-US" sz="2600" dirty="0" smtClean="0"/>
              <a:t>EQ</a:t>
            </a:r>
            <a:r>
              <a:rPr lang="en-US" sz="2600" baseline="-25000" dirty="0" smtClean="0"/>
              <a:t>TM</a:t>
            </a:r>
            <a:r>
              <a:rPr lang="en-US" sz="2600" dirty="0" smtClean="0"/>
              <a:t> = {“M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” “M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”|M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and M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 are TM’s and L(M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) = L(M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)}</a:t>
            </a:r>
          </a:p>
          <a:p>
            <a:pPr algn="just">
              <a:buNone/>
            </a:pPr>
            <a:r>
              <a:rPr lang="en-US" sz="2600" b="1" u="sng" dirty="0" smtClean="0"/>
              <a:t>Proof</a:t>
            </a:r>
            <a:r>
              <a:rPr lang="en-US" sz="2600" dirty="0" smtClean="0"/>
              <a:t>: Suppose </a:t>
            </a:r>
            <a:r>
              <a:rPr lang="en-US" sz="2600" dirty="0" smtClean="0"/>
              <a:t>EQ</a:t>
            </a:r>
            <a:r>
              <a:rPr lang="en-US" sz="2600" baseline="-25000" dirty="0" smtClean="0"/>
              <a:t>TM</a:t>
            </a:r>
            <a:r>
              <a:rPr lang="en-US" sz="2600" dirty="0" smtClean="0"/>
              <a:t> </a:t>
            </a:r>
            <a:r>
              <a:rPr lang="en-US" sz="2600" dirty="0" smtClean="0"/>
              <a:t>is decidable and TM R decides it. We can construct another TM S which decides </a:t>
            </a:r>
            <a:r>
              <a:rPr lang="en-US" sz="2600" dirty="0" smtClean="0"/>
              <a:t>E</a:t>
            </a:r>
            <a:r>
              <a:rPr lang="en-US" sz="2600" baseline="-25000" dirty="0" smtClean="0"/>
              <a:t>TM</a:t>
            </a:r>
            <a:r>
              <a:rPr lang="en-US" sz="2600" dirty="0" smtClean="0"/>
              <a:t> </a:t>
            </a:r>
            <a:r>
              <a:rPr lang="en-US" sz="2600" dirty="0" smtClean="0"/>
              <a:t>as follows:</a:t>
            </a:r>
          </a:p>
          <a:p>
            <a:pPr algn="just">
              <a:buNone/>
            </a:pPr>
            <a:r>
              <a:rPr lang="en-US" sz="2600" dirty="0" smtClean="0"/>
              <a:t>S = “On input “</a:t>
            </a:r>
            <a:r>
              <a:rPr lang="en-US" sz="2600" dirty="0" smtClean="0"/>
              <a:t>M”:</a:t>
            </a:r>
          </a:p>
          <a:p>
            <a:pPr marL="514350" indent="-514350" algn="just">
              <a:buAutoNum type="arabicPeriod"/>
            </a:pPr>
            <a:r>
              <a:rPr lang="en-US" sz="2600" dirty="0" smtClean="0"/>
              <a:t>Run R on input “M” “M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”, where M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is a  TM that rejects all inputs.</a:t>
            </a:r>
          </a:p>
          <a:p>
            <a:pPr marL="514350" indent="-514350" algn="just">
              <a:buAutoNum type="arabicPeriod"/>
            </a:pPr>
            <a:r>
              <a:rPr lang="en-US" sz="2600" dirty="0" smtClean="0"/>
              <a:t>If R accepts, </a:t>
            </a:r>
            <a:r>
              <a:rPr lang="en-US" sz="2600" i="1" dirty="0" smtClean="0">
                <a:solidFill>
                  <a:srgbClr val="C00000"/>
                </a:solidFill>
              </a:rPr>
              <a:t>accept</a:t>
            </a:r>
            <a:r>
              <a:rPr lang="en-US" sz="2600" dirty="0" smtClean="0"/>
              <a:t>;  If R rejects, </a:t>
            </a:r>
            <a:r>
              <a:rPr lang="en-US" sz="2600" i="1" dirty="0" smtClean="0">
                <a:solidFill>
                  <a:srgbClr val="C00000"/>
                </a:solidFill>
              </a:rPr>
              <a:t>reject</a:t>
            </a:r>
            <a:r>
              <a:rPr lang="en-US" sz="2600" dirty="0" smtClean="0"/>
              <a:t>.</a:t>
            </a:r>
          </a:p>
          <a:p>
            <a:pPr algn="just">
              <a:buNone/>
            </a:pPr>
            <a:endParaRPr lang="en-US" sz="2600" dirty="0" smtClean="0"/>
          </a:p>
          <a:p>
            <a:pPr algn="just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Example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915400" cy="5029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Problem A</a:t>
            </a:r>
            <a:r>
              <a:rPr lang="en-US" dirty="0" smtClean="0"/>
              <a:t>: </a:t>
            </a:r>
            <a:r>
              <a:rPr lang="en-US" dirty="0" smtClean="0"/>
              <a:t>HALT</a:t>
            </a:r>
            <a:r>
              <a:rPr lang="en-US" sz="2600" baseline="-25000" dirty="0" smtClean="0"/>
              <a:t>TM</a:t>
            </a:r>
            <a:r>
              <a:rPr lang="en-US" sz="2600" dirty="0" smtClean="0"/>
              <a:t> </a:t>
            </a:r>
            <a:r>
              <a:rPr lang="en-US" sz="2600" dirty="0" smtClean="0"/>
              <a:t>= {“M” “w”| M is a TM and M </a:t>
            </a:r>
            <a:r>
              <a:rPr lang="en-US" sz="2600" dirty="0" smtClean="0"/>
              <a:t>halts on w</a:t>
            </a:r>
            <a:r>
              <a:rPr lang="en-US" sz="2600" dirty="0" smtClean="0"/>
              <a:t>}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Problem B</a:t>
            </a:r>
            <a:r>
              <a:rPr lang="en-US" dirty="0" smtClean="0"/>
              <a:t>: </a:t>
            </a:r>
            <a:r>
              <a:rPr lang="en-US" dirty="0" err="1" smtClean="0"/>
              <a:t>Reg</a:t>
            </a:r>
            <a:r>
              <a:rPr lang="en-US" sz="2600" baseline="-25000" dirty="0" err="1" smtClean="0"/>
              <a:t>TM</a:t>
            </a:r>
            <a:r>
              <a:rPr lang="en-US" sz="2600" dirty="0" smtClean="0"/>
              <a:t> </a:t>
            </a:r>
            <a:r>
              <a:rPr lang="en-US" sz="2600" dirty="0" smtClean="0"/>
              <a:t>= {“M” | M is a TM and L(M) is </a:t>
            </a:r>
            <a:r>
              <a:rPr lang="en-US" sz="2600" dirty="0" smtClean="0"/>
              <a:t>Regular}</a:t>
            </a:r>
            <a:endParaRPr lang="en-US" sz="2600" dirty="0" smtClean="0"/>
          </a:p>
          <a:p>
            <a:pPr algn="just">
              <a:buNone/>
            </a:pPr>
            <a:r>
              <a:rPr lang="en-US" sz="2600" b="1" u="sng" dirty="0" smtClean="0"/>
              <a:t>Proof</a:t>
            </a:r>
            <a:r>
              <a:rPr lang="en-US" sz="2600" dirty="0" smtClean="0"/>
              <a:t>: Suppose </a:t>
            </a:r>
            <a:r>
              <a:rPr lang="en-US" sz="2600" dirty="0" err="1" smtClean="0"/>
              <a:t>Reg</a:t>
            </a:r>
            <a:r>
              <a:rPr lang="en-US" sz="2600" baseline="-25000" dirty="0" err="1" smtClean="0"/>
              <a:t>TM</a:t>
            </a:r>
            <a:r>
              <a:rPr lang="en-US" sz="2600" dirty="0" smtClean="0"/>
              <a:t> </a:t>
            </a:r>
            <a:r>
              <a:rPr lang="en-US" sz="2600" dirty="0" smtClean="0"/>
              <a:t>is decidable and TM R decides it. We can construct another TM S which decides </a:t>
            </a:r>
            <a:r>
              <a:rPr lang="en-US" sz="2600" dirty="0" smtClean="0"/>
              <a:t>HALT</a:t>
            </a:r>
            <a:r>
              <a:rPr lang="en-US" sz="2600" baseline="-25000" dirty="0" smtClean="0"/>
              <a:t>TM</a:t>
            </a:r>
            <a:r>
              <a:rPr lang="en-US" sz="2600" dirty="0" smtClean="0"/>
              <a:t> </a:t>
            </a:r>
            <a:r>
              <a:rPr lang="en-US" sz="2600" dirty="0" smtClean="0"/>
              <a:t>as follows:</a:t>
            </a:r>
          </a:p>
          <a:p>
            <a:pPr algn="just">
              <a:buNone/>
            </a:pPr>
            <a:r>
              <a:rPr lang="en-US" sz="2600" dirty="0" smtClean="0"/>
              <a:t>S = “On input “M” “w”:</a:t>
            </a:r>
          </a:p>
          <a:p>
            <a:pPr marL="514350" indent="-514350" algn="just">
              <a:buAutoNum type="arabicPeriod"/>
            </a:pPr>
            <a:r>
              <a:rPr lang="en-US" sz="2600" dirty="0" smtClean="0"/>
              <a:t>Construct a machine M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which on input x:</a:t>
            </a:r>
          </a:p>
          <a:p>
            <a:pPr marL="914400" lvl="1" indent="-514350" algn="just">
              <a:buFont typeface="+mj-lt"/>
              <a:buAutoNum type="alphaLcParenR"/>
            </a:pPr>
            <a:r>
              <a:rPr lang="en-US" sz="2200" dirty="0" smtClean="0"/>
              <a:t>If x </a:t>
            </a:r>
            <a:r>
              <a:rPr lang="en-US" sz="2200" dirty="0" smtClean="0"/>
              <a:t>has the form 0</a:t>
            </a:r>
            <a:r>
              <a:rPr lang="en-US" sz="2200" baseline="30000" dirty="0" smtClean="0"/>
              <a:t>n</a:t>
            </a:r>
            <a:r>
              <a:rPr lang="en-US" sz="2200" dirty="0" smtClean="0"/>
              <a:t>1</a:t>
            </a:r>
            <a:r>
              <a:rPr lang="en-US" sz="2200" baseline="30000" dirty="0" smtClean="0"/>
              <a:t>n</a:t>
            </a:r>
            <a:r>
              <a:rPr lang="en-US" sz="2200" dirty="0" smtClean="0"/>
              <a:t>, accept. </a:t>
            </a:r>
            <a:endParaRPr lang="en-US" sz="2200" dirty="0" smtClean="0"/>
          </a:p>
          <a:p>
            <a:pPr marL="914400" lvl="1" indent="-514350" algn="just">
              <a:buFont typeface="+mj-lt"/>
              <a:buAutoNum type="alphaLcParenR"/>
            </a:pPr>
            <a:r>
              <a:rPr lang="en-US" sz="2200" dirty="0" smtClean="0"/>
              <a:t>If x </a:t>
            </a:r>
            <a:r>
              <a:rPr lang="en-US" sz="2200" dirty="0" smtClean="0"/>
              <a:t>does not have this form, run </a:t>
            </a:r>
            <a:r>
              <a:rPr lang="en-US" sz="2200" dirty="0" smtClean="0"/>
              <a:t>M on input w and accept if M does.</a:t>
            </a:r>
          </a:p>
          <a:p>
            <a:pPr marL="514350" indent="-514350" algn="just">
              <a:buAutoNum type="arabicPeriod"/>
            </a:pPr>
            <a:r>
              <a:rPr lang="en-US" sz="2600" dirty="0" smtClean="0"/>
              <a:t>Run R on input M</a:t>
            </a:r>
            <a:r>
              <a:rPr lang="en-US" sz="2600" baseline="-25000" dirty="0" smtClean="0"/>
              <a:t>1</a:t>
            </a:r>
          </a:p>
          <a:p>
            <a:pPr marL="514350" indent="-514350" algn="just">
              <a:buAutoNum type="arabicPeriod"/>
            </a:pPr>
            <a:r>
              <a:rPr lang="en-US" sz="2600" dirty="0" smtClean="0"/>
              <a:t>If R accept, </a:t>
            </a:r>
            <a:r>
              <a:rPr lang="en-US" sz="2600" i="1" dirty="0" smtClean="0">
                <a:solidFill>
                  <a:srgbClr val="C00000"/>
                </a:solidFill>
              </a:rPr>
              <a:t>accept</a:t>
            </a:r>
            <a:r>
              <a:rPr lang="en-US" sz="2600" dirty="0" smtClean="0"/>
              <a:t>; </a:t>
            </a:r>
            <a:r>
              <a:rPr lang="en-US" sz="2600" dirty="0" smtClean="0"/>
              <a:t>if R reject, </a:t>
            </a:r>
            <a:r>
              <a:rPr lang="en-US" sz="2600" i="1" dirty="0" smtClean="0">
                <a:solidFill>
                  <a:srgbClr val="C00000"/>
                </a:solidFill>
              </a:rPr>
              <a:t>reject</a:t>
            </a:r>
            <a:r>
              <a:rPr lang="en-US" sz="2600" dirty="0" smtClean="0"/>
              <a:t>.</a:t>
            </a:r>
            <a:r>
              <a:rPr lang="en-US" sz="2200" dirty="0" smtClean="0"/>
              <a:t> </a:t>
            </a:r>
            <a:endParaRPr lang="en-US" sz="2200" dirty="0" smtClean="0"/>
          </a:p>
          <a:p>
            <a:pPr algn="just">
              <a:buNone/>
            </a:pPr>
            <a:endParaRPr lang="en-US" sz="2600" dirty="0" smtClean="0"/>
          </a:p>
          <a:p>
            <a:pPr algn="just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0" y="3505200"/>
            <a:ext cx="9144000" cy="3200400"/>
          </a:xfrm>
          <a:blipFill>
            <a:blip r:embed="rId2" cstate="print"/>
            <a:tile tx="0" ty="0" sx="100000" sy="100000" flip="none" algn="tl"/>
          </a:blipFill>
        </p:spPr>
        <p:txBody>
          <a:bodyPr/>
          <a:lstStyle/>
          <a:p>
            <a:pPr algn="ctr"/>
            <a:endParaRPr lang="en-US" sz="4800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6600" dirty="0" smtClean="0"/>
          </a:p>
          <a:p>
            <a:pPr algn="ctr"/>
            <a:endParaRPr lang="en-US" sz="6600" dirty="0" smtClean="0"/>
          </a:p>
          <a:p>
            <a:pPr algn="ctr"/>
            <a:r>
              <a:rPr lang="en-US" sz="8800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  <a:endParaRPr lang="en-US" sz="9600" spc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5029200"/>
            <a:ext cx="8763000" cy="1676400"/>
          </a:xfrm>
        </p:spPr>
        <p:txBody>
          <a:bodyPr/>
          <a:lstStyle/>
          <a:p>
            <a:pPr marL="1079500" indent="-449263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Reducibility</a:t>
            </a:r>
          </a:p>
          <a:p>
            <a:pPr marL="1079500" indent="-449263">
              <a:lnSpc>
                <a:spcPct val="100000"/>
              </a:lnSpc>
              <a:buFont typeface="+mj-lt"/>
              <a:buAutoNum type="arabicPeriod"/>
            </a:pPr>
            <a:endParaRPr lang="en-US" sz="2800" dirty="0" smtClean="0"/>
          </a:p>
          <a:p>
            <a:pPr marL="1079500" indent="-449263">
              <a:lnSpc>
                <a:spcPct val="100000"/>
              </a:lnSpc>
              <a:buFont typeface="+mj-lt"/>
              <a:buAutoNum type="arabicPeriod"/>
            </a:pPr>
            <a:r>
              <a:rPr lang="en-US" sz="2800" dirty="0" err="1" smtClean="0"/>
              <a:t>Undecidability</a:t>
            </a:r>
            <a:endParaRPr lang="en-U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200" y="4343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Agenda</a:t>
            </a:r>
            <a:r>
              <a:rPr lang="en-US" sz="3600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Computable function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3581400"/>
          </a:xfrm>
        </p:spPr>
        <p:txBody>
          <a:bodyPr/>
          <a:lstStyle/>
          <a:p>
            <a:pPr algn="just"/>
            <a:r>
              <a:rPr lang="en-US" dirty="0" smtClean="0"/>
              <a:t>A function f: Σ* → Σ* </a:t>
            </a:r>
            <a:r>
              <a:rPr lang="en-US" u="sng" dirty="0" smtClean="0"/>
              <a:t>is a computable function </a:t>
            </a:r>
            <a:r>
              <a:rPr lang="en-US" dirty="0" smtClean="0"/>
              <a:t>if some Turing Machine M, on every input w, halts with just f(w) on its tape.</a:t>
            </a:r>
          </a:p>
          <a:p>
            <a:pPr lvl="1" algn="just"/>
            <a:r>
              <a:rPr lang="en-US" dirty="0" smtClean="0">
                <a:solidFill>
                  <a:srgbClr val="C00000"/>
                </a:solidFill>
              </a:rPr>
              <a:t>For example, all arithmetic operations on integers are computable functions.</a:t>
            </a:r>
          </a:p>
          <a:p>
            <a:pPr marL="344488" lvl="1" indent="-344488" algn="just">
              <a:buFont typeface="Arial" pitchFamily="34" charset="0"/>
              <a:buChar char="•"/>
            </a:pPr>
            <a:r>
              <a:rPr lang="en-US" sz="3200" dirty="0" smtClean="0"/>
              <a:t>Computable function may be transformations of                     machine descriptions.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71800" y="4907340"/>
            <a:ext cx="350520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Computable function f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If w is an encoding of Turing Machine M, then modify M to M’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5334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</a:t>
            </a:r>
            <a:endParaRPr lang="en-US" sz="2800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1676400" y="5638800"/>
            <a:ext cx="1295400" cy="533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86600" y="54102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f(w) = M’</a:t>
            </a:r>
            <a:endParaRPr lang="en-US" sz="2800" dirty="0"/>
          </a:p>
        </p:txBody>
      </p:sp>
      <p:cxnSp>
        <p:nvCxnSpPr>
          <p:cNvPr id="18" name="Straight Arrow Connector 17"/>
          <p:cNvCxnSpPr>
            <a:stCxn id="7" idx="3"/>
            <a:endCxn id="16" idx="1"/>
          </p:cNvCxnSpPr>
          <p:nvPr/>
        </p:nvCxnSpPr>
        <p:spPr>
          <a:xfrm flipV="1">
            <a:off x="6477000" y="5671810"/>
            <a:ext cx="609600" cy="203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Reducibility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029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Language A is reducible to language B, written as </a:t>
            </a:r>
            <a:r>
              <a:rPr lang="en-US" b="1" dirty="0" smtClean="0">
                <a:solidFill>
                  <a:srgbClr val="C00000"/>
                </a:solidFill>
              </a:rPr>
              <a:t>A ≤</a:t>
            </a:r>
            <a:r>
              <a:rPr lang="en-US" b="1" baseline="-25000" dirty="0" smtClean="0">
                <a:solidFill>
                  <a:srgbClr val="C00000"/>
                </a:solidFill>
              </a:rPr>
              <a:t>m</a:t>
            </a:r>
            <a:r>
              <a:rPr lang="en-US" b="1" dirty="0" smtClean="0">
                <a:solidFill>
                  <a:srgbClr val="C00000"/>
                </a:solidFill>
              </a:rPr>
              <a:t> B</a:t>
            </a:r>
            <a:r>
              <a:rPr lang="en-US" dirty="0" smtClean="0"/>
              <a:t>, if there is a computable function f:   Σ* → Σ* , where for every w, </a:t>
            </a:r>
          </a:p>
          <a:p>
            <a:pPr algn="just">
              <a:buNone/>
            </a:pPr>
            <a:r>
              <a:rPr lang="en-US" dirty="0" smtClean="0"/>
              <a:t>		w ϵ A    ↔    f(w) ϵ B.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u="sng" dirty="0" smtClean="0">
                <a:solidFill>
                  <a:srgbClr val="C00000"/>
                </a:solidFill>
              </a:rPr>
              <a:t>The function f is called the </a:t>
            </a:r>
            <a:r>
              <a:rPr lang="en-US" i="1" u="sng" dirty="0" smtClean="0"/>
              <a:t>reduction</a:t>
            </a:r>
            <a:r>
              <a:rPr lang="en-US" u="sng" dirty="0" smtClean="0">
                <a:solidFill>
                  <a:srgbClr val="C00000"/>
                </a:solidFill>
              </a:rPr>
              <a:t> of A to B.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Being able to reduce problem A to problem B means that a computable function exists that convert instances of A to instances of B.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0292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“If </a:t>
            </a:r>
            <a:r>
              <a:rPr lang="en-US" b="1" dirty="0" smtClean="0">
                <a:solidFill>
                  <a:srgbClr val="C00000"/>
                </a:solidFill>
              </a:rPr>
              <a:t>A ≤</a:t>
            </a:r>
            <a:r>
              <a:rPr lang="en-US" b="1" baseline="-25000" dirty="0" smtClean="0">
                <a:solidFill>
                  <a:srgbClr val="C00000"/>
                </a:solidFill>
              </a:rPr>
              <a:t>m</a:t>
            </a:r>
            <a:r>
              <a:rPr lang="en-US" b="1" dirty="0" smtClean="0">
                <a:solidFill>
                  <a:srgbClr val="C00000"/>
                </a:solidFill>
              </a:rPr>
              <a:t> B and B is decidable, then A is decidable”</a:t>
            </a:r>
          </a:p>
          <a:p>
            <a:pPr algn="just">
              <a:buNone/>
            </a:pPr>
            <a:r>
              <a:rPr lang="en-US" b="1" u="sng" dirty="0" smtClean="0"/>
              <a:t>Proof:</a:t>
            </a:r>
          </a:p>
          <a:p>
            <a:pPr algn="just">
              <a:buNone/>
            </a:pPr>
            <a:r>
              <a:rPr lang="en-US" b="1" dirty="0" smtClean="0"/>
              <a:t>	Let M be a TM which decides B and f be the reduction from A to B. We describe a TM N to decide A as follows:</a:t>
            </a:r>
          </a:p>
          <a:p>
            <a:pPr algn="just">
              <a:buNone/>
            </a:pPr>
            <a:r>
              <a:rPr lang="en-US" b="1" dirty="0" smtClean="0"/>
              <a:t>N = “On input w”:</a:t>
            </a:r>
          </a:p>
          <a:p>
            <a:pPr marL="514350" indent="-514350" algn="just">
              <a:buAutoNum type="arabicPeriod"/>
            </a:pPr>
            <a:r>
              <a:rPr lang="en-US" b="1" dirty="0" smtClean="0"/>
              <a:t>Compute f(w)</a:t>
            </a:r>
          </a:p>
          <a:p>
            <a:pPr marL="514350" indent="-514350" algn="just">
              <a:buAutoNum type="arabicPeriod"/>
            </a:pPr>
            <a:r>
              <a:rPr lang="en-US" b="1" dirty="0" smtClean="0"/>
              <a:t>Run M on input f(w) and output whatever M outputs.</a:t>
            </a:r>
          </a:p>
          <a:p>
            <a:pPr marL="0" indent="0" algn="just">
              <a:buNone/>
              <a:tabLst>
                <a:tab pos="0" algn="l"/>
                <a:tab pos="914400" algn="l"/>
              </a:tabLst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[</a:t>
            </a:r>
            <a:r>
              <a:rPr lang="en-US" sz="2400" b="1" dirty="0" smtClean="0">
                <a:solidFill>
                  <a:srgbClr val="00B050"/>
                </a:solidFill>
              </a:rPr>
              <a:t>NOTE: If w belongs to A then f(w) belongs to B. Thus M accepts f(w) whenever w belongs to A</a:t>
            </a:r>
            <a:r>
              <a:rPr lang="en-US" b="1" dirty="0" smtClean="0">
                <a:solidFill>
                  <a:srgbClr val="00B050"/>
                </a:solidFill>
              </a:rPr>
              <a:t>.]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4572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Reduction: Proving Un-decidability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029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/>
              <a:t>To prove that certain problems are un-decidable, we use the following corollary of previous theorem:</a:t>
            </a:r>
          </a:p>
          <a:p>
            <a:pPr algn="just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C00000"/>
                </a:solidFill>
              </a:rPr>
              <a:t>“If </a:t>
            </a:r>
            <a:r>
              <a:rPr lang="en-US" b="1" dirty="0" smtClean="0">
                <a:solidFill>
                  <a:srgbClr val="C00000"/>
                </a:solidFill>
              </a:rPr>
              <a:t>A ≤</a:t>
            </a:r>
            <a:r>
              <a:rPr lang="en-US" b="1" baseline="-25000" dirty="0" smtClean="0">
                <a:solidFill>
                  <a:srgbClr val="C00000"/>
                </a:solidFill>
              </a:rPr>
              <a:t>m</a:t>
            </a:r>
            <a:r>
              <a:rPr lang="en-US" b="1" dirty="0" smtClean="0">
                <a:solidFill>
                  <a:srgbClr val="C00000"/>
                </a:solidFill>
              </a:rPr>
              <a:t> B and A is known to be un-decidable, then B is un-decidable too”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5029200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Problem A</a:t>
            </a:r>
            <a:r>
              <a:rPr lang="en-US" dirty="0" smtClean="0"/>
              <a:t>: </a:t>
            </a:r>
            <a:r>
              <a:rPr lang="en-US" sz="2600" dirty="0" smtClean="0"/>
              <a:t>A</a:t>
            </a:r>
            <a:r>
              <a:rPr lang="en-US" sz="2600" baseline="-25000" dirty="0" smtClean="0"/>
              <a:t>TM</a:t>
            </a:r>
            <a:r>
              <a:rPr lang="en-US" sz="2600" dirty="0" smtClean="0"/>
              <a:t> = {“M” “w”| M is a TM and M accepts w}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Problem B</a:t>
            </a:r>
            <a:r>
              <a:rPr lang="en-US" dirty="0" smtClean="0"/>
              <a:t>: </a:t>
            </a:r>
            <a:r>
              <a:rPr lang="en-US" sz="2600" dirty="0" smtClean="0"/>
              <a:t>HALT</a:t>
            </a:r>
            <a:r>
              <a:rPr lang="en-US" sz="2600" baseline="-25000" dirty="0" smtClean="0"/>
              <a:t>TM</a:t>
            </a:r>
            <a:r>
              <a:rPr lang="en-US" sz="2600" dirty="0" smtClean="0"/>
              <a:t> = {“M” “w” | M is a TM and M halts on w}</a:t>
            </a:r>
          </a:p>
          <a:p>
            <a:pPr algn="just">
              <a:buNone/>
            </a:pPr>
            <a:r>
              <a:rPr lang="en-US" sz="2600" b="1" u="sng" dirty="0" smtClean="0"/>
              <a:t>Proof</a:t>
            </a:r>
            <a:r>
              <a:rPr lang="en-US" sz="2600" dirty="0" smtClean="0"/>
              <a:t>: Assume that TM R decides HALT</a:t>
            </a:r>
            <a:r>
              <a:rPr lang="en-US" sz="2600" baseline="-25000" dirty="0" smtClean="0"/>
              <a:t>TM</a:t>
            </a:r>
            <a:r>
              <a:rPr lang="en-US" sz="2600" dirty="0" smtClean="0"/>
              <a:t>. Below is the construction of TM S which decides A</a:t>
            </a:r>
            <a:r>
              <a:rPr lang="en-US" sz="2600" baseline="-25000" dirty="0" smtClean="0"/>
              <a:t>TM</a:t>
            </a:r>
            <a:r>
              <a:rPr lang="en-US" sz="2600" dirty="0" smtClean="0"/>
              <a:t>.</a:t>
            </a:r>
          </a:p>
          <a:p>
            <a:pPr algn="just">
              <a:buNone/>
            </a:pPr>
            <a:r>
              <a:rPr lang="en-US" sz="2600" b="1" dirty="0" smtClean="0">
                <a:solidFill>
                  <a:srgbClr val="0070C0"/>
                </a:solidFill>
              </a:rPr>
              <a:t>S = On input “M” “w”:</a:t>
            </a:r>
          </a:p>
          <a:p>
            <a:pPr marL="514350" indent="-514350" algn="just">
              <a:buAutoNum type="arabicPeriod"/>
            </a:pPr>
            <a:r>
              <a:rPr lang="en-US" sz="2600" b="1" dirty="0" smtClean="0">
                <a:solidFill>
                  <a:srgbClr val="0070C0"/>
                </a:solidFill>
              </a:rPr>
              <a:t>Run TM R on input “M” “w”</a:t>
            </a:r>
          </a:p>
          <a:p>
            <a:pPr marL="514350" indent="-514350" algn="just">
              <a:buAutoNum type="arabicPeriod"/>
            </a:pPr>
            <a:r>
              <a:rPr lang="en-US" sz="2600" b="1" dirty="0" smtClean="0">
                <a:solidFill>
                  <a:srgbClr val="0070C0"/>
                </a:solidFill>
              </a:rPr>
              <a:t>If R rejects, </a:t>
            </a:r>
            <a:r>
              <a:rPr lang="en-US" sz="2600" b="1" i="1" dirty="0" smtClean="0">
                <a:solidFill>
                  <a:srgbClr val="C00000"/>
                </a:solidFill>
              </a:rPr>
              <a:t>reject</a:t>
            </a:r>
          </a:p>
          <a:p>
            <a:pPr marL="514350" indent="-514350" algn="just">
              <a:buAutoNum type="arabicPeriod"/>
            </a:pPr>
            <a:r>
              <a:rPr lang="en-US" sz="2600" b="1" dirty="0" smtClean="0">
                <a:solidFill>
                  <a:srgbClr val="0070C0"/>
                </a:solidFill>
              </a:rPr>
              <a:t>If R accepts, simulate M on w until it halts.</a:t>
            </a:r>
          </a:p>
          <a:p>
            <a:pPr marL="514350" indent="-514350" algn="just">
              <a:buAutoNum type="arabicPeriod"/>
            </a:pPr>
            <a:r>
              <a:rPr lang="en-US" sz="2600" b="1" dirty="0" smtClean="0">
                <a:solidFill>
                  <a:srgbClr val="0070C0"/>
                </a:solidFill>
              </a:rPr>
              <a:t>If M has accepted, </a:t>
            </a:r>
            <a:r>
              <a:rPr lang="en-US" sz="2600" b="1" i="1" dirty="0" smtClean="0">
                <a:solidFill>
                  <a:srgbClr val="C00000"/>
                </a:solidFill>
              </a:rPr>
              <a:t>accept</a:t>
            </a:r>
            <a:r>
              <a:rPr lang="en-US" sz="2600" b="1" dirty="0" smtClean="0">
                <a:solidFill>
                  <a:srgbClr val="0070C0"/>
                </a:solidFill>
              </a:rPr>
              <a:t>; if M has rejected, </a:t>
            </a:r>
            <a:r>
              <a:rPr lang="en-US" sz="2600" b="1" i="1" dirty="0" smtClean="0">
                <a:solidFill>
                  <a:srgbClr val="C00000"/>
                </a:solidFill>
              </a:rPr>
              <a:t>reject</a:t>
            </a:r>
            <a:r>
              <a:rPr lang="en-US" sz="2600" b="1" dirty="0" smtClean="0">
                <a:solidFill>
                  <a:srgbClr val="0070C0"/>
                </a:solidFill>
              </a:rPr>
              <a:t>.</a:t>
            </a:r>
            <a:endParaRPr lang="en-US" sz="2600" b="1" dirty="0">
              <a:solidFill>
                <a:srgbClr val="0070C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5029200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Problem A</a:t>
            </a:r>
            <a:r>
              <a:rPr lang="en-US" dirty="0" smtClean="0"/>
              <a:t>: </a:t>
            </a:r>
            <a:r>
              <a:rPr lang="en-US" sz="2600" dirty="0" smtClean="0"/>
              <a:t>A</a:t>
            </a:r>
            <a:r>
              <a:rPr lang="en-US" sz="2600" baseline="-25000" dirty="0" smtClean="0"/>
              <a:t>TM</a:t>
            </a:r>
            <a:r>
              <a:rPr lang="en-US" sz="2600" dirty="0" smtClean="0"/>
              <a:t> = {“M” “w”| M is a TM and M accepts w}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Problem B</a:t>
            </a:r>
            <a:r>
              <a:rPr lang="en-US" dirty="0" smtClean="0"/>
              <a:t>: </a:t>
            </a:r>
            <a:r>
              <a:rPr lang="en-US" sz="2600" dirty="0" smtClean="0"/>
              <a:t>HALT</a:t>
            </a:r>
            <a:r>
              <a:rPr lang="en-US" sz="2600" baseline="-25000" dirty="0" smtClean="0"/>
              <a:t>TM</a:t>
            </a:r>
            <a:r>
              <a:rPr lang="en-US" sz="2600" dirty="0" smtClean="0"/>
              <a:t> = {“M” “w” | M is a TM and M halts on w}</a:t>
            </a:r>
          </a:p>
          <a:p>
            <a:pPr algn="just">
              <a:buNone/>
            </a:pPr>
            <a:r>
              <a:rPr lang="en-US" sz="2600" b="1" dirty="0" smtClean="0"/>
              <a:t>	So, what is the computable function f here that takes the input of the form “M” “w” and returns output of the form “M</a:t>
            </a:r>
            <a:r>
              <a:rPr lang="en-US" sz="2600" b="1" baseline="-25000" dirty="0" smtClean="0"/>
              <a:t>1</a:t>
            </a:r>
            <a:r>
              <a:rPr lang="en-US" sz="2600" b="1" dirty="0" smtClean="0"/>
              <a:t>” “w</a:t>
            </a:r>
            <a:r>
              <a:rPr lang="en-US" sz="2600" b="1" baseline="-25000" dirty="0" smtClean="0"/>
              <a:t>1</a:t>
            </a:r>
            <a:r>
              <a:rPr lang="en-US" sz="2600" b="1" dirty="0" smtClean="0"/>
              <a:t>” where:</a:t>
            </a:r>
          </a:p>
          <a:p>
            <a:pPr algn="just">
              <a:buNone/>
            </a:pPr>
            <a:r>
              <a:rPr lang="en-US" sz="2600" b="1" dirty="0" smtClean="0"/>
              <a:t>		</a:t>
            </a:r>
            <a:r>
              <a:rPr lang="en-US" sz="2600" dirty="0" smtClean="0"/>
              <a:t>“M” “w” </a:t>
            </a:r>
            <a:r>
              <a:rPr lang="en-US" sz="2800" dirty="0" smtClean="0"/>
              <a:t>ϵ A</a:t>
            </a:r>
            <a:r>
              <a:rPr lang="en-US" sz="2800" baseline="-25000" dirty="0" smtClean="0"/>
              <a:t>TM</a:t>
            </a:r>
            <a:r>
              <a:rPr lang="en-US" sz="2800" dirty="0" smtClean="0"/>
              <a:t> if and only if </a:t>
            </a:r>
            <a:r>
              <a:rPr lang="en-US" sz="2600" dirty="0" smtClean="0"/>
              <a:t>“M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” “w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” </a:t>
            </a:r>
            <a:r>
              <a:rPr lang="en-US" sz="2800" dirty="0" smtClean="0"/>
              <a:t>ϵ HALT</a:t>
            </a:r>
            <a:r>
              <a:rPr lang="en-US" sz="2800" baseline="-25000" dirty="0" smtClean="0"/>
              <a:t>TM</a:t>
            </a:r>
            <a:r>
              <a:rPr lang="en-US" sz="2800" dirty="0" smtClean="0"/>
              <a:t> </a:t>
            </a:r>
            <a:endParaRPr lang="en-US" sz="2600" dirty="0" smtClean="0"/>
          </a:p>
          <a:p>
            <a:pPr algn="just">
              <a:buNone/>
            </a:pPr>
            <a:r>
              <a:rPr lang="en-US" sz="2600" b="1" u="sng" dirty="0" smtClean="0">
                <a:solidFill>
                  <a:srgbClr val="0070C0"/>
                </a:solidFill>
              </a:rPr>
              <a:t>The following machine F computes a reduction f.</a:t>
            </a:r>
          </a:p>
          <a:p>
            <a:pPr algn="just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F = On input “M” “w”</a:t>
            </a:r>
          </a:p>
          <a:p>
            <a:pPr marL="514350" indent="-514350" algn="just">
              <a:buAutoNum type="arabicPeriod"/>
            </a:pPr>
            <a:r>
              <a:rPr lang="en-US" sz="2600" dirty="0" smtClean="0">
                <a:solidFill>
                  <a:srgbClr val="0070C0"/>
                </a:solidFill>
              </a:rPr>
              <a:t>Construct the following machine M</a:t>
            </a:r>
            <a:r>
              <a:rPr lang="en-US" sz="2600" baseline="-25000" dirty="0" smtClean="0">
                <a:solidFill>
                  <a:srgbClr val="0070C0"/>
                </a:solidFill>
              </a:rPr>
              <a:t>1</a:t>
            </a:r>
            <a:r>
              <a:rPr lang="en-US" sz="2600" dirty="0" smtClean="0">
                <a:solidFill>
                  <a:srgbClr val="0070C0"/>
                </a:solidFill>
              </a:rPr>
              <a:t>:</a:t>
            </a:r>
          </a:p>
          <a:p>
            <a:pPr marL="514350" indent="-514350" algn="just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	M</a:t>
            </a:r>
            <a:r>
              <a:rPr lang="en-US" sz="2600" baseline="-25000" dirty="0" smtClean="0">
                <a:solidFill>
                  <a:srgbClr val="0070C0"/>
                </a:solidFill>
              </a:rPr>
              <a:t>1</a:t>
            </a:r>
            <a:r>
              <a:rPr lang="en-US" sz="2600" dirty="0" smtClean="0">
                <a:solidFill>
                  <a:srgbClr val="0070C0"/>
                </a:solidFill>
              </a:rPr>
              <a:t> = On input x:</a:t>
            </a:r>
          </a:p>
          <a:p>
            <a:pPr marL="514350" indent="-514350" algn="just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	1. Run M on x.</a:t>
            </a:r>
          </a:p>
          <a:p>
            <a:pPr marL="514350" indent="-514350" algn="just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	2. If M accepts, </a:t>
            </a:r>
            <a:r>
              <a:rPr lang="en-US" sz="2600" i="1" dirty="0" smtClean="0">
                <a:solidFill>
                  <a:srgbClr val="C00000"/>
                </a:solidFill>
              </a:rPr>
              <a:t>accept</a:t>
            </a:r>
            <a:r>
              <a:rPr lang="en-US" sz="2600" dirty="0" smtClean="0">
                <a:solidFill>
                  <a:srgbClr val="0070C0"/>
                </a:solidFill>
              </a:rPr>
              <a:t>.</a:t>
            </a:r>
          </a:p>
          <a:p>
            <a:pPr marL="514350" indent="-514350" algn="just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	3. If M rejects, enter a loop.</a:t>
            </a:r>
          </a:p>
          <a:p>
            <a:pPr marL="514350" indent="-514350" algn="just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2. Output “M1” “w”.</a:t>
            </a:r>
            <a:endParaRPr lang="en-US" sz="2600" dirty="0">
              <a:solidFill>
                <a:srgbClr val="0070C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915400" cy="5029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Problem A</a:t>
            </a:r>
            <a:r>
              <a:rPr lang="en-US" dirty="0" smtClean="0"/>
              <a:t>: </a:t>
            </a:r>
            <a:r>
              <a:rPr lang="en-US" dirty="0" smtClean="0"/>
              <a:t>HALT</a:t>
            </a:r>
            <a:r>
              <a:rPr lang="en-US" sz="2600" baseline="-25000" dirty="0" smtClean="0"/>
              <a:t>TM</a:t>
            </a:r>
            <a:r>
              <a:rPr lang="en-US" sz="2600" dirty="0" smtClean="0"/>
              <a:t> </a:t>
            </a:r>
            <a:r>
              <a:rPr lang="en-US" sz="2600" dirty="0" smtClean="0"/>
              <a:t>= </a:t>
            </a:r>
            <a:r>
              <a:rPr lang="en-US" sz="2500" dirty="0" smtClean="0"/>
              <a:t>{“M” “w”| M is a TM and </a:t>
            </a:r>
            <a:r>
              <a:rPr lang="en-US" sz="2500" dirty="0" smtClean="0"/>
              <a:t>M halts on  </a:t>
            </a:r>
            <a:r>
              <a:rPr lang="en-US" sz="2500" dirty="0" smtClean="0"/>
              <a:t>w</a:t>
            </a:r>
            <a:r>
              <a:rPr lang="en-US" sz="2600" dirty="0" smtClean="0"/>
              <a:t>}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Problem B</a:t>
            </a:r>
            <a:r>
              <a:rPr lang="en-US" dirty="0" smtClean="0"/>
              <a:t>: E</a:t>
            </a:r>
            <a:r>
              <a:rPr lang="en-US" sz="2600" baseline="-25000" dirty="0" smtClean="0"/>
              <a:t>TM</a:t>
            </a:r>
            <a:r>
              <a:rPr lang="en-US" sz="2600" dirty="0" smtClean="0"/>
              <a:t> = {“M” | M is a TM and L(M) is </a:t>
            </a:r>
            <a:r>
              <a:rPr lang="el-GR" sz="2600" dirty="0" smtClean="0"/>
              <a:t>φ</a:t>
            </a:r>
            <a:r>
              <a:rPr lang="en-US" sz="2600" dirty="0" smtClean="0"/>
              <a:t>}</a:t>
            </a:r>
          </a:p>
          <a:p>
            <a:pPr algn="just">
              <a:buNone/>
            </a:pPr>
            <a:r>
              <a:rPr lang="en-US" sz="2600" b="1" u="sng" dirty="0" smtClean="0"/>
              <a:t>Proof</a:t>
            </a:r>
            <a:r>
              <a:rPr lang="en-US" sz="2600" dirty="0" smtClean="0"/>
              <a:t>: Suppose E</a:t>
            </a:r>
            <a:r>
              <a:rPr lang="en-US" sz="2600" baseline="-25000" dirty="0" smtClean="0"/>
              <a:t>TM</a:t>
            </a:r>
            <a:r>
              <a:rPr lang="en-US" sz="2600" dirty="0" smtClean="0"/>
              <a:t> is decidable and TM R decides it. We can construct another TM S which decides </a:t>
            </a:r>
            <a:r>
              <a:rPr lang="en-US" sz="2600" dirty="0" smtClean="0"/>
              <a:t>HALT</a:t>
            </a:r>
            <a:r>
              <a:rPr lang="en-US" sz="2600" baseline="-25000" dirty="0" smtClean="0"/>
              <a:t>TM</a:t>
            </a:r>
            <a:r>
              <a:rPr lang="en-US" sz="2600" dirty="0" smtClean="0"/>
              <a:t> </a:t>
            </a:r>
            <a:r>
              <a:rPr lang="en-US" sz="2600" dirty="0" smtClean="0"/>
              <a:t>as follows:</a:t>
            </a:r>
          </a:p>
          <a:p>
            <a:pPr algn="just">
              <a:buNone/>
            </a:pPr>
            <a:r>
              <a:rPr lang="en-US" sz="2600" dirty="0" smtClean="0"/>
              <a:t>S = “On input “M” “w”:</a:t>
            </a:r>
          </a:p>
          <a:p>
            <a:pPr marL="514350" indent="-514350" algn="just">
              <a:buAutoNum type="arabicPeriod"/>
            </a:pPr>
            <a:r>
              <a:rPr lang="en-US" sz="2600" dirty="0" smtClean="0"/>
              <a:t>Construct a machine M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 which on input x:</a:t>
            </a:r>
          </a:p>
          <a:p>
            <a:pPr marL="914400" lvl="1" indent="-514350" algn="just">
              <a:buFont typeface="+mj-lt"/>
              <a:buAutoNum type="alphaLcParenR"/>
            </a:pPr>
            <a:r>
              <a:rPr lang="en-US" sz="2200" dirty="0" smtClean="0"/>
              <a:t>If x ≠ w then reject.</a:t>
            </a:r>
          </a:p>
          <a:p>
            <a:pPr marL="914400" lvl="1" indent="-514350" algn="just">
              <a:buFont typeface="+mj-lt"/>
              <a:buAutoNum type="alphaLcParenR"/>
            </a:pPr>
            <a:r>
              <a:rPr lang="en-US" sz="2200" dirty="0" smtClean="0"/>
              <a:t>If x = w, run M on input w and accept if M does.</a:t>
            </a:r>
          </a:p>
          <a:p>
            <a:pPr marL="514350" indent="-514350" algn="just">
              <a:buAutoNum type="arabicPeriod"/>
            </a:pPr>
            <a:r>
              <a:rPr lang="en-US" sz="2600" dirty="0" smtClean="0"/>
              <a:t>Run R on input M</a:t>
            </a:r>
            <a:r>
              <a:rPr lang="en-US" sz="2600" baseline="-25000" dirty="0" smtClean="0"/>
              <a:t>1</a:t>
            </a:r>
          </a:p>
          <a:p>
            <a:pPr marL="514350" indent="-514350" algn="just">
              <a:buAutoNum type="arabicPeriod"/>
            </a:pPr>
            <a:r>
              <a:rPr lang="en-US" sz="2600" dirty="0" smtClean="0"/>
              <a:t>If R accept, </a:t>
            </a:r>
            <a:r>
              <a:rPr lang="en-US" sz="2600" i="1" dirty="0" smtClean="0">
                <a:solidFill>
                  <a:srgbClr val="C00000"/>
                </a:solidFill>
              </a:rPr>
              <a:t>reject</a:t>
            </a:r>
            <a:r>
              <a:rPr lang="en-US" sz="2600" dirty="0" smtClean="0"/>
              <a:t>; if R reject, </a:t>
            </a:r>
            <a:r>
              <a:rPr lang="en-US" sz="2600" i="1" dirty="0" smtClean="0">
                <a:solidFill>
                  <a:srgbClr val="C00000"/>
                </a:solidFill>
              </a:rPr>
              <a:t>accept</a:t>
            </a:r>
            <a:r>
              <a:rPr lang="en-US" sz="2600" dirty="0" smtClean="0"/>
              <a:t>.</a:t>
            </a:r>
            <a:r>
              <a:rPr lang="en-US" sz="2200" dirty="0" smtClean="0"/>
              <a:t> </a:t>
            </a:r>
          </a:p>
          <a:p>
            <a:pPr algn="just">
              <a:buNone/>
            </a:pPr>
            <a:endParaRPr lang="en-US" sz="2600" dirty="0" smtClean="0"/>
          </a:p>
          <a:p>
            <a:pPr algn="just"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A5E8-19C0-4E2C-B466-4170E390379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701</Words>
  <Application>Microsoft Office PowerPoint</Application>
  <PresentationFormat>On-screen Show (4:3)</PresentationFormat>
  <Paragraphs>203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Theory of Computation CS F351</vt:lpstr>
      <vt:lpstr>Slide 2</vt:lpstr>
      <vt:lpstr>Computable function</vt:lpstr>
      <vt:lpstr>Reducibility</vt:lpstr>
      <vt:lpstr>Reduction</vt:lpstr>
      <vt:lpstr>Reduction: Proving Un-decidability</vt:lpstr>
      <vt:lpstr>Example 1</vt:lpstr>
      <vt:lpstr>Example 1</vt:lpstr>
      <vt:lpstr>Example 2</vt:lpstr>
      <vt:lpstr>Example 3</vt:lpstr>
      <vt:lpstr>Example 4</vt:lpstr>
      <vt:lpstr>Slide 12</vt:lpstr>
    </vt:vector>
  </TitlesOfParts>
  <Company>bits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 ZC451 (Lecture #2)</dc:title>
  <dc:creator>ipc</dc:creator>
  <cp:lastModifiedBy>Vishal</cp:lastModifiedBy>
  <cp:revision>184</cp:revision>
  <dcterms:created xsi:type="dcterms:W3CDTF">2012-01-04T06:56:57Z</dcterms:created>
  <dcterms:modified xsi:type="dcterms:W3CDTF">2014-11-24T05:25:52Z</dcterms:modified>
</cp:coreProperties>
</file>