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90250-6760-4136-EA00-5F9D554A2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C9E1D-E90D-B4FD-C1BF-8404F186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5A13D-F75C-3921-406F-F75AC2B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43D47-2E50-9877-B8A0-AE12E2E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667DF-7A78-7570-8457-AC875253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8FC33-559A-88C0-6954-B20ECD3D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4C2D65-D3A4-9E90-CBE1-D1620220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39A7E-6C71-DA59-3988-E6DE89DD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5C8E6-737E-7DBE-F219-C15D48E7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42A02-81B0-B248-C3E1-621653CC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7A3CB2-B7B9-69F3-0941-6290611B6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C51247-AA38-A9CF-84CE-36C83E2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FC34D-3528-A1A6-6AFE-8071E2CA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99B4A-AAFB-5A22-0036-A974121F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7D210-AAAE-D0FB-DD11-105A42F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564DA-3FE4-0AD6-124B-30F099C1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DCFD7-4F01-697E-8979-394A66DC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E9E26-1C65-10F2-192F-3FE2C984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19BEE-3256-3DF6-1AC1-100617A4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EADAB-1BF9-109A-44F6-12E6EA90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00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59183-FE51-CB3B-5DF1-BEEEF956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01F8F-1C35-D110-7634-A5D507EC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CD05C-849E-55FD-BF5C-ADC28D51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DF4-356D-EAF5-C1ED-7EC2E905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A10BE-0B65-ECC0-1241-07D8EE7D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8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144B9-B372-6C22-77F3-AD8AB410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E818B-4D05-746C-17B5-B22F0ACEC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348767-7D5B-3563-77F1-67CDD130E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DC5636-453C-AC0B-E60E-2DCF76F0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B36A5-93F0-B60D-C613-22EC14D6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543B9-88E7-76BF-F5B6-7ACBECAB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83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B2CF-FCB3-CB75-3BCA-C888B25B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AE9525-37FB-3822-6C5A-817188EF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43EE41-A590-8379-87CF-87BCCD33E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ADF5C2-A948-A429-A3B6-9C7C6AA9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DB5DE0-83E4-5B4A-B8B9-D50ADEE70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28FBD9-6ACD-80C4-E820-E238FD3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A0ED6-DB5A-40D5-45EB-AFF0C4B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2CF91B-E55A-60DE-AE33-887C9CEF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72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138AF-6B35-FD50-985C-896580E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CDCB73-D019-EA00-B6C5-C7B9E45C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24886-66BE-1A19-4573-C0645B2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62430-3F5A-2E14-37D6-BD86CA9D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9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90A1E0-1B1B-06E9-8C2A-29936315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655E46-C491-6D08-03A4-757345E5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7B9FCC-9D57-F540-12D1-BCE3B3D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9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3B77F-DC7A-B63F-CF7D-364BBCAC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1A8CA-4131-F966-93A3-02B455E9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A22D8-7870-3E55-E1A9-7A59307B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2CF084-F334-5F01-D80A-8984D70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91078B-80FB-AF04-AA9F-34D2F1A4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FE3A8C-2E6A-92E2-9657-D263C52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2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B99CB-E3BA-458B-8295-17FFA514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7C3D18-8EF0-2A65-D6EE-D1B5516FF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73738-742A-FB7E-2AA0-453AF215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916A5F-DF04-3965-BC70-E9817DA2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3B61F-02C6-F531-9BA4-3E2E40F6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D72A7D-7EE0-A359-7EC5-71CE323F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85AD5-418E-3C3E-0F72-12D54187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5F2B03-B7C2-C37D-0483-76E68A61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741FA-BC5A-CF8E-178D-B06B4AFE8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573D-7168-4CAF-9F30-72E7422963E1}" type="datetimeFigureOut">
              <a:rPr lang="ru-RU" smtClean="0"/>
              <a:t>21.10.2022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16036-6E89-7FA1-8BCB-F87F6FA82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7AF51-7E5B-8A8A-F353-7F87CE19E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45A1-2826-48A5-A724-A7C6FFA008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6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2F014-A920-CF60-CBB1-BF2842E60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5400" dirty="0"/>
              <a:t>Манипуляція в ЗМІ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BA2A39-403F-FDF5-7221-84B45F39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u-RU" sz="2000" dirty="0"/>
              <a:t>Бурлаченко Єгор</a:t>
            </a:r>
          </a:p>
          <a:p>
            <a:pPr algn="l"/>
            <a:r>
              <a:rPr lang="ru-RU" sz="2000" dirty="0"/>
              <a:t>ІПЗ-20к-2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Манипуляция через СМИ | Manual de Educație Mediatică și Informațională">
            <a:extLst>
              <a:ext uri="{FF2B5EF4-FFF2-40B4-BE49-F238E27FC236}">
                <a16:creationId xmlns:a16="http://schemas.microsoft.com/office/drawing/2014/main" id="{18A880F4-8EB7-CAA0-2EE5-AAAE8C369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1305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13856-02E8-45D9-0C1A-CD40E66C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uk-UA" dirty="0"/>
              <a:t>Засоби масової інформації</a:t>
            </a:r>
            <a:endParaRPr lang="ru-RU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Интернет: что это такое и как он устроен (простыми словами)">
            <a:extLst>
              <a:ext uri="{FF2B5EF4-FFF2-40B4-BE49-F238E27FC236}">
                <a16:creationId xmlns:a16="http://schemas.microsoft.com/office/drawing/2014/main" id="{A2F18997-A210-5B99-EFA7-4D9587DC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2" r="17143" b="7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Переход на цифровое ТВ: что купить и как настроить? | Блог Касперского">
            <a:extLst>
              <a:ext uri="{FF2B5EF4-FFF2-40B4-BE49-F238E27FC236}">
                <a16:creationId xmlns:a16="http://schemas.microsoft.com/office/drawing/2014/main" id="{5EA8E0E0-8DA7-E50F-31A3-984BB7DF8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9" r="3888" b="-5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сследование Mediascope: как читают печатные СМИ в 2017 году? | PRexplore">
            <a:extLst>
              <a:ext uri="{FF2B5EF4-FFF2-40B4-BE49-F238E27FC236}">
                <a16:creationId xmlns:a16="http://schemas.microsoft.com/office/drawing/2014/main" id="{70F10646-1E28-71E4-5033-F8DC0B8A6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r="11430" b="-2"/>
          <a:stretch/>
        </p:blipFill>
        <p:spPr bwMode="auto"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Норвегия первой в мире отказалась от FM-радио - Korrespondent.net">
            <a:extLst>
              <a:ext uri="{FF2B5EF4-FFF2-40B4-BE49-F238E27FC236}">
                <a16:creationId xmlns:a16="http://schemas.microsoft.com/office/drawing/2014/main" id="{FC678864-F0CD-81F5-7A39-8F0BC39C2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r="12491" b="-4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3E0263A-5327-EB5F-D923-346A434F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313" y="2871982"/>
            <a:ext cx="4375579" cy="3100193"/>
          </a:xfrm>
        </p:spPr>
        <p:txBody>
          <a:bodyPr anchor="t">
            <a:normAutofit/>
          </a:bodyPr>
          <a:lstStyle/>
          <a:p>
            <a:r>
              <a:rPr lang="uk-UA" sz="1800" dirty="0"/>
              <a:t>Телебачення</a:t>
            </a:r>
          </a:p>
          <a:p>
            <a:r>
              <a:rPr lang="uk-UA" sz="1800" dirty="0"/>
              <a:t>Радіо</a:t>
            </a:r>
          </a:p>
          <a:p>
            <a:r>
              <a:rPr lang="ru-RU" sz="1800" dirty="0"/>
              <a:t>Друковані ЗМІ</a:t>
            </a:r>
            <a:endParaRPr lang="uk-UA" sz="1800" dirty="0"/>
          </a:p>
          <a:p>
            <a:r>
              <a:rPr lang="uk-UA" sz="1800" dirty="0"/>
              <a:t>Інтернет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3376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Манипуляции">
            <a:extLst>
              <a:ext uri="{FF2B5EF4-FFF2-40B4-BE49-F238E27FC236}">
                <a16:creationId xmlns:a16="http://schemas.microsoft.com/office/drawing/2014/main" id="{009A83F3-E86C-577C-E2FB-4998F3471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B20B1-B070-6537-30A9-3BC2C4E8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u-RU" sz="3700" dirty="0">
                <a:solidFill>
                  <a:srgbClr val="FFFFFF"/>
                </a:solidFill>
              </a:rPr>
              <a:t>Маніпуляція - Вид психологічного впливу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215B7-B87F-25B4-6F99-F4D66AB4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Цей термін походить від латинського слова: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Manipulatio – manipulus –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жменя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Manipulus –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жменя, від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manus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і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ple –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наповнювати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uk-UA" sz="2000" noProof="1">
                <a:solidFill>
                  <a:schemeClr val="tx1">
                    <a:lumMod val="75000"/>
                  </a:schemeClr>
                </a:solidFill>
              </a:rPr>
              <a:t>Прихований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 психологічний вплив на співрозмовника, слухача.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У словниках європейських мов маніпуляція тлумачиться як поводження з об'єктами з певними намірами, цілями. Оксфордський словник англійської трактує маніпуляцію як «акт впливу людей чи </a:t>
            </a:r>
            <a:r>
              <a:rPr lang="uk-UA" sz="2000" noProof="1">
                <a:solidFill>
                  <a:srgbClr val="FFFFFF"/>
                </a:solidFill>
              </a:rPr>
              <a:t>управління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uk-UA" sz="2000" noProof="1">
                <a:solidFill>
                  <a:srgbClr val="FFFFFF"/>
                </a:solidFill>
              </a:rPr>
              <a:t>ними</a:t>
            </a:r>
            <a:r>
              <a:rPr lang="ru-RU" sz="2000" dirty="0">
                <a:solidFill>
                  <a:srgbClr val="FFFFFF"/>
                </a:solidFill>
              </a:rPr>
              <a:t> з спритністю, особливо з зневажливим підтекстом, як приховане управління чи </a:t>
            </a:r>
            <a:r>
              <a:rPr lang="uk-UA" sz="2000" noProof="1">
                <a:solidFill>
                  <a:srgbClr val="FFFFFF"/>
                </a:solidFill>
              </a:rPr>
              <a:t>обробка</a:t>
            </a:r>
            <a:r>
              <a:rPr lang="ru-RU" sz="2000" dirty="0">
                <a:solidFill>
                  <a:srgbClr val="FFFFFF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67226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9" name="Picture 3" descr="Как пропагандисты манипулируют аудиторией">
            <a:extLst>
              <a:ext uri="{FF2B5EF4-FFF2-40B4-BE49-F238E27FC236}">
                <a16:creationId xmlns:a16="http://schemas.microsoft.com/office/drawing/2014/main" id="{D14F62E4-F742-965E-D232-22469E1B0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BFE20-46B9-ACBC-F551-29C391F5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u-RU" sz="5000" dirty="0"/>
              <a:t>Теорія маніпуляції</a:t>
            </a: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BDDDC-72ED-66E8-F7E2-BB0C2DA5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Виділяють чотири базові методи психологічного впливу на людину: </a:t>
            </a:r>
          </a:p>
          <a:p>
            <a:r>
              <a:rPr lang="ru-RU" sz="2000" dirty="0"/>
              <a:t>-атака </a:t>
            </a:r>
          </a:p>
          <a:p>
            <a:r>
              <a:rPr lang="ru-RU" sz="2000" dirty="0"/>
              <a:t>-тиск </a:t>
            </a:r>
          </a:p>
          <a:p>
            <a:r>
              <a:rPr lang="ru-RU" sz="2000" dirty="0"/>
              <a:t>-програмування </a:t>
            </a:r>
          </a:p>
          <a:p>
            <a:r>
              <a:rPr lang="ru-RU" sz="2000" dirty="0"/>
              <a:t>-маніпуляція</a:t>
            </a:r>
          </a:p>
        </p:txBody>
      </p:sp>
    </p:spTree>
    <p:extLst>
      <p:ext uri="{BB962C8B-B14F-4D97-AF65-F5344CB8AC3E}">
        <p14:creationId xmlns:p14="http://schemas.microsoft.com/office/powerpoint/2010/main" val="273611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66C70-7632-FABE-0393-855D68C6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Методи психологічного впливу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896B1-8EFA-E372-DCB9-5AEACA47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2482589"/>
            <a:ext cx="4204131" cy="4010286"/>
          </a:xfrm>
        </p:spPr>
        <p:txBody>
          <a:bodyPr>
            <a:normAutofit fontScale="92500" lnSpcReduction="20000"/>
          </a:bodyPr>
          <a:lstStyle/>
          <a:p>
            <a:r>
              <a:rPr lang="uk-UA" altLang="ru-RU" sz="1900" noProof="1"/>
              <a:t>Психологічна атака – це спосіб різноманітного, мінливого; швидкого, активного; багатослівного, багатозначного; рухомого, пантомімічного на психіку людини з єдиною метою відключення логічного мислення: твори чи чарівного враження, чи запровадження стан розгубленості, з наступним спонуканням людини до потрібної реакції.</a:t>
            </a:r>
          </a:p>
          <a:p>
            <a:r>
              <a:rPr lang="uk-UA" altLang="ru-RU" sz="1900" noProof="1"/>
              <a:t>Психологічне програмування – це спосіб одноманітного, константного; точного, наполегливого; однозначного, унікального; нерухомого, інертного на психіку людини з метою створення алгоритмів його інтелекту та формування стереотипів поведінки.</a:t>
            </a:r>
          </a:p>
          <a:p>
            <a:endParaRPr lang="ru-RU" sz="1400" dirty="0"/>
          </a:p>
        </p:txBody>
      </p:sp>
      <p:pic>
        <p:nvPicPr>
          <p:cNvPr id="5122" name="Picture 2" descr="Psychological Warfare, We Are Under Attack! | by Rocco Marinelli | Medium">
            <a:extLst>
              <a:ext uri="{FF2B5EF4-FFF2-40B4-BE49-F238E27FC236}">
                <a16:creationId xmlns:a16="http://schemas.microsoft.com/office/drawing/2014/main" id="{86AF1AB8-02DB-970E-4401-FFA03E583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-1" b="20907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euro-Linguistic Programming - Dr. Jalal Mouti">
            <a:extLst>
              <a:ext uri="{FF2B5EF4-FFF2-40B4-BE49-F238E27FC236}">
                <a16:creationId xmlns:a16="http://schemas.microsoft.com/office/drawing/2014/main" id="{0FE87B68-540D-B46F-30D4-2C343DC3B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3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Принуждение - Психологос">
            <a:extLst>
              <a:ext uri="{FF2B5EF4-FFF2-40B4-BE49-F238E27FC236}">
                <a16:creationId xmlns:a16="http://schemas.microsoft.com/office/drawing/2014/main" id="{5D0C6E32-9714-4EF6-39FE-13193A02E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r="-2" b="12712"/>
          <a:stretch/>
        </p:blipFill>
        <p:spPr bwMode="auto">
          <a:xfrm>
            <a:off x="6015107" y="-1"/>
            <a:ext cx="6176895" cy="29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Убеждение и влияние | salesacademy.com.ua">
            <a:extLst>
              <a:ext uri="{FF2B5EF4-FFF2-40B4-BE49-F238E27FC236}">
                <a16:creationId xmlns:a16="http://schemas.microsoft.com/office/drawing/2014/main" id="{9AFDC19E-C023-4434-9605-D5DFDB73A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4" r="1" b="1"/>
          <a:stretch/>
        </p:blipFill>
        <p:spPr bwMode="auto">
          <a:xfrm>
            <a:off x="4203638" y="2937953"/>
            <a:ext cx="7988360" cy="39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34439-0331-2FC2-CB82-C9C9D9E1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/>
              <a:t>Різновид способів впливу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3B3D2-FC7C-F51D-EB08-F0598B5A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27" y="1948859"/>
            <a:ext cx="4829212" cy="4154361"/>
          </a:xfrm>
        </p:spPr>
        <p:txBody>
          <a:bodyPr>
            <a:normAutofit fontScale="77500" lnSpcReduction="20000"/>
          </a:bodyPr>
          <a:lstStyle/>
          <a:p>
            <a:r>
              <a:rPr lang="ru-RU" sz="2100" dirty="0"/>
              <a:t>Переконання</a:t>
            </a:r>
          </a:p>
          <a:p>
            <a:pPr marL="0" indent="0">
              <a:buNone/>
            </a:pPr>
            <a:r>
              <a:rPr lang="ru-RU" sz="2100" dirty="0"/>
              <a:t>Переконання — елемент (якість) світогляду, що надає особистості чи соціальній групі впевненість у поглядах на світ, знаннях і оцінках реальної дійсності. Переконання спрямовують поведінку та вольові дії. Вищий (абсолютний) ступінь переконаності, у багатьох уособлює віра [1] (впевненість).</a:t>
            </a:r>
          </a:p>
          <a:p>
            <a:endParaRPr lang="ru-RU" sz="2100" dirty="0"/>
          </a:p>
          <a:p>
            <a:pPr marL="0" indent="0">
              <a:buNone/>
            </a:pPr>
            <a:r>
              <a:rPr lang="ru-RU" sz="2100" dirty="0"/>
              <a:t>- акцентовано-логічне</a:t>
            </a:r>
          </a:p>
          <a:p>
            <a:pPr marL="0" indent="0">
              <a:buNone/>
            </a:pPr>
            <a:r>
              <a:rPr lang="ru-RU" sz="2100" dirty="0"/>
              <a:t>- Імперативне (категорично)</a:t>
            </a:r>
          </a:p>
          <a:p>
            <a:pPr marL="0" indent="0">
              <a:buNone/>
            </a:pPr>
            <a:r>
              <a:rPr lang="ru-RU" sz="2100" dirty="0"/>
              <a:t>- ексцитативне (розтравлення емоцій);</a:t>
            </a:r>
          </a:p>
          <a:p>
            <a:pPr>
              <a:buFontTx/>
              <a:buChar char="-"/>
            </a:pPr>
            <a:r>
              <a:rPr lang="ru-RU" sz="2100" dirty="0"/>
              <a:t>Альтернативне (зведення проблеми до вибору "або-або").</a:t>
            </a:r>
          </a:p>
          <a:p>
            <a:r>
              <a:rPr lang="ru-RU" sz="2100" dirty="0"/>
              <a:t>Примус</a:t>
            </a:r>
          </a:p>
          <a:p>
            <a:pPr marL="0" indent="0">
              <a:buNone/>
            </a:pPr>
            <a:r>
              <a:rPr lang="ru-RU" sz="2100" dirty="0"/>
              <a:t>Насильство</a:t>
            </a:r>
          </a:p>
          <a:p>
            <a:pPr marL="0" indent="0">
              <a:buNone/>
            </a:pPr>
            <a:r>
              <a:rPr lang="ru-RU" sz="2100" dirty="0"/>
              <a:t>Фізичний чи психічний примус</a:t>
            </a:r>
            <a:endParaRPr lang="en-US" sz="2100" dirty="0"/>
          </a:p>
          <a:p>
            <a:pPr marL="0" indent="0">
              <a:buNone/>
            </a:pPr>
            <a:endParaRPr lang="en-US" sz="1100" dirty="0"/>
          </a:p>
          <a:p>
            <a:endParaRPr lang="ru-RU" sz="1100" dirty="0"/>
          </a:p>
          <a:p>
            <a:pPr>
              <a:buFontTx/>
              <a:buChar char="-"/>
            </a:pPr>
            <a:endParaRPr lang="ru-RU" sz="1100" dirty="0"/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33695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92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Гіпноз і навіювання: хто зі знаків Зодіаку сприйнятливий, а хто не  піддається">
            <a:extLst>
              <a:ext uri="{FF2B5EF4-FFF2-40B4-BE49-F238E27FC236}">
                <a16:creationId xmlns:a16="http://schemas.microsoft.com/office/drawing/2014/main" id="{C1425498-CA37-0F4F-CC53-9E7364671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A70BD-FE2C-987A-A66B-F728B04A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80" y="858129"/>
            <a:ext cx="6155046" cy="5528603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Навіювання (лат. </a:t>
            </a:r>
            <a:r>
              <a:rPr lang="en-US" sz="1800" dirty="0">
                <a:solidFill>
                  <a:srgbClr val="FFFFFF"/>
                </a:solidFill>
              </a:rPr>
              <a:t>suggestio - </a:t>
            </a:r>
            <a:r>
              <a:rPr lang="ru-RU" sz="1800" dirty="0">
                <a:solidFill>
                  <a:srgbClr val="FFFFFF"/>
                </a:solidFill>
              </a:rPr>
              <a:t>сугестія) - психологічний вплив на свідомість людини, при якому відбувається некритичне сприйняття ним переконань і установок. Являє собою особливо сформовані словесні (але іноді й емоційні) конструкції, які часто також називають навіюванням.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Наркодія - метод впливу, заснований на використанні хімічних речовин з ферментами, що дурманять, для досягнення кодування об'єкта на бажаний вчинок</a:t>
            </a:r>
          </a:p>
          <a:p>
            <a:r>
              <a:rPr lang="ru-RU" sz="1800" dirty="0">
                <a:solidFill>
                  <a:srgbClr val="FFFFFF"/>
                </a:solidFill>
              </a:rPr>
              <a:t>Гіпно́з (др.-грец. </a:t>
            </a:r>
            <a:r>
              <a:rPr lang="el-GR" sz="1800" dirty="0">
                <a:solidFill>
                  <a:srgbClr val="FFFFFF"/>
                </a:solidFill>
              </a:rPr>
              <a:t>ὕπνος — </a:t>
            </a:r>
            <a:r>
              <a:rPr lang="ru-RU" sz="1800" dirty="0">
                <a:solidFill>
                  <a:srgbClr val="FFFFFF"/>
                </a:solidFill>
              </a:rPr>
              <a:t>сон) — змінений стан свідомості, що одночасно поєднує в собі ознаки неспання, сну та сну зі сновидіннями. Гіпноз дозволяє співіснувати одночасно взаємовиключним станом свідомості.</a:t>
            </a:r>
          </a:p>
          <a:p>
            <a:r>
              <a:rPr lang="ru-RU" sz="1800" dirty="0">
                <a:solidFill>
                  <a:srgbClr val="FFFFFF"/>
                </a:solidFill>
              </a:rPr>
              <a:t>Технотронний спосіб - метод впливу на маси людей через спеціальні пристрої, якими у наші дні є будь-які види персонального комп'ютера.</a:t>
            </a:r>
          </a:p>
        </p:txBody>
      </p:sp>
    </p:spTree>
    <p:extLst>
      <p:ext uri="{BB962C8B-B14F-4D97-AF65-F5344CB8AC3E}">
        <p14:creationId xmlns:p14="http://schemas.microsoft.com/office/powerpoint/2010/main" val="390992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51DB0-48CF-97A8-0D85-D351EDAE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Способи захисту себе та своїх близьких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DE05A-2F65-D06D-3D18-E154B6F0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FFFFFF"/>
                </a:solidFill>
              </a:rPr>
              <a:t>Техніки захисту у міжособистісних відносинах:</a:t>
            </a:r>
          </a:p>
          <a:p>
            <a:r>
              <a:rPr lang="ru-RU" sz="1600" b="1" dirty="0">
                <a:solidFill>
                  <a:srgbClr val="FFFFFF"/>
                </a:solidFill>
              </a:rPr>
              <a:t>Догляд</a:t>
            </a:r>
            <a:r>
              <a:rPr lang="ru-RU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FF"/>
                </a:solidFill>
              </a:rPr>
              <a:t>Суть методу простий – догляд. Якщо ви відчуваєте, що на вас чиниться психологічний тиск, можна просто піти, не думати про те, що відбувається, фізично уникнути маніпуляції.</a:t>
            </a:r>
          </a:p>
          <a:p>
            <a:r>
              <a:rPr lang="ru-RU" sz="1600" b="1" dirty="0">
                <a:solidFill>
                  <a:srgbClr val="FFFFFF"/>
                </a:solidFill>
              </a:rPr>
              <a:t>Нейтралізація</a:t>
            </a:r>
            <a:r>
              <a:rPr lang="ru-RU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FF"/>
                </a:solidFill>
              </a:rPr>
              <a:t>Суть механізму полягає у переведенні уваги, зміні ситуації. Важливим засобом може стати гумор</a:t>
            </a:r>
          </a:p>
          <a:p>
            <a:r>
              <a:rPr lang="ru-RU" sz="1600" b="1" dirty="0"/>
              <a:t>Управління</a:t>
            </a:r>
            <a:r>
              <a:rPr lang="ru-RU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FF"/>
                </a:solidFill>
              </a:rPr>
              <a:t>Цей метод ґрунтується на популярній техніці «маніпулювання маніпулятором». Простішою варіацією є гра на емоціях</a:t>
            </a:r>
          </a:p>
          <a:p>
            <a:r>
              <a:rPr lang="ru-RU" sz="1600" b="1" dirty="0">
                <a:solidFill>
                  <a:srgbClr val="FFFFFF"/>
                </a:solidFill>
              </a:rPr>
              <a:t>Приховування</a:t>
            </a:r>
            <a:r>
              <a:rPr lang="ru-RU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FF"/>
                </a:solidFill>
              </a:rPr>
              <a:t>Класичний приклад використання техніки - "сірі мишки". Ґрунт для маніпуляції відсутній</a:t>
            </a:r>
          </a:p>
          <a:p>
            <a:r>
              <a:rPr lang="ru-RU" sz="1600" b="1" dirty="0">
                <a:solidFill>
                  <a:srgbClr val="FFFFFF"/>
                </a:solidFill>
              </a:rPr>
              <a:t>Ігнорування</a:t>
            </a:r>
            <a:r>
              <a:rPr lang="ru-RU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FFFF"/>
                </a:solidFill>
              </a:rPr>
              <a:t>Тут потрібно знати тонку грань між дрібницями та серйозними інцидентами. Якщо ви проігноруєте першу, то покажете себе сильною особистістю. Якщо ж ви проігноруєте важливу заяву, то сам маніпулятор може використовувати це як вашу слабкість</a:t>
            </a:r>
          </a:p>
        </p:txBody>
      </p:sp>
    </p:spTree>
    <p:extLst>
      <p:ext uri="{BB962C8B-B14F-4D97-AF65-F5344CB8AC3E}">
        <p14:creationId xmlns:p14="http://schemas.microsoft.com/office/powerpoint/2010/main" val="96215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Позитивная ава - фото и картинки abrakadabra.fun">
            <a:extLst>
              <a:ext uri="{FF2B5EF4-FFF2-40B4-BE49-F238E27FC236}">
                <a16:creationId xmlns:a16="http://schemas.microsoft.com/office/drawing/2014/main" id="{9EBD8423-6882-1BD2-0F59-CF9F01E2C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1" b="156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2F014-A920-CF60-CBB1-BF2842E60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ru-RU" sz="4000"/>
              <a:t>Дякую за увагу</a:t>
            </a:r>
          </a:p>
        </p:txBody>
      </p:sp>
      <p:cxnSp>
        <p:nvCxnSpPr>
          <p:cNvPr id="11278" name="Straight Connector 1127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547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Манипуляція в ЗМІ</vt:lpstr>
      <vt:lpstr>Засоби масової інформації</vt:lpstr>
      <vt:lpstr>Маніпуляція - Вид психологічного впливу</vt:lpstr>
      <vt:lpstr>Теорія маніпуляції</vt:lpstr>
      <vt:lpstr>Методи психологічного впливу</vt:lpstr>
      <vt:lpstr>Різновид способів впливу</vt:lpstr>
      <vt:lpstr>Презентация PowerPoint</vt:lpstr>
      <vt:lpstr>Способи захисту себе та своїх близьких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Манипуляція в ЗМІ</dc:title>
  <dc:creator>Бурлаченко Єгор Сергійович</dc:creator>
  <cp:lastModifiedBy>Бурлаченко Єгор Сергійович</cp:lastModifiedBy>
  <cp:revision>1</cp:revision>
  <dcterms:created xsi:type="dcterms:W3CDTF">2022-10-21T07:36:06Z</dcterms:created>
  <dcterms:modified xsi:type="dcterms:W3CDTF">2022-10-21T09:28:22Z</dcterms:modified>
</cp:coreProperties>
</file>