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5"/>
  </p:notesMasterIdLst>
  <p:sldIdLst>
    <p:sldId id="256" r:id="rId2"/>
    <p:sldId id="284" r:id="rId3"/>
    <p:sldId id="285" r:id="rId4"/>
    <p:sldId id="286" r:id="rId5"/>
    <p:sldId id="287" r:id="rId6"/>
    <p:sldId id="258" r:id="rId7"/>
    <p:sldId id="259" r:id="rId8"/>
    <p:sldId id="289" r:id="rId9"/>
    <p:sldId id="290" r:id="rId10"/>
    <p:sldId id="291" r:id="rId11"/>
    <p:sldId id="261" r:id="rId12"/>
    <p:sldId id="292" r:id="rId13"/>
    <p:sldId id="293" r:id="rId14"/>
    <p:sldId id="294" r:id="rId15"/>
    <p:sldId id="269" r:id="rId16"/>
    <p:sldId id="288" r:id="rId17"/>
    <p:sldId id="295" r:id="rId18"/>
    <p:sldId id="296" r:id="rId19"/>
    <p:sldId id="297" r:id="rId20"/>
    <p:sldId id="298" r:id="rId21"/>
    <p:sldId id="281" r:id="rId22"/>
    <p:sldId id="282" r:id="rId23"/>
    <p:sldId id="28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erriweather Sans" panose="020B0604020202020204" charset="0"/>
      <p:italic r:id="rId30"/>
      <p:boldItalic r:id="rId3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93D5E2-675D-4AB0-9B90-0D9AADBE38E4}">
  <a:tblStyle styleId="{BD93D5E2-675D-4AB0-9B90-0D9AADBE38E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CD78DC0-159F-49D1-8D03-A371DBE7E5BB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CA583-E7BD-4834-A6BC-8047046B5A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95F6F3B-4082-4661-94BB-1B7E80E32361}">
      <dgm:prSet phldrT="[Text]"/>
      <dgm:spPr/>
      <dgm:t>
        <a:bodyPr/>
        <a:lstStyle/>
        <a:p>
          <a:r>
            <a:rPr lang="en-GB" dirty="0" smtClean="0"/>
            <a:t>New Data</a:t>
          </a:r>
          <a:endParaRPr lang="en-GB" dirty="0"/>
        </a:p>
      </dgm:t>
    </dgm:pt>
    <dgm:pt modelId="{A012C31C-2E06-4B66-A962-9A9B9B659794}" type="parTrans" cxnId="{93CD711A-6BCA-45F9-8778-04FFF680B5A9}">
      <dgm:prSet/>
      <dgm:spPr/>
      <dgm:t>
        <a:bodyPr/>
        <a:lstStyle/>
        <a:p>
          <a:endParaRPr lang="en-GB"/>
        </a:p>
      </dgm:t>
    </dgm:pt>
    <dgm:pt modelId="{F6EB8A53-3F62-41D0-A014-1354D9554EF2}" type="sibTrans" cxnId="{93CD711A-6BCA-45F9-8778-04FFF680B5A9}">
      <dgm:prSet/>
      <dgm:spPr/>
      <dgm:t>
        <a:bodyPr/>
        <a:lstStyle/>
        <a:p>
          <a:endParaRPr lang="en-GB"/>
        </a:p>
      </dgm:t>
    </dgm:pt>
    <dgm:pt modelId="{56A4048E-E9F3-40B8-9789-5CA2E64CC322}">
      <dgm:prSet phldrT="[Text]"/>
      <dgm:spPr/>
      <dgm:t>
        <a:bodyPr/>
        <a:lstStyle/>
        <a:p>
          <a:r>
            <a:rPr lang="en-GB" dirty="0" smtClean="0"/>
            <a:t>E = local error</a:t>
          </a:r>
          <a:endParaRPr lang="en-GB" dirty="0"/>
        </a:p>
      </dgm:t>
    </dgm:pt>
    <dgm:pt modelId="{E1A7B1BA-7182-4BA9-97E8-FA537BAC26DC}" type="parTrans" cxnId="{F7DBAAEF-42AF-4482-9A53-D57E65761F98}">
      <dgm:prSet/>
      <dgm:spPr/>
      <dgm:t>
        <a:bodyPr/>
        <a:lstStyle/>
        <a:p>
          <a:endParaRPr lang="en-GB"/>
        </a:p>
      </dgm:t>
    </dgm:pt>
    <dgm:pt modelId="{6E950189-3479-4639-820D-BA83D05B1111}" type="sibTrans" cxnId="{F7DBAAEF-42AF-4482-9A53-D57E65761F98}">
      <dgm:prSet/>
      <dgm:spPr/>
      <dgm:t>
        <a:bodyPr/>
        <a:lstStyle/>
        <a:p>
          <a:endParaRPr lang="en-GB"/>
        </a:p>
      </dgm:t>
    </dgm:pt>
    <dgm:pt modelId="{CD4FAD1E-9CD8-434F-A636-CA188905A8F3}">
      <dgm:prSet phldrT="[Text]"/>
      <dgm:spPr/>
      <dgm:t>
        <a:bodyPr/>
        <a:lstStyle/>
        <a:p>
          <a:r>
            <a:rPr lang="en-GB" dirty="0" smtClean="0"/>
            <a:t>E’ = Calculate concentrator error</a:t>
          </a:r>
          <a:endParaRPr lang="en-GB" dirty="0"/>
        </a:p>
      </dgm:t>
    </dgm:pt>
    <dgm:pt modelId="{5101B869-DBCF-42E8-B437-E155F522548F}" type="parTrans" cxnId="{2675FCF2-6649-4BD7-A456-E430018E6DBD}">
      <dgm:prSet/>
      <dgm:spPr/>
      <dgm:t>
        <a:bodyPr/>
        <a:lstStyle/>
        <a:p>
          <a:endParaRPr lang="en-GB"/>
        </a:p>
      </dgm:t>
    </dgm:pt>
    <dgm:pt modelId="{6A267BD7-CEC6-4F03-849C-6AC44D21688C}" type="sibTrans" cxnId="{2675FCF2-6649-4BD7-A456-E430018E6DBD}">
      <dgm:prSet/>
      <dgm:spPr/>
      <dgm:t>
        <a:bodyPr/>
        <a:lstStyle/>
        <a:p>
          <a:endParaRPr lang="en-GB"/>
        </a:p>
      </dgm:t>
    </dgm:pt>
    <dgm:pt modelId="{3E2B6BC6-2A7A-4CFD-8AAC-58DDC9F6F0E2}">
      <dgm:prSet phldrT="[Text]"/>
      <dgm:spPr/>
      <dgm:t>
        <a:bodyPr/>
        <a:lstStyle/>
        <a:p>
          <a:r>
            <a:rPr lang="en-GB" dirty="0" smtClean="0"/>
            <a:t>E-E’ &gt; THETA ?</a:t>
          </a:r>
          <a:endParaRPr lang="en-GB" dirty="0"/>
        </a:p>
      </dgm:t>
    </dgm:pt>
    <dgm:pt modelId="{D8E9F289-8B2E-4A69-9E62-2E74FC67BA1D}" type="parTrans" cxnId="{E6425B00-F091-4ABC-8F53-E5C7B223C1CE}">
      <dgm:prSet/>
      <dgm:spPr/>
      <dgm:t>
        <a:bodyPr/>
        <a:lstStyle/>
        <a:p>
          <a:endParaRPr lang="en-GB"/>
        </a:p>
      </dgm:t>
    </dgm:pt>
    <dgm:pt modelId="{8D2C8301-07A2-48E4-A23E-0F5778BBA35D}" type="sibTrans" cxnId="{E6425B00-F091-4ABC-8F53-E5C7B223C1CE}">
      <dgm:prSet/>
      <dgm:spPr/>
      <dgm:t>
        <a:bodyPr/>
        <a:lstStyle/>
        <a:p>
          <a:r>
            <a:rPr lang="en-GB" b="1" dirty="0" smtClean="0"/>
            <a:t>Yes</a:t>
          </a:r>
          <a:endParaRPr lang="en-GB" b="1" dirty="0"/>
        </a:p>
      </dgm:t>
    </dgm:pt>
    <dgm:pt modelId="{93B728C6-E62F-43D9-8709-6A6DE0C947D9}">
      <dgm:prSet phldrT="[Text]"/>
      <dgm:spPr/>
      <dgm:t>
        <a:bodyPr/>
        <a:lstStyle/>
        <a:p>
          <a:r>
            <a:rPr lang="en-GB" dirty="0" smtClean="0"/>
            <a:t>Transmit model and keep a copy</a:t>
          </a:r>
          <a:endParaRPr lang="en-GB" dirty="0"/>
        </a:p>
      </dgm:t>
    </dgm:pt>
    <dgm:pt modelId="{3D5BB524-6817-4B0D-AB9B-55CDA9C5D704}" type="parTrans" cxnId="{9FED9AA6-4095-45BA-A360-CBFF5954CA88}">
      <dgm:prSet/>
      <dgm:spPr/>
      <dgm:t>
        <a:bodyPr/>
        <a:lstStyle/>
        <a:p>
          <a:endParaRPr lang="en-GB"/>
        </a:p>
      </dgm:t>
    </dgm:pt>
    <dgm:pt modelId="{ECC5A904-9127-4932-A638-085E5ECDD8DA}" type="sibTrans" cxnId="{9FED9AA6-4095-45BA-A360-CBFF5954CA88}">
      <dgm:prSet/>
      <dgm:spPr/>
      <dgm:t>
        <a:bodyPr/>
        <a:lstStyle/>
        <a:p>
          <a:endParaRPr lang="en-GB"/>
        </a:p>
      </dgm:t>
    </dgm:pt>
    <dgm:pt modelId="{BB46D246-7BEE-4141-BF8D-B978CE59DD4E}">
      <dgm:prSet phldrT="[Text]"/>
      <dgm:spPr/>
      <dgm:t>
        <a:bodyPr/>
        <a:lstStyle/>
        <a:p>
          <a:r>
            <a:rPr lang="en-GB" dirty="0" smtClean="0"/>
            <a:t>Update local model and clustering</a:t>
          </a:r>
          <a:endParaRPr lang="en-GB" dirty="0"/>
        </a:p>
      </dgm:t>
    </dgm:pt>
    <dgm:pt modelId="{9EA2CE9A-4B81-442C-8DA5-3ADCCB5934AD}" type="parTrans" cxnId="{E8131D4C-6179-41F7-9CF0-45A837EA0D64}">
      <dgm:prSet/>
      <dgm:spPr/>
      <dgm:t>
        <a:bodyPr/>
        <a:lstStyle/>
        <a:p>
          <a:endParaRPr lang="en-GB"/>
        </a:p>
      </dgm:t>
    </dgm:pt>
    <dgm:pt modelId="{36C904E1-3945-435E-ABF0-AE499A249B05}" type="sibTrans" cxnId="{E8131D4C-6179-41F7-9CF0-45A837EA0D64}">
      <dgm:prSet/>
      <dgm:spPr/>
      <dgm:t>
        <a:bodyPr/>
        <a:lstStyle/>
        <a:p>
          <a:endParaRPr lang="en-GB"/>
        </a:p>
      </dgm:t>
    </dgm:pt>
    <dgm:pt modelId="{C242FDF1-2A5D-4DE4-B5C6-6D3D05164C7C}" type="pres">
      <dgm:prSet presAssocID="{A16CA583-E7BD-4834-A6BC-8047046B5A90}" presName="Name0" presStyleCnt="0">
        <dgm:presLayoutVars>
          <dgm:dir/>
          <dgm:resizeHandles val="exact"/>
        </dgm:presLayoutVars>
      </dgm:prSet>
      <dgm:spPr/>
    </dgm:pt>
    <dgm:pt modelId="{69327AA2-B40F-4DAD-9D3E-DAF7F6702136}" type="pres">
      <dgm:prSet presAssocID="{995F6F3B-4082-4661-94BB-1B7E80E3236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832786-EA52-46D3-BC5B-A0FBD057173B}" type="pres">
      <dgm:prSet presAssocID="{F6EB8A53-3F62-41D0-A014-1354D9554EF2}" presName="sibTrans" presStyleLbl="sibTrans2D1" presStyleIdx="0" presStyleCnt="5"/>
      <dgm:spPr/>
    </dgm:pt>
    <dgm:pt modelId="{8A3D1502-D727-4AC9-A0D2-98FA0BA08BF8}" type="pres">
      <dgm:prSet presAssocID="{F6EB8A53-3F62-41D0-A014-1354D9554EF2}" presName="connectorText" presStyleLbl="sibTrans2D1" presStyleIdx="0" presStyleCnt="5"/>
      <dgm:spPr/>
    </dgm:pt>
    <dgm:pt modelId="{CD0C461B-B960-48F1-A426-478C15103275}" type="pres">
      <dgm:prSet presAssocID="{BB46D246-7BEE-4141-BF8D-B978CE59DD4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3459AF-3F61-4283-8423-8E59FB6E0915}" type="pres">
      <dgm:prSet presAssocID="{36C904E1-3945-435E-ABF0-AE499A249B05}" presName="sibTrans" presStyleLbl="sibTrans2D1" presStyleIdx="1" presStyleCnt="5"/>
      <dgm:spPr/>
    </dgm:pt>
    <dgm:pt modelId="{C81FB04D-E1A3-460D-A088-01087A41C9BC}" type="pres">
      <dgm:prSet presAssocID="{36C904E1-3945-435E-ABF0-AE499A249B05}" presName="connectorText" presStyleLbl="sibTrans2D1" presStyleIdx="1" presStyleCnt="5"/>
      <dgm:spPr/>
    </dgm:pt>
    <dgm:pt modelId="{79B80FA3-2877-421E-AF48-A7B17B7C830D}" type="pres">
      <dgm:prSet presAssocID="{56A4048E-E9F3-40B8-9789-5CA2E64CC322}" presName="node" presStyleLbl="node1" presStyleIdx="2" presStyleCnt="6">
        <dgm:presLayoutVars>
          <dgm:bulletEnabled val="1"/>
        </dgm:presLayoutVars>
      </dgm:prSet>
      <dgm:spPr/>
    </dgm:pt>
    <dgm:pt modelId="{E3396C51-DEDD-4270-9473-8223584EA728}" type="pres">
      <dgm:prSet presAssocID="{6E950189-3479-4639-820D-BA83D05B1111}" presName="sibTrans" presStyleLbl="sibTrans2D1" presStyleIdx="2" presStyleCnt="5"/>
      <dgm:spPr/>
    </dgm:pt>
    <dgm:pt modelId="{FBD5F1DB-412F-48DC-9EA3-7D84A83022BE}" type="pres">
      <dgm:prSet presAssocID="{6E950189-3479-4639-820D-BA83D05B1111}" presName="connectorText" presStyleLbl="sibTrans2D1" presStyleIdx="2" presStyleCnt="5"/>
      <dgm:spPr/>
    </dgm:pt>
    <dgm:pt modelId="{300C7EFA-DB50-46A3-85CA-A52D2DA0AD63}" type="pres">
      <dgm:prSet presAssocID="{CD4FAD1E-9CD8-434F-A636-CA188905A8F3}" presName="node" presStyleLbl="node1" presStyleIdx="3" presStyleCnt="6">
        <dgm:presLayoutVars>
          <dgm:bulletEnabled val="1"/>
        </dgm:presLayoutVars>
      </dgm:prSet>
      <dgm:spPr/>
    </dgm:pt>
    <dgm:pt modelId="{BDEBCC3E-69F8-492D-BC96-4F68310DD2AB}" type="pres">
      <dgm:prSet presAssocID="{6A267BD7-CEC6-4F03-849C-6AC44D21688C}" presName="sibTrans" presStyleLbl="sibTrans2D1" presStyleIdx="3" presStyleCnt="5"/>
      <dgm:spPr/>
    </dgm:pt>
    <dgm:pt modelId="{81EED833-C2B3-4AE5-89D5-34FA9E32CF52}" type="pres">
      <dgm:prSet presAssocID="{6A267BD7-CEC6-4F03-849C-6AC44D21688C}" presName="connectorText" presStyleLbl="sibTrans2D1" presStyleIdx="3" presStyleCnt="5"/>
      <dgm:spPr/>
    </dgm:pt>
    <dgm:pt modelId="{373BEE32-54FB-4765-B6E1-8F13065A97E8}" type="pres">
      <dgm:prSet presAssocID="{3E2B6BC6-2A7A-4CFD-8AAC-58DDC9F6F0E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9BA424-2887-4F2A-8052-A424B61DA147}" type="pres">
      <dgm:prSet presAssocID="{8D2C8301-07A2-48E4-A23E-0F5778BBA35D}" presName="sibTrans" presStyleLbl="sibTrans2D1" presStyleIdx="4" presStyleCnt="5" custScaleX="164069" custScaleY="164069"/>
      <dgm:spPr/>
    </dgm:pt>
    <dgm:pt modelId="{E13D610C-4519-4338-8494-E4B8F4A470B0}" type="pres">
      <dgm:prSet presAssocID="{8D2C8301-07A2-48E4-A23E-0F5778BBA35D}" presName="connectorText" presStyleLbl="sibTrans2D1" presStyleIdx="4" presStyleCnt="5"/>
      <dgm:spPr/>
    </dgm:pt>
    <dgm:pt modelId="{598FE30E-1CA9-4F9D-88E4-779C297834DE}" type="pres">
      <dgm:prSet presAssocID="{93B728C6-E62F-43D9-8709-6A6DE0C947D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8131D4C-6179-41F7-9CF0-45A837EA0D64}" srcId="{A16CA583-E7BD-4834-A6BC-8047046B5A90}" destId="{BB46D246-7BEE-4141-BF8D-B978CE59DD4E}" srcOrd="1" destOrd="0" parTransId="{9EA2CE9A-4B81-442C-8DA5-3ADCCB5934AD}" sibTransId="{36C904E1-3945-435E-ABF0-AE499A249B05}"/>
    <dgm:cxn modelId="{41C4748D-3139-4F50-BC7E-00576C9DBD80}" type="presOf" srcId="{36C904E1-3945-435E-ABF0-AE499A249B05}" destId="{EE3459AF-3F61-4283-8423-8E59FB6E0915}" srcOrd="0" destOrd="0" presId="urn:microsoft.com/office/officeart/2005/8/layout/process1"/>
    <dgm:cxn modelId="{F7DBAAEF-42AF-4482-9A53-D57E65761F98}" srcId="{A16CA583-E7BD-4834-A6BC-8047046B5A90}" destId="{56A4048E-E9F3-40B8-9789-5CA2E64CC322}" srcOrd="2" destOrd="0" parTransId="{E1A7B1BA-7182-4BA9-97E8-FA537BAC26DC}" sibTransId="{6E950189-3479-4639-820D-BA83D05B1111}"/>
    <dgm:cxn modelId="{93CD711A-6BCA-45F9-8778-04FFF680B5A9}" srcId="{A16CA583-E7BD-4834-A6BC-8047046B5A90}" destId="{995F6F3B-4082-4661-94BB-1B7E80E32361}" srcOrd="0" destOrd="0" parTransId="{A012C31C-2E06-4B66-A962-9A9B9B659794}" sibTransId="{F6EB8A53-3F62-41D0-A014-1354D9554EF2}"/>
    <dgm:cxn modelId="{E6425B00-F091-4ABC-8F53-E5C7B223C1CE}" srcId="{A16CA583-E7BD-4834-A6BC-8047046B5A90}" destId="{3E2B6BC6-2A7A-4CFD-8AAC-58DDC9F6F0E2}" srcOrd="4" destOrd="0" parTransId="{D8E9F289-8B2E-4A69-9E62-2E74FC67BA1D}" sibTransId="{8D2C8301-07A2-48E4-A23E-0F5778BBA35D}"/>
    <dgm:cxn modelId="{CEA85CDC-DF51-4AC2-8804-D7A67B36752E}" type="presOf" srcId="{F6EB8A53-3F62-41D0-A014-1354D9554EF2}" destId="{91832786-EA52-46D3-BC5B-A0FBD057173B}" srcOrd="0" destOrd="0" presId="urn:microsoft.com/office/officeart/2005/8/layout/process1"/>
    <dgm:cxn modelId="{7CA71318-0420-49CB-9BFC-963045BA0E88}" type="presOf" srcId="{6A267BD7-CEC6-4F03-849C-6AC44D21688C}" destId="{BDEBCC3E-69F8-492D-BC96-4F68310DD2AB}" srcOrd="0" destOrd="0" presId="urn:microsoft.com/office/officeart/2005/8/layout/process1"/>
    <dgm:cxn modelId="{9FED9AA6-4095-45BA-A360-CBFF5954CA88}" srcId="{A16CA583-E7BD-4834-A6BC-8047046B5A90}" destId="{93B728C6-E62F-43D9-8709-6A6DE0C947D9}" srcOrd="5" destOrd="0" parTransId="{3D5BB524-6817-4B0D-AB9B-55CDA9C5D704}" sibTransId="{ECC5A904-9127-4932-A638-085E5ECDD8DA}"/>
    <dgm:cxn modelId="{E81BE61A-1FAC-4719-B616-5EE225613D5F}" type="presOf" srcId="{56A4048E-E9F3-40B8-9789-5CA2E64CC322}" destId="{79B80FA3-2877-421E-AF48-A7B17B7C830D}" srcOrd="0" destOrd="0" presId="urn:microsoft.com/office/officeart/2005/8/layout/process1"/>
    <dgm:cxn modelId="{02948357-2E0F-4CF2-8EE4-8237244FBC84}" type="presOf" srcId="{93B728C6-E62F-43D9-8709-6A6DE0C947D9}" destId="{598FE30E-1CA9-4F9D-88E4-779C297834DE}" srcOrd="0" destOrd="0" presId="urn:microsoft.com/office/officeart/2005/8/layout/process1"/>
    <dgm:cxn modelId="{88640067-C4E4-4E8B-A9DC-1E2AD4F5071F}" type="presOf" srcId="{CD4FAD1E-9CD8-434F-A636-CA188905A8F3}" destId="{300C7EFA-DB50-46A3-85CA-A52D2DA0AD63}" srcOrd="0" destOrd="0" presId="urn:microsoft.com/office/officeart/2005/8/layout/process1"/>
    <dgm:cxn modelId="{C20F27A9-1D79-4CD4-94D4-8B03EEABFFF4}" type="presOf" srcId="{F6EB8A53-3F62-41D0-A014-1354D9554EF2}" destId="{8A3D1502-D727-4AC9-A0D2-98FA0BA08BF8}" srcOrd="1" destOrd="0" presId="urn:microsoft.com/office/officeart/2005/8/layout/process1"/>
    <dgm:cxn modelId="{A0ED00B8-82CD-49C0-A898-D935C02539D6}" type="presOf" srcId="{995F6F3B-4082-4661-94BB-1B7E80E32361}" destId="{69327AA2-B40F-4DAD-9D3E-DAF7F6702136}" srcOrd="0" destOrd="0" presId="urn:microsoft.com/office/officeart/2005/8/layout/process1"/>
    <dgm:cxn modelId="{C7E5DB43-F7E8-4802-A55C-550F61D9E94A}" type="presOf" srcId="{3E2B6BC6-2A7A-4CFD-8AAC-58DDC9F6F0E2}" destId="{373BEE32-54FB-4765-B6E1-8F13065A97E8}" srcOrd="0" destOrd="0" presId="urn:microsoft.com/office/officeart/2005/8/layout/process1"/>
    <dgm:cxn modelId="{2B9AAAB8-9492-4DB8-8319-0A72E9714263}" type="presOf" srcId="{A16CA583-E7BD-4834-A6BC-8047046B5A90}" destId="{C242FDF1-2A5D-4DE4-B5C6-6D3D05164C7C}" srcOrd="0" destOrd="0" presId="urn:microsoft.com/office/officeart/2005/8/layout/process1"/>
    <dgm:cxn modelId="{789E329D-7794-4105-9289-850B2348A3BB}" type="presOf" srcId="{8D2C8301-07A2-48E4-A23E-0F5778BBA35D}" destId="{E13D610C-4519-4338-8494-E4B8F4A470B0}" srcOrd="1" destOrd="0" presId="urn:microsoft.com/office/officeart/2005/8/layout/process1"/>
    <dgm:cxn modelId="{2675FCF2-6649-4BD7-A456-E430018E6DBD}" srcId="{A16CA583-E7BD-4834-A6BC-8047046B5A90}" destId="{CD4FAD1E-9CD8-434F-A636-CA188905A8F3}" srcOrd="3" destOrd="0" parTransId="{5101B869-DBCF-42E8-B437-E155F522548F}" sibTransId="{6A267BD7-CEC6-4F03-849C-6AC44D21688C}"/>
    <dgm:cxn modelId="{11C011D0-BEA0-4781-9BCA-DF9F1A711E9B}" type="presOf" srcId="{36C904E1-3945-435E-ABF0-AE499A249B05}" destId="{C81FB04D-E1A3-460D-A088-01087A41C9BC}" srcOrd="1" destOrd="0" presId="urn:microsoft.com/office/officeart/2005/8/layout/process1"/>
    <dgm:cxn modelId="{DF942488-AAB1-468A-9D66-6F296B2E3896}" type="presOf" srcId="{6A267BD7-CEC6-4F03-849C-6AC44D21688C}" destId="{81EED833-C2B3-4AE5-89D5-34FA9E32CF52}" srcOrd="1" destOrd="0" presId="urn:microsoft.com/office/officeart/2005/8/layout/process1"/>
    <dgm:cxn modelId="{EDCAA525-27DD-4D72-B1E4-FA4AF2F97E5B}" type="presOf" srcId="{6E950189-3479-4639-820D-BA83D05B1111}" destId="{E3396C51-DEDD-4270-9473-8223584EA728}" srcOrd="0" destOrd="0" presId="urn:microsoft.com/office/officeart/2005/8/layout/process1"/>
    <dgm:cxn modelId="{58750499-A628-49D7-B8F1-7ADD8DBD1A16}" type="presOf" srcId="{BB46D246-7BEE-4141-BF8D-B978CE59DD4E}" destId="{CD0C461B-B960-48F1-A426-478C15103275}" srcOrd="0" destOrd="0" presId="urn:microsoft.com/office/officeart/2005/8/layout/process1"/>
    <dgm:cxn modelId="{97F0574B-83E1-4FD5-968F-2288399681D1}" type="presOf" srcId="{6E950189-3479-4639-820D-BA83D05B1111}" destId="{FBD5F1DB-412F-48DC-9EA3-7D84A83022BE}" srcOrd="1" destOrd="0" presId="urn:microsoft.com/office/officeart/2005/8/layout/process1"/>
    <dgm:cxn modelId="{182BD6BB-2874-4E05-9E5C-1FAE277959AA}" type="presOf" srcId="{8D2C8301-07A2-48E4-A23E-0F5778BBA35D}" destId="{8A9BA424-2887-4F2A-8052-A424B61DA147}" srcOrd="0" destOrd="0" presId="urn:microsoft.com/office/officeart/2005/8/layout/process1"/>
    <dgm:cxn modelId="{CC2C9B10-9D01-4AEB-AA95-58AD4E090663}" type="presParOf" srcId="{C242FDF1-2A5D-4DE4-B5C6-6D3D05164C7C}" destId="{69327AA2-B40F-4DAD-9D3E-DAF7F6702136}" srcOrd="0" destOrd="0" presId="urn:microsoft.com/office/officeart/2005/8/layout/process1"/>
    <dgm:cxn modelId="{2E4EA788-3B1F-4EC1-8118-937C7AB6E6C9}" type="presParOf" srcId="{C242FDF1-2A5D-4DE4-B5C6-6D3D05164C7C}" destId="{91832786-EA52-46D3-BC5B-A0FBD057173B}" srcOrd="1" destOrd="0" presId="urn:microsoft.com/office/officeart/2005/8/layout/process1"/>
    <dgm:cxn modelId="{70921B6A-7A5C-4D88-AE37-3A17F8C910D5}" type="presParOf" srcId="{91832786-EA52-46D3-BC5B-A0FBD057173B}" destId="{8A3D1502-D727-4AC9-A0D2-98FA0BA08BF8}" srcOrd="0" destOrd="0" presId="urn:microsoft.com/office/officeart/2005/8/layout/process1"/>
    <dgm:cxn modelId="{0561356A-F6E3-4155-862A-BFBF1E9D0BCD}" type="presParOf" srcId="{C242FDF1-2A5D-4DE4-B5C6-6D3D05164C7C}" destId="{CD0C461B-B960-48F1-A426-478C15103275}" srcOrd="2" destOrd="0" presId="urn:microsoft.com/office/officeart/2005/8/layout/process1"/>
    <dgm:cxn modelId="{31CF8E35-EC18-4578-B505-79ECB2693AAE}" type="presParOf" srcId="{C242FDF1-2A5D-4DE4-B5C6-6D3D05164C7C}" destId="{EE3459AF-3F61-4283-8423-8E59FB6E0915}" srcOrd="3" destOrd="0" presId="urn:microsoft.com/office/officeart/2005/8/layout/process1"/>
    <dgm:cxn modelId="{825F8A37-732E-4E24-B9F1-3584D528E3AD}" type="presParOf" srcId="{EE3459AF-3F61-4283-8423-8E59FB6E0915}" destId="{C81FB04D-E1A3-460D-A088-01087A41C9BC}" srcOrd="0" destOrd="0" presId="urn:microsoft.com/office/officeart/2005/8/layout/process1"/>
    <dgm:cxn modelId="{EF513993-9885-47A5-A616-7085EB271D4B}" type="presParOf" srcId="{C242FDF1-2A5D-4DE4-B5C6-6D3D05164C7C}" destId="{79B80FA3-2877-421E-AF48-A7B17B7C830D}" srcOrd="4" destOrd="0" presId="urn:microsoft.com/office/officeart/2005/8/layout/process1"/>
    <dgm:cxn modelId="{F7B98578-369F-4FE6-8DFA-4F7445245403}" type="presParOf" srcId="{C242FDF1-2A5D-4DE4-B5C6-6D3D05164C7C}" destId="{E3396C51-DEDD-4270-9473-8223584EA728}" srcOrd="5" destOrd="0" presId="urn:microsoft.com/office/officeart/2005/8/layout/process1"/>
    <dgm:cxn modelId="{15815883-CAA0-4D2D-985B-375207D3B08D}" type="presParOf" srcId="{E3396C51-DEDD-4270-9473-8223584EA728}" destId="{FBD5F1DB-412F-48DC-9EA3-7D84A83022BE}" srcOrd="0" destOrd="0" presId="urn:microsoft.com/office/officeart/2005/8/layout/process1"/>
    <dgm:cxn modelId="{D7640F92-58EE-48B5-9FAB-62D8BD254F75}" type="presParOf" srcId="{C242FDF1-2A5D-4DE4-B5C6-6D3D05164C7C}" destId="{300C7EFA-DB50-46A3-85CA-A52D2DA0AD63}" srcOrd="6" destOrd="0" presId="urn:microsoft.com/office/officeart/2005/8/layout/process1"/>
    <dgm:cxn modelId="{546CA42D-660C-4213-AE51-C1FA6FEEB9EA}" type="presParOf" srcId="{C242FDF1-2A5D-4DE4-B5C6-6D3D05164C7C}" destId="{BDEBCC3E-69F8-492D-BC96-4F68310DD2AB}" srcOrd="7" destOrd="0" presId="urn:microsoft.com/office/officeart/2005/8/layout/process1"/>
    <dgm:cxn modelId="{81123B7A-BC13-4AC1-8F09-B9FBF8065875}" type="presParOf" srcId="{BDEBCC3E-69F8-492D-BC96-4F68310DD2AB}" destId="{81EED833-C2B3-4AE5-89D5-34FA9E32CF52}" srcOrd="0" destOrd="0" presId="urn:microsoft.com/office/officeart/2005/8/layout/process1"/>
    <dgm:cxn modelId="{344D209C-BA15-4C48-A3EF-4BAF4645D990}" type="presParOf" srcId="{C242FDF1-2A5D-4DE4-B5C6-6D3D05164C7C}" destId="{373BEE32-54FB-4765-B6E1-8F13065A97E8}" srcOrd="8" destOrd="0" presId="urn:microsoft.com/office/officeart/2005/8/layout/process1"/>
    <dgm:cxn modelId="{E40066A3-B7C3-4059-A8F7-A708815AF83B}" type="presParOf" srcId="{C242FDF1-2A5D-4DE4-B5C6-6D3D05164C7C}" destId="{8A9BA424-2887-4F2A-8052-A424B61DA147}" srcOrd="9" destOrd="0" presId="urn:microsoft.com/office/officeart/2005/8/layout/process1"/>
    <dgm:cxn modelId="{1612B3C8-611E-4D1E-9DA8-32ABC08370C5}" type="presParOf" srcId="{8A9BA424-2887-4F2A-8052-A424B61DA147}" destId="{E13D610C-4519-4338-8494-E4B8F4A470B0}" srcOrd="0" destOrd="0" presId="urn:microsoft.com/office/officeart/2005/8/layout/process1"/>
    <dgm:cxn modelId="{94F7A140-76DC-41B7-B726-770FD3F878BF}" type="presParOf" srcId="{C242FDF1-2A5D-4DE4-B5C6-6D3D05164C7C}" destId="{598FE30E-1CA9-4F9D-88E4-779C297834D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27AA2-B40F-4DAD-9D3E-DAF7F6702136}">
      <dsp:nvSpPr>
        <dsp:cNvPr id="0" name=""/>
        <dsp:cNvSpPr/>
      </dsp:nvSpPr>
      <dsp:spPr>
        <a:xfrm>
          <a:off x="0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New Data</a:t>
          </a:r>
          <a:endParaRPr lang="en-GB" sz="1200" kern="1200" dirty="0"/>
        </a:p>
      </dsp:txBody>
      <dsp:txXfrm>
        <a:off x="22865" y="910002"/>
        <a:ext cx="1008337" cy="734938"/>
      </dsp:txXfrm>
    </dsp:sp>
    <dsp:sp modelId="{91832786-EA52-46D3-BC5B-A0FBD057173B}">
      <dsp:nvSpPr>
        <dsp:cNvPr id="0" name=""/>
        <dsp:cNvSpPr/>
      </dsp:nvSpPr>
      <dsp:spPr>
        <a:xfrm>
          <a:off x="1159473" y="1146767"/>
          <a:ext cx="223462" cy="2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159473" y="1199049"/>
        <a:ext cx="156423" cy="156844"/>
      </dsp:txXfrm>
    </dsp:sp>
    <dsp:sp modelId="{CD0C461B-B960-48F1-A426-478C15103275}">
      <dsp:nvSpPr>
        <dsp:cNvPr id="0" name=""/>
        <dsp:cNvSpPr/>
      </dsp:nvSpPr>
      <dsp:spPr>
        <a:xfrm>
          <a:off x="1475693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Update local model and clustering</a:t>
          </a:r>
          <a:endParaRPr lang="en-GB" sz="1200" kern="1200" dirty="0"/>
        </a:p>
      </dsp:txBody>
      <dsp:txXfrm>
        <a:off x="1498558" y="910002"/>
        <a:ext cx="1008337" cy="734938"/>
      </dsp:txXfrm>
    </dsp:sp>
    <dsp:sp modelId="{EE3459AF-3F61-4283-8423-8E59FB6E0915}">
      <dsp:nvSpPr>
        <dsp:cNvPr id="0" name=""/>
        <dsp:cNvSpPr/>
      </dsp:nvSpPr>
      <dsp:spPr>
        <a:xfrm>
          <a:off x="2635167" y="1146767"/>
          <a:ext cx="223462" cy="2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635167" y="1199049"/>
        <a:ext cx="156423" cy="156844"/>
      </dsp:txXfrm>
    </dsp:sp>
    <dsp:sp modelId="{79B80FA3-2877-421E-AF48-A7B17B7C830D}">
      <dsp:nvSpPr>
        <dsp:cNvPr id="0" name=""/>
        <dsp:cNvSpPr/>
      </dsp:nvSpPr>
      <dsp:spPr>
        <a:xfrm>
          <a:off x="2951387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 = local error</a:t>
          </a:r>
          <a:endParaRPr lang="en-GB" sz="1200" kern="1200" dirty="0"/>
        </a:p>
      </dsp:txBody>
      <dsp:txXfrm>
        <a:off x="2974252" y="910002"/>
        <a:ext cx="1008337" cy="734938"/>
      </dsp:txXfrm>
    </dsp:sp>
    <dsp:sp modelId="{E3396C51-DEDD-4270-9473-8223584EA728}">
      <dsp:nvSpPr>
        <dsp:cNvPr id="0" name=""/>
        <dsp:cNvSpPr/>
      </dsp:nvSpPr>
      <dsp:spPr>
        <a:xfrm>
          <a:off x="4110861" y="1146767"/>
          <a:ext cx="223462" cy="2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4110861" y="1199049"/>
        <a:ext cx="156423" cy="156844"/>
      </dsp:txXfrm>
    </dsp:sp>
    <dsp:sp modelId="{300C7EFA-DB50-46A3-85CA-A52D2DA0AD63}">
      <dsp:nvSpPr>
        <dsp:cNvPr id="0" name=""/>
        <dsp:cNvSpPr/>
      </dsp:nvSpPr>
      <dsp:spPr>
        <a:xfrm>
          <a:off x="4427081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E’ = Calculate concentrator error</a:t>
          </a:r>
          <a:endParaRPr lang="en-GB" sz="1200" kern="1200" dirty="0"/>
        </a:p>
      </dsp:txBody>
      <dsp:txXfrm>
        <a:off x="4449946" y="910002"/>
        <a:ext cx="1008337" cy="734938"/>
      </dsp:txXfrm>
    </dsp:sp>
    <dsp:sp modelId="{BDEBCC3E-69F8-492D-BC96-4F68310DD2AB}">
      <dsp:nvSpPr>
        <dsp:cNvPr id="0" name=""/>
        <dsp:cNvSpPr/>
      </dsp:nvSpPr>
      <dsp:spPr>
        <a:xfrm>
          <a:off x="5586555" y="1146767"/>
          <a:ext cx="223462" cy="2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5586555" y="1199049"/>
        <a:ext cx="156423" cy="156844"/>
      </dsp:txXfrm>
    </dsp:sp>
    <dsp:sp modelId="{373BEE32-54FB-4765-B6E1-8F13065A97E8}">
      <dsp:nvSpPr>
        <dsp:cNvPr id="0" name=""/>
        <dsp:cNvSpPr/>
      </dsp:nvSpPr>
      <dsp:spPr>
        <a:xfrm>
          <a:off x="5902775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E-E’ &gt; THETA ?</a:t>
          </a:r>
          <a:endParaRPr lang="en-GB" sz="1200" kern="1200" dirty="0"/>
        </a:p>
      </dsp:txBody>
      <dsp:txXfrm>
        <a:off x="5925640" y="910002"/>
        <a:ext cx="1008337" cy="734938"/>
      </dsp:txXfrm>
    </dsp:sp>
    <dsp:sp modelId="{8A9BA424-2887-4F2A-8052-A424B61DA147}">
      <dsp:nvSpPr>
        <dsp:cNvPr id="0" name=""/>
        <dsp:cNvSpPr/>
      </dsp:nvSpPr>
      <dsp:spPr>
        <a:xfrm>
          <a:off x="6990664" y="1063026"/>
          <a:ext cx="366632" cy="428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kern="1200" dirty="0" smtClean="0"/>
            <a:t>Yes</a:t>
          </a:r>
          <a:endParaRPr lang="en-GB" sz="1000" b="1" kern="1200" dirty="0"/>
        </a:p>
      </dsp:txBody>
      <dsp:txXfrm>
        <a:off x="6990664" y="1148804"/>
        <a:ext cx="256642" cy="257334"/>
      </dsp:txXfrm>
    </dsp:sp>
    <dsp:sp modelId="{598FE30E-1CA9-4F9D-88E4-779C297834DE}">
      <dsp:nvSpPr>
        <dsp:cNvPr id="0" name=""/>
        <dsp:cNvSpPr/>
      </dsp:nvSpPr>
      <dsp:spPr>
        <a:xfrm>
          <a:off x="7378469" y="887137"/>
          <a:ext cx="1054067" cy="780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Transmit model and keep a copy</a:t>
          </a:r>
          <a:endParaRPr lang="en-GB" sz="1200" kern="1200" dirty="0"/>
        </a:p>
      </dsp:txBody>
      <dsp:txXfrm>
        <a:off x="7401334" y="910002"/>
        <a:ext cx="1008337" cy="734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8956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035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51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3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2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3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10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122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58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94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177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74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85273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235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58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9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511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8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345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55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80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349" cy="3761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Pillarbox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Laven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Fore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This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University Blu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la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Laven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5_Custom Layout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Fores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Burgun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Rus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University Blu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Heath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This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Cobal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Pillarbox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349" cy="3761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Half image Whi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Rus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Sla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Heath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Burgun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Cobal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rgbClr val="0069A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5263"/>
            <a:ext cx="1838325" cy="8143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46544" y="1286669"/>
            <a:ext cx="7110032" cy="1582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 Project</a:t>
            </a:r>
            <a:r>
              <a:rPr lang="en-US" sz="4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Statistical Learning and Knowledge</a:t>
            </a:r>
            <a:r>
              <a:rPr lang="en-US" sz="15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Diffusion in </a:t>
            </a:r>
            <a:r>
              <a:rPr lang="en-US" sz="15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Christos </a:t>
            </a:r>
            <a:r>
              <a:rPr lang="en-US" sz="14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Anagnostopoulos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6544" y="2916714"/>
            <a:ext cx="5616102" cy="1008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Kurt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Portelli – 2222148p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88" y="4156075"/>
            <a:ext cx="1835150" cy="8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Network Efficiency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Ensemble Learning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Online Stochastic Gradient Descent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50" y="941224"/>
            <a:ext cx="4968949" cy="4168147"/>
          </a:xfrm>
          <a:prstGeom prst="rect">
            <a:avLst/>
          </a:prstGeom>
        </p:spPr>
      </p:pic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50825" y="1059493"/>
            <a:ext cx="4136877" cy="19724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Builds a relationship between the values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Creates the notion of knowledge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Measurable error in knowledge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1" y="3643907"/>
            <a:ext cx="3261643" cy="4267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Network Efficiency - Theta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35243947"/>
              </p:ext>
            </p:extLst>
          </p:nvPr>
        </p:nvGraphicFramePr>
        <p:xfrm>
          <a:off x="355756" y="1381913"/>
          <a:ext cx="8432537" cy="255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Freeform 11"/>
          <p:cNvSpPr/>
          <p:nvPr/>
        </p:nvSpPr>
        <p:spPr>
          <a:xfrm rot="10800000">
            <a:off x="838773" y="3086959"/>
            <a:ext cx="5940163" cy="385010"/>
          </a:xfrm>
          <a:custGeom>
            <a:avLst/>
            <a:gdLst>
              <a:gd name="connsiteX0" fmla="*/ 165004 w 5940163"/>
              <a:gd name="connsiteY0" fmla="*/ 385010 h 385010"/>
              <a:gd name="connsiteX1" fmla="*/ 0 w 5940163"/>
              <a:gd name="connsiteY1" fmla="*/ 385010 h 385010"/>
              <a:gd name="connsiteX2" fmla="*/ 0 w 5940163"/>
              <a:gd name="connsiteY2" fmla="*/ 226881 h 385010"/>
              <a:gd name="connsiteX3" fmla="*/ 0 w 5940163"/>
              <a:gd name="connsiteY3" fmla="*/ 48126 h 385010"/>
              <a:gd name="connsiteX4" fmla="*/ 165004 w 5940163"/>
              <a:gd name="connsiteY4" fmla="*/ 48126 h 385010"/>
              <a:gd name="connsiteX5" fmla="*/ 5802660 w 5940163"/>
              <a:gd name="connsiteY5" fmla="*/ 48126 h 385010"/>
              <a:gd name="connsiteX6" fmla="*/ 5802660 w 5940163"/>
              <a:gd name="connsiteY6" fmla="*/ 0 h 385010"/>
              <a:gd name="connsiteX7" fmla="*/ 5940163 w 5940163"/>
              <a:gd name="connsiteY7" fmla="*/ 137504 h 385010"/>
              <a:gd name="connsiteX8" fmla="*/ 5802660 w 5940163"/>
              <a:gd name="connsiteY8" fmla="*/ 275007 h 385010"/>
              <a:gd name="connsiteX9" fmla="*/ 5802660 w 5940163"/>
              <a:gd name="connsiteY9" fmla="*/ 226881 h 385010"/>
              <a:gd name="connsiteX10" fmla="*/ 165004 w 5940163"/>
              <a:gd name="connsiteY10" fmla="*/ 226881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40163" h="385010">
                <a:moveTo>
                  <a:pt x="165004" y="385010"/>
                </a:moveTo>
                <a:lnTo>
                  <a:pt x="0" y="385010"/>
                </a:lnTo>
                <a:lnTo>
                  <a:pt x="0" y="226881"/>
                </a:lnTo>
                <a:lnTo>
                  <a:pt x="0" y="48126"/>
                </a:lnTo>
                <a:lnTo>
                  <a:pt x="165004" y="48126"/>
                </a:lnTo>
                <a:lnTo>
                  <a:pt x="5802660" y="48126"/>
                </a:lnTo>
                <a:lnTo>
                  <a:pt x="5802660" y="0"/>
                </a:lnTo>
                <a:lnTo>
                  <a:pt x="5940163" y="137504"/>
                </a:lnTo>
                <a:lnTo>
                  <a:pt x="5802660" y="275007"/>
                </a:lnTo>
                <a:lnTo>
                  <a:pt x="5802660" y="226881"/>
                </a:lnTo>
                <a:lnTo>
                  <a:pt x="165004" y="22688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47597" y="3184818"/>
            <a:ext cx="52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65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Ensemble Learning</a:t>
            </a:r>
            <a:endParaRPr lang="en-US" sz="4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50825" y="1059493"/>
            <a:ext cx="2678245" cy="30518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Each sensor transmits data representatives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Concentrator stores all </a:t>
            </a:r>
            <a:r>
              <a:rPr lang="en-US" dirty="0"/>
              <a:t>data representatives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086" r="5022" b="2022"/>
          <a:stretch/>
        </p:blipFill>
        <p:spPr>
          <a:xfrm>
            <a:off x="2929071" y="1059492"/>
            <a:ext cx="6111801" cy="38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27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Reliability Function</a:t>
            </a:r>
            <a:endParaRPr lang="en-US" sz="40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50824" y="1059492"/>
            <a:ext cx="8466913" cy="14568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Data representatives consider </a:t>
            </a:r>
            <a:r>
              <a:rPr lang="en-US" i="1" dirty="0" smtClean="0"/>
              <a:t>distance</a:t>
            </a:r>
            <a:r>
              <a:rPr lang="en-US" dirty="0" smtClean="0"/>
              <a:t> only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With each cluster we associate an </a:t>
            </a:r>
            <a:r>
              <a:rPr lang="en-US" i="1" dirty="0" smtClean="0"/>
              <a:t>error</a:t>
            </a:r>
            <a:r>
              <a:rPr lang="en-US" dirty="0" smtClean="0"/>
              <a:t> and </a:t>
            </a:r>
            <a:r>
              <a:rPr lang="en-US" i="1" dirty="0" smtClean="0"/>
              <a:t>number of times used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/>
          <a:stretch/>
        </p:blipFill>
        <p:spPr>
          <a:xfrm>
            <a:off x="880415" y="2811694"/>
            <a:ext cx="2124964" cy="1794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97" y="1851491"/>
            <a:ext cx="5258256" cy="960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1" y="4601080"/>
            <a:ext cx="1311832" cy="300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667" y="2811694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all values are normalized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1831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300" cy="309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Network efficiency study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Query accuracy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900" dirty="0" smtClean="0"/>
              <a:t>Theta vs Messages sent %</a:t>
            </a:r>
            <a:endParaRPr lang="en-US" sz="3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"/>
          <a:stretch/>
        </p:blipFill>
        <p:spPr>
          <a:xfrm>
            <a:off x="931613" y="1059492"/>
            <a:ext cx="7280824" cy="36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900" dirty="0" smtClean="0"/>
              <a:t>Theta vs Difference Error</a:t>
            </a:r>
            <a:endParaRPr lang="en-US" sz="3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/>
          <a:stretch/>
        </p:blipFill>
        <p:spPr>
          <a:xfrm>
            <a:off x="855986" y="1059492"/>
            <a:ext cx="7432078" cy="38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8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"/>
          <a:stretch/>
        </p:blipFill>
        <p:spPr>
          <a:xfrm>
            <a:off x="931587" y="1059580"/>
            <a:ext cx="7280824" cy="370398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00" dirty="0" smtClean="0"/>
              <a:t>Messages Sent % vs Difference Error</a:t>
            </a:r>
            <a:endParaRPr lang="en-GB" sz="3900" dirty="0"/>
          </a:p>
        </p:txBody>
      </p:sp>
    </p:spTree>
    <p:extLst>
      <p:ext uri="{BB962C8B-B14F-4D97-AF65-F5344CB8AC3E}">
        <p14:creationId xmlns:p14="http://schemas.microsoft.com/office/powerpoint/2010/main" val="28557142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00" dirty="0" smtClean="0"/>
              <a:t>Query Accuracy – Theta 0.001</a:t>
            </a:r>
            <a:endParaRPr lang="en-GB" sz="3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1" y="1059580"/>
            <a:ext cx="7846116" cy="3842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6805" y="474812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84.7% messages 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60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522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00" dirty="0" smtClean="0"/>
              <a:t>Query Accuracy – Theta 0.1</a:t>
            </a:r>
            <a:endParaRPr lang="en-GB" sz="3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5" y="1059580"/>
            <a:ext cx="7891827" cy="3842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46805" y="474812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26.7% messages 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1101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400" cy="31283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We have a system that: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Simulates an </a:t>
            </a:r>
            <a:r>
              <a:rPr lang="en-US" dirty="0" err="1" smtClean="0"/>
              <a:t>IoT</a:t>
            </a:r>
            <a:r>
              <a:rPr lang="en-US" dirty="0" smtClean="0"/>
              <a:t> environment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Extracts knowledge from raw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Decides it is worth it to transmit the new knowledge.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Intelligently Quantizes the input space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80" y="1059492"/>
            <a:ext cx="4784520" cy="3150870"/>
          </a:xfrm>
          <a:prstGeom prst="rect">
            <a:avLst/>
          </a:prstGeom>
        </p:spPr>
      </p:pic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0824" y="1157028"/>
            <a:ext cx="4467480" cy="31508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Everything is connected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Small </a:t>
            </a:r>
            <a:r>
              <a:rPr lang="en-US" dirty="0" smtClean="0"/>
              <a:t>chips/sensors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Computational capabilities</a:t>
            </a:r>
            <a:endParaRPr lang="en-US" dirty="0" smtClean="0"/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Make up large Sensor Networks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Generates massive amounts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5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Real-Life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Air Pollution in Beijing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70" y="1059492"/>
            <a:ext cx="5787310" cy="40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00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Problem Definition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Problem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0825" y="1059492"/>
            <a:ext cx="8642400" cy="3780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en-US" b="1" dirty="0" smtClean="0"/>
              <a:t>Network: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Large networks of sensors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Continuous stream of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 consumption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transmission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aggregation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Storage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lvl="0" rtl="0">
              <a:spcBef>
                <a:spcPts val="0"/>
              </a:spcBef>
            </a:pPr>
            <a:r>
              <a:rPr lang="en-US" b="1" dirty="0" smtClean="0"/>
              <a:t>Querying at central node: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Real-time restriction for environment monitoring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94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0825" y="1059492"/>
            <a:ext cx="8642400" cy="274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system capable of simulating an </a:t>
            </a:r>
            <a:r>
              <a:rPr lang="en-US" dirty="0" err="1" smtClean="0"/>
              <a:t>IoT</a:t>
            </a:r>
            <a:r>
              <a:rPr lang="en-US" dirty="0" smtClean="0"/>
              <a:t> environment.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each sensor; Extract knowledge from raw data (Using statistical learning)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Leverage this knowledge to improve network efficiency.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Evaluate the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40870544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G_PowerPoint_16.9pjh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276</Words>
  <Application>Microsoft Office PowerPoint</Application>
  <PresentationFormat>On-screen Show (16:9)</PresentationFormat>
  <Paragraphs>70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Times New Roman</vt:lpstr>
      <vt:lpstr>Arial</vt:lpstr>
      <vt:lpstr>Merriweather Sans</vt:lpstr>
      <vt:lpstr>UoG_PowerPoint_16.9pjh</vt:lpstr>
      <vt:lpstr>MSc Project Distributed Statistical Learning and Knowledge Diffusion in IoT  Supervisor:  Dr. Christos Anagnostopoulos</vt:lpstr>
      <vt:lpstr>Internet of Things (IoT)</vt:lpstr>
      <vt:lpstr>Internet of Things (IoT)</vt:lpstr>
      <vt:lpstr>Real-Life scenario</vt:lpstr>
      <vt:lpstr>Air Pollution in Beijing</vt:lpstr>
      <vt:lpstr>Problem Definition</vt:lpstr>
      <vt:lpstr>Problem</vt:lpstr>
      <vt:lpstr>Aims</vt:lpstr>
      <vt:lpstr>Aims</vt:lpstr>
      <vt:lpstr>Contributions</vt:lpstr>
      <vt:lpstr>Online Stochastic Gradient Descent</vt:lpstr>
      <vt:lpstr>Network Efficiency - Theta</vt:lpstr>
      <vt:lpstr>Ensemble Learning</vt:lpstr>
      <vt:lpstr>Reliability Function</vt:lpstr>
      <vt:lpstr>Findings</vt:lpstr>
      <vt:lpstr>Theta vs Messages sent %</vt:lpstr>
      <vt:lpstr>Theta vs Difference Error</vt:lpstr>
      <vt:lpstr>Messages Sent % vs Difference Error</vt:lpstr>
      <vt:lpstr>Query Accuracy – Theta 0.001</vt:lpstr>
      <vt:lpstr>Query Accuracy – Theta 0.1</vt:lpstr>
      <vt:lpstr>Demo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Team Project Large-Scale Learning: Query-driven Machine Learning over Distributed Data Supervisor:  Dr. Christos Anagnostopoulos &amp; Dr. Nikos Ntarmos</dc:title>
  <cp:lastModifiedBy>Kurt Portelli</cp:lastModifiedBy>
  <cp:revision>41</cp:revision>
  <dcterms:modified xsi:type="dcterms:W3CDTF">2016-08-23T14:35:02Z</dcterms:modified>
</cp:coreProperties>
</file>