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Merriweather Sans" panose="020B0604020202020204" charset="0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93D5E2-675D-4AB0-9B90-0D9AADBE38E4}">
  <a:tblStyle styleId="{BD93D5E2-675D-4AB0-9B90-0D9AADBE38E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CD78DC0-159F-49D1-8D03-A371DBE7E5B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8956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03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147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39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85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3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52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92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5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8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38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3450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24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19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65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76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44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235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5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457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546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7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405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Pillarbo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Laven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Fore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This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University Blu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la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Laven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5_Custom Layout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Fores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urgun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us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University Blu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Heath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This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Cobal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Pillarbox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349" cy="340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rgbClr val="FFFFFE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 sz="2800" b="1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800" b="1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349" cy="3761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60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Half image Whi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Rus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Sla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Heath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Burgun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 Cob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00562" y="0"/>
            <a:ext cx="4643437" cy="5143499"/>
          </a:xfrm>
          <a:prstGeom prst="rect">
            <a:avLst/>
          </a:prstGeom>
          <a:solidFill>
            <a:srgbClr val="0069A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04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432" cy="3096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1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2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Font typeface="Calibri"/>
              <a:buNone/>
              <a:defRPr sz="1600" b="0" i="0" u="none" strike="noStrike" cap="none" baseline="0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 i="0" u="none" strike="noStrike" cap="none" baseline="0">
                <a:solidFill>
                  <a:srgbClr val="FFFF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2800" b="1" i="0" u="none" strike="noStrike" cap="none" baseline="0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5263"/>
            <a:ext cx="1838325" cy="81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00112" y="1276350"/>
            <a:ext cx="5184775" cy="158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 Team Project</a:t>
            </a:r>
            <a:br>
              <a:rPr lang="en-US" sz="4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Large-Scale Learning: Query-driven Machine Learning over Distributed Data</a:t>
            </a:r>
            <a:b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b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Christos Anagnostopoulos &amp; Dr. Nikos Ntarmos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00112" y="2932113"/>
            <a:ext cx="5616102" cy="1008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Kurt Portelli, Natascha Harth, Ruben Giaquinta,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 Zhang, Monica Gandhi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88" y="4156075"/>
            <a:ext cx="1835150" cy="8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/>
              <a:t>Online K-means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50" y="1478125"/>
            <a:ext cx="4263475" cy="309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25" y="2985700"/>
            <a:ext cx="4263475" cy="137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26" y="1795175"/>
            <a:ext cx="1624225" cy="4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6850" y="1795175"/>
            <a:ext cx="1927073" cy="4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768287" y="1372662"/>
            <a:ext cx="1038599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/>
              <a:t>Sample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586750" y="1372675"/>
            <a:ext cx="2327099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/>
              <a:t>Reference vectors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97850" y="2416737"/>
            <a:ext cx="13482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/>
              <a:t>Pseudocode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/>
              <a:t>ART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400" cy="37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600"/>
              <a:t>Adaptive Resonance Theory is a neural network model for unsupervised learning.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/>
              <a:t>Consider dataset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/>
              <a:t>The following equations are performed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/>
              <a:t> for each update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876" y="1703475"/>
            <a:ext cx="1624225" cy="4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50" y="3001025"/>
            <a:ext cx="3512300" cy="12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249" y="2031200"/>
            <a:ext cx="3243150" cy="24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600" b="1"/>
              <a:t>Silhouette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50825" y="1002500"/>
            <a:ext cx="8642400" cy="38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/>
              <a:t>Silhouette is an evaluation method to verify the quality of a cluster.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a(i)  - average distance from the i</a:t>
            </a:r>
            <a:r>
              <a:rPr lang="en-US" baseline="30000"/>
              <a:t>th</a:t>
            </a:r>
            <a:r>
              <a:rPr lang="en-US" sz="1200"/>
              <a:t> point to the other points in the same cluster as i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b(i) - the minimum average distance from the i</a:t>
            </a:r>
            <a:r>
              <a:rPr lang="en-US" baseline="30000"/>
              <a:t>th</a:t>
            </a:r>
            <a:r>
              <a:rPr lang="en-US" sz="1200"/>
              <a:t> point to points in a different cluster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sz="120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/>
              <a:t>s(i) ranges from -1 to 1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•</a:t>
            </a:r>
            <a:r>
              <a:rPr lang="en-US" sz="1200"/>
              <a:t>Values close to 1 –&gt; point is in the right cluster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•</a:t>
            </a:r>
            <a:r>
              <a:rPr lang="en-US" sz="1200"/>
              <a:t>Values close to -1 –&gt; point is in the wrong cluster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000000"/>
                </a:solidFill>
              </a:rPr>
              <a:t>•</a:t>
            </a:r>
            <a:r>
              <a:rPr lang="en-US" sz="1200"/>
              <a:t>Values close to  0 –&gt; point is in the border of two clusters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25" y="1418800"/>
            <a:ext cx="1926375" cy="50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950" y="2556650"/>
            <a:ext cx="4012399" cy="2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Query Space Clustering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300" cy="309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50825" y="1118675"/>
            <a:ext cx="8642400" cy="35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Only partition the queries, i.e., the vectors with centre </a:t>
            </a:r>
            <a:r>
              <a:rPr lang="en-US" b="1"/>
              <a:t>X </a:t>
            </a:r>
            <a:r>
              <a:rPr lang="en-US"/>
              <a:t>and radius </a:t>
            </a:r>
            <a:r>
              <a:rPr lang="en-US" b="1"/>
              <a:t>THETA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For example, consider that the input of the query Q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NOT</a:t>
            </a:r>
            <a:r>
              <a:rPr lang="en-US"/>
              <a:t> generate </a:t>
            </a: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and x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 value uniformly at random in the whole space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Query Space Clustering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62" y="2154275"/>
            <a:ext cx="3620874" cy="107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769525" y="2878150"/>
            <a:ext cx="16050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(two dimensions)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400" cy="9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b="1"/>
              <a:t>What is Subspaces?	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1800"/>
              <a:t>The idea is to simulate the areas of interest of users, i.e., users normally issues from these subspaces.</a:t>
            </a:r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r>
              <a:rPr lang="en-US" sz="1800"/>
              <a:t>	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Pre-define Subspaces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13" y="1806400"/>
            <a:ext cx="4664361" cy="30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30400" y="2059725"/>
            <a:ext cx="3799800" cy="24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Assume that there is a fix data subspace called </a:t>
            </a:r>
            <a:r>
              <a:rPr lang="en-US" sz="2000" b="1"/>
              <a:t>J </a:t>
            </a:r>
            <a:r>
              <a:rPr lang="en-US" sz="2000"/>
              <a:t>which contains  L=10 subspaces, </a:t>
            </a:r>
            <a:r>
              <a:rPr lang="en-US" sz="2000" b="1"/>
              <a:t>J </a:t>
            </a:r>
            <a:r>
              <a:rPr lang="en-US" sz="2000"/>
              <a:t>= 1, 2, … , L. 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The subspace set </a:t>
            </a:r>
            <a:r>
              <a:rPr lang="en-US" sz="1800" b="1">
                <a:solidFill>
                  <a:schemeClr val="dk1"/>
                </a:solidFill>
              </a:rPr>
              <a:t>J</a:t>
            </a:r>
            <a:r>
              <a:rPr lang="en-US" sz="1800">
                <a:solidFill>
                  <a:schemeClr val="dk1"/>
                </a:solidFill>
              </a:rPr>
              <a:t> is modelled through a Gaussian distribution of 2 dimensions.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30" name="Shape 230"/>
          <p:cNvSpPr txBox="1"/>
          <p:nvPr/>
        </p:nvSpPr>
        <p:spPr>
          <a:xfrm>
            <a:off x="1594850" y="4581800"/>
            <a:ext cx="2907600" cy="2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-US"/>
              <a:t>fix data subspace J (L=10)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Gaussian Distribution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400" cy="4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The subspace set </a:t>
            </a:r>
            <a:r>
              <a:rPr lang="en-US" sz="1800" b="1"/>
              <a:t>J</a:t>
            </a:r>
            <a:r>
              <a:rPr lang="en-US" sz="1800"/>
              <a:t> is modelled through a Gaussian distribution of 2 dimensions.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300" y="1553025"/>
            <a:ext cx="5153923" cy="340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666400" y="3216050"/>
            <a:ext cx="3072899" cy="4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Zoom in to a certain subspace in </a:t>
            </a:r>
            <a:r>
              <a:rPr lang="en-US" b="1"/>
              <a:t>J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Query Space Clustering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50825" y="1114424"/>
            <a:ext cx="8642400" cy="376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For q = 1, 2, … , 100000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38761D"/>
                </a:solidFill>
              </a:rPr>
              <a:t>// select a subspace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J = Random.Integer(1, L)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38761D"/>
                </a:solidFill>
              </a:rPr>
              <a:t>// generate a query from the J-th subspace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X1 = Random.Gaussian (M1[J], V1)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X2 = Random.Gaussian (M2[J], V2)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THETA = 0.01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Q = [X1, X2, THETA]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>
                <a:solidFill>
                  <a:srgbClr val="38761D"/>
                </a:solidFill>
              </a:rPr>
              <a:t>// inject the query Q in the incremental K-means algorithm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Insert(Q, Online K-means)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End For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5" y="1552950"/>
            <a:ext cx="4380374" cy="28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200" y="1552950"/>
            <a:ext cx="4372521" cy="288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811812" y="4484250"/>
            <a:ext cx="1141200" cy="5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Real Data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310862" y="4522525"/>
            <a:ext cx="1141200" cy="5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AVG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Evaluation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4" y="2700425"/>
            <a:ext cx="3012225" cy="19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350" y="1114425"/>
            <a:ext cx="5502999" cy="36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97375" y="2158725"/>
            <a:ext cx="2907600" cy="45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Remind </a:t>
            </a:r>
            <a:r>
              <a:rPr lang="en-US" b="1"/>
              <a:t>J</a:t>
            </a:r>
            <a:r>
              <a:rPr lang="en-US"/>
              <a:t> :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97375" y="1244625"/>
            <a:ext cx="2797500" cy="5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Positions between J and query clustering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97375" y="1773225"/>
            <a:ext cx="3012299" cy="45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Distance between two queries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145325" y="4741850"/>
            <a:ext cx="1316400" cy="5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Query Space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582650" y="4796775"/>
            <a:ext cx="1316400" cy="34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Query Output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432" cy="1152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Problem Definition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Prediction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4932039" y="1707653"/>
            <a:ext cx="3888300" cy="309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Mapping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" y="1228875"/>
            <a:ext cx="3620874" cy="107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50" y="2331837"/>
            <a:ext cx="4667925" cy="97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825" y="3310950"/>
            <a:ext cx="3431010" cy="10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000" y="1059500"/>
            <a:ext cx="2298950" cy="1961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Shape 281"/>
          <p:cNvGraphicFramePr/>
          <p:nvPr/>
        </p:nvGraphicFramePr>
        <p:xfrm>
          <a:off x="5087775" y="3432275"/>
          <a:ext cx="1873100" cy="1188630"/>
        </p:xfrm>
        <a:graphic>
          <a:graphicData uri="http://schemas.openxmlformats.org/drawingml/2006/table">
            <a:tbl>
              <a:tblPr>
                <a:noFill/>
                <a:tableStyleId>{4CD78DC0-159F-49D1-8D03-A371DBE7E5BB}</a:tableStyleId>
              </a:tblPr>
              <a:tblGrid>
                <a:gridCol w="936550"/>
                <a:gridCol w="936550"/>
              </a:tblGrid>
              <a:tr h="296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  <a:tr h="296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  <a:tr h="296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Learning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30" y="3248723"/>
            <a:ext cx="4958175" cy="12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5741525" y="1415500"/>
            <a:ext cx="260700" cy="1988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8" name="Picture 4" descr="https://lh4.googleusercontent.com/5UEJ7m8U5NGgTuDJbtKV_z0BrtTO5DHt7ngrfLq3VHmUGTHTYLk-FjSGjrPFTM1dWUJ4zJcMFmoDsVKs0hJ25v8jYV8MFCEb5HTE7GGRAX2BfS4dQc1A0LJpLzgOGMftlQham-ey1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6" y="1295316"/>
            <a:ext cx="6086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Prediction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9" y="1291479"/>
            <a:ext cx="4153260" cy="25605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Error/Evaluation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25" y="1818900"/>
            <a:ext cx="3908899" cy="2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250825" y="1114425"/>
            <a:ext cx="8642400" cy="137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We have a system that: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Abstracts query similarity to cluster distributed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Associates queries with aggregation results (prediction)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Works even when access to data is restricted/limited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Problem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0800" y="1986175"/>
            <a:ext cx="8642400" cy="274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Large Data sets - very costly to query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traditional methods (such as histograms, sketches..) require dataset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Restricted / no access to data 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Create a system that can predict the results of queries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without having access to the dataset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Fast querying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Not running actual query (prediction)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250800" y="1059499"/>
            <a:ext cx="8642400" cy="6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Predicting the results of queries by clustering underlying distributed data without having access to 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Query driven approach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Query driven approach</a:t>
            </a:r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50825" y="1396675"/>
            <a:ext cx="5904599" cy="18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Generate Random Query </a:t>
            </a:r>
            <a:r>
              <a:rPr lang="en-US" dirty="0" smtClean="0"/>
              <a:t>over subspaces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 dirty="0" smtClean="0"/>
              <a:t>query to </a:t>
            </a:r>
            <a:r>
              <a:rPr lang="en-US" dirty="0"/>
              <a:t>get Average result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Repeat this to generate a training set</a:t>
            </a:r>
            <a:endParaRPr lang="en-US"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300" y="1059500"/>
            <a:ext cx="2457950" cy="245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Shape 144"/>
          <p:cNvGraphicFramePr/>
          <p:nvPr/>
        </p:nvGraphicFramePr>
        <p:xfrm>
          <a:off x="452500" y="3507725"/>
          <a:ext cx="1873100" cy="1188630"/>
        </p:xfrm>
        <a:graphic>
          <a:graphicData uri="http://schemas.openxmlformats.org/drawingml/2006/table">
            <a:tbl>
              <a:tblPr>
                <a:noFill/>
                <a:tableStyleId>{BD93D5E2-675D-4AB0-9B90-0D9AADBE38E4}</a:tableStyleId>
              </a:tblPr>
              <a:tblGrid>
                <a:gridCol w="936550"/>
                <a:gridCol w="936550"/>
              </a:tblGrid>
              <a:tr h="296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  <a:tr h="296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  <a:tr h="296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 point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687433" y="3887223"/>
            <a:ext cx="3636773" cy="429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Training Set -&gt; Learning -&gt; Prediction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4932039" y="483518"/>
            <a:ext cx="3888300" cy="115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Clustering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Clustering Methods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27025" y="1571625"/>
            <a:ext cx="86424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Nearest Neighbour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Batch K-means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Online K-means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ART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4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Nearest Neighbors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449" y="1547500"/>
            <a:ext cx="3295725" cy="29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526" y="1795175"/>
            <a:ext cx="1624225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911287" y="1372662"/>
            <a:ext cx="1038599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/>
              <a:t>Sample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697850" y="2416737"/>
            <a:ext cx="13482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b="1"/>
              <a:t>Pseudocode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90625" y="2888325"/>
            <a:ext cx="4744200" cy="21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●"/>
            </a:pPr>
            <a:r>
              <a:rPr lang="en-US" sz="1300"/>
              <a:t>initialize k;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marL="457200" lvl="0" indent="-311150" rtl="0">
              <a:spcBef>
                <a:spcPts val="0"/>
              </a:spcBef>
              <a:buSzPct val="100000"/>
              <a:buChar char="●"/>
            </a:pPr>
            <a:r>
              <a:rPr lang="en-US" sz="1300"/>
              <a:t>for each x ∈ X:</a:t>
            </a:r>
          </a:p>
          <a:p>
            <a:pPr lvl="0" rtl="0">
              <a:spcBef>
                <a:spcPts val="0"/>
              </a:spcBef>
              <a:buNone/>
            </a:pPr>
            <a:endParaRPr sz="1300"/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en-US" sz="1300"/>
              <a:t>∀ x’ ∈ X, calculate the euclidean distance between x and x’.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300"/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en-US" sz="1300"/>
              <a:t>classify x as the majority class between the k nearest neighbors.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50825" y="267493"/>
            <a:ext cx="8642349" cy="79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/>
              <a:t>Batch K-means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25" y="1461700"/>
            <a:ext cx="4296649" cy="310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26" y="1795175"/>
            <a:ext cx="1624225" cy="4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850" y="1795175"/>
            <a:ext cx="1927073" cy="4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725" y="2812100"/>
            <a:ext cx="4176050" cy="17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768287" y="1372662"/>
            <a:ext cx="1038599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/>
              <a:t>Sample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586750" y="1372675"/>
            <a:ext cx="2327099" cy="3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/>
              <a:t>Reference vectors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697850" y="2416737"/>
            <a:ext cx="13482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/>
              <a:t>Pseudocode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G_PowerPoint_16.9pjh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518</Words>
  <Application>Microsoft Office PowerPoint</Application>
  <PresentationFormat>On-screen Show (16:9)</PresentationFormat>
  <Paragraphs>137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Merriweather Sans</vt:lpstr>
      <vt:lpstr>Calibri</vt:lpstr>
      <vt:lpstr>Arial</vt:lpstr>
      <vt:lpstr>Times New Roman</vt:lpstr>
      <vt:lpstr>UoG_PowerPoint_16.9pjh</vt:lpstr>
      <vt:lpstr>MSC Team Project Large-Scale Learning: Query-driven Machine Learning over Distributed Data Supervisor:  Dr. Christos Anagnostopoulos &amp; Dr. Nikos Ntarmos</vt:lpstr>
      <vt:lpstr>Problem Definition</vt:lpstr>
      <vt:lpstr>Problem</vt:lpstr>
      <vt:lpstr>Query driven approach</vt:lpstr>
      <vt:lpstr>Query driven approach</vt:lpstr>
      <vt:lpstr>Clustering</vt:lpstr>
      <vt:lpstr>Clustering Methods</vt:lpstr>
      <vt:lpstr>Nearest Neighbors</vt:lpstr>
      <vt:lpstr>Batch K-means</vt:lpstr>
      <vt:lpstr>Online K-means</vt:lpstr>
      <vt:lpstr>ART</vt:lpstr>
      <vt:lpstr>Silhouette</vt:lpstr>
      <vt:lpstr>Query Space Clustering</vt:lpstr>
      <vt:lpstr>Query Space Clustering</vt:lpstr>
      <vt:lpstr>Pre-define Subspaces</vt:lpstr>
      <vt:lpstr>Gaussian Distribution</vt:lpstr>
      <vt:lpstr>Query Space Clustering</vt:lpstr>
      <vt:lpstr>Example</vt:lpstr>
      <vt:lpstr>Evaluation</vt:lpstr>
      <vt:lpstr>Prediction</vt:lpstr>
      <vt:lpstr>Mapping</vt:lpstr>
      <vt:lpstr>Learning</vt:lpstr>
      <vt:lpstr>Prediction</vt:lpstr>
      <vt:lpstr>Error/Evaluation</vt:lpstr>
      <vt:lpstr>Demo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Team Project Large-Scale Learning: Query-driven Machine Learning over Distributed Data Supervisor:  Dr. Christos Anagnostopoulos &amp; Dr. Nikos Ntarmos</dc:title>
  <cp:lastModifiedBy>Kurt Portelli</cp:lastModifiedBy>
  <cp:revision>5</cp:revision>
  <dcterms:modified xsi:type="dcterms:W3CDTF">2015-12-04T12:56:46Z</dcterms:modified>
</cp:coreProperties>
</file>