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Action1.xml" ContentType="application/vnd.ms-office.inkAction+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64" r:id="rId3"/>
    <p:sldId id="265" r:id="rId4"/>
    <p:sldId id="257" r:id="rId5"/>
    <p:sldId id="258" r:id="rId6"/>
    <p:sldId id="259"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0" d="100"/>
          <a:sy n="60" d="100"/>
        </p:scale>
        <p:origin x="11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6-13T06:44:05.4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13873 6362 0</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6-13T06:44:03.339"/>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definitions>
  <iact:action type="add" startTime="5173">
    <iact:property name="dataType"/>
    <iact:actionData xml:id="d0">
      <inkml:trace xmlns:inkml="http://www.w3.org/2003/InkML" xml:id="stk0" contextRef="#ctx0" brushRef="#br0">4277 4033 0,'-35'-35'59,"35"139"-58,-35 383 45,35 278-44,0-139 38,104 451-37,1-764 20,277 348-22,-138-314 26,555 522-26,-208-313 31,-34-138-31,34-210 24,-209-138-25,1044 104 40,-487-70-36,-557-69-1,557 104 49,-417-35-51,-349-104 26,-138 35 18,0-35 1,174 34-45,-105-34-1,209 0 35,0 0-34,34-104 25,-138-104 14,-139-70-39,-36 69 4,1-278 31,-35-312-35,-69 277 32,-36 209-32,36 140 38,-488-488-37,279 348 29,-69-34-30,-245-71 40,280 245-39,172 103 1,-346-173 36,173 104-38,69 34 30,-208 36-30,-869 34 49,1043 35-49,-557 0 39,314 0-39,69 0 33,174 0-32,-105 348 56,140-70-57,34 69 30,105-173-28,69-69 1,-174 277 38,140-243-41,69-104 15,0 0-15</inkml:trace>
    </iact:actionData>
  </iact:action>
  <iact:action type="add" startTime="8852">
    <iact:property name="dataType" value="strokeEraser"/>
    <iact:actionData xml:id="d1">
      <inkml:trace xmlns:inkml="http://www.w3.org/2003/InkML" xml:id="stk1" contextRef="#ctx0" brushRef="#br1">15925 13384 0,'-35'0'93,"-69"0"-84,-35 69 0,0-34-2,0 34 1,-70 1 0,105 0 1,69-70-1,0 34 0,0-34 1,35-34 61,70-71-63,34-103 2,35-105-1,35 0 1,35-139-2</inkml:trace>
    </iact:actionData>
  </iact:action>
  <iact:action type="remove" startTime="9297">
    <iact:property name="style" value="instant"/>
    <iact:actionData xml:id="d2" ref="#d0"/>
  </iact:action>
  <iact:action type="add" startTime="9251">
    <iact:property name="dataType" value="strokeEraser"/>
    <iact:actionData xml:id="d3">
      <inkml:trace xmlns:inkml="http://www.w3.org/2003/InkML" xml:id="stk2" contextRef="#ctx0" brushRef="#br1">16447 9073 0,'-70'0'7,"-69"70"2,-104 69-2,-105 34 1,0 71 1,-104 34 6,70 0-13,-70 0 5,34 70 1,71-105 0,-1 0 1,139-138-2,175-71 2,-1-34-3,35-34 58,0-36-55,0 1-1,0 34 8,0 70 88,0 34-97,0 70 2,-35 70-2,-35 69 1,36-35 0,-1-104 0,-35-104 0,70 0 8</inkml:trace>
    </iact:actionData>
  </iact:action>
  <iact:action type="add" startTime="11910">
    <iact:property name="dataType" value="strokeEraser"/>
    <iact:actionData xml:id="d4">
      <inkml:trace xmlns:inkml="http://www.w3.org/2003/InkML" xml:id="stk3" contextRef="#ctx0" brushRef="#br1">17455 14705 0,'-35'0'161,"35"104"-154,-69 70 1,-36 34 0,70 1 0,-69-1 1,-35 1-1,104-105 0,-69 70 0,34 35 2,-69 34-3,0-34 1,35-1-2,34-103 3,70-71-1,-34-34 9</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5914D-39F9-40AB-AD8B-1DAD061E6141}"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D257B-6C6A-49D8-A92E-79F14526C35A}" type="slidenum">
              <a:rPr lang="en-IN" smtClean="0"/>
              <a:t>‹#›</a:t>
            </a:fld>
            <a:endParaRPr lang="en-IN"/>
          </a:p>
        </p:txBody>
      </p:sp>
    </p:spTree>
    <p:extLst>
      <p:ext uri="{BB962C8B-B14F-4D97-AF65-F5344CB8AC3E}">
        <p14:creationId xmlns:p14="http://schemas.microsoft.com/office/powerpoint/2010/main" val="91788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3523079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78433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4232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1279443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5276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1980644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1260764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393017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368450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2D589-EB4B-4E21-8D30-1A3072D9E24E}"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58768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2D589-EB4B-4E21-8D30-1A3072D9E24E}"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338387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2D589-EB4B-4E21-8D30-1A3072D9E24E}"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119019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92D589-EB4B-4E21-8D30-1A3072D9E24E}" type="datetimeFigureOut">
              <a:rPr lang="en-IN" smtClean="0"/>
              <a:t>14-06-2024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335129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2D589-EB4B-4E21-8D30-1A3072D9E24E}" type="datetimeFigureOut">
              <a:rPr lang="en-IN" smtClean="0"/>
              <a:t>14-06-2024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201117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92D589-EB4B-4E21-8D30-1A3072D9E24E}"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74937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2D589-EB4B-4E21-8D30-1A3072D9E24E}"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EE74D8-C4E0-4F61-969C-839AC7E60123}" type="slidenum">
              <a:rPr lang="en-IN" smtClean="0"/>
              <a:t>‹#›</a:t>
            </a:fld>
            <a:endParaRPr lang="en-IN"/>
          </a:p>
        </p:txBody>
      </p:sp>
    </p:spTree>
    <p:extLst>
      <p:ext uri="{BB962C8B-B14F-4D97-AF65-F5344CB8AC3E}">
        <p14:creationId xmlns:p14="http://schemas.microsoft.com/office/powerpoint/2010/main" val="244389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92D589-EB4B-4E21-8D30-1A3072D9E24E}" type="datetimeFigureOut">
              <a:rPr lang="en-IN" smtClean="0"/>
              <a:t>14-06-2024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6EE74D8-C4E0-4F61-969C-839AC7E60123}" type="slidenum">
              <a:rPr lang="en-IN" smtClean="0"/>
              <a:t>‹#›</a:t>
            </a:fld>
            <a:endParaRPr lang="en-IN"/>
          </a:p>
        </p:txBody>
      </p:sp>
    </p:spTree>
    <p:extLst>
      <p:ext uri="{BB962C8B-B14F-4D97-AF65-F5344CB8AC3E}">
        <p14:creationId xmlns:p14="http://schemas.microsoft.com/office/powerpoint/2010/main" val="159903936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11/relationships/inkAction" Target="../ink/inkAction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896-279C-107B-E7A6-5A4E2862430A}"/>
              </a:ext>
            </a:extLst>
          </p:cNvPr>
          <p:cNvSpPr>
            <a:spLocks noGrp="1"/>
          </p:cNvSpPr>
          <p:nvPr>
            <p:ph type="ctrTitle"/>
          </p:nvPr>
        </p:nvSpPr>
        <p:spPr>
          <a:xfrm>
            <a:off x="1874393" y="0"/>
            <a:ext cx="6610037" cy="1034321"/>
          </a:xfrm>
        </p:spPr>
        <p:txBody>
          <a:bodyPr/>
          <a:lstStyle/>
          <a:p>
            <a:pPr algn="l"/>
            <a:r>
              <a:rPr lang="en-IN" dirty="0"/>
              <a:t>SQL Project Details</a:t>
            </a:r>
          </a:p>
        </p:txBody>
      </p:sp>
      <p:sp>
        <p:nvSpPr>
          <p:cNvPr id="3" name="Subtitle 2">
            <a:extLst>
              <a:ext uri="{FF2B5EF4-FFF2-40B4-BE49-F238E27FC236}">
                <a16:creationId xmlns:a16="http://schemas.microsoft.com/office/drawing/2014/main" id="{55192FFD-E85F-5384-6C17-9DB9DE07FB81}"/>
              </a:ext>
            </a:extLst>
          </p:cNvPr>
          <p:cNvSpPr>
            <a:spLocks noGrp="1"/>
          </p:cNvSpPr>
          <p:nvPr>
            <p:ph type="subTitle" idx="1"/>
          </p:nvPr>
        </p:nvSpPr>
        <p:spPr>
          <a:xfrm>
            <a:off x="1335057" y="2694006"/>
            <a:ext cx="7149373" cy="3242335"/>
          </a:xfrm>
        </p:spPr>
        <p:txBody>
          <a:bodyPr>
            <a:normAutofit fontScale="85000" lnSpcReduction="10000"/>
          </a:bodyPr>
          <a:lstStyle/>
          <a:p>
            <a:pPr algn="l">
              <a:lnSpc>
                <a:spcPct val="170000"/>
              </a:lnSpc>
            </a:pPr>
            <a:r>
              <a:rPr lang="en-US" sz="1600" dirty="0"/>
              <a:t>In the competitive world of pizza sales, understanding and leveraging data is essential for driving growth and maximizing revenue. In this project, we have been provided with sales data from a pizza store, and our goal is to use SQL to tackle key challenges identified in this data. By analyzing these sales figures, we aim to uncover valuable insights, streamline operations, and enhance strategies to meet customer demands more effectively. Our mission is to transform raw data into actionable insights that will benefit all stakeholders involved, from management and sales teams to financial planners and customers. Join us on this journey to unlock the full potential of this sales data and help drive business success.</a:t>
            </a:r>
            <a:endParaRPr lang="en-IN" sz="1600" dirty="0"/>
          </a:p>
        </p:txBody>
      </p:sp>
      <p:sp>
        <p:nvSpPr>
          <p:cNvPr id="4" name="Title 1">
            <a:extLst>
              <a:ext uri="{FF2B5EF4-FFF2-40B4-BE49-F238E27FC236}">
                <a16:creationId xmlns:a16="http://schemas.microsoft.com/office/drawing/2014/main" id="{591E31E4-9E98-FA91-636A-CF8096CF84E0}"/>
              </a:ext>
            </a:extLst>
          </p:cNvPr>
          <p:cNvSpPr txBox="1">
            <a:spLocks/>
          </p:cNvSpPr>
          <p:nvPr/>
        </p:nvSpPr>
        <p:spPr>
          <a:xfrm>
            <a:off x="775427" y="1435307"/>
            <a:ext cx="8232099" cy="43471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tx2"/>
                </a:solidFill>
              </a:rPr>
              <a:t>Optimizing Pizza Store Sales with Data-Driven Insights</a:t>
            </a:r>
            <a:endParaRPr lang="en-IN" sz="2400" dirty="0">
              <a:solidFill>
                <a:schemeClr val="tx2"/>
              </a:solidFill>
            </a:endParaRPr>
          </a:p>
        </p:txBody>
      </p:sp>
    </p:spTree>
    <p:extLst>
      <p:ext uri="{BB962C8B-B14F-4D97-AF65-F5344CB8AC3E}">
        <p14:creationId xmlns:p14="http://schemas.microsoft.com/office/powerpoint/2010/main" val="2914690523"/>
      </p:ext>
    </p:extLst>
  </p:cSld>
  <p:clrMapOvr>
    <a:masterClrMapping/>
  </p:clrMapOvr>
  <mc:AlternateContent xmlns:mc="http://schemas.openxmlformats.org/markup-compatibility/2006" xmlns:p14="http://schemas.microsoft.com/office/powerpoint/2010/main">
    <mc:Choice Requires="p14">
      <p:transition spd="slow" p14:dur="2000" advTm="3449"/>
    </mc:Choice>
    <mc:Fallback xmlns="">
      <p:transition spd="slow" advTm="344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6B49-F6E7-DB45-DB44-F5783E7B3494}"/>
              </a:ext>
            </a:extLst>
          </p:cNvPr>
          <p:cNvSpPr>
            <a:spLocks noGrp="1"/>
          </p:cNvSpPr>
          <p:nvPr>
            <p:ph type="title"/>
          </p:nvPr>
        </p:nvSpPr>
        <p:spPr>
          <a:xfrm>
            <a:off x="256419" y="156238"/>
            <a:ext cx="9526209" cy="1320800"/>
          </a:xfrm>
        </p:spPr>
        <p:txBody>
          <a:bodyPr/>
          <a:lstStyle/>
          <a:p>
            <a:r>
              <a:rPr lang="en-US" dirty="0"/>
              <a:t>Problem Statement and Solution Overview</a:t>
            </a:r>
            <a:endParaRPr lang="en-IN" dirty="0"/>
          </a:p>
        </p:txBody>
      </p:sp>
      <p:sp>
        <p:nvSpPr>
          <p:cNvPr id="3" name="Content Placeholder 2">
            <a:extLst>
              <a:ext uri="{FF2B5EF4-FFF2-40B4-BE49-F238E27FC236}">
                <a16:creationId xmlns:a16="http://schemas.microsoft.com/office/drawing/2014/main" id="{791DD993-D7EE-EF3D-AF5F-2E0128ABCECA}"/>
              </a:ext>
            </a:extLst>
          </p:cNvPr>
          <p:cNvSpPr>
            <a:spLocks noGrp="1"/>
          </p:cNvSpPr>
          <p:nvPr>
            <p:ph idx="1"/>
          </p:nvPr>
        </p:nvSpPr>
        <p:spPr>
          <a:xfrm>
            <a:off x="256418" y="1865505"/>
            <a:ext cx="8596668" cy="4024896"/>
          </a:xfrm>
        </p:spPr>
        <p:txBody>
          <a:bodyPr>
            <a:normAutofit/>
          </a:bodyPr>
          <a:lstStyle/>
          <a:p>
            <a:pPr marL="0" indent="0">
              <a:lnSpc>
                <a:spcPct val="110000"/>
              </a:lnSpc>
              <a:buNone/>
            </a:pPr>
            <a:endParaRPr lang="en-US" sz="1600" dirty="0"/>
          </a:p>
          <a:p>
            <a:pPr>
              <a:lnSpc>
                <a:spcPct val="110000"/>
              </a:lnSpc>
              <a:buFont typeface="+mj-lt"/>
              <a:buAutoNum type="arabicPeriod"/>
            </a:pPr>
            <a:r>
              <a:rPr lang="en-US" sz="1600" b="1" dirty="0"/>
              <a:t>Inefficient Order Tracking:</a:t>
            </a:r>
            <a:r>
              <a:rPr lang="en-US" sz="1600" dirty="0"/>
              <a:t> The store lacks a streamlined method to retrieve and analyze the total number of orders placed.</a:t>
            </a:r>
          </a:p>
          <a:p>
            <a:pPr>
              <a:lnSpc>
                <a:spcPct val="110000"/>
              </a:lnSpc>
              <a:buFont typeface="+mj-lt"/>
              <a:buAutoNum type="arabicPeriod"/>
            </a:pPr>
            <a:r>
              <a:rPr lang="en-US" sz="1600" b="1" dirty="0"/>
              <a:t>Revenue Management:</a:t>
            </a:r>
            <a:r>
              <a:rPr lang="en-US" sz="1600" dirty="0"/>
              <a:t> There's no accurate way to calculate total revenue from pizza sales, leading to difficulties in financial planning.</a:t>
            </a:r>
          </a:p>
          <a:p>
            <a:pPr>
              <a:lnSpc>
                <a:spcPct val="110000"/>
              </a:lnSpc>
              <a:buFont typeface="+mj-lt"/>
              <a:buAutoNum type="arabicPeriod"/>
            </a:pPr>
            <a:r>
              <a:rPr lang="en-US" sz="1600" b="1" dirty="0"/>
              <a:t>Product Pricing:</a:t>
            </a:r>
            <a:r>
              <a:rPr lang="en-US" sz="1600" dirty="0"/>
              <a:t> Identifying the highest-priced pizza and understanding its impact on sales is not straightforward.</a:t>
            </a:r>
          </a:p>
          <a:p>
            <a:pPr>
              <a:lnSpc>
                <a:spcPct val="110000"/>
              </a:lnSpc>
              <a:buFont typeface="+mj-lt"/>
              <a:buAutoNum type="arabicPeriod"/>
            </a:pPr>
            <a:r>
              <a:rPr lang="en-US" sz="1600" b="1" dirty="0"/>
              <a:t>Customer Preferences:</a:t>
            </a:r>
            <a:r>
              <a:rPr lang="en-US" sz="1600" dirty="0"/>
              <a:t> The store does not have a clear understanding of which pizza sizes are most commonly ordered.</a:t>
            </a:r>
          </a:p>
          <a:p>
            <a:pPr>
              <a:lnSpc>
                <a:spcPct val="110000"/>
              </a:lnSpc>
              <a:buFont typeface="+mj-lt"/>
              <a:buAutoNum type="arabicPeriod"/>
            </a:pPr>
            <a:r>
              <a:rPr lang="en-US" sz="1600" b="1" dirty="0"/>
              <a:t>Category Analysis:</a:t>
            </a:r>
            <a:r>
              <a:rPr lang="en-US" sz="1600" dirty="0"/>
              <a:t> Insight into the quantity of each pizza category ordered and their distribution is missing.</a:t>
            </a:r>
          </a:p>
          <a:p>
            <a:endParaRPr lang="en-IN" dirty="0"/>
          </a:p>
        </p:txBody>
      </p:sp>
      <p:sp>
        <p:nvSpPr>
          <p:cNvPr id="4" name="Title 1">
            <a:extLst>
              <a:ext uri="{FF2B5EF4-FFF2-40B4-BE49-F238E27FC236}">
                <a16:creationId xmlns:a16="http://schemas.microsoft.com/office/drawing/2014/main" id="{549CB6A2-2A3C-2332-6AF4-600E7CB62E25}"/>
              </a:ext>
            </a:extLst>
          </p:cNvPr>
          <p:cNvSpPr txBox="1">
            <a:spLocks/>
          </p:cNvSpPr>
          <p:nvPr/>
        </p:nvSpPr>
        <p:spPr>
          <a:xfrm>
            <a:off x="256418" y="1113161"/>
            <a:ext cx="9526209" cy="7277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rtl="0" eaLnBrk="1" latinLnBrk="0" hangingPunct="1">
              <a:lnSpc>
                <a:spcPct val="110000"/>
              </a:lnSpc>
              <a:spcBef>
                <a:spcPts val="1000"/>
              </a:spcBef>
              <a:spcAft>
                <a:spcPts val="0"/>
              </a:spcAft>
            </a:pPr>
            <a:r>
              <a:rPr lang="en-US" sz="1800" b="1" kern="1200" dirty="0">
                <a:solidFill>
                  <a:schemeClr val="accent1">
                    <a:lumMod val="60000"/>
                    <a:lumOff val="40000"/>
                  </a:schemeClr>
                </a:solidFill>
                <a:effectLst/>
                <a:latin typeface="Trebuchet MS" panose="020B0603020202020204" pitchFamily="34" charset="0"/>
                <a:ea typeface="+mn-ea"/>
                <a:cs typeface="+mn-cs"/>
              </a:rPr>
              <a:t>Problem Statement:</a:t>
            </a:r>
            <a:r>
              <a:rPr lang="en-US" sz="1800" kern="1200" dirty="0">
                <a:solidFill>
                  <a:schemeClr val="accent1">
                    <a:lumMod val="60000"/>
                    <a:lumOff val="40000"/>
                  </a:schemeClr>
                </a:solidFill>
                <a:effectLst/>
                <a:latin typeface="Trebuchet MS" panose="020B0603020202020204" pitchFamily="34" charset="0"/>
                <a:ea typeface="+mn-ea"/>
                <a:cs typeface="+mn-cs"/>
              </a:rPr>
              <a:t> The pizza store is facing several challenges that hinder its potential growth and revenue generation. These challenges include</a:t>
            </a:r>
            <a:r>
              <a:rPr lang="en-US" sz="1800" kern="1200" dirty="0">
                <a:solidFill>
                  <a:srgbClr val="FFFFFF"/>
                </a:solidFill>
                <a:effectLst/>
                <a:latin typeface="Trebuchet MS" panose="020B0603020202020204" pitchFamily="34" charset="0"/>
                <a:ea typeface="+mn-ea"/>
                <a:cs typeface="+mn-cs"/>
              </a:rPr>
              <a:t>:</a:t>
            </a:r>
            <a:endParaRPr lang="en-IN" dirty="0">
              <a:effectLst/>
            </a:endParaRPr>
          </a:p>
        </p:txBody>
      </p:sp>
    </p:spTree>
    <p:extLst>
      <p:ext uri="{BB962C8B-B14F-4D97-AF65-F5344CB8AC3E}">
        <p14:creationId xmlns:p14="http://schemas.microsoft.com/office/powerpoint/2010/main" val="142164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FB7B-D781-972A-444B-ED530A55ECAA}"/>
              </a:ext>
            </a:extLst>
          </p:cNvPr>
          <p:cNvSpPr>
            <a:spLocks noGrp="1"/>
          </p:cNvSpPr>
          <p:nvPr>
            <p:ph type="title"/>
          </p:nvPr>
        </p:nvSpPr>
        <p:spPr>
          <a:xfrm>
            <a:off x="677334" y="137885"/>
            <a:ext cx="8408609" cy="682171"/>
          </a:xfrm>
        </p:spPr>
        <p:txBody>
          <a:bodyPr/>
          <a:lstStyle/>
          <a:p>
            <a:r>
              <a:rPr lang="en-IN" dirty="0"/>
              <a:t>Proposed Solutions:</a:t>
            </a:r>
          </a:p>
        </p:txBody>
      </p:sp>
      <p:sp>
        <p:nvSpPr>
          <p:cNvPr id="3" name="Content Placeholder 2">
            <a:extLst>
              <a:ext uri="{FF2B5EF4-FFF2-40B4-BE49-F238E27FC236}">
                <a16:creationId xmlns:a16="http://schemas.microsoft.com/office/drawing/2014/main" id="{7CD17146-7897-38F2-0E80-B29048864DDB}"/>
              </a:ext>
            </a:extLst>
          </p:cNvPr>
          <p:cNvSpPr>
            <a:spLocks noGrp="1"/>
          </p:cNvSpPr>
          <p:nvPr>
            <p:ph idx="1"/>
          </p:nvPr>
        </p:nvSpPr>
        <p:spPr>
          <a:xfrm>
            <a:off x="677334" y="1202647"/>
            <a:ext cx="7450666" cy="5321525"/>
          </a:xfrm>
        </p:spPr>
        <p:txBody>
          <a:bodyPr>
            <a:normAutofit fontScale="92500"/>
          </a:bodyPr>
          <a:lstStyle/>
          <a:p>
            <a:pPr>
              <a:lnSpc>
                <a:spcPct val="150000"/>
              </a:lnSpc>
              <a:buFont typeface="+mj-lt"/>
              <a:buAutoNum type="arabicPeriod"/>
            </a:pPr>
            <a:r>
              <a:rPr lang="en-US" sz="1600" b="1" dirty="0"/>
              <a:t>Order Tracking Enhancement:</a:t>
            </a:r>
            <a:r>
              <a:rPr lang="en-US" sz="1600" dirty="0"/>
              <a:t> By executing specific SQL queries, we can retrieve the total number of orders placed, providing a clear view of sales volume and helping to track business growth.</a:t>
            </a:r>
          </a:p>
          <a:p>
            <a:pPr>
              <a:lnSpc>
                <a:spcPct val="150000"/>
              </a:lnSpc>
              <a:buFont typeface="+mj-lt"/>
              <a:buAutoNum type="arabicPeriod"/>
            </a:pPr>
            <a:r>
              <a:rPr lang="en-US" sz="1600" b="1" dirty="0"/>
              <a:t>Accurate Revenue Calculation:</a:t>
            </a:r>
            <a:r>
              <a:rPr lang="en-US" sz="1600" dirty="0"/>
              <a:t> Using SQL, we can accurately calculate the total revenue generated from pizza sales. This will help in financial planning and performance assessment.</a:t>
            </a:r>
          </a:p>
          <a:p>
            <a:pPr>
              <a:lnSpc>
                <a:spcPct val="150000"/>
              </a:lnSpc>
              <a:buFont typeface="+mj-lt"/>
              <a:buAutoNum type="arabicPeriod"/>
            </a:pPr>
            <a:r>
              <a:rPr lang="en-US" sz="1600" b="1" dirty="0"/>
              <a:t>Product Pricing Insight:</a:t>
            </a:r>
            <a:r>
              <a:rPr lang="en-US" sz="1600" dirty="0"/>
              <a:t> Identifying the highest-priced pizza through SQL queries will allow us to analyze its sales impact and pricing strategy.</a:t>
            </a:r>
          </a:p>
          <a:p>
            <a:pPr>
              <a:lnSpc>
                <a:spcPct val="150000"/>
              </a:lnSpc>
              <a:buFont typeface="+mj-lt"/>
              <a:buAutoNum type="arabicPeriod"/>
            </a:pPr>
            <a:r>
              <a:rPr lang="en-US" sz="1600" b="1" dirty="0"/>
              <a:t>Customer Preference Analysis:</a:t>
            </a:r>
            <a:r>
              <a:rPr lang="en-US" sz="1600" dirty="0"/>
              <a:t> SQL queries will help identify the most common pizza size ordered, allowing us to tailor our offerings to customer preferences.</a:t>
            </a:r>
          </a:p>
          <a:p>
            <a:pPr>
              <a:lnSpc>
                <a:spcPct val="150000"/>
              </a:lnSpc>
              <a:buFont typeface="+mj-lt"/>
              <a:buAutoNum type="arabicPeriod"/>
            </a:pPr>
            <a:r>
              <a:rPr lang="en-US" sz="1600" b="1" dirty="0"/>
              <a:t>Category-Wise Analysis</a:t>
            </a:r>
            <a:r>
              <a:rPr lang="en-US" sz="1600" dirty="0"/>
              <a:t>: Joining necessary tables via SQL will reveal the total quantity of each pizza category ordered, providing into category ordered, providing insights into category performance.</a:t>
            </a:r>
          </a:p>
        </p:txBody>
      </p:sp>
    </p:spTree>
    <p:extLst>
      <p:ext uri="{BB962C8B-B14F-4D97-AF65-F5344CB8AC3E}">
        <p14:creationId xmlns:p14="http://schemas.microsoft.com/office/powerpoint/2010/main" val="238282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08D90-3C7B-FB6D-A5BB-B8C34A3302F9}"/>
              </a:ext>
            </a:extLst>
          </p:cNvPr>
          <p:cNvSpPr>
            <a:spLocks noGrp="1"/>
          </p:cNvSpPr>
          <p:nvPr>
            <p:ph idx="1"/>
          </p:nvPr>
        </p:nvSpPr>
        <p:spPr>
          <a:xfrm>
            <a:off x="388493" y="1198275"/>
            <a:ext cx="9849787" cy="1963710"/>
          </a:xfrm>
        </p:spPr>
        <p:txBody>
          <a:bodyPr>
            <a:normAutofit fontScale="25000" lnSpcReduction="20000"/>
          </a:bodyPr>
          <a:lstStyle/>
          <a:p>
            <a:endParaRPr lang="en-IN" dirty="0"/>
          </a:p>
          <a:p>
            <a:pPr>
              <a:buClr>
                <a:schemeClr val="tx1"/>
              </a:buClr>
              <a:buFont typeface="Arial" panose="020B0604020202020204" pitchFamily="34" charset="0"/>
              <a:buChar char="•"/>
            </a:pPr>
            <a:r>
              <a:rPr lang="en-IN" sz="5600" dirty="0">
                <a:solidFill>
                  <a:schemeClr val="tx1">
                    <a:lumMod val="95000"/>
                    <a:lumOff val="5000"/>
                  </a:schemeClr>
                </a:solidFill>
              </a:rPr>
              <a:t>Basic problems:</a:t>
            </a:r>
          </a:p>
          <a:p>
            <a:pPr lvl="1">
              <a:buClr>
                <a:schemeClr val="tx1"/>
              </a:buClr>
              <a:buFont typeface="Arial" panose="020B0604020202020204" pitchFamily="34" charset="0"/>
              <a:buChar char="•"/>
            </a:pPr>
            <a:r>
              <a:rPr lang="en-US" sz="5600" dirty="0">
                <a:solidFill>
                  <a:schemeClr val="tx1">
                    <a:lumMod val="95000"/>
                    <a:lumOff val="5000"/>
                  </a:schemeClr>
                </a:solidFill>
              </a:rPr>
              <a:t>Retrieve the total number of orders placed.</a:t>
            </a:r>
          </a:p>
          <a:p>
            <a:pPr lvl="1">
              <a:buClr>
                <a:schemeClr val="tx1"/>
              </a:buClr>
              <a:buFont typeface="Arial" panose="020B0604020202020204" pitchFamily="34" charset="0"/>
              <a:buChar char="•"/>
            </a:pPr>
            <a:r>
              <a:rPr lang="en-US" sz="5600" dirty="0">
                <a:solidFill>
                  <a:schemeClr val="tx1">
                    <a:lumMod val="95000"/>
                    <a:lumOff val="5000"/>
                  </a:schemeClr>
                </a:solidFill>
              </a:rPr>
              <a:t>Calculate the total revenue generated from pizza sales.</a:t>
            </a:r>
          </a:p>
          <a:p>
            <a:pPr lvl="1">
              <a:buClr>
                <a:schemeClr val="tx1"/>
              </a:buClr>
              <a:buFont typeface="Arial" panose="020B0604020202020204" pitchFamily="34" charset="0"/>
              <a:buChar char="•"/>
            </a:pPr>
            <a:r>
              <a:rPr lang="en-US" sz="5600" dirty="0">
                <a:solidFill>
                  <a:schemeClr val="tx1">
                    <a:lumMod val="95000"/>
                    <a:lumOff val="5000"/>
                  </a:schemeClr>
                </a:solidFill>
              </a:rPr>
              <a:t>Identify the highest-priced pizza.</a:t>
            </a:r>
          </a:p>
          <a:p>
            <a:pPr lvl="1">
              <a:buClr>
                <a:schemeClr val="tx1"/>
              </a:buClr>
              <a:buFont typeface="Arial" panose="020B0604020202020204" pitchFamily="34" charset="0"/>
              <a:buChar char="•"/>
            </a:pPr>
            <a:r>
              <a:rPr lang="en-US" sz="5600" dirty="0">
                <a:solidFill>
                  <a:schemeClr val="tx1">
                    <a:lumMod val="95000"/>
                    <a:lumOff val="5000"/>
                  </a:schemeClr>
                </a:solidFill>
              </a:rPr>
              <a:t>Identify the most common pizza size ordered.</a:t>
            </a:r>
          </a:p>
          <a:p>
            <a:pPr lvl="1">
              <a:buClr>
                <a:schemeClr val="tx1"/>
              </a:buClr>
              <a:buFont typeface="Arial" panose="020B0604020202020204" pitchFamily="34" charset="0"/>
              <a:buChar char="•"/>
            </a:pPr>
            <a:r>
              <a:rPr lang="en-US" sz="5600" dirty="0">
                <a:solidFill>
                  <a:schemeClr val="tx1">
                    <a:lumMod val="95000"/>
                    <a:lumOff val="5000"/>
                  </a:schemeClr>
                </a:solidFill>
              </a:rPr>
              <a:t>List the top 5 most ordered pizza types along with their quantitie</a:t>
            </a:r>
            <a:r>
              <a:rPr lang="en-US" sz="800" dirty="0">
                <a:solidFill>
                  <a:schemeClr val="tx1">
                    <a:lumMod val="95000"/>
                    <a:lumOff val="5000"/>
                  </a:schemeClr>
                </a:solidFill>
              </a:rPr>
              <a:t>s</a:t>
            </a:r>
            <a:r>
              <a:rPr lang="en-US" sz="800" dirty="0"/>
              <a:t>.</a:t>
            </a:r>
            <a:endParaRPr lang="en-IN" sz="800" dirty="0"/>
          </a:p>
        </p:txBody>
      </p:sp>
      <p:sp>
        <p:nvSpPr>
          <p:cNvPr id="4" name="Content Placeholder 2">
            <a:extLst>
              <a:ext uri="{FF2B5EF4-FFF2-40B4-BE49-F238E27FC236}">
                <a16:creationId xmlns:a16="http://schemas.microsoft.com/office/drawing/2014/main" id="{20E95E33-20CC-C5A4-2D5E-C0CB189AEC76}"/>
              </a:ext>
            </a:extLst>
          </p:cNvPr>
          <p:cNvSpPr txBox="1">
            <a:spLocks/>
          </p:cNvSpPr>
          <p:nvPr/>
        </p:nvSpPr>
        <p:spPr>
          <a:xfrm>
            <a:off x="388493" y="3082350"/>
            <a:ext cx="9849787" cy="196371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pPr>
              <a:lnSpc>
                <a:spcPct val="120000"/>
              </a:lnSpc>
            </a:pPr>
            <a:r>
              <a:rPr lang="en-IN" sz="5600" dirty="0"/>
              <a:t>Intermediate problems:</a:t>
            </a:r>
          </a:p>
          <a:p>
            <a:pPr lvl="1">
              <a:lnSpc>
                <a:spcPct val="120000"/>
              </a:lnSpc>
            </a:pPr>
            <a:r>
              <a:rPr lang="en-US" sz="5600" dirty="0"/>
              <a:t>Join the necessary tables to find the total quantity of each pizza category ordered.</a:t>
            </a:r>
          </a:p>
          <a:p>
            <a:pPr lvl="1">
              <a:lnSpc>
                <a:spcPct val="120000"/>
              </a:lnSpc>
            </a:pPr>
            <a:r>
              <a:rPr lang="en-US" sz="5600" dirty="0"/>
              <a:t>Determine the distribution of orders by hour of the day.</a:t>
            </a:r>
          </a:p>
          <a:p>
            <a:pPr lvl="1">
              <a:lnSpc>
                <a:spcPct val="120000"/>
              </a:lnSpc>
            </a:pPr>
            <a:r>
              <a:rPr lang="en-US" sz="5600" dirty="0"/>
              <a:t>Join relevant tables to find the category-wise distribution of pizzas.</a:t>
            </a:r>
          </a:p>
          <a:p>
            <a:pPr lvl="1">
              <a:lnSpc>
                <a:spcPct val="120000"/>
              </a:lnSpc>
            </a:pPr>
            <a:r>
              <a:rPr lang="en-US" sz="5600" dirty="0"/>
              <a:t>Group the orders by date and calculate the average number of pizzas ordered per day.</a:t>
            </a:r>
          </a:p>
          <a:p>
            <a:pPr lvl="1">
              <a:lnSpc>
                <a:spcPct val="120000"/>
              </a:lnSpc>
            </a:pPr>
            <a:r>
              <a:rPr lang="en-US" sz="5600" dirty="0"/>
              <a:t>Determine the top 3 most ordered pizza types based on revenue.</a:t>
            </a:r>
            <a:endParaRPr lang="en-IN" sz="5600" dirty="0"/>
          </a:p>
        </p:txBody>
      </p:sp>
      <p:sp>
        <p:nvSpPr>
          <p:cNvPr id="9" name="Content Placeholder 2">
            <a:extLst>
              <a:ext uri="{FF2B5EF4-FFF2-40B4-BE49-F238E27FC236}">
                <a16:creationId xmlns:a16="http://schemas.microsoft.com/office/drawing/2014/main" id="{B27FD24B-E413-C546-707E-C2ED34E32409}"/>
              </a:ext>
            </a:extLst>
          </p:cNvPr>
          <p:cNvSpPr txBox="1">
            <a:spLocks/>
          </p:cNvSpPr>
          <p:nvPr/>
        </p:nvSpPr>
        <p:spPr>
          <a:xfrm>
            <a:off x="388493" y="5041378"/>
            <a:ext cx="8665566" cy="159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500" dirty="0"/>
          </a:p>
          <a:p>
            <a:r>
              <a:rPr lang="en-IN" sz="1400" dirty="0"/>
              <a:t>Advanced problems:</a:t>
            </a:r>
          </a:p>
          <a:p>
            <a:pPr lvl="1"/>
            <a:r>
              <a:rPr lang="en-US" sz="1400" dirty="0"/>
              <a:t>Calculate the percentage contribution of each pizza type to total revenue.</a:t>
            </a:r>
          </a:p>
          <a:p>
            <a:pPr lvl="1"/>
            <a:r>
              <a:rPr lang="en-US" sz="1400" dirty="0"/>
              <a:t>Analyze the cumulative revenue generated over time.</a:t>
            </a:r>
          </a:p>
          <a:p>
            <a:pPr lvl="1"/>
            <a:r>
              <a:rPr lang="en-US" sz="1400" dirty="0"/>
              <a:t>Determine the top 3 most ordered pizza types based on revenue for each pizza category.</a:t>
            </a:r>
            <a:endParaRPr lang="en-IN" sz="1400" dirty="0"/>
          </a:p>
        </p:txBody>
      </p:sp>
      <p:sp>
        <p:nvSpPr>
          <p:cNvPr id="5" name="Title 1">
            <a:extLst>
              <a:ext uri="{FF2B5EF4-FFF2-40B4-BE49-F238E27FC236}">
                <a16:creationId xmlns:a16="http://schemas.microsoft.com/office/drawing/2014/main" id="{49113BFE-6A25-97CE-B815-89B4363D9249}"/>
              </a:ext>
            </a:extLst>
          </p:cNvPr>
          <p:cNvSpPr txBox="1">
            <a:spLocks/>
          </p:cNvSpPr>
          <p:nvPr/>
        </p:nvSpPr>
        <p:spPr>
          <a:xfrm>
            <a:off x="388493" y="220171"/>
            <a:ext cx="8384498" cy="811344"/>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Problems on which we are going to apply our SQL Queries:</a:t>
            </a:r>
          </a:p>
        </p:txBody>
      </p:sp>
    </p:spTree>
    <p:extLst>
      <p:ext uri="{BB962C8B-B14F-4D97-AF65-F5344CB8AC3E}">
        <p14:creationId xmlns:p14="http://schemas.microsoft.com/office/powerpoint/2010/main" val="1135624042"/>
      </p:ext>
    </p:extLst>
  </p:cSld>
  <p:clrMapOvr>
    <a:masterClrMapping/>
  </p:clrMapOvr>
  <mc:AlternateContent xmlns:mc="http://schemas.openxmlformats.org/markup-compatibility/2006" xmlns:p14="http://schemas.microsoft.com/office/powerpoint/2010/main">
    <mc:Choice Requires="p14">
      <p:transition spd="slow" p14:dur="2000" advTm="2267"/>
    </mc:Choice>
    <mc:Fallback xmlns="">
      <p:transition spd="slow" advTm="22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0BCD-BE84-C069-5438-55BAAA9CFBED}"/>
              </a:ext>
            </a:extLst>
          </p:cNvPr>
          <p:cNvSpPr>
            <a:spLocks noGrp="1"/>
          </p:cNvSpPr>
          <p:nvPr>
            <p:ph type="title"/>
          </p:nvPr>
        </p:nvSpPr>
        <p:spPr>
          <a:xfrm>
            <a:off x="838200" y="83481"/>
            <a:ext cx="9594954" cy="369393"/>
          </a:xfrm>
        </p:spPr>
        <p:txBody>
          <a:bodyPr>
            <a:noAutofit/>
          </a:bodyPr>
          <a:lstStyle/>
          <a:p>
            <a:r>
              <a:rPr lang="en-IN" sz="1600" dirty="0">
                <a:solidFill>
                  <a:schemeClr val="tx1"/>
                </a:solidFill>
              </a:rPr>
              <a:t>1.</a:t>
            </a:r>
            <a:r>
              <a:rPr lang="en-US" sz="1600" dirty="0">
                <a:solidFill>
                  <a:schemeClr val="tx1"/>
                </a:solidFill>
              </a:rPr>
              <a:t> Retrieve the total number of orders placed</a:t>
            </a:r>
            <a:endParaRPr lang="en-IN" sz="1600" dirty="0">
              <a:solidFill>
                <a:schemeClr val="tx1"/>
              </a:solidFill>
            </a:endParaRPr>
          </a:p>
        </p:txBody>
      </p:sp>
      <p:pic>
        <p:nvPicPr>
          <p:cNvPr id="5" name="Content Placeholder 4">
            <a:extLst>
              <a:ext uri="{FF2B5EF4-FFF2-40B4-BE49-F238E27FC236}">
                <a16:creationId xmlns:a16="http://schemas.microsoft.com/office/drawing/2014/main" id="{D4683012-1ACE-CD57-8A77-2EBA4348FF11}"/>
              </a:ext>
            </a:extLst>
          </p:cNvPr>
          <p:cNvPicPr>
            <a:picLocks noGrp="1" noChangeAspect="1"/>
          </p:cNvPicPr>
          <p:nvPr>
            <p:ph idx="1"/>
          </p:nvPr>
        </p:nvPicPr>
        <p:blipFill>
          <a:blip r:embed="rId2"/>
          <a:stretch>
            <a:fillRect/>
          </a:stretch>
        </p:blipFill>
        <p:spPr>
          <a:xfrm>
            <a:off x="879096" y="430388"/>
            <a:ext cx="7770230" cy="1172420"/>
          </a:xfrm>
        </p:spPr>
      </p:pic>
      <p:pic>
        <p:nvPicPr>
          <p:cNvPr id="10" name="Picture 9">
            <a:extLst>
              <a:ext uri="{FF2B5EF4-FFF2-40B4-BE49-F238E27FC236}">
                <a16:creationId xmlns:a16="http://schemas.microsoft.com/office/drawing/2014/main" id="{14C88118-8290-97E0-748D-A170F2EAC173}"/>
              </a:ext>
            </a:extLst>
          </p:cNvPr>
          <p:cNvPicPr>
            <a:picLocks noChangeAspect="1"/>
          </p:cNvPicPr>
          <p:nvPr/>
        </p:nvPicPr>
        <p:blipFill>
          <a:blip r:embed="rId3"/>
          <a:stretch>
            <a:fillRect/>
          </a:stretch>
        </p:blipFill>
        <p:spPr>
          <a:xfrm>
            <a:off x="879095" y="2179998"/>
            <a:ext cx="6040488" cy="2123791"/>
          </a:xfrm>
          <a:prstGeom prst="rect">
            <a:avLst/>
          </a:prstGeom>
        </p:spPr>
      </p:pic>
      <p:sp>
        <p:nvSpPr>
          <p:cNvPr id="11" name="Title 1">
            <a:extLst>
              <a:ext uri="{FF2B5EF4-FFF2-40B4-BE49-F238E27FC236}">
                <a16:creationId xmlns:a16="http://schemas.microsoft.com/office/drawing/2014/main" id="{E7C1C51B-DB84-3D10-2F04-20738ECA0C7A}"/>
              </a:ext>
            </a:extLst>
          </p:cNvPr>
          <p:cNvSpPr txBox="1">
            <a:spLocks/>
          </p:cNvSpPr>
          <p:nvPr/>
        </p:nvSpPr>
        <p:spPr>
          <a:xfrm>
            <a:off x="838200" y="1690445"/>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2. </a:t>
            </a:r>
            <a:r>
              <a:rPr lang="en-US" sz="1600" dirty="0"/>
              <a:t>Calculate the total revenue generated from pizza sales</a:t>
            </a:r>
            <a:endParaRPr lang="en-IN" sz="1600" dirty="0"/>
          </a:p>
        </p:txBody>
      </p:sp>
      <p:sp>
        <p:nvSpPr>
          <p:cNvPr id="12" name="Title 1">
            <a:extLst>
              <a:ext uri="{FF2B5EF4-FFF2-40B4-BE49-F238E27FC236}">
                <a16:creationId xmlns:a16="http://schemas.microsoft.com/office/drawing/2014/main" id="{6B850920-A036-EDEA-6A43-4426FB725670}"/>
              </a:ext>
            </a:extLst>
          </p:cNvPr>
          <p:cNvSpPr txBox="1">
            <a:spLocks/>
          </p:cNvSpPr>
          <p:nvPr/>
        </p:nvSpPr>
        <p:spPr>
          <a:xfrm>
            <a:off x="838200" y="4474220"/>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3. </a:t>
            </a:r>
            <a:r>
              <a:rPr lang="en-US" sz="1600" dirty="0"/>
              <a:t>Identify the highest-priced pizza</a:t>
            </a:r>
            <a:endParaRPr lang="en-IN" sz="1600" dirty="0"/>
          </a:p>
        </p:txBody>
      </p:sp>
      <p:pic>
        <p:nvPicPr>
          <p:cNvPr id="14" name="Picture 13">
            <a:extLst>
              <a:ext uri="{FF2B5EF4-FFF2-40B4-BE49-F238E27FC236}">
                <a16:creationId xmlns:a16="http://schemas.microsoft.com/office/drawing/2014/main" id="{868405E6-A422-2FD6-E1A3-F0A7EC0D5FE5}"/>
              </a:ext>
            </a:extLst>
          </p:cNvPr>
          <p:cNvPicPr>
            <a:picLocks noChangeAspect="1"/>
          </p:cNvPicPr>
          <p:nvPr/>
        </p:nvPicPr>
        <p:blipFill>
          <a:blip r:embed="rId4"/>
          <a:stretch>
            <a:fillRect/>
          </a:stretch>
        </p:blipFill>
        <p:spPr>
          <a:xfrm>
            <a:off x="838200" y="4843613"/>
            <a:ext cx="5322756" cy="1497226"/>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3" name="Ink 2">
                <a:extLst>
                  <a:ext uri="{FF2B5EF4-FFF2-40B4-BE49-F238E27FC236}">
                    <a16:creationId xmlns:a16="http://schemas.microsoft.com/office/drawing/2014/main" id="{70324F3E-53F9-F396-32A1-0A702F5E05C9}"/>
                  </a:ext>
                </a:extLst>
              </p14:cNvPr>
              <p14:cNvContentPartPr/>
              <p14:nvPr>
                <p:extLst>
                  <p:ext uri="{42D2F446-02D8-4167-A562-619A0277C38B}">
                    <p15:isNarration xmlns:p15="http://schemas.microsoft.com/office/powerpoint/2012/main" val="1"/>
                  </p:ext>
                </p:extLst>
              </p14:nvPr>
            </p14:nvContentPartPr>
            <p14:xfrm>
              <a:off x="3899339" y="3798359"/>
              <a:ext cx="2" cy="2"/>
            </p14:xfrm>
          </p:contentPart>
        </mc:Choice>
        <mc:Fallback xmlns="">
          <p:pic>
            <p:nvPicPr>
              <p:cNvPr id="3" name="Ink 2">
                <a:extLst>
                  <a:ext uri="{FF2B5EF4-FFF2-40B4-BE49-F238E27FC236}">
                    <a16:creationId xmlns:a16="http://schemas.microsoft.com/office/drawing/2014/main" id="{70324F3E-53F9-F396-32A1-0A702F5E05C9}"/>
                  </a:ext>
                </a:extLst>
              </p:cNvPr>
              <p:cNvPicPr>
                <a:picLocks noGrp="1" noRot="1" noChangeAspect="1" noMove="1" noResize="1" noEditPoints="1" noAdjustHandles="1" noChangeArrowheads="1" noChangeShapeType="1"/>
              </p:cNvPicPr>
              <p:nvPr/>
            </p:nvPicPr>
            <p:blipFill>
              <a:blip r:embed="rId6"/>
              <a:stretch>
                <a:fillRect/>
              </a:stretch>
            </p:blipFill>
            <p:spPr>
              <a:xfrm>
                <a:off x="3899339" y="3798359"/>
                <a:ext cx="2" cy="2"/>
              </a:xfrm>
              <a:prstGeom prst="rect">
                <a:avLst/>
              </a:prstGeom>
            </p:spPr>
          </p:pic>
        </mc:Fallback>
      </mc:AlternateContent>
    </p:spTree>
    <p:extLst>
      <p:ext uri="{BB962C8B-B14F-4D97-AF65-F5344CB8AC3E}">
        <p14:creationId xmlns:p14="http://schemas.microsoft.com/office/powerpoint/2010/main" val="2463199601"/>
      </p:ext>
    </p:extLst>
  </p:cSld>
  <p:clrMapOvr>
    <a:masterClrMapping/>
  </p:clrMapOvr>
  <mc:AlternateContent xmlns:mc="http://schemas.openxmlformats.org/markup-compatibility/2006" xmlns:p14="http://schemas.microsoft.com/office/powerpoint/2010/main">
    <mc:Choice Requires="p14">
      <p:transition spd="slow" p14:dur="2000" advTm="14721"/>
    </mc:Choice>
    <mc:Fallback xmlns="">
      <p:transition spd="slow" advTm="147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1915" x="3286125" y="6224588"/>
          <p14:tracePt t="2033" x="2216150" y="6770688"/>
          <p14:tracePt t="2041" x="2228850" y="6707188"/>
          <p14:tracePt t="2051" x="2252663" y="6632575"/>
          <p14:tracePt t="2067" x="2290763" y="6445250"/>
          <p14:tracePt t="2087" x="2365375" y="6219825"/>
          <p14:tracePt t="2101" x="2465388" y="5945188"/>
          <p14:tracePt t="2117" x="2616200" y="5305425"/>
          <p14:tracePt t="2134" x="2678113" y="4405313"/>
          <p14:tracePt t="2150" x="2678113" y="3679825"/>
          <p14:tracePt t="2167" x="2654300" y="3190875"/>
          <p14:tracePt t="2184" x="2654300" y="2852738"/>
          <p14:tracePt t="2186" x="2654300" y="2740025"/>
          <p14:tracePt t="2202" x="2641600" y="2665413"/>
          <p14:tracePt t="2218" x="2641600" y="2640013"/>
          <p14:tracePt t="2219" x="2641600" y="2616200"/>
          <p14:tracePt t="2235" x="2616200" y="2603500"/>
          <p14:tracePt t="2250" x="2616200" y="2578100"/>
          <p14:tracePt t="2251" x="2603500" y="2578100"/>
          <p14:tracePt t="2268" x="2603500" y="2540000"/>
          <p14:tracePt t="2284" x="2578100" y="2503488"/>
          <p14:tracePt t="2301" x="2478088" y="2365375"/>
          <p14:tracePt t="2317" x="2378075" y="2227263"/>
          <p14:tracePt t="2335" x="2339975" y="2152650"/>
          <p14:tracePt t="2351" x="2252663" y="2078038"/>
          <p14:tracePt t="2368" x="2190750" y="2052638"/>
          <p14:tracePt t="2385" x="2152650" y="2039938"/>
          <p14:tracePt t="2386" x="2127250" y="2039938"/>
          <p14:tracePt t="2401" x="2116138" y="2039938"/>
          <p14:tracePt t="2403" x="2103438" y="2039938"/>
          <p14:tracePt t="2417" x="2090738" y="2039938"/>
          <p14:tracePt t="2490" x="2090738" y="2027238"/>
          <p14:tracePt t="2506" x="2065338" y="2027238"/>
          <p14:tracePt t="2515" x="2039938" y="2001838"/>
          <p14:tracePt t="2522" x="2003425" y="1989138"/>
          <p14:tracePt t="2534" x="1965325" y="1978025"/>
          <p14:tracePt t="2552" x="1903413" y="1939925"/>
          <p14:tracePt t="2568" x="1801813" y="1889125"/>
          <p14:tracePt t="2585" x="1689100" y="1827213"/>
          <p14:tracePt t="2587" x="1665288" y="1827213"/>
          <p14:tracePt t="2602" x="1589088" y="1827213"/>
          <p14:tracePt t="2617" x="1552575" y="1814513"/>
          <p14:tracePt t="2618" x="1514475" y="1814513"/>
          <p14:tracePt t="2634" x="1476375" y="1801813"/>
          <p14:tracePt t="2651" x="1465263" y="1801813"/>
          <p14:tracePt t="2715" x="1439863" y="1801813"/>
          <p14:tracePt t="2724" x="1427163" y="1814513"/>
          <p14:tracePt t="2735" x="1401763" y="1852613"/>
          <p14:tracePt t="2750" x="1339850" y="1978025"/>
          <p14:tracePt t="2767" x="1314450" y="2078038"/>
          <p14:tracePt t="2784" x="1289050" y="2265363"/>
          <p14:tracePt t="2785" x="1289050" y="2403475"/>
          <p14:tracePt t="2801" x="1289050" y="2527300"/>
          <p14:tracePt t="2802" x="1289050" y="2665413"/>
          <p14:tracePt t="2818" x="1376363" y="2952750"/>
          <p14:tracePt t="2835" x="1539875" y="3254375"/>
          <p14:tracePt t="2851" x="1814513" y="3529013"/>
          <p14:tracePt t="2867" x="2190750" y="3803650"/>
          <p14:tracePt t="2883" x="2654300" y="3954463"/>
          <p14:tracePt t="2900" x="3179763" y="4054475"/>
          <p14:tracePt t="2917" x="3705225" y="4067175"/>
          <p14:tracePt t="2934" x="4192588" y="3979863"/>
          <p14:tracePt t="2950" x="4581525" y="3854450"/>
          <p14:tracePt t="2968" x="4832350" y="3729038"/>
          <p14:tracePt t="2984" x="4856163" y="3654425"/>
          <p14:tracePt t="3000" x="4881563" y="3579813"/>
          <p14:tracePt t="3001" x="4881563" y="3541713"/>
          <p14:tracePt t="3017" x="4881563" y="3441700"/>
          <p14:tracePt t="3035" x="4894263" y="3354388"/>
          <p14:tracePt t="3051" x="4894263" y="3203575"/>
          <p14:tracePt t="3068" x="4881563" y="3054350"/>
          <p14:tracePt t="3084" x="4819650" y="2890838"/>
          <p14:tracePt t="3101" x="4719638" y="2740025"/>
          <p14:tracePt t="3117" x="4619625" y="2616200"/>
          <p14:tracePt t="3134" x="4468813" y="2527300"/>
          <p14:tracePt t="3151" x="4281488" y="2452688"/>
          <p14:tracePt t="3167" x="4043363" y="2390775"/>
          <p14:tracePt t="3185" x="3779838" y="2352675"/>
          <p14:tracePt t="3186" x="3643313" y="2327275"/>
          <p14:tracePt t="3202" x="3341688" y="2327275"/>
          <p14:tracePt t="3218" x="3079750" y="2327275"/>
          <p14:tracePt t="3236" x="2841625" y="2365375"/>
          <p14:tracePt t="3250" x="2690813" y="2414588"/>
          <p14:tracePt t="3267" x="2565400" y="2516188"/>
          <p14:tracePt t="3284" x="2490788" y="2665413"/>
          <p14:tracePt t="3300" x="2452688" y="2828925"/>
          <p14:tracePt t="3317" x="2428875" y="2916238"/>
          <p14:tracePt t="3435" x="2428875" y="2928938"/>
          <p14:tracePt t="3443" x="2428875" y="2941638"/>
          <p14:tracePt t="3452" x="2441575" y="2978150"/>
          <p14:tracePt t="3467" x="2452688" y="3016250"/>
          <p14:tracePt t="3469" x="2465388" y="3041650"/>
          <p14:tracePt t="3485" x="2516188" y="3116263"/>
          <p14:tracePt t="3500" x="2603500" y="3241675"/>
          <p14:tracePt t="3518" x="2667000" y="3367088"/>
          <p14:tracePt t="3534" x="2790825" y="3679825"/>
          <p14:tracePt t="3551" x="2954338" y="4029075"/>
          <p14:tracePt t="3568" x="3092450" y="4367213"/>
          <p14:tracePt t="3570" x="3128963" y="4505325"/>
          <p14:tracePt t="3585" x="3154363" y="4630738"/>
          <p14:tracePt t="3586" x="3179763" y="4743450"/>
          <p14:tracePt t="3602" x="3241675" y="4981575"/>
          <p14:tracePt t="3617" x="3279775" y="5205413"/>
          <p14:tracePt t="3634" x="3279775" y="5430838"/>
          <p14:tracePt t="3651" x="3254375" y="5518150"/>
          <p14:tracePt t="3652" x="3241675" y="5581650"/>
          <p14:tracePt t="3667" x="3228975" y="5668963"/>
          <p14:tracePt t="3669" x="3216275" y="5756275"/>
          <p14:tracePt t="3684" x="3192463" y="5894388"/>
          <p14:tracePt t="3701" x="3167063" y="6032500"/>
          <p14:tracePt t="3717" x="3116263" y="6145213"/>
          <p14:tracePt t="3734" x="3067050" y="6232525"/>
          <p14:tracePt t="3750" x="3054350" y="6307138"/>
          <p14:tracePt t="3767" x="3028950" y="6419850"/>
          <p14:tracePt t="3785" x="3003550" y="6483350"/>
          <p14:tracePt t="3787" x="3003550" y="6494463"/>
          <p14:tracePt t="3801" x="2979738" y="6532563"/>
          <p14:tracePt t="3803" x="2967038" y="6557963"/>
          <p14:tracePt t="3819" x="2954338" y="6594475"/>
          <p14:tracePt t="3834" x="2954338" y="6607175"/>
          <p14:tracePt t="3835" x="2941638" y="6607175"/>
          <p14:tracePt t="3868" x="2928938" y="6645275"/>
          <p14:tracePt t="3874" x="2916238" y="6645275"/>
          <p14:tracePt t="3884" x="2916238" y="6696075"/>
          <p14:tracePt t="3901" x="2890838" y="6783388"/>
          <p14:tracePt t="4703"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13A9-9108-C8DA-B2CA-67859535D1F0}"/>
              </a:ext>
            </a:extLst>
          </p:cNvPr>
          <p:cNvSpPr txBox="1">
            <a:spLocks/>
          </p:cNvSpPr>
          <p:nvPr/>
        </p:nvSpPr>
        <p:spPr>
          <a:xfrm>
            <a:off x="838200" y="365125"/>
            <a:ext cx="9594954" cy="3693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4.</a:t>
            </a:r>
            <a:r>
              <a:rPr lang="en-US" sz="1600" dirty="0"/>
              <a:t> Identify the most common pizza size ordered.</a:t>
            </a:r>
          </a:p>
          <a:p>
            <a:endParaRPr lang="en-IN" sz="1600" dirty="0"/>
          </a:p>
        </p:txBody>
      </p:sp>
      <p:sp>
        <p:nvSpPr>
          <p:cNvPr id="5" name="Title 1">
            <a:extLst>
              <a:ext uri="{FF2B5EF4-FFF2-40B4-BE49-F238E27FC236}">
                <a16:creationId xmlns:a16="http://schemas.microsoft.com/office/drawing/2014/main" id="{4B7BE56D-DDC4-148B-0ABD-9B44836FA922}"/>
              </a:ext>
            </a:extLst>
          </p:cNvPr>
          <p:cNvSpPr txBox="1">
            <a:spLocks/>
          </p:cNvSpPr>
          <p:nvPr/>
        </p:nvSpPr>
        <p:spPr>
          <a:xfrm>
            <a:off x="838200" y="2182150"/>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5. </a:t>
            </a:r>
            <a:r>
              <a:rPr lang="en-US" sz="1600" dirty="0"/>
              <a:t>List the top 5 most ordered pizza types along with their quantities.</a:t>
            </a:r>
            <a:endParaRPr lang="en-IN" sz="1600" dirty="0"/>
          </a:p>
        </p:txBody>
      </p:sp>
      <p:sp>
        <p:nvSpPr>
          <p:cNvPr id="6" name="Title 1">
            <a:extLst>
              <a:ext uri="{FF2B5EF4-FFF2-40B4-BE49-F238E27FC236}">
                <a16:creationId xmlns:a16="http://schemas.microsoft.com/office/drawing/2014/main" id="{E4C7BA8A-4501-1DFE-23C9-B88F6EB09ADE}"/>
              </a:ext>
            </a:extLst>
          </p:cNvPr>
          <p:cNvSpPr txBox="1">
            <a:spLocks/>
          </p:cNvSpPr>
          <p:nvPr/>
        </p:nvSpPr>
        <p:spPr>
          <a:xfrm>
            <a:off x="838200" y="4491153"/>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6. </a:t>
            </a:r>
            <a:r>
              <a:rPr lang="en-US" sz="1600" dirty="0"/>
              <a:t>Join the necessary tables to find the total quantity of each pizza category ordered</a:t>
            </a:r>
            <a:endParaRPr lang="en-IN" sz="1600" dirty="0"/>
          </a:p>
        </p:txBody>
      </p:sp>
      <p:pic>
        <p:nvPicPr>
          <p:cNvPr id="4" name="Picture 3">
            <a:extLst>
              <a:ext uri="{FF2B5EF4-FFF2-40B4-BE49-F238E27FC236}">
                <a16:creationId xmlns:a16="http://schemas.microsoft.com/office/drawing/2014/main" id="{93F87378-B773-4843-9A05-4C2481560CA9}"/>
              </a:ext>
            </a:extLst>
          </p:cNvPr>
          <p:cNvPicPr>
            <a:picLocks noChangeAspect="1"/>
          </p:cNvPicPr>
          <p:nvPr/>
        </p:nvPicPr>
        <p:blipFill>
          <a:blip r:embed="rId2"/>
          <a:stretch>
            <a:fillRect/>
          </a:stretch>
        </p:blipFill>
        <p:spPr>
          <a:xfrm>
            <a:off x="973111" y="685745"/>
            <a:ext cx="6916260" cy="1412877"/>
          </a:xfrm>
          <a:prstGeom prst="rect">
            <a:avLst/>
          </a:prstGeom>
        </p:spPr>
      </p:pic>
      <p:pic>
        <p:nvPicPr>
          <p:cNvPr id="8" name="Picture 7">
            <a:extLst>
              <a:ext uri="{FF2B5EF4-FFF2-40B4-BE49-F238E27FC236}">
                <a16:creationId xmlns:a16="http://schemas.microsoft.com/office/drawing/2014/main" id="{35B0D671-7717-9DBD-4606-600EA020E779}"/>
              </a:ext>
            </a:extLst>
          </p:cNvPr>
          <p:cNvPicPr>
            <a:picLocks noChangeAspect="1"/>
          </p:cNvPicPr>
          <p:nvPr/>
        </p:nvPicPr>
        <p:blipFill>
          <a:blip r:embed="rId3"/>
          <a:stretch>
            <a:fillRect/>
          </a:stretch>
        </p:blipFill>
        <p:spPr>
          <a:xfrm>
            <a:off x="973111" y="2580906"/>
            <a:ext cx="5052934" cy="1893314"/>
          </a:xfrm>
          <a:prstGeom prst="rect">
            <a:avLst/>
          </a:prstGeom>
        </p:spPr>
      </p:pic>
      <p:pic>
        <p:nvPicPr>
          <p:cNvPr id="10" name="Picture 9">
            <a:extLst>
              <a:ext uri="{FF2B5EF4-FFF2-40B4-BE49-F238E27FC236}">
                <a16:creationId xmlns:a16="http://schemas.microsoft.com/office/drawing/2014/main" id="{247A128F-8408-3E8A-C934-0B40098F72D3}"/>
              </a:ext>
            </a:extLst>
          </p:cNvPr>
          <p:cNvPicPr>
            <a:picLocks noChangeAspect="1"/>
          </p:cNvPicPr>
          <p:nvPr/>
        </p:nvPicPr>
        <p:blipFill>
          <a:blip r:embed="rId4"/>
          <a:stretch>
            <a:fillRect/>
          </a:stretch>
        </p:blipFill>
        <p:spPr>
          <a:xfrm>
            <a:off x="973111" y="4860546"/>
            <a:ext cx="5052934" cy="1902424"/>
          </a:xfrm>
          <a:prstGeom prst="rect">
            <a:avLst/>
          </a:prstGeom>
        </p:spPr>
      </p:pic>
    </p:spTree>
    <p:extLst>
      <p:ext uri="{BB962C8B-B14F-4D97-AF65-F5344CB8AC3E}">
        <p14:creationId xmlns:p14="http://schemas.microsoft.com/office/powerpoint/2010/main" val="4213962887"/>
      </p:ext>
    </p:extLst>
  </p:cSld>
  <p:clrMapOvr>
    <a:masterClrMapping/>
  </p:clrMapOvr>
  <mc:AlternateContent xmlns:mc="http://schemas.openxmlformats.org/markup-compatibility/2006" xmlns:p14="http://schemas.microsoft.com/office/powerpoint/2010/main">
    <mc:Choice Requires="p14">
      <p:transition spd="slow" p14:dur="2000" advTm="10437"/>
    </mc:Choice>
    <mc:Fallback xmlns="">
      <p:transition spd="slow" advTm="104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2AF4-DE76-28EE-7228-17B5473813B1}"/>
              </a:ext>
            </a:extLst>
          </p:cNvPr>
          <p:cNvSpPr txBox="1">
            <a:spLocks/>
          </p:cNvSpPr>
          <p:nvPr/>
        </p:nvSpPr>
        <p:spPr>
          <a:xfrm>
            <a:off x="794555" y="-13236"/>
            <a:ext cx="9594954" cy="3693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7. </a:t>
            </a:r>
            <a:r>
              <a:rPr lang="en-US" sz="1600" dirty="0"/>
              <a:t>Determine the distribution of orders by hour of the day.</a:t>
            </a:r>
          </a:p>
        </p:txBody>
      </p:sp>
      <p:sp>
        <p:nvSpPr>
          <p:cNvPr id="3" name="Title 1">
            <a:extLst>
              <a:ext uri="{FF2B5EF4-FFF2-40B4-BE49-F238E27FC236}">
                <a16:creationId xmlns:a16="http://schemas.microsoft.com/office/drawing/2014/main" id="{02A60F39-B3CA-2805-B43C-946AD0867023}"/>
              </a:ext>
            </a:extLst>
          </p:cNvPr>
          <p:cNvSpPr txBox="1">
            <a:spLocks/>
          </p:cNvSpPr>
          <p:nvPr/>
        </p:nvSpPr>
        <p:spPr>
          <a:xfrm>
            <a:off x="838200" y="1129396"/>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8. </a:t>
            </a:r>
            <a:r>
              <a:rPr lang="en-US" sz="1600" dirty="0"/>
              <a:t>Join relevant tables to find the category-wise distribution of pizzas.</a:t>
            </a:r>
            <a:endParaRPr lang="en-IN" sz="1600" dirty="0"/>
          </a:p>
        </p:txBody>
      </p:sp>
      <p:sp>
        <p:nvSpPr>
          <p:cNvPr id="4" name="Title 1">
            <a:extLst>
              <a:ext uri="{FF2B5EF4-FFF2-40B4-BE49-F238E27FC236}">
                <a16:creationId xmlns:a16="http://schemas.microsoft.com/office/drawing/2014/main" id="{B57DC6FD-7E71-C1C9-0108-20F7616B120C}"/>
              </a:ext>
            </a:extLst>
          </p:cNvPr>
          <p:cNvSpPr txBox="1">
            <a:spLocks/>
          </p:cNvSpPr>
          <p:nvPr/>
        </p:nvSpPr>
        <p:spPr>
          <a:xfrm>
            <a:off x="838200" y="2240400"/>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9. </a:t>
            </a:r>
            <a:r>
              <a:rPr lang="en-US" sz="1600" dirty="0"/>
              <a:t>Group the orders by date and calculate the average number of pizzas ordered per day</a:t>
            </a:r>
            <a:endParaRPr lang="en-IN" sz="1600" dirty="0"/>
          </a:p>
        </p:txBody>
      </p:sp>
      <p:pic>
        <p:nvPicPr>
          <p:cNvPr id="9" name="Picture 8">
            <a:extLst>
              <a:ext uri="{FF2B5EF4-FFF2-40B4-BE49-F238E27FC236}">
                <a16:creationId xmlns:a16="http://schemas.microsoft.com/office/drawing/2014/main" id="{A195A9EA-444D-E014-673E-8499488DFE87}"/>
              </a:ext>
            </a:extLst>
          </p:cNvPr>
          <p:cNvPicPr>
            <a:picLocks noChangeAspect="1"/>
          </p:cNvPicPr>
          <p:nvPr/>
        </p:nvPicPr>
        <p:blipFill>
          <a:blip r:embed="rId2"/>
          <a:stretch>
            <a:fillRect/>
          </a:stretch>
        </p:blipFill>
        <p:spPr>
          <a:xfrm>
            <a:off x="1071951" y="307888"/>
            <a:ext cx="8102030" cy="811578"/>
          </a:xfrm>
          <a:prstGeom prst="rect">
            <a:avLst/>
          </a:prstGeom>
        </p:spPr>
      </p:pic>
      <p:pic>
        <p:nvPicPr>
          <p:cNvPr id="11" name="Picture 10">
            <a:extLst>
              <a:ext uri="{FF2B5EF4-FFF2-40B4-BE49-F238E27FC236}">
                <a16:creationId xmlns:a16="http://schemas.microsoft.com/office/drawing/2014/main" id="{21600046-B47B-B450-596F-0E13223D6D68}"/>
              </a:ext>
            </a:extLst>
          </p:cNvPr>
          <p:cNvPicPr>
            <a:picLocks noChangeAspect="1"/>
          </p:cNvPicPr>
          <p:nvPr/>
        </p:nvPicPr>
        <p:blipFill>
          <a:blip r:embed="rId3"/>
          <a:stretch>
            <a:fillRect/>
          </a:stretch>
        </p:blipFill>
        <p:spPr>
          <a:xfrm>
            <a:off x="1071950" y="1437901"/>
            <a:ext cx="4909125" cy="856918"/>
          </a:xfrm>
          <a:prstGeom prst="rect">
            <a:avLst/>
          </a:prstGeom>
        </p:spPr>
      </p:pic>
      <p:pic>
        <p:nvPicPr>
          <p:cNvPr id="13" name="Picture 12">
            <a:extLst>
              <a:ext uri="{FF2B5EF4-FFF2-40B4-BE49-F238E27FC236}">
                <a16:creationId xmlns:a16="http://schemas.microsoft.com/office/drawing/2014/main" id="{60D15295-64B0-6945-F82F-5D6A2A52D00B}"/>
              </a:ext>
            </a:extLst>
          </p:cNvPr>
          <p:cNvPicPr>
            <a:picLocks noChangeAspect="1"/>
          </p:cNvPicPr>
          <p:nvPr/>
        </p:nvPicPr>
        <p:blipFill>
          <a:blip r:embed="rId4"/>
          <a:stretch>
            <a:fillRect/>
          </a:stretch>
        </p:blipFill>
        <p:spPr>
          <a:xfrm>
            <a:off x="1071951" y="2528982"/>
            <a:ext cx="6423132" cy="1558355"/>
          </a:xfrm>
          <a:prstGeom prst="rect">
            <a:avLst/>
          </a:prstGeom>
        </p:spPr>
      </p:pic>
      <p:sp>
        <p:nvSpPr>
          <p:cNvPr id="14" name="Title 1">
            <a:extLst>
              <a:ext uri="{FF2B5EF4-FFF2-40B4-BE49-F238E27FC236}">
                <a16:creationId xmlns:a16="http://schemas.microsoft.com/office/drawing/2014/main" id="{3579FABD-960A-C9E7-1011-4728B594A22D}"/>
              </a:ext>
            </a:extLst>
          </p:cNvPr>
          <p:cNvSpPr txBox="1">
            <a:spLocks/>
          </p:cNvSpPr>
          <p:nvPr/>
        </p:nvSpPr>
        <p:spPr>
          <a:xfrm>
            <a:off x="838200" y="4156271"/>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10. </a:t>
            </a:r>
            <a:r>
              <a:rPr lang="en-US" sz="1600" dirty="0"/>
              <a:t>Determine the top 3 most ordered pizza types based on revenue</a:t>
            </a:r>
            <a:endParaRPr lang="en-IN" sz="1600" dirty="0"/>
          </a:p>
        </p:txBody>
      </p:sp>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DD8F9D3F-8F5A-E3D7-845D-2613188B700A}"/>
                  </a:ext>
                </a:extLst>
              </p14:cNvPr>
              <p14:cNvContentPartPr/>
              <p14:nvPr/>
            </p14:nvContentPartPr>
            <p14:xfrm>
              <a:off x="4994280" y="2290320"/>
              <a:ext cx="360" cy="360"/>
            </p14:xfrm>
          </p:contentPart>
        </mc:Choice>
        <mc:Fallback xmlns="">
          <p:pic>
            <p:nvPicPr>
              <p:cNvPr id="17" name="Ink 16">
                <a:extLst>
                  <a:ext uri="{FF2B5EF4-FFF2-40B4-BE49-F238E27FC236}">
                    <a16:creationId xmlns:a16="http://schemas.microsoft.com/office/drawing/2014/main" id="{DD8F9D3F-8F5A-E3D7-845D-2613188B700A}"/>
                  </a:ext>
                </a:extLst>
              </p:cNvPr>
              <p:cNvPicPr/>
              <p:nvPr/>
            </p:nvPicPr>
            <p:blipFill>
              <a:blip r:embed="rId6"/>
              <a:stretch>
                <a:fillRect/>
              </a:stretch>
            </p:blipFill>
            <p:spPr>
              <a:xfrm>
                <a:off x="4978440" y="2226960"/>
                <a:ext cx="31680" cy="127080"/>
              </a:xfrm>
              <a:prstGeom prst="rect">
                <a:avLst/>
              </a:prstGeom>
            </p:spPr>
          </p:pic>
        </mc:Fallback>
      </mc:AlternateContent>
      <p:pic>
        <p:nvPicPr>
          <p:cNvPr id="19" name="Picture 18">
            <a:extLst>
              <a:ext uri="{FF2B5EF4-FFF2-40B4-BE49-F238E27FC236}">
                <a16:creationId xmlns:a16="http://schemas.microsoft.com/office/drawing/2014/main" id="{9C4326A7-BF40-62F6-5C07-09B5B704EEE1}"/>
              </a:ext>
            </a:extLst>
          </p:cNvPr>
          <p:cNvPicPr>
            <a:picLocks noChangeAspect="1"/>
          </p:cNvPicPr>
          <p:nvPr/>
        </p:nvPicPr>
        <p:blipFill>
          <a:blip r:embed="rId7"/>
          <a:stretch>
            <a:fillRect/>
          </a:stretch>
        </p:blipFill>
        <p:spPr>
          <a:xfrm>
            <a:off x="1071950" y="4525664"/>
            <a:ext cx="5613663" cy="2144842"/>
          </a:xfrm>
          <a:prstGeom prst="rect">
            <a:avLst/>
          </a:prstGeom>
        </p:spPr>
      </p:pic>
    </p:spTree>
    <p:extLst>
      <p:ext uri="{BB962C8B-B14F-4D97-AF65-F5344CB8AC3E}">
        <p14:creationId xmlns:p14="http://schemas.microsoft.com/office/powerpoint/2010/main" val="219781896"/>
      </p:ext>
    </p:extLst>
  </p:cSld>
  <p:clrMapOvr>
    <a:masterClrMapping/>
  </p:clrMapOvr>
  <mc:AlternateContent xmlns:mc="http://schemas.openxmlformats.org/markup-compatibility/2006" xmlns:p14="http://schemas.microsoft.com/office/powerpoint/2010/main">
    <mc:Choice Requires="p14">
      <p:transition spd="slow" p14:dur="2000" advTm="9557"/>
    </mc:Choice>
    <mc:Fallback xmlns="">
      <p:transition spd="slow" advTm="95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6D81C9-FB68-755B-AE8E-A9F88D0C160B}"/>
              </a:ext>
            </a:extLst>
          </p:cNvPr>
          <p:cNvSpPr txBox="1">
            <a:spLocks/>
          </p:cNvSpPr>
          <p:nvPr/>
        </p:nvSpPr>
        <p:spPr>
          <a:xfrm>
            <a:off x="778240" y="583625"/>
            <a:ext cx="9594954" cy="3693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11.</a:t>
            </a:r>
            <a:r>
              <a:rPr lang="en-US" sz="1600" dirty="0"/>
              <a:t> Calculate the percentage contribution of each pizza type to total revenue</a:t>
            </a:r>
          </a:p>
          <a:p>
            <a:r>
              <a:rPr lang="en-IN" sz="1600" dirty="0"/>
              <a:t>	</a:t>
            </a:r>
          </a:p>
        </p:txBody>
      </p:sp>
      <p:pic>
        <p:nvPicPr>
          <p:cNvPr id="11" name="Picture 10">
            <a:extLst>
              <a:ext uri="{FF2B5EF4-FFF2-40B4-BE49-F238E27FC236}">
                <a16:creationId xmlns:a16="http://schemas.microsoft.com/office/drawing/2014/main" id="{89A2D66B-2EF4-3055-B937-475892C62E88}"/>
              </a:ext>
            </a:extLst>
          </p:cNvPr>
          <p:cNvPicPr>
            <a:picLocks noChangeAspect="1"/>
          </p:cNvPicPr>
          <p:nvPr/>
        </p:nvPicPr>
        <p:blipFill>
          <a:blip r:embed="rId2"/>
          <a:stretch>
            <a:fillRect/>
          </a:stretch>
        </p:blipFill>
        <p:spPr>
          <a:xfrm>
            <a:off x="913153" y="1126414"/>
            <a:ext cx="7646232" cy="4197294"/>
          </a:xfrm>
          <a:prstGeom prst="rect">
            <a:avLst/>
          </a:prstGeom>
        </p:spPr>
      </p:pic>
    </p:spTree>
    <p:extLst>
      <p:ext uri="{BB962C8B-B14F-4D97-AF65-F5344CB8AC3E}">
        <p14:creationId xmlns:p14="http://schemas.microsoft.com/office/powerpoint/2010/main" val="59010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1102ED-CA0D-07B2-5190-97390A85745C}"/>
              </a:ext>
            </a:extLst>
          </p:cNvPr>
          <p:cNvSpPr txBox="1">
            <a:spLocks/>
          </p:cNvSpPr>
          <p:nvPr/>
        </p:nvSpPr>
        <p:spPr>
          <a:xfrm>
            <a:off x="808219" y="75647"/>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12.</a:t>
            </a:r>
            <a:r>
              <a:rPr lang="en-US" sz="1600" dirty="0"/>
              <a:t> Analyze the cumulative revenue generated over time</a:t>
            </a:r>
            <a:endParaRPr lang="en-IN" sz="1600" dirty="0"/>
          </a:p>
        </p:txBody>
      </p:sp>
      <p:sp>
        <p:nvSpPr>
          <p:cNvPr id="6" name="Title 1">
            <a:extLst>
              <a:ext uri="{FF2B5EF4-FFF2-40B4-BE49-F238E27FC236}">
                <a16:creationId xmlns:a16="http://schemas.microsoft.com/office/drawing/2014/main" id="{2F336050-607B-8672-A640-B652FA70B580}"/>
              </a:ext>
            </a:extLst>
          </p:cNvPr>
          <p:cNvSpPr txBox="1">
            <a:spLocks/>
          </p:cNvSpPr>
          <p:nvPr/>
        </p:nvSpPr>
        <p:spPr>
          <a:xfrm>
            <a:off x="808219" y="3179259"/>
            <a:ext cx="9594954" cy="369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t>13. </a:t>
            </a:r>
            <a:r>
              <a:rPr lang="en-US" sz="1600" dirty="0"/>
              <a:t>Determine the top 3 most ordered pizza types based on revenue for each pizza category</a:t>
            </a:r>
            <a:endParaRPr lang="en-IN" sz="1600" dirty="0"/>
          </a:p>
        </p:txBody>
      </p:sp>
      <p:pic>
        <p:nvPicPr>
          <p:cNvPr id="3" name="Picture 2">
            <a:extLst>
              <a:ext uri="{FF2B5EF4-FFF2-40B4-BE49-F238E27FC236}">
                <a16:creationId xmlns:a16="http://schemas.microsoft.com/office/drawing/2014/main" id="{A5EA7F21-8EBC-DBCF-DBCA-5DDD508744AE}"/>
              </a:ext>
            </a:extLst>
          </p:cNvPr>
          <p:cNvPicPr>
            <a:picLocks noChangeAspect="1"/>
          </p:cNvPicPr>
          <p:nvPr/>
        </p:nvPicPr>
        <p:blipFill>
          <a:blip r:embed="rId2"/>
          <a:stretch>
            <a:fillRect/>
          </a:stretch>
        </p:blipFill>
        <p:spPr>
          <a:xfrm>
            <a:off x="1112294" y="570821"/>
            <a:ext cx="5673040" cy="2482657"/>
          </a:xfrm>
          <a:prstGeom prst="rect">
            <a:avLst/>
          </a:prstGeom>
        </p:spPr>
      </p:pic>
      <p:pic>
        <p:nvPicPr>
          <p:cNvPr id="7" name="Picture 6">
            <a:extLst>
              <a:ext uri="{FF2B5EF4-FFF2-40B4-BE49-F238E27FC236}">
                <a16:creationId xmlns:a16="http://schemas.microsoft.com/office/drawing/2014/main" id="{62FBF961-FC8B-E34A-8653-058B4C632A4B}"/>
              </a:ext>
            </a:extLst>
          </p:cNvPr>
          <p:cNvPicPr>
            <a:picLocks noChangeAspect="1"/>
          </p:cNvPicPr>
          <p:nvPr/>
        </p:nvPicPr>
        <p:blipFill>
          <a:blip r:embed="rId3"/>
          <a:stretch>
            <a:fillRect/>
          </a:stretch>
        </p:blipFill>
        <p:spPr>
          <a:xfrm>
            <a:off x="1112294" y="3574237"/>
            <a:ext cx="5673040" cy="3208116"/>
          </a:xfrm>
          <a:prstGeom prst="rect">
            <a:avLst/>
          </a:prstGeom>
        </p:spPr>
      </p:pic>
    </p:spTree>
    <p:extLst>
      <p:ext uri="{BB962C8B-B14F-4D97-AF65-F5344CB8AC3E}">
        <p14:creationId xmlns:p14="http://schemas.microsoft.com/office/powerpoint/2010/main" val="567182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626</TotalTime>
  <Words>735</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SQL Project Details</vt:lpstr>
      <vt:lpstr>Problem Statement and Solution Overview</vt:lpstr>
      <vt:lpstr>Proposed Solutions:</vt:lpstr>
      <vt:lpstr>PowerPoint Presentation</vt:lpstr>
      <vt:lpstr>1. Retrieve the total number of orders placed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Ritik Kumar Barnwal</dc:creator>
  <cp:lastModifiedBy>Ritik Kumar Barnwal</cp:lastModifiedBy>
  <cp:revision>4</cp:revision>
  <cp:lastPrinted>2024-06-14T09:48:58Z</cp:lastPrinted>
  <dcterms:created xsi:type="dcterms:W3CDTF">2024-06-11T07:28:53Z</dcterms:created>
  <dcterms:modified xsi:type="dcterms:W3CDTF">2024-06-14T10:10:46Z</dcterms:modified>
</cp:coreProperties>
</file>