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714"/>
  </p:normalViewPr>
  <p:slideViewPr>
    <p:cSldViewPr snapToGrid="0">
      <p:cViewPr varScale="1">
        <p:scale>
          <a:sx n="176" d="100"/>
          <a:sy n="17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2A066-9949-41CA-BECD-863C3E49DB1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29574-A999-4488-A336-A1885C093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Request Network to match payments to a particular reference.</a:t>
          </a:r>
        </a:p>
      </dgm:t>
    </dgm:pt>
    <dgm:pt modelId="{6264ED5E-CA83-43E5-916A-BD16DF157D2B}" type="parTrans" cxnId="{2A0843E0-69B7-49BA-BC8B-D36B466F6463}">
      <dgm:prSet/>
      <dgm:spPr/>
      <dgm:t>
        <a:bodyPr/>
        <a:lstStyle/>
        <a:p>
          <a:endParaRPr lang="en-US"/>
        </a:p>
      </dgm:t>
    </dgm:pt>
    <dgm:pt modelId="{1728E278-6C4A-45A4-8671-2A95EE3D8F28}" type="sibTrans" cxnId="{2A0843E0-69B7-49BA-BC8B-D36B466F6463}">
      <dgm:prSet/>
      <dgm:spPr/>
      <dgm:t>
        <a:bodyPr/>
        <a:lstStyle/>
        <a:p>
          <a:endParaRPr lang="en-US"/>
        </a:p>
      </dgm:t>
    </dgm:pt>
    <dgm:pt modelId="{5B241F05-8C78-4E59-B8FB-4FA69229D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 “zApp” to maintain privacy for loyalty point balances.</a:t>
          </a:r>
        </a:p>
      </dgm:t>
    </dgm:pt>
    <dgm:pt modelId="{198B33CC-5813-4ED5-9D8D-DB5A6BB3007F}" type="parTrans" cxnId="{C381F9E9-ADF2-425C-B88F-87F36DC092BC}">
      <dgm:prSet/>
      <dgm:spPr/>
      <dgm:t>
        <a:bodyPr/>
        <a:lstStyle/>
        <a:p>
          <a:endParaRPr lang="en-US"/>
        </a:p>
      </dgm:t>
    </dgm:pt>
    <dgm:pt modelId="{BC173A50-52CC-4B20-BBA0-BBF382E231E4}" type="sibTrans" cxnId="{C381F9E9-ADF2-425C-B88F-87F36DC092BC}">
      <dgm:prSet/>
      <dgm:spPr/>
      <dgm:t>
        <a:bodyPr/>
        <a:lstStyle/>
        <a:p>
          <a:endParaRPr lang="en-US"/>
        </a:p>
      </dgm:t>
    </dgm:pt>
    <dgm:pt modelId="{773DF420-6CAD-4E46-AD0A-66B5EE413EDB}" type="pres">
      <dgm:prSet presAssocID="{4BC2A066-9949-41CA-BECD-863C3E49DB1B}" presName="root" presStyleCnt="0">
        <dgm:presLayoutVars>
          <dgm:dir/>
          <dgm:resizeHandles val="exact"/>
        </dgm:presLayoutVars>
      </dgm:prSet>
      <dgm:spPr/>
    </dgm:pt>
    <dgm:pt modelId="{015E2931-1FB8-4C3A-8549-FB94A9889CCA}" type="pres">
      <dgm:prSet presAssocID="{A5E29574-A999-4488-A336-A1885C09332F}" presName="compNode" presStyleCnt="0"/>
      <dgm:spPr/>
    </dgm:pt>
    <dgm:pt modelId="{32FD7573-FEE6-4F9F-926D-91DE0AE3AE14}" type="pres">
      <dgm:prSet presAssocID="{A5E29574-A999-4488-A336-A1885C0933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B64E6B6-ADE6-409D-82F4-D55D7FB52C50}" type="pres">
      <dgm:prSet presAssocID="{A5E29574-A999-4488-A336-A1885C09332F}" presName="spaceRect" presStyleCnt="0"/>
      <dgm:spPr/>
    </dgm:pt>
    <dgm:pt modelId="{000B625E-8B02-4513-8035-E90E8AE0F3ED}" type="pres">
      <dgm:prSet presAssocID="{A5E29574-A999-4488-A336-A1885C09332F}" presName="textRect" presStyleLbl="revTx" presStyleIdx="0" presStyleCnt="2">
        <dgm:presLayoutVars>
          <dgm:chMax val="1"/>
          <dgm:chPref val="1"/>
        </dgm:presLayoutVars>
      </dgm:prSet>
      <dgm:spPr/>
    </dgm:pt>
    <dgm:pt modelId="{CC6C5514-7EAE-4EFD-BC6C-72FC2D39028B}" type="pres">
      <dgm:prSet presAssocID="{1728E278-6C4A-45A4-8671-2A95EE3D8F28}" presName="sibTrans" presStyleCnt="0"/>
      <dgm:spPr/>
    </dgm:pt>
    <dgm:pt modelId="{74A0C8AB-CB31-4070-B761-3899EE15598E}" type="pres">
      <dgm:prSet presAssocID="{5B241F05-8C78-4E59-B8FB-4FA69229D7F0}" presName="compNode" presStyleCnt="0"/>
      <dgm:spPr/>
    </dgm:pt>
    <dgm:pt modelId="{10223BDE-E0C3-484A-83D3-3249A8F7FE5E}" type="pres">
      <dgm:prSet presAssocID="{5B241F05-8C78-4E59-B8FB-4FA69229D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5ACB311-5960-443D-A75B-154D0FCF65E9}" type="pres">
      <dgm:prSet presAssocID="{5B241F05-8C78-4E59-B8FB-4FA69229D7F0}" presName="spaceRect" presStyleCnt="0"/>
      <dgm:spPr/>
    </dgm:pt>
    <dgm:pt modelId="{98958886-5331-4572-B097-1F2CEBCB4D40}" type="pres">
      <dgm:prSet presAssocID="{5B241F05-8C78-4E59-B8FB-4FA69229D7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D0FB11-BE2F-40C4-8E16-01FE05E6DA90}" type="presOf" srcId="{5B241F05-8C78-4E59-B8FB-4FA69229D7F0}" destId="{98958886-5331-4572-B097-1F2CEBCB4D40}" srcOrd="0" destOrd="0" presId="urn:microsoft.com/office/officeart/2018/2/layout/IconLabelList"/>
    <dgm:cxn modelId="{BE8D8DAC-1006-4E9C-94BD-AF3175EA4264}" type="presOf" srcId="{4BC2A066-9949-41CA-BECD-863C3E49DB1B}" destId="{773DF420-6CAD-4E46-AD0A-66B5EE413EDB}" srcOrd="0" destOrd="0" presId="urn:microsoft.com/office/officeart/2018/2/layout/IconLabelList"/>
    <dgm:cxn modelId="{43BB94BC-AF9B-414E-995A-180606B27774}" type="presOf" srcId="{A5E29574-A999-4488-A336-A1885C09332F}" destId="{000B625E-8B02-4513-8035-E90E8AE0F3ED}" srcOrd="0" destOrd="0" presId="urn:microsoft.com/office/officeart/2018/2/layout/IconLabelList"/>
    <dgm:cxn modelId="{2A0843E0-69B7-49BA-BC8B-D36B466F6463}" srcId="{4BC2A066-9949-41CA-BECD-863C3E49DB1B}" destId="{A5E29574-A999-4488-A336-A1885C09332F}" srcOrd="0" destOrd="0" parTransId="{6264ED5E-CA83-43E5-916A-BD16DF157D2B}" sibTransId="{1728E278-6C4A-45A4-8671-2A95EE3D8F28}"/>
    <dgm:cxn modelId="{C381F9E9-ADF2-425C-B88F-87F36DC092BC}" srcId="{4BC2A066-9949-41CA-BECD-863C3E49DB1B}" destId="{5B241F05-8C78-4E59-B8FB-4FA69229D7F0}" srcOrd="1" destOrd="0" parTransId="{198B33CC-5813-4ED5-9D8D-DB5A6BB3007F}" sibTransId="{BC173A50-52CC-4B20-BBA0-BBF382E231E4}"/>
    <dgm:cxn modelId="{0043B9C9-D692-4458-A275-46A167E9CE76}" type="presParOf" srcId="{773DF420-6CAD-4E46-AD0A-66B5EE413EDB}" destId="{015E2931-1FB8-4C3A-8549-FB94A9889CCA}" srcOrd="0" destOrd="0" presId="urn:microsoft.com/office/officeart/2018/2/layout/IconLabelList"/>
    <dgm:cxn modelId="{D7892041-C772-43CB-A810-DADDD75357C2}" type="presParOf" srcId="{015E2931-1FB8-4C3A-8549-FB94A9889CCA}" destId="{32FD7573-FEE6-4F9F-926D-91DE0AE3AE14}" srcOrd="0" destOrd="0" presId="urn:microsoft.com/office/officeart/2018/2/layout/IconLabelList"/>
    <dgm:cxn modelId="{A882B81F-B77F-4766-B00D-4373BF7C5131}" type="presParOf" srcId="{015E2931-1FB8-4C3A-8549-FB94A9889CCA}" destId="{BB64E6B6-ADE6-409D-82F4-D55D7FB52C50}" srcOrd="1" destOrd="0" presId="urn:microsoft.com/office/officeart/2018/2/layout/IconLabelList"/>
    <dgm:cxn modelId="{BA472F91-0F90-4670-BB1A-4AF278638ED7}" type="presParOf" srcId="{015E2931-1FB8-4C3A-8549-FB94A9889CCA}" destId="{000B625E-8B02-4513-8035-E90E8AE0F3ED}" srcOrd="2" destOrd="0" presId="urn:microsoft.com/office/officeart/2018/2/layout/IconLabelList"/>
    <dgm:cxn modelId="{C79C9634-6677-4910-8E16-B126C6FF633C}" type="presParOf" srcId="{773DF420-6CAD-4E46-AD0A-66B5EE413EDB}" destId="{CC6C5514-7EAE-4EFD-BC6C-72FC2D39028B}" srcOrd="1" destOrd="0" presId="urn:microsoft.com/office/officeart/2018/2/layout/IconLabelList"/>
    <dgm:cxn modelId="{4E9ADF83-FDCD-4872-868E-08CAF1419397}" type="presParOf" srcId="{773DF420-6CAD-4E46-AD0A-66B5EE413EDB}" destId="{74A0C8AB-CB31-4070-B761-3899EE15598E}" srcOrd="2" destOrd="0" presId="urn:microsoft.com/office/officeart/2018/2/layout/IconLabelList"/>
    <dgm:cxn modelId="{5B674686-A13E-4093-9233-883827261BF3}" type="presParOf" srcId="{74A0C8AB-CB31-4070-B761-3899EE15598E}" destId="{10223BDE-E0C3-484A-83D3-3249A8F7FE5E}" srcOrd="0" destOrd="0" presId="urn:microsoft.com/office/officeart/2018/2/layout/IconLabelList"/>
    <dgm:cxn modelId="{D32F3945-37A1-44EE-A3B9-FCDF2AF02C43}" type="presParOf" srcId="{74A0C8AB-CB31-4070-B761-3899EE15598E}" destId="{25ACB311-5960-443D-A75B-154D0FCF65E9}" srcOrd="1" destOrd="0" presId="urn:microsoft.com/office/officeart/2018/2/layout/IconLabelList"/>
    <dgm:cxn modelId="{15D459D7-0B46-4CB0-9A5F-0F619BDC6A11}" type="presParOf" srcId="{74A0C8AB-CB31-4070-B761-3899EE15598E}" destId="{98958886-5331-4572-B097-1F2CEBCB4D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D7573-FEE6-4F9F-926D-91DE0AE3AE1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625E-8B02-4513-8035-E90E8AE0F3E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Request Network to match payments to a particular reference.</a:t>
          </a:r>
        </a:p>
      </dsp:txBody>
      <dsp:txXfrm>
        <a:off x="559800" y="3022743"/>
        <a:ext cx="4320000" cy="720000"/>
      </dsp:txXfrm>
    </dsp:sp>
    <dsp:sp modelId="{10223BDE-E0C3-484A-83D3-3249A8F7FE5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58886-5331-4572-B097-1F2CEBCB4D4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 “zApp” to maintain privacy for loyalty point balances.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088B-5061-AA6B-21D1-1F93ED4A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A012B-4C3E-C029-2337-828CD9737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4FA9-5D86-7686-48AB-0902024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CDDE-FD8E-2B83-D13D-B8E5ADA5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5BE6-B221-E39D-0D50-BFFD70F2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DDD2-95AD-EDD3-506D-005A9169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447D5-5DD5-5C14-5F52-F8EBB9DE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B9D6-0E28-77CB-1C9C-B4AD069B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F17E-0028-F5C7-5671-51F4E5E2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70D3-FA58-7ACE-A642-8594C44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6B40F-571A-49E9-BECE-DB89484A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C7213-1D42-C1D5-A08E-D46A7DFB9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C760-63E6-3F08-CE9B-6E420BA8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A2CE-2E88-FBB2-F652-7AF42B3D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DD13-076E-C503-D6B1-12514987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0517-CD07-1763-9BE8-BD7F17BF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4E-823D-EBE6-287A-B2866F39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29BF-C8E2-2D33-1846-8ED6E2A4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ACB7-AE7B-3461-313A-D04E30D3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3806-E642-2985-F95D-C44EABD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311E-CC51-4CEB-FF31-BA7E5042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DC9C-2A52-9E42-C9D7-CE28BC81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27BE-D184-7713-3492-863F9189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5515-5215-535E-4E83-0B2C856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91A2-9D19-8D0D-3EA7-6C0FD02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F03C-8EB2-3E0E-E5FA-62BE92DE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BFF6-7DF9-D153-44E7-0F54BCFAB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086D-44EE-EA80-D954-B1EF6EBB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51326-2A36-D5C8-91E7-891F402E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DB81-C106-E5C7-2A30-37BFA22C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B0610-041B-08F3-80B2-85675BB6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78D1-23D7-ABEC-2932-837B11E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316E3-6EB8-6DCA-AAA5-735C8178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50F22-F6ED-BB6B-526E-9E8B3E453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F9F65-EBEA-4898-6288-BD73DC7AA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DD8E0-57CB-FCAD-39B9-9C5DA048E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0DEEB-4763-59BB-132C-0BB669AD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1F016-2E6E-126C-F060-278E0B8D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DC7B3-A856-C350-1EB2-C59FBD9D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287F-922F-D162-1065-B8A5983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451C3-659A-9037-EE61-D51C08F4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6468-548B-603E-3603-FF8B7649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5BAB3-7259-B3CB-A643-7E7DAB84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5C741-EDC4-CAA9-5ADB-7AFE0D76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211C6-5EBD-C8A3-7B04-C416C0C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133F-C958-A291-F34B-41A7EE60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FB5F-79CA-29F9-CBE4-87905605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95AA-4493-BCBB-1C55-D7AA5FE6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F76EC-AD00-FBC9-EB7B-283D9ADFE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EF92-8B10-0341-92BF-BC73CE64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21AD-51D2-9AC6-3009-9FED857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DE30-CA99-B6E1-E502-6DC8D89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F197-3504-C1B5-3DB5-BC2535D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225E6-20F6-4681-6906-B53B3B8F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66FF6-E196-3C55-8ED5-0688DF398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0BEBB-6995-E2A0-CAEC-D301121E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8A20-0B80-A2D9-130C-9F798C25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916B-6F4B-22E3-9C67-719A95D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55BA1-BC9D-1E28-1B51-3B5C1E5F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87A1-1694-2A3C-2AD8-CC5ABF60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6549-4A53-04F8-24A3-3E4001AF6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A394-4D44-6F4B-9988-C454DDFB8E5F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B817-F874-CCEE-B440-A9640D7A0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44DE-8992-70A1-7B99-20649F20B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96E7-B457-F04B-98F7-1BB3956E4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D4C-7E13-FF17-3BFC-94BE6715C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7EE6"/>
                </a:solidFill>
                <a:effectLst/>
                <a:latin typeface="HelveticaNeue-CondensedBold" panose="02000503000000020004" pitchFamily="2" charset="0"/>
              </a:rPr>
              <a:t>✨</a:t>
            </a:r>
            <a:r>
              <a:rPr lang="en-US" dirty="0"/>
              <a:t>Starlight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67CB2-64D5-EFD8-60E5-0CF39FD5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Cafe Loyalty Points on Blockchain with </a:t>
            </a:r>
            <a:r>
              <a:rPr lang="en-US" dirty="0" err="1"/>
              <a:t>zk</a:t>
            </a:r>
            <a:r>
              <a:rPr lang="en-US" dirty="0"/>
              <a:t>-privacy</a:t>
            </a:r>
          </a:p>
        </p:txBody>
      </p:sp>
    </p:spTree>
    <p:extLst>
      <p:ext uri="{BB962C8B-B14F-4D97-AF65-F5344CB8AC3E}">
        <p14:creationId xmlns:p14="http://schemas.microsoft.com/office/powerpoint/2010/main" val="384274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D6ACA-8FE5-5FE2-4E36-D286C54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What’s Starlight Coffee?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8757-5DBB-716D-4EFD-A3EB0913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It’s a prototype of a Café ordering app where customers order coffee with a card/fiat and it gets converted to crypto, by a mock “onramp”.</a:t>
            </a:r>
          </a:p>
          <a:p>
            <a:r>
              <a:rPr lang="en-US" sz="2000" dirty="0"/>
              <a:t>Upon a completed Payment Request, the users can claim loyalty points.</a:t>
            </a:r>
          </a:p>
          <a:p>
            <a:r>
              <a:rPr lang="en-US" sz="2000" dirty="0"/>
              <a:t>The state of the points is saved in a Zero-Knowledge way on the blockchain, leaving no way for external observers to know anyone’s balances and make estimates about the Café’s turnovers.</a:t>
            </a:r>
          </a:p>
        </p:txBody>
      </p:sp>
      <p:pic>
        <p:nvPicPr>
          <p:cNvPr id="5" name="Picture 4" descr="Tray of takeaway coffees">
            <a:extLst>
              <a:ext uri="{FF2B5EF4-FFF2-40B4-BE49-F238E27FC236}">
                <a16:creationId xmlns:a16="http://schemas.microsoft.com/office/drawing/2014/main" id="{95609000-00B9-FBA3-D429-386F1522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6" r="2642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6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44131-AA0A-FB51-C01A-97F783D3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Used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5C57-C024-2024-F0A0-EC80DDC2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t">
            <a:normAutofit/>
          </a:bodyPr>
          <a:lstStyle/>
          <a:p>
            <a:r>
              <a:rPr lang="en-US" sz="2000" dirty="0"/>
              <a:t>Request Network</a:t>
            </a:r>
          </a:p>
          <a:p>
            <a:r>
              <a:rPr lang="en-US" sz="2000" dirty="0"/>
              <a:t>Starlight (an open source </a:t>
            </a:r>
            <a:r>
              <a:rPr lang="en-US" sz="2000" dirty="0" err="1"/>
              <a:t>Solitity</a:t>
            </a:r>
            <a:r>
              <a:rPr lang="en-US" sz="2000" dirty="0"/>
              <a:t> -&gt; </a:t>
            </a:r>
            <a:r>
              <a:rPr lang="en-US" sz="2000" dirty="0" err="1"/>
              <a:t>zApp</a:t>
            </a:r>
            <a:r>
              <a:rPr lang="en-US" sz="2000" dirty="0"/>
              <a:t> </a:t>
            </a:r>
            <a:r>
              <a:rPr lang="en-US" sz="2000" dirty="0" err="1"/>
              <a:t>transpiler</a:t>
            </a:r>
            <a:r>
              <a:rPr lang="en-US" sz="2000" dirty="0"/>
              <a:t>)</a:t>
            </a:r>
          </a:p>
        </p:txBody>
      </p:sp>
      <p:pic>
        <p:nvPicPr>
          <p:cNvPr id="5" name="Picture 4" descr="Purple coloured lightbulb">
            <a:extLst>
              <a:ext uri="{FF2B5EF4-FFF2-40B4-BE49-F238E27FC236}">
                <a16:creationId xmlns:a16="http://schemas.microsoft.com/office/drawing/2014/main" id="{3EF2D64A-7B77-BF07-D932-991000433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7" r="349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4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60833-1FE0-0CBA-B8C6-8AD4F11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A59C-CD56-E576-168D-D2524367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It can be difficult to track crypto payments for accounting purposes.</a:t>
            </a:r>
          </a:p>
          <a:p>
            <a:r>
              <a:rPr lang="en-US" sz="2000"/>
              <a:t>By making the loyalty points public, it could be possible for the competitors to guess the café’s turnovers.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C15879F-F3F8-8024-3AF6-5CE8AC153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3" r="172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2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2297-32A5-BC4E-FCE1-25E971F4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6C3AA-15DF-D86E-A83F-A1B36D1C67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0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9A82-3BCB-8547-A337-95840618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technical!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342754B4-74EB-A218-8162-C77B9D04B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58" y="1546908"/>
            <a:ext cx="11367083" cy="5123192"/>
          </a:xfrm>
        </p:spPr>
      </p:pic>
    </p:spTree>
    <p:extLst>
      <p:ext uri="{BB962C8B-B14F-4D97-AF65-F5344CB8AC3E}">
        <p14:creationId xmlns:p14="http://schemas.microsoft.com/office/powerpoint/2010/main" val="1345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9AE4-1C2F-287F-6836-7F5CA449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130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173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HelveticaNeue-CondensedBold</vt:lpstr>
      <vt:lpstr>Office Theme</vt:lpstr>
      <vt:lpstr>✨Starlight Coffee</vt:lpstr>
      <vt:lpstr>What’s Starlight Coffee?</vt:lpstr>
      <vt:lpstr>Used solutions</vt:lpstr>
      <vt:lpstr>The problem?</vt:lpstr>
      <vt:lpstr>The solution?</vt:lpstr>
      <vt:lpstr>Let’s get technical!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✨Starlight Coffee</dc:title>
  <dc:creator>Pawel J Lechocki</dc:creator>
  <cp:lastModifiedBy>Pawel J Lechocki</cp:lastModifiedBy>
  <cp:revision>1</cp:revision>
  <dcterms:created xsi:type="dcterms:W3CDTF">2023-09-03T01:45:12Z</dcterms:created>
  <dcterms:modified xsi:type="dcterms:W3CDTF">2023-09-03T02:43:35Z</dcterms:modified>
</cp:coreProperties>
</file>