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6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7" r:id="rId11"/>
    <p:sldId id="267" r:id="rId12"/>
    <p:sldId id="290" r:id="rId13"/>
    <p:sldId id="291" r:id="rId14"/>
    <p:sldId id="292" r:id="rId15"/>
    <p:sldId id="274" r:id="rId16"/>
    <p:sldId id="298" r:id="rId17"/>
    <p:sldId id="276" r:id="rId18"/>
    <p:sldId id="284" r:id="rId19"/>
    <p:sldId id="286" r:id="rId20"/>
    <p:sldId id="285" r:id="rId21"/>
    <p:sldId id="279" r:id="rId22"/>
    <p:sldId id="287" r:id="rId23"/>
    <p:sldId id="288" r:id="rId24"/>
    <p:sldId id="289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4B4B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3E52F6E-FE88-42F2-999F-71B0B54FD41D}">
  <a:tblStyle styleId="{93E52F6E-FE88-42F2-999F-71B0B54FD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-108" y="-2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75008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548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Still holds even if we allow non-speculative / direct reads!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7791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791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791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402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6763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9455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8484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8351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1333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19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099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324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5044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967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975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indent="-365760">
              <a:spcBef>
                <a:spcPts val="0"/>
              </a:spcBef>
              <a:defRPr/>
            </a:lvl1pPr>
            <a:lvl2pPr marL="548640" lvl="1" indent="-320040">
              <a:spcBef>
                <a:spcPts val="0"/>
              </a:spcBef>
              <a:defRPr/>
            </a:lvl2pPr>
            <a:lvl3pPr marL="822960" lvl="2" indent="-320040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First line</a:t>
            </a:r>
          </a:p>
          <a:p>
            <a:pPr lvl="1"/>
            <a:r>
              <a:rPr lang="en-US" dirty="0" smtClean="0"/>
              <a:t>Second line</a:t>
            </a:r>
          </a:p>
          <a:p>
            <a:pPr lvl="2"/>
            <a:r>
              <a:rPr lang="en-US" dirty="0" smtClean="0"/>
              <a:t>Third line</a:t>
            </a:r>
          </a:p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First line</a:t>
            </a:r>
          </a:p>
          <a:p>
            <a:pPr lvl="1"/>
            <a:r>
              <a:rPr lang="en-US" dirty="0" smtClean="0"/>
              <a:t>Second line</a:t>
            </a:r>
          </a:p>
          <a:p>
            <a:pPr lvl="2"/>
            <a:r>
              <a:rPr lang="en-US" dirty="0" smtClean="0"/>
              <a:t>Third line</a:t>
            </a:r>
          </a:p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body" idx="2" hasCustomPrompt="1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First line</a:t>
            </a:r>
          </a:p>
          <a:p>
            <a:pPr lvl="1"/>
            <a:r>
              <a:rPr lang="en-US" dirty="0" smtClean="0"/>
              <a:t>Second line</a:t>
            </a:r>
          </a:p>
          <a:p>
            <a:pPr lvl="2"/>
            <a:r>
              <a:rPr lang="en-US" dirty="0" smtClean="0"/>
              <a:t>Third line</a:t>
            </a:r>
          </a:p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ONLY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4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843558"/>
            <a:ext cx="8229600" cy="394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US" dirty="0" smtClean="0"/>
              <a:t>First line</a:t>
            </a:r>
          </a:p>
          <a:p>
            <a:pPr lvl="1"/>
            <a:r>
              <a:rPr lang="en-US" dirty="0" smtClean="0"/>
              <a:t>Second line</a:t>
            </a:r>
          </a:p>
          <a:p>
            <a:pPr lvl="2"/>
            <a:r>
              <a:rPr lang="en-US" dirty="0" smtClean="0"/>
              <a:t>Third line</a:t>
            </a:r>
          </a:p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5439" y="5002020"/>
            <a:ext cx="2133599" cy="11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2439" y="5002020"/>
            <a:ext cx="2895600" cy="11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1439" y="5002020"/>
            <a:ext cx="2133599" cy="11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ight-gradient"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SzPct val="100000"/>
              <a:buChar char="●"/>
              <a:defRPr sz="3000"/>
            </a:lvl1pPr>
            <a:lvl2pPr lvl="1">
              <a:spcBef>
                <a:spcPts val="480"/>
              </a:spcBef>
              <a:buSzPct val="100000"/>
              <a:buChar char="○"/>
              <a:defRPr sz="2400"/>
            </a:lvl2pPr>
            <a:lvl3pPr lvl="2">
              <a:spcBef>
                <a:spcPts val="480"/>
              </a:spcBef>
              <a:buSzPct val="100000"/>
              <a:buChar char="■"/>
              <a:defRPr sz="2400"/>
            </a:lvl3pPr>
            <a:lvl4pPr lvl="3">
              <a:spcBef>
                <a:spcPts val="360"/>
              </a:spcBef>
              <a:buSzPct val="100000"/>
              <a:buChar char="●"/>
              <a:defRPr sz="1800"/>
            </a:lvl4pPr>
            <a:lvl5pPr lvl="4">
              <a:spcBef>
                <a:spcPts val="360"/>
              </a:spcBef>
              <a:buSzPct val="100000"/>
              <a:buChar char="○"/>
              <a:defRPr sz="1800"/>
            </a:lvl5pPr>
            <a:lvl6pPr lvl="5">
              <a:spcBef>
                <a:spcPts val="360"/>
              </a:spcBef>
              <a:buSzPct val="100000"/>
              <a:buChar char="■"/>
              <a:defRPr sz="1800"/>
            </a:lvl6pPr>
            <a:lvl7pPr lvl="6">
              <a:spcBef>
                <a:spcPts val="360"/>
              </a:spcBef>
              <a:buSzPct val="100000"/>
              <a:buChar char="●"/>
              <a:defRPr sz="1800"/>
            </a:lvl7pPr>
            <a:lvl8pPr lvl="7">
              <a:spcBef>
                <a:spcPts val="360"/>
              </a:spcBef>
              <a:buSzPct val="100000"/>
              <a:buChar char="○"/>
              <a:defRPr sz="1800"/>
            </a:lvl8pPr>
            <a:lvl9pPr lvl="8">
              <a:spcBef>
                <a:spcPts val="360"/>
              </a:spcBef>
              <a:buSzPct val="100000"/>
              <a:buChar char="■"/>
              <a:defRPr sz="1800"/>
            </a:lvl9pPr>
          </a:lstStyle>
          <a:p>
            <a:r>
              <a:rPr lang="en-US" dirty="0" smtClean="0"/>
              <a:t>  First line</a:t>
            </a:r>
          </a:p>
          <a:p>
            <a:pPr lvl="1"/>
            <a:r>
              <a:rPr lang="en-US" dirty="0" smtClean="0"/>
              <a:t>  Second line</a:t>
            </a:r>
          </a:p>
          <a:p>
            <a:pPr lvl="2"/>
            <a:r>
              <a:rPr lang="en-US" dirty="0" smtClean="0"/>
              <a:t>  Third line</a:t>
            </a:r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L="274320"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L="548640"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21775" y="514350"/>
            <a:ext cx="8794200" cy="451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/>
              <a:t>Cost of Concurrency in Hybrid Transactional Memory</a:t>
            </a:r>
          </a:p>
          <a:p>
            <a:pPr lvl="0" algn="ctr" rtl="0">
              <a:spcBef>
                <a:spcPts val="0"/>
              </a:spcBef>
              <a:buNone/>
            </a:pPr>
            <a:endParaRPr b="1" dirty="0"/>
          </a:p>
          <a:p>
            <a:pPr lvl="0" algn="ctr" rtl="0">
              <a:spcBef>
                <a:spcPts val="0"/>
              </a:spcBef>
              <a:buNone/>
            </a:pPr>
            <a:r>
              <a:rPr lang="en" sz="2400" b="1" dirty="0"/>
              <a:t>Trevor Brown </a:t>
            </a:r>
            <a:r>
              <a:rPr lang="en" sz="2400" b="1" dirty="0" smtClean="0"/>
              <a:t>(IST Austria) </a:t>
            </a:r>
            <a:endParaRPr lang="en" sz="2400" b="1" dirty="0"/>
          </a:p>
          <a:p>
            <a:pPr lvl="0" algn="ctr" rtl="0">
              <a:spcBef>
                <a:spcPts val="0"/>
              </a:spcBef>
              <a:buNone/>
            </a:pPr>
            <a:r>
              <a:rPr lang="en" sz="2400" b="1" dirty="0"/>
              <a:t>Srivatsan Ravi </a:t>
            </a:r>
            <a:r>
              <a:rPr lang="en" sz="2400" b="1" dirty="0" smtClean="0"/>
              <a:t>(University of Southern California)</a:t>
            </a:r>
            <a:endParaRPr lang="en" sz="2400" b="1" dirty="0"/>
          </a:p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 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264" name="Shape 264"/>
          <p:cNvSpPr/>
          <p:nvPr/>
        </p:nvSpPr>
        <p:spPr>
          <a:xfrm>
            <a:off x="766375" y="2257125"/>
            <a:ext cx="7726800" cy="3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65" name="Shape 265"/>
          <p:cNvCxnSpPr>
            <a:endCxn id="264" idx="1"/>
          </p:cNvCxnSpPr>
          <p:nvPr/>
        </p:nvCxnSpPr>
        <p:spPr>
          <a:xfrm flipH="1">
            <a:off x="766375" y="2057775"/>
            <a:ext cx="10500" cy="3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6" name="Shape 266"/>
          <p:cNvSpPr/>
          <p:nvPr/>
        </p:nvSpPr>
        <p:spPr>
          <a:xfrm>
            <a:off x="115474" y="1406775"/>
            <a:ext cx="1520100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/>
              <a:t>Sequential</a:t>
            </a:r>
          </a:p>
        </p:txBody>
      </p:sp>
      <p:sp>
        <p:nvSpPr>
          <p:cNvPr id="267" name="Shape 267"/>
          <p:cNvSpPr/>
          <p:nvPr/>
        </p:nvSpPr>
        <p:spPr>
          <a:xfrm>
            <a:off x="7075850" y="1406775"/>
            <a:ext cx="1700700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Progressive</a:t>
            </a:r>
          </a:p>
        </p:txBody>
      </p:sp>
      <p:cxnSp>
        <p:nvCxnSpPr>
          <p:cNvPr id="268" name="Shape 268"/>
          <p:cNvCxnSpPr/>
          <p:nvPr/>
        </p:nvCxnSpPr>
        <p:spPr>
          <a:xfrm>
            <a:off x="8168275" y="2057650"/>
            <a:ext cx="7500" cy="472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9" name="Shape 269"/>
          <p:cNvSpPr txBox="1"/>
          <p:nvPr/>
        </p:nvSpPr>
        <p:spPr>
          <a:xfrm>
            <a:off x="115475" y="2540575"/>
            <a:ext cx="1784700" cy="37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Minimal concurrency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7075850" y="2540575"/>
            <a:ext cx="1931700" cy="37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More concurrency</a:t>
            </a:r>
          </a:p>
        </p:txBody>
      </p:sp>
      <p:sp>
        <p:nvSpPr>
          <p:cNvPr id="271" name="Shape 271"/>
          <p:cNvSpPr/>
          <p:nvPr/>
        </p:nvSpPr>
        <p:spPr>
          <a:xfrm rot="5400000">
            <a:off x="678100" y="2885325"/>
            <a:ext cx="732600" cy="569400"/>
          </a:xfrm>
          <a:prstGeom prst="rightBrace">
            <a:avLst>
              <a:gd name="adj1" fmla="val 510307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272" name="Shape 272"/>
          <p:cNvSpPr txBox="1"/>
          <p:nvPr/>
        </p:nvSpPr>
        <p:spPr>
          <a:xfrm>
            <a:off x="152400" y="3591575"/>
            <a:ext cx="2030400" cy="67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O(1) fast-path instrumentation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6871875" y="3529444"/>
            <a:ext cx="2030400" cy="67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Ω(m) fast-path instrumentation</a:t>
            </a:r>
          </a:p>
        </p:txBody>
      </p:sp>
      <p:sp>
        <p:nvSpPr>
          <p:cNvPr id="274" name="Shape 274"/>
          <p:cNvSpPr/>
          <p:nvPr/>
        </p:nvSpPr>
        <p:spPr>
          <a:xfrm rot="5400000">
            <a:off x="7629900" y="2878275"/>
            <a:ext cx="732600" cy="583500"/>
          </a:xfrm>
          <a:prstGeom prst="rightBrace">
            <a:avLst>
              <a:gd name="adj1" fmla="val 510307"/>
              <a:gd name="adj2" fmla="val 50000"/>
            </a:avLst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Cost of concurrency in HyTM</a:t>
            </a:r>
          </a:p>
        </p:txBody>
      </p:sp>
      <p:grpSp>
        <p:nvGrpSpPr>
          <p:cNvPr id="276" name="Shape 276"/>
          <p:cNvGrpSpPr/>
          <p:nvPr/>
        </p:nvGrpSpPr>
        <p:grpSpPr>
          <a:xfrm>
            <a:off x="2880925" y="3306525"/>
            <a:ext cx="3497700" cy="953700"/>
            <a:chOff x="2880925" y="3306525"/>
            <a:chExt cx="3497700" cy="953700"/>
          </a:xfrm>
        </p:grpSpPr>
        <p:sp>
          <p:nvSpPr>
            <p:cNvPr id="277" name="Shape 277"/>
            <p:cNvSpPr/>
            <p:nvPr/>
          </p:nvSpPr>
          <p:spPr>
            <a:xfrm>
              <a:off x="2880925" y="3306525"/>
              <a:ext cx="3497700" cy="953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 b="1"/>
                <a:t>Cost on slow-path transactions?</a:t>
              </a:r>
            </a:p>
          </p:txBody>
        </p:sp>
        <p:sp>
          <p:nvSpPr>
            <p:cNvPr id="278" name="Shape 278"/>
            <p:cNvSpPr/>
            <p:nvPr/>
          </p:nvSpPr>
          <p:spPr>
            <a:xfrm>
              <a:off x="3252500" y="3306525"/>
              <a:ext cx="2820300" cy="8997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446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286" name="Shape 286"/>
          <p:cNvSpPr/>
          <p:nvPr/>
        </p:nvSpPr>
        <p:spPr>
          <a:xfrm>
            <a:off x="1066800" y="2035250"/>
            <a:ext cx="6934200" cy="12985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 smtClean="0"/>
              <a:t>Let </a:t>
            </a:r>
            <a:r>
              <a:rPr lang="en" sz="2000" b="1" dirty="0" smtClean="0"/>
              <a:t>m = |ReadSet|</a:t>
            </a:r>
            <a:r>
              <a:rPr lang="en" sz="2000" dirty="0" smtClean="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/>
              <a:t>Progressive </a:t>
            </a:r>
            <a:r>
              <a:rPr lang="en" sz="2000" dirty="0"/>
              <a:t>opaque </a:t>
            </a:r>
            <a:r>
              <a:rPr lang="en" sz="2000" dirty="0" smtClean="0"/>
              <a:t>HyTM + Invisible </a:t>
            </a:r>
            <a:r>
              <a:rPr lang="en" sz="2000" dirty="0"/>
              <a:t>reads </a:t>
            </a:r>
            <a:r>
              <a:rPr lang="en" sz="2000" dirty="0" smtClean="0"/>
              <a:t>⇒</a:t>
            </a:r>
          </a:p>
          <a:p>
            <a:pPr lvl="0"/>
            <a:r>
              <a:rPr lang="en" sz="2000" b="1" dirty="0" smtClean="0"/>
              <a:t>Ω(m</a:t>
            </a:r>
            <a:r>
              <a:rPr lang="en" sz="2000" b="1" baseline="30000" dirty="0" smtClean="0"/>
              <a:t>2</a:t>
            </a:r>
            <a:r>
              <a:rPr lang="en" sz="2000" b="1" dirty="0" smtClean="0"/>
              <a:t>) </a:t>
            </a:r>
            <a:r>
              <a:rPr lang="en" sz="2000" dirty="0" smtClean="0"/>
              <a:t>time </a:t>
            </a:r>
            <a:r>
              <a:rPr lang="en" sz="2000" dirty="0"/>
              <a:t>and space </a:t>
            </a:r>
            <a:r>
              <a:rPr lang="en" sz="2000" dirty="0" smtClean="0"/>
              <a:t>complexity on the </a:t>
            </a:r>
            <a:r>
              <a:rPr lang="en" sz="2000" b="1" dirty="0" smtClean="0"/>
              <a:t>slow-path</a:t>
            </a:r>
            <a:r>
              <a:rPr lang="en" sz="2000" dirty="0" smtClean="0"/>
              <a:t>.</a:t>
            </a:r>
            <a:endParaRPr lang="en" sz="2000" dirty="0"/>
          </a:p>
        </p:txBody>
      </p:sp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457200" y="285750"/>
            <a:ext cx="8229600" cy="7640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/>
              <a:t>Validation </a:t>
            </a:r>
            <a:r>
              <a:rPr lang="en" dirty="0"/>
              <a:t>cost in HyTM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6801" y="1504950"/>
            <a:ext cx="6924572" cy="533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Theorem</a:t>
            </a:r>
            <a:endParaRPr lang="en-US" sz="2400" dirty="0"/>
          </a:p>
        </p:txBody>
      </p:sp>
      <p:sp>
        <p:nvSpPr>
          <p:cNvPr id="6" name="Shape 286"/>
          <p:cNvSpPr/>
          <p:nvPr/>
        </p:nvSpPr>
        <p:spPr>
          <a:xfrm>
            <a:off x="1066801" y="3654136"/>
            <a:ext cx="6934200" cy="594014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 smtClean="0"/>
              <a:t>Holds even if we allow </a:t>
            </a:r>
            <a:r>
              <a:rPr lang="en" sz="2000" b="1" dirty="0" smtClean="0"/>
              <a:t>direct </a:t>
            </a:r>
            <a:r>
              <a:rPr lang="en" sz="2000" dirty="0" smtClean="0"/>
              <a:t>reads</a:t>
            </a:r>
            <a:endParaRPr lang="e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284" name="Shape 284"/>
          <p:cNvSpPr/>
          <p:nvPr/>
        </p:nvSpPr>
        <p:spPr>
          <a:xfrm>
            <a:off x="3023350" y="3900375"/>
            <a:ext cx="2460600" cy="955200"/>
          </a:xfrm>
          <a:prstGeom prst="wedgeRoundRectCallout">
            <a:avLst>
              <a:gd name="adj1" fmla="val 5849"/>
              <a:gd name="adj2" fmla="val -114398"/>
              <a:gd name="adj3" fmla="val 0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(m-1) invisible reads of distinct  data items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/>
              <a:t>X</a:t>
            </a:r>
            <a:r>
              <a:rPr lang="en" sz="1600" b="1" baseline="-25000"/>
              <a:t>1</a:t>
            </a:r>
            <a:r>
              <a:rPr lang="en" sz="1600" b="1"/>
              <a:t> …. X</a:t>
            </a:r>
            <a:r>
              <a:rPr lang="en" sz="1600" b="1" baseline="-25000"/>
              <a:t>m-1</a:t>
            </a:r>
            <a:r>
              <a:rPr lang="en" sz="1600" b="1"/>
              <a:t> </a:t>
            </a:r>
          </a:p>
        </p:txBody>
      </p:sp>
      <p:sp>
        <p:nvSpPr>
          <p:cNvPr id="285" name="Shape 285"/>
          <p:cNvSpPr/>
          <p:nvPr/>
        </p:nvSpPr>
        <p:spPr>
          <a:xfrm>
            <a:off x="6147550" y="3900375"/>
            <a:ext cx="2460600" cy="955200"/>
          </a:xfrm>
          <a:prstGeom prst="wedgeRoundRectCallout">
            <a:avLst>
              <a:gd name="adj1" fmla="val -8512"/>
              <a:gd name="adj2" fmla="val -115766"/>
              <a:gd name="adj3" fmla="val 0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Read of X</a:t>
            </a:r>
            <a:r>
              <a:rPr lang="en" sz="1600" b="1" baseline="-25000"/>
              <a:t>m</a:t>
            </a:r>
            <a:r>
              <a:rPr lang="en" sz="1600" b="1"/>
              <a:t> must return the value 1 updated by T</a:t>
            </a:r>
            <a:r>
              <a:rPr lang="en" sz="1600" b="1" baseline="-25000"/>
              <a:t>m</a:t>
            </a:r>
          </a:p>
        </p:txBody>
      </p:sp>
      <p:sp>
        <p:nvSpPr>
          <p:cNvPr id="286" name="Shape 286"/>
          <p:cNvSpPr/>
          <p:nvPr/>
        </p:nvSpPr>
        <p:spPr>
          <a:xfrm>
            <a:off x="330750" y="1312275"/>
            <a:ext cx="8482500" cy="9552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" sz="2000" dirty="0"/>
              <a:t>Progressive opaque HyTM + Invisible reads ⇒</a:t>
            </a:r>
          </a:p>
          <a:p>
            <a:pPr lvl="0"/>
            <a:r>
              <a:rPr lang="en" sz="2000" b="1" dirty="0"/>
              <a:t>Ω(m</a:t>
            </a:r>
            <a:r>
              <a:rPr lang="en" sz="2000" b="1" baseline="30000" dirty="0"/>
              <a:t>2</a:t>
            </a:r>
            <a:r>
              <a:rPr lang="en" sz="2000" b="1" dirty="0"/>
              <a:t>) </a:t>
            </a:r>
            <a:r>
              <a:rPr lang="en" sz="2000" dirty="0"/>
              <a:t>time and space complexity on the </a:t>
            </a:r>
            <a:r>
              <a:rPr lang="en" sz="2000" b="1" dirty="0"/>
              <a:t>slow-path</a:t>
            </a:r>
            <a:r>
              <a:rPr lang="en" sz="2000" dirty="0"/>
              <a:t>.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457200" y="31538"/>
            <a:ext cx="8229600" cy="7640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Linear validation cost in HyTM</a:t>
            </a:r>
          </a:p>
        </p:txBody>
      </p:sp>
      <p:grpSp>
        <p:nvGrpSpPr>
          <p:cNvPr id="288" name="Shape 288"/>
          <p:cNvGrpSpPr/>
          <p:nvPr/>
        </p:nvGrpSpPr>
        <p:grpSpPr>
          <a:xfrm>
            <a:off x="303875" y="2388891"/>
            <a:ext cx="2336695" cy="927143"/>
            <a:chOff x="303875" y="2388891"/>
            <a:chExt cx="2336695" cy="927143"/>
          </a:xfrm>
        </p:grpSpPr>
        <p:grpSp>
          <p:nvGrpSpPr>
            <p:cNvPr id="289" name="Shape 289"/>
            <p:cNvGrpSpPr/>
            <p:nvPr/>
          </p:nvGrpSpPr>
          <p:grpSpPr>
            <a:xfrm>
              <a:off x="303875" y="2828550"/>
              <a:ext cx="2336695" cy="487484"/>
              <a:chOff x="2285075" y="3819150"/>
              <a:chExt cx="2336695" cy="487484"/>
            </a:xfrm>
          </p:grpSpPr>
          <p:sp>
            <p:nvSpPr>
              <p:cNvPr id="290" name="Shape 290"/>
              <p:cNvSpPr txBox="1"/>
              <p:nvPr/>
            </p:nvSpPr>
            <p:spPr>
              <a:xfrm>
                <a:off x="3560970" y="3841334"/>
                <a:ext cx="1060800" cy="46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FF0000"/>
                    </a:solidFill>
                  </a:rPr>
                  <a:t>Commits</a:t>
                </a:r>
              </a:p>
            </p:txBody>
          </p:sp>
          <p:grpSp>
            <p:nvGrpSpPr>
              <p:cNvPr id="291" name="Shape 291"/>
              <p:cNvGrpSpPr/>
              <p:nvPr/>
            </p:nvGrpSpPr>
            <p:grpSpPr>
              <a:xfrm>
                <a:off x="2285075" y="3819150"/>
                <a:ext cx="1471850" cy="454751"/>
                <a:chOff x="2285075" y="3819150"/>
                <a:chExt cx="1471850" cy="454751"/>
              </a:xfrm>
            </p:grpSpPr>
            <p:sp>
              <p:nvSpPr>
                <p:cNvPr id="292" name="Shape 292"/>
                <p:cNvSpPr txBox="1"/>
                <p:nvPr/>
              </p:nvSpPr>
              <p:spPr>
                <a:xfrm>
                  <a:off x="2285075" y="3840825"/>
                  <a:ext cx="585600" cy="35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>
                      <a:solidFill>
                        <a:srgbClr val="FF0000"/>
                      </a:solidFill>
                    </a:rPr>
                    <a:t>T</a:t>
                  </a:r>
                  <a:r>
                    <a:rPr lang="en" baseline="-25000">
                      <a:solidFill>
                        <a:srgbClr val="FF0000"/>
                      </a:solidFill>
                    </a:rPr>
                    <a:t>m</a:t>
                  </a:r>
                </a:p>
              </p:txBody>
            </p:sp>
            <p:sp>
              <p:nvSpPr>
                <p:cNvPr id="293" name="Shape 293"/>
                <p:cNvSpPr txBox="1"/>
                <p:nvPr/>
              </p:nvSpPr>
              <p:spPr>
                <a:xfrm>
                  <a:off x="2696125" y="3819150"/>
                  <a:ext cx="1060800" cy="393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W(X</a:t>
                  </a:r>
                  <a:r>
                    <a:rPr lang="en" baseline="-25000"/>
                    <a:t>m</a:t>
                  </a:r>
                  <a:r>
                    <a:rPr lang="en"/>
                    <a:t>,1)</a:t>
                  </a:r>
                </a:p>
              </p:txBody>
            </p:sp>
            <p:cxnSp>
              <p:nvCxnSpPr>
                <p:cNvPr id="294" name="Shape 294"/>
                <p:cNvCxnSpPr/>
                <p:nvPr/>
              </p:nvCxnSpPr>
              <p:spPr>
                <a:xfrm rot="10800000" flipH="1">
                  <a:off x="2729400" y="4229050"/>
                  <a:ext cx="860100" cy="10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sp>
              <p:nvSpPr>
                <p:cNvPr id="295" name="Shape 295"/>
                <p:cNvSpPr/>
                <p:nvPr/>
              </p:nvSpPr>
              <p:spPr>
                <a:xfrm>
                  <a:off x="2716000" y="4187501"/>
                  <a:ext cx="94500" cy="864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96" name="Shape 296"/>
                <p:cNvSpPr/>
                <p:nvPr/>
              </p:nvSpPr>
              <p:spPr>
                <a:xfrm>
                  <a:off x="3554200" y="4187501"/>
                  <a:ext cx="94500" cy="864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297" name="Shape 297"/>
            <p:cNvSpPr/>
            <p:nvPr/>
          </p:nvSpPr>
          <p:spPr>
            <a:xfrm>
              <a:off x="583093" y="2388891"/>
              <a:ext cx="1094400" cy="4515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Fast-path </a:t>
              </a:r>
            </a:p>
          </p:txBody>
        </p:sp>
      </p:grpSp>
      <p:grpSp>
        <p:nvGrpSpPr>
          <p:cNvPr id="298" name="Shape 298"/>
          <p:cNvGrpSpPr/>
          <p:nvPr/>
        </p:nvGrpSpPr>
        <p:grpSpPr>
          <a:xfrm>
            <a:off x="2764525" y="2388891"/>
            <a:ext cx="5138275" cy="943796"/>
            <a:chOff x="2764525" y="2388891"/>
            <a:chExt cx="5138275" cy="943796"/>
          </a:xfrm>
        </p:grpSpPr>
        <p:grpSp>
          <p:nvGrpSpPr>
            <p:cNvPr id="299" name="Shape 299"/>
            <p:cNvGrpSpPr/>
            <p:nvPr/>
          </p:nvGrpSpPr>
          <p:grpSpPr>
            <a:xfrm>
              <a:off x="2764525" y="2811887"/>
              <a:ext cx="5138275" cy="520800"/>
              <a:chOff x="2764525" y="2811887"/>
              <a:chExt cx="5138275" cy="520800"/>
            </a:xfrm>
          </p:grpSpPr>
          <p:grpSp>
            <p:nvGrpSpPr>
              <p:cNvPr id="300" name="Shape 300"/>
              <p:cNvGrpSpPr/>
              <p:nvPr/>
            </p:nvGrpSpPr>
            <p:grpSpPr>
              <a:xfrm>
                <a:off x="2764525" y="2811887"/>
                <a:ext cx="5138275" cy="520800"/>
                <a:chOff x="2764525" y="2811887"/>
                <a:chExt cx="5138275" cy="520800"/>
              </a:xfrm>
            </p:grpSpPr>
            <p:grpSp>
              <p:nvGrpSpPr>
                <p:cNvPr id="301" name="Shape 301"/>
                <p:cNvGrpSpPr/>
                <p:nvPr/>
              </p:nvGrpSpPr>
              <p:grpSpPr>
                <a:xfrm>
                  <a:off x="2764525" y="2811887"/>
                  <a:ext cx="5138275" cy="520800"/>
                  <a:chOff x="1558425" y="3060575"/>
                  <a:chExt cx="5138275" cy="520800"/>
                </a:xfrm>
              </p:grpSpPr>
              <p:grpSp>
                <p:nvGrpSpPr>
                  <p:cNvPr id="302" name="Shape 302"/>
                  <p:cNvGrpSpPr/>
                  <p:nvPr/>
                </p:nvGrpSpPr>
                <p:grpSpPr>
                  <a:xfrm>
                    <a:off x="1558425" y="3060575"/>
                    <a:ext cx="5138275" cy="520800"/>
                    <a:chOff x="1558425" y="3060575"/>
                    <a:chExt cx="5138275" cy="520800"/>
                  </a:xfrm>
                </p:grpSpPr>
                <p:cxnSp>
                  <p:nvCxnSpPr>
                    <p:cNvPr id="303" name="Shape 303"/>
                    <p:cNvCxnSpPr/>
                    <p:nvPr/>
                  </p:nvCxnSpPr>
                  <p:spPr>
                    <a:xfrm rot="10800000" flipH="1">
                      <a:off x="1991625" y="3428975"/>
                      <a:ext cx="4685100" cy="171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lg" len="lg"/>
                      <a:tailEnd type="none" w="lg" len="lg"/>
                    </a:ln>
                  </p:spPr>
                </p:cxnSp>
                <p:sp>
                  <p:nvSpPr>
                    <p:cNvPr id="304" name="Shape 304"/>
                    <p:cNvSpPr txBox="1"/>
                    <p:nvPr/>
                  </p:nvSpPr>
                  <p:spPr>
                    <a:xfrm>
                      <a:off x="1558425" y="3116075"/>
                      <a:ext cx="585600" cy="4653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91425" tIns="91425" rIns="91425" bIns="91425" anchor="t" anchorCtr="0"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" baseline="-2500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p:txBody>
                </p:sp>
                <p:sp>
                  <p:nvSpPr>
                    <p:cNvPr id="305" name="Shape 305"/>
                    <p:cNvSpPr txBox="1"/>
                    <p:nvPr/>
                  </p:nvSpPr>
                  <p:spPr>
                    <a:xfrm>
                      <a:off x="1991625" y="3060575"/>
                      <a:ext cx="1060800" cy="3936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91425" tIns="91425" rIns="91425" bIns="91425" anchor="t" anchorCtr="0"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R(X</a:t>
                      </a:r>
                      <a:r>
                        <a:rPr lang="en" baseline="-25000"/>
                        <a:t>1</a:t>
                      </a:r>
                      <a:r>
                        <a:rPr lang="en"/>
                        <a:t>)→0</a:t>
                      </a:r>
                    </a:p>
                  </p:txBody>
                </p:sp>
                <p:sp>
                  <p:nvSpPr>
                    <p:cNvPr id="306" name="Shape 306"/>
                    <p:cNvSpPr/>
                    <p:nvPr/>
                  </p:nvSpPr>
                  <p:spPr>
                    <a:xfrm>
                      <a:off x="1954000" y="3414881"/>
                      <a:ext cx="94500" cy="86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square"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307" name="Shape 307"/>
                    <p:cNvSpPr/>
                    <p:nvPr/>
                  </p:nvSpPr>
                  <p:spPr>
                    <a:xfrm>
                      <a:off x="6602200" y="3381162"/>
                      <a:ext cx="94500" cy="86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square"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308" name="Shape 308"/>
                  <p:cNvSpPr txBox="1"/>
                  <p:nvPr/>
                </p:nvSpPr>
                <p:spPr>
                  <a:xfrm>
                    <a:off x="5615925" y="3073660"/>
                    <a:ext cx="1060800" cy="3564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25" tIns="91425" rIns="91425" bIns="91425" anchor="t" anchorCtr="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/>
                      <a:t>R(X</a:t>
                    </a:r>
                    <a:r>
                      <a:rPr lang="en" baseline="-25000"/>
                      <a:t>m</a:t>
                    </a:r>
                    <a:r>
                      <a:rPr lang="en"/>
                      <a:t>)→1</a:t>
                    </a:r>
                  </a:p>
                </p:txBody>
              </p:sp>
            </p:grpSp>
            <p:sp>
              <p:nvSpPr>
                <p:cNvPr id="309" name="Shape 309"/>
                <p:cNvSpPr txBox="1"/>
                <p:nvPr/>
              </p:nvSpPr>
              <p:spPr>
                <a:xfrm>
                  <a:off x="4493125" y="2811887"/>
                  <a:ext cx="1060800" cy="393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R(X</a:t>
                  </a:r>
                  <a:r>
                    <a:rPr lang="en" baseline="-25000"/>
                    <a:t>m-1</a:t>
                  </a:r>
                  <a:r>
                    <a:rPr lang="en"/>
                    <a:t>)→0</a:t>
                  </a:r>
                </a:p>
              </p:txBody>
            </p:sp>
          </p:grpSp>
          <p:cxnSp>
            <p:nvCxnSpPr>
              <p:cNvPr id="310" name="Shape 310"/>
              <p:cNvCxnSpPr>
                <a:endCxn id="309" idx="1"/>
              </p:cNvCxnSpPr>
              <p:nvPr/>
            </p:nvCxnSpPr>
            <p:spPr>
              <a:xfrm>
                <a:off x="4186225" y="2995487"/>
                <a:ext cx="306900" cy="13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dot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311" name="Shape 311"/>
            <p:cNvSpPr/>
            <p:nvPr/>
          </p:nvSpPr>
          <p:spPr>
            <a:xfrm>
              <a:off x="3478693" y="2388891"/>
              <a:ext cx="1094400" cy="4515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Slow-path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49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318" name="Shape 318"/>
          <p:cNvSpPr txBox="1"/>
          <p:nvPr/>
        </p:nvSpPr>
        <p:spPr>
          <a:xfrm>
            <a:off x="6401893" y="4604600"/>
            <a:ext cx="1060800" cy="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0000"/>
                </a:solidFill>
              </a:rPr>
              <a:t>Commits</a:t>
            </a:r>
          </a:p>
        </p:txBody>
      </p:sp>
      <p:sp>
        <p:nvSpPr>
          <p:cNvPr id="325" name="Shape 325"/>
          <p:cNvSpPr/>
          <p:nvPr/>
        </p:nvSpPr>
        <p:spPr>
          <a:xfrm>
            <a:off x="796400" y="3666750"/>
            <a:ext cx="2023500" cy="1215900"/>
          </a:xfrm>
          <a:prstGeom prst="wedgeRoundRectCallout">
            <a:avLst>
              <a:gd name="adj1" fmla="val 47414"/>
              <a:gd name="adj2" fmla="val -64882"/>
              <a:gd name="adj3" fmla="val 0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T</a:t>
            </a:r>
            <a:r>
              <a:rPr lang="en" sz="1600" b="1" baseline="-25000"/>
              <a:t>0</a:t>
            </a:r>
            <a:r>
              <a:rPr lang="en" sz="1600" b="1"/>
              <a:t> does not observe T</a:t>
            </a:r>
            <a:r>
              <a:rPr lang="en" sz="1600" b="1" baseline="-25000"/>
              <a:t>m</a:t>
            </a:r>
            <a:r>
              <a:rPr lang="en" sz="1600" b="1"/>
              <a:t> until the access of data item X</a:t>
            </a:r>
            <a:r>
              <a:rPr lang="en" sz="1600" b="1" baseline="-25000"/>
              <a:t>m</a:t>
            </a:r>
          </a:p>
        </p:txBody>
      </p:sp>
      <p:sp>
        <p:nvSpPr>
          <p:cNvPr id="326" name="Shape 326"/>
          <p:cNvSpPr/>
          <p:nvPr/>
        </p:nvSpPr>
        <p:spPr>
          <a:xfrm>
            <a:off x="6934200" y="2539937"/>
            <a:ext cx="2023500" cy="1215900"/>
          </a:xfrm>
          <a:prstGeom prst="wedgeRoundRectCallout">
            <a:avLst>
              <a:gd name="adj1" fmla="val -74153"/>
              <a:gd name="adj2" fmla="val -6507"/>
              <a:gd name="adj3" fmla="val 0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Read of X</a:t>
            </a:r>
            <a:r>
              <a:rPr lang="en" sz="1600" b="1" baseline="-25000"/>
              <a:t>m</a:t>
            </a:r>
            <a:r>
              <a:rPr lang="en" sz="1600" b="1"/>
              <a:t> by T</a:t>
            </a:r>
            <a:r>
              <a:rPr lang="en" sz="1600" b="1" baseline="-25000"/>
              <a:t>0</a:t>
            </a:r>
            <a:r>
              <a:rPr lang="en" sz="1600" b="1"/>
              <a:t> must return the value 1</a:t>
            </a:r>
          </a:p>
        </p:txBody>
      </p:sp>
      <p:grpSp>
        <p:nvGrpSpPr>
          <p:cNvPr id="327" name="Shape 327"/>
          <p:cNvGrpSpPr/>
          <p:nvPr/>
        </p:nvGrpSpPr>
        <p:grpSpPr>
          <a:xfrm>
            <a:off x="1621525" y="2964287"/>
            <a:ext cx="5138275" cy="520800"/>
            <a:chOff x="2764525" y="2811887"/>
            <a:chExt cx="5138275" cy="520800"/>
          </a:xfrm>
        </p:grpSpPr>
        <p:grpSp>
          <p:nvGrpSpPr>
            <p:cNvPr id="328" name="Shape 328"/>
            <p:cNvGrpSpPr/>
            <p:nvPr/>
          </p:nvGrpSpPr>
          <p:grpSpPr>
            <a:xfrm>
              <a:off x="2764525" y="2811887"/>
              <a:ext cx="5138275" cy="520800"/>
              <a:chOff x="2764525" y="2811887"/>
              <a:chExt cx="5138275" cy="520800"/>
            </a:xfrm>
          </p:grpSpPr>
          <p:grpSp>
            <p:nvGrpSpPr>
              <p:cNvPr id="329" name="Shape 329"/>
              <p:cNvGrpSpPr/>
              <p:nvPr/>
            </p:nvGrpSpPr>
            <p:grpSpPr>
              <a:xfrm>
                <a:off x="2764525" y="2811887"/>
                <a:ext cx="5138275" cy="520800"/>
                <a:chOff x="1558425" y="3060575"/>
                <a:chExt cx="5138275" cy="520800"/>
              </a:xfrm>
            </p:grpSpPr>
            <p:grpSp>
              <p:nvGrpSpPr>
                <p:cNvPr id="330" name="Shape 330"/>
                <p:cNvGrpSpPr/>
                <p:nvPr/>
              </p:nvGrpSpPr>
              <p:grpSpPr>
                <a:xfrm>
                  <a:off x="1558425" y="3060575"/>
                  <a:ext cx="5138275" cy="520800"/>
                  <a:chOff x="1558425" y="3060575"/>
                  <a:chExt cx="5138275" cy="520800"/>
                </a:xfrm>
              </p:grpSpPr>
              <p:cxnSp>
                <p:nvCxnSpPr>
                  <p:cNvPr id="331" name="Shape 331"/>
                  <p:cNvCxnSpPr/>
                  <p:nvPr/>
                </p:nvCxnSpPr>
                <p:spPr>
                  <a:xfrm rot="10800000" flipH="1">
                    <a:off x="1991625" y="3428975"/>
                    <a:ext cx="4685100" cy="17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666666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sp>
                <p:nvSpPr>
                  <p:cNvPr id="332" name="Shape 332"/>
                  <p:cNvSpPr txBox="1"/>
                  <p:nvPr/>
                </p:nvSpPr>
                <p:spPr>
                  <a:xfrm>
                    <a:off x="1558425" y="3116075"/>
                    <a:ext cx="585600" cy="465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25" tIns="91425" rIns="91425" bIns="91425" anchor="t" anchorCtr="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>
                        <a:solidFill>
                          <a:srgbClr val="FF0000"/>
                        </a:solidFill>
                      </a:rPr>
                      <a:t>T</a:t>
                    </a:r>
                    <a:r>
                      <a:rPr lang="en" baseline="-25000">
                        <a:solidFill>
                          <a:srgbClr val="FF0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333" name="Shape 333"/>
                  <p:cNvSpPr txBox="1"/>
                  <p:nvPr/>
                </p:nvSpPr>
                <p:spPr>
                  <a:xfrm>
                    <a:off x="1991625" y="3060575"/>
                    <a:ext cx="1060800" cy="393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25" tIns="91425" rIns="91425" bIns="91425" anchor="t" anchorCtr="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/>
                      <a:t>R(X</a:t>
                    </a:r>
                    <a:r>
                      <a:rPr lang="en" baseline="-25000"/>
                      <a:t>1</a:t>
                    </a:r>
                    <a:r>
                      <a:rPr lang="en"/>
                      <a:t>)→0</a:t>
                    </a:r>
                  </a:p>
                </p:txBody>
              </p:sp>
              <p:sp>
                <p:nvSpPr>
                  <p:cNvPr id="334" name="Shape 334"/>
                  <p:cNvSpPr/>
                  <p:nvPr/>
                </p:nvSpPr>
                <p:spPr>
                  <a:xfrm>
                    <a:off x="1954000" y="3414881"/>
                    <a:ext cx="94500" cy="864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square"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35" name="Shape 335"/>
                  <p:cNvSpPr/>
                  <p:nvPr/>
                </p:nvSpPr>
                <p:spPr>
                  <a:xfrm>
                    <a:off x="6602200" y="3381162"/>
                    <a:ext cx="94500" cy="864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square"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336" name="Shape 336"/>
                <p:cNvSpPr txBox="1"/>
                <p:nvPr/>
              </p:nvSpPr>
              <p:spPr>
                <a:xfrm>
                  <a:off x="5615925" y="3073660"/>
                  <a:ext cx="1060800" cy="35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R(X</a:t>
                  </a:r>
                  <a:r>
                    <a:rPr lang="en" baseline="-25000"/>
                    <a:t>m</a:t>
                  </a:r>
                  <a:r>
                    <a:rPr lang="en"/>
                    <a:t>)→1</a:t>
                  </a:r>
                </a:p>
              </p:txBody>
            </p:sp>
          </p:grpSp>
          <p:sp>
            <p:nvSpPr>
              <p:cNvPr id="337" name="Shape 337"/>
              <p:cNvSpPr txBox="1"/>
              <p:nvPr/>
            </p:nvSpPr>
            <p:spPr>
              <a:xfrm>
                <a:off x="4493125" y="2811887"/>
                <a:ext cx="10608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R(X</a:t>
                </a:r>
                <a:r>
                  <a:rPr lang="en" baseline="-25000"/>
                  <a:t>m-1</a:t>
                </a:r>
                <a:r>
                  <a:rPr lang="en"/>
                  <a:t>)→0</a:t>
                </a:r>
              </a:p>
            </p:txBody>
          </p:sp>
        </p:grpSp>
        <p:cxnSp>
          <p:nvCxnSpPr>
            <p:cNvPr id="338" name="Shape 338"/>
            <p:cNvCxnSpPr>
              <a:endCxn id="337" idx="1"/>
            </p:cNvCxnSpPr>
            <p:nvPr/>
          </p:nvCxnSpPr>
          <p:spPr>
            <a:xfrm>
              <a:off x="4186225" y="2995487"/>
              <a:ext cx="306900" cy="132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dot"/>
              <a:round/>
              <a:headEnd type="none" w="lg" len="lg"/>
              <a:tailEnd type="none" w="lg" len="lg"/>
            </a:ln>
          </p:spPr>
        </p:cxnSp>
      </p:grpSp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457200" y="31538"/>
            <a:ext cx="8229600" cy="7640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Linear validation cost in HyTM</a:t>
            </a:r>
          </a:p>
        </p:txBody>
      </p:sp>
      <p:sp>
        <p:nvSpPr>
          <p:cNvPr id="340" name="Shape 340"/>
          <p:cNvSpPr/>
          <p:nvPr/>
        </p:nvSpPr>
        <p:spPr>
          <a:xfrm>
            <a:off x="330750" y="1312275"/>
            <a:ext cx="8482500" cy="9552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" sz="2000" dirty="0"/>
              <a:t>Progressive opaque HyTM + Invisible reads ⇒</a:t>
            </a:r>
          </a:p>
          <a:p>
            <a:pPr lvl="0"/>
            <a:r>
              <a:rPr lang="en" sz="2000" b="1" dirty="0"/>
              <a:t>Ω(m</a:t>
            </a:r>
            <a:r>
              <a:rPr lang="en" sz="2000" b="1" baseline="30000" dirty="0"/>
              <a:t>2</a:t>
            </a:r>
            <a:r>
              <a:rPr lang="en" sz="2000" b="1" dirty="0"/>
              <a:t>) </a:t>
            </a:r>
            <a:r>
              <a:rPr lang="en" sz="2000" dirty="0"/>
              <a:t>time and space complexity on the </a:t>
            </a:r>
            <a:r>
              <a:rPr lang="en" sz="2000" b="1" dirty="0"/>
              <a:t>slow-path</a:t>
            </a:r>
            <a:r>
              <a:rPr lang="en" sz="2000" dirty="0"/>
              <a:t>.</a:t>
            </a:r>
          </a:p>
        </p:txBody>
      </p:sp>
      <p:sp>
        <p:nvSpPr>
          <p:cNvPr id="341" name="Shape 341"/>
          <p:cNvSpPr/>
          <p:nvPr/>
        </p:nvSpPr>
        <p:spPr>
          <a:xfrm>
            <a:off x="3478693" y="2388891"/>
            <a:ext cx="1094400" cy="451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Slow-path </a:t>
            </a:r>
          </a:p>
        </p:txBody>
      </p:sp>
      <p:cxnSp>
        <p:nvCxnSpPr>
          <p:cNvPr id="29" name="Shape 366"/>
          <p:cNvCxnSpPr/>
          <p:nvPr/>
        </p:nvCxnSpPr>
        <p:spPr>
          <a:xfrm rot="10800000">
            <a:off x="5665525" y="3407475"/>
            <a:ext cx="15900" cy="764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" name="Shape 367"/>
          <p:cNvCxnSpPr/>
          <p:nvPr/>
        </p:nvCxnSpPr>
        <p:spPr>
          <a:xfrm>
            <a:off x="5392875" y="4451850"/>
            <a:ext cx="874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" name="Shape 368"/>
          <p:cNvSpPr txBox="1"/>
          <p:nvPr/>
        </p:nvSpPr>
        <p:spPr>
          <a:xfrm>
            <a:off x="5392875" y="4055225"/>
            <a:ext cx="925500" cy="28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W(X</a:t>
            </a:r>
            <a:r>
              <a:rPr lang="en" baseline="-25000" dirty="0" smtClean="0"/>
              <a:t>m</a:t>
            </a:r>
            <a:r>
              <a:rPr lang="en" dirty="0" smtClean="0"/>
              <a:t>,1</a:t>
            </a:r>
            <a:r>
              <a:rPr lang="en" dirty="0"/>
              <a:t>)</a:t>
            </a:r>
          </a:p>
        </p:txBody>
      </p:sp>
      <p:sp>
        <p:nvSpPr>
          <p:cNvPr id="32" name="Shape 369"/>
          <p:cNvSpPr/>
          <p:nvPr/>
        </p:nvSpPr>
        <p:spPr>
          <a:xfrm>
            <a:off x="5309512" y="44028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70"/>
          <p:cNvSpPr/>
          <p:nvPr/>
        </p:nvSpPr>
        <p:spPr>
          <a:xfrm>
            <a:off x="6223912" y="44028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78"/>
          <p:cNvSpPr txBox="1"/>
          <p:nvPr/>
        </p:nvSpPr>
        <p:spPr>
          <a:xfrm>
            <a:off x="4821925" y="4162787"/>
            <a:ext cx="585600" cy="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FF0000"/>
                </a:solidFill>
              </a:rPr>
              <a:t>T</a:t>
            </a:r>
            <a:r>
              <a:rPr lang="en" baseline="-25000" dirty="0" smtClean="0">
                <a:solidFill>
                  <a:srgbClr val="FF0000"/>
                </a:solidFill>
              </a:rPr>
              <a:t>m</a:t>
            </a:r>
            <a:endParaRPr lang="en" baseline="-25000" dirty="0">
              <a:solidFill>
                <a:srgbClr val="FF0000"/>
              </a:solidFill>
            </a:endParaRPr>
          </a:p>
        </p:txBody>
      </p:sp>
      <p:sp>
        <p:nvSpPr>
          <p:cNvPr id="35" name="Shape 384"/>
          <p:cNvSpPr/>
          <p:nvPr/>
        </p:nvSpPr>
        <p:spPr>
          <a:xfrm>
            <a:off x="5307493" y="4598691"/>
            <a:ext cx="1094400" cy="451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Fast-path </a:t>
            </a:r>
          </a:p>
        </p:txBody>
      </p:sp>
    </p:spTree>
    <p:extLst>
      <p:ext uri="{BB962C8B-B14F-4D97-AF65-F5344CB8AC3E}">
        <p14:creationId xmlns:p14="http://schemas.microsoft.com/office/powerpoint/2010/main" val="140883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grpSp>
        <p:nvGrpSpPr>
          <p:cNvPr id="348" name="Shape 348"/>
          <p:cNvGrpSpPr/>
          <p:nvPr/>
        </p:nvGrpSpPr>
        <p:grpSpPr>
          <a:xfrm>
            <a:off x="3643587" y="3666750"/>
            <a:ext cx="1471850" cy="454751"/>
            <a:chOff x="2285075" y="3819150"/>
            <a:chExt cx="1471850" cy="454751"/>
          </a:xfrm>
        </p:grpSpPr>
        <p:sp>
          <p:nvSpPr>
            <p:cNvPr id="349" name="Shape 349"/>
            <p:cNvSpPr txBox="1"/>
            <p:nvPr/>
          </p:nvSpPr>
          <p:spPr>
            <a:xfrm>
              <a:off x="2285075" y="3840825"/>
              <a:ext cx="585600" cy="356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dirty="0" smtClean="0">
                  <a:solidFill>
                    <a:srgbClr val="FF0000"/>
                  </a:solidFill>
                </a:rPr>
                <a:t>T</a:t>
              </a:r>
              <a:r>
                <a:rPr lang="en" baseline="-25000" dirty="0" smtClean="0">
                  <a:solidFill>
                    <a:srgbClr val="FF0000"/>
                  </a:solidFill>
                </a:rPr>
                <a:t>1</a:t>
              </a:r>
              <a:endParaRPr lang="en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350" name="Shape 350"/>
            <p:cNvSpPr txBox="1"/>
            <p:nvPr/>
          </p:nvSpPr>
          <p:spPr>
            <a:xfrm>
              <a:off x="2696125" y="3819150"/>
              <a:ext cx="1060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dirty="0" smtClean="0"/>
                <a:t>W(X</a:t>
              </a:r>
              <a:r>
                <a:rPr lang="en" baseline="-25000" dirty="0" smtClean="0"/>
                <a:t>1</a:t>
              </a:r>
              <a:r>
                <a:rPr lang="en" dirty="0" smtClean="0"/>
                <a:t>,1</a:t>
              </a:r>
              <a:r>
                <a:rPr lang="en" dirty="0"/>
                <a:t>)</a:t>
              </a:r>
            </a:p>
          </p:txBody>
        </p:sp>
        <p:cxnSp>
          <p:nvCxnSpPr>
            <p:cNvPr id="351" name="Shape 351"/>
            <p:cNvCxnSpPr/>
            <p:nvPr/>
          </p:nvCxnSpPr>
          <p:spPr>
            <a:xfrm rot="10800000" flipH="1">
              <a:off x="2729400" y="4229050"/>
              <a:ext cx="860100" cy="10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52" name="Shape 352"/>
            <p:cNvSpPr/>
            <p:nvPr/>
          </p:nvSpPr>
          <p:spPr>
            <a:xfrm>
              <a:off x="2716000" y="4187501"/>
              <a:ext cx="94500" cy="8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3554200" y="4187501"/>
              <a:ext cx="94500" cy="8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4" name="Shape 354"/>
          <p:cNvGrpSpPr/>
          <p:nvPr/>
        </p:nvGrpSpPr>
        <p:grpSpPr>
          <a:xfrm>
            <a:off x="1621525" y="2940336"/>
            <a:ext cx="5138275" cy="544750"/>
            <a:chOff x="2764525" y="2787936"/>
            <a:chExt cx="5138275" cy="544750"/>
          </a:xfrm>
        </p:grpSpPr>
        <p:grpSp>
          <p:nvGrpSpPr>
            <p:cNvPr id="355" name="Shape 355"/>
            <p:cNvGrpSpPr/>
            <p:nvPr/>
          </p:nvGrpSpPr>
          <p:grpSpPr>
            <a:xfrm>
              <a:off x="2764525" y="2787936"/>
              <a:ext cx="5138275" cy="544750"/>
              <a:chOff x="2764525" y="2787936"/>
              <a:chExt cx="5138275" cy="544750"/>
            </a:xfrm>
          </p:grpSpPr>
          <p:grpSp>
            <p:nvGrpSpPr>
              <p:cNvPr id="356" name="Shape 356"/>
              <p:cNvGrpSpPr/>
              <p:nvPr/>
            </p:nvGrpSpPr>
            <p:grpSpPr>
              <a:xfrm>
                <a:off x="2764525" y="2787936"/>
                <a:ext cx="5138275" cy="544750"/>
                <a:chOff x="1558425" y="3036624"/>
                <a:chExt cx="5138275" cy="544750"/>
              </a:xfrm>
            </p:grpSpPr>
            <p:grpSp>
              <p:nvGrpSpPr>
                <p:cNvPr id="357" name="Shape 357"/>
                <p:cNvGrpSpPr/>
                <p:nvPr/>
              </p:nvGrpSpPr>
              <p:grpSpPr>
                <a:xfrm>
                  <a:off x="1558425" y="3060575"/>
                  <a:ext cx="5138275" cy="520800"/>
                  <a:chOff x="1558425" y="3060575"/>
                  <a:chExt cx="5138275" cy="520800"/>
                </a:xfrm>
              </p:grpSpPr>
              <p:cxnSp>
                <p:nvCxnSpPr>
                  <p:cNvPr id="358" name="Shape 358"/>
                  <p:cNvCxnSpPr/>
                  <p:nvPr/>
                </p:nvCxnSpPr>
                <p:spPr>
                  <a:xfrm rot="10800000" flipH="1">
                    <a:off x="1991625" y="3428975"/>
                    <a:ext cx="4685100" cy="17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666666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sp>
                <p:nvSpPr>
                  <p:cNvPr id="359" name="Shape 359"/>
                  <p:cNvSpPr txBox="1"/>
                  <p:nvPr/>
                </p:nvSpPr>
                <p:spPr>
                  <a:xfrm>
                    <a:off x="1558425" y="3116075"/>
                    <a:ext cx="585600" cy="465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25" tIns="91425" rIns="91425" bIns="91425" anchor="t" anchorCtr="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>
                        <a:solidFill>
                          <a:srgbClr val="FF0000"/>
                        </a:solidFill>
                      </a:rPr>
                      <a:t>T</a:t>
                    </a:r>
                    <a:r>
                      <a:rPr lang="en" baseline="-25000">
                        <a:solidFill>
                          <a:srgbClr val="FF0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360" name="Shape 360"/>
                  <p:cNvSpPr txBox="1"/>
                  <p:nvPr/>
                </p:nvSpPr>
                <p:spPr>
                  <a:xfrm>
                    <a:off x="1991625" y="3060575"/>
                    <a:ext cx="1060800" cy="393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25" tIns="91425" rIns="91425" bIns="91425" anchor="t" anchorCtr="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/>
                      <a:t>R(X</a:t>
                    </a:r>
                    <a:r>
                      <a:rPr lang="en" baseline="-25000"/>
                      <a:t>1</a:t>
                    </a:r>
                    <a:r>
                      <a:rPr lang="en"/>
                      <a:t>)→0</a:t>
                    </a:r>
                  </a:p>
                </p:txBody>
              </p:sp>
              <p:sp>
                <p:nvSpPr>
                  <p:cNvPr id="361" name="Shape 361"/>
                  <p:cNvSpPr/>
                  <p:nvPr/>
                </p:nvSpPr>
                <p:spPr>
                  <a:xfrm>
                    <a:off x="1954000" y="3414881"/>
                    <a:ext cx="94500" cy="864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square"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62" name="Shape 362"/>
                  <p:cNvSpPr/>
                  <p:nvPr/>
                </p:nvSpPr>
                <p:spPr>
                  <a:xfrm>
                    <a:off x="6602200" y="3381162"/>
                    <a:ext cx="94500" cy="864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square"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363" name="Shape 363"/>
                <p:cNvSpPr txBox="1"/>
                <p:nvPr/>
              </p:nvSpPr>
              <p:spPr>
                <a:xfrm>
                  <a:off x="5615925" y="3036624"/>
                  <a:ext cx="1060800" cy="35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R(X</a:t>
                  </a:r>
                  <a:r>
                    <a:rPr lang="en" baseline="-25000"/>
                    <a:t>m</a:t>
                  </a:r>
                  <a:r>
                    <a:rPr lang="en"/>
                    <a:t>)→</a:t>
                  </a:r>
                  <a:r>
                    <a:rPr lang="en" sz="1800" b="1"/>
                    <a:t>?</a:t>
                  </a:r>
                </a:p>
              </p:txBody>
            </p:sp>
          </p:grpSp>
          <p:sp>
            <p:nvSpPr>
              <p:cNvPr id="364" name="Shape 364"/>
              <p:cNvSpPr txBox="1"/>
              <p:nvPr/>
            </p:nvSpPr>
            <p:spPr>
              <a:xfrm>
                <a:off x="4493125" y="2811887"/>
                <a:ext cx="10608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R(X</a:t>
                </a:r>
                <a:r>
                  <a:rPr lang="en" baseline="-25000"/>
                  <a:t>m-1</a:t>
                </a:r>
                <a:r>
                  <a:rPr lang="en"/>
                  <a:t>)→0</a:t>
                </a:r>
              </a:p>
            </p:txBody>
          </p:sp>
        </p:grpSp>
        <p:cxnSp>
          <p:nvCxnSpPr>
            <p:cNvPr id="365" name="Shape 365"/>
            <p:cNvCxnSpPr>
              <a:endCxn id="364" idx="1"/>
            </p:cNvCxnSpPr>
            <p:nvPr/>
          </p:nvCxnSpPr>
          <p:spPr>
            <a:xfrm>
              <a:off x="4186225" y="2995487"/>
              <a:ext cx="306900" cy="132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dot"/>
              <a:round/>
              <a:headEnd type="none" w="lg" len="lg"/>
              <a:tailEnd type="none" w="lg" len="lg"/>
            </a:ln>
          </p:spPr>
        </p:cxnSp>
      </p:grpSp>
      <p:cxnSp>
        <p:nvCxnSpPr>
          <p:cNvPr id="366" name="Shape 366"/>
          <p:cNvCxnSpPr/>
          <p:nvPr/>
        </p:nvCxnSpPr>
        <p:spPr>
          <a:xfrm rot="10800000">
            <a:off x="5665525" y="3407475"/>
            <a:ext cx="15900" cy="764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7" name="Shape 367"/>
          <p:cNvCxnSpPr/>
          <p:nvPr/>
        </p:nvCxnSpPr>
        <p:spPr>
          <a:xfrm>
            <a:off x="5392875" y="4451850"/>
            <a:ext cx="874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8" name="Shape 368"/>
          <p:cNvSpPr txBox="1"/>
          <p:nvPr/>
        </p:nvSpPr>
        <p:spPr>
          <a:xfrm>
            <a:off x="5392875" y="4055225"/>
            <a:ext cx="925500" cy="28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W(X</a:t>
            </a:r>
            <a:r>
              <a:rPr lang="en" baseline="-25000" dirty="0" smtClean="0"/>
              <a:t>m</a:t>
            </a:r>
            <a:r>
              <a:rPr lang="en" dirty="0" smtClean="0"/>
              <a:t>,1</a:t>
            </a:r>
            <a:r>
              <a:rPr lang="en" dirty="0"/>
              <a:t>)</a:t>
            </a:r>
          </a:p>
        </p:txBody>
      </p:sp>
      <p:sp>
        <p:nvSpPr>
          <p:cNvPr id="369" name="Shape 369"/>
          <p:cNvSpPr/>
          <p:nvPr/>
        </p:nvSpPr>
        <p:spPr>
          <a:xfrm>
            <a:off x="5309512" y="44028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6223912" y="44028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7156025" y="2826225"/>
            <a:ext cx="1723200" cy="955200"/>
          </a:xfrm>
          <a:prstGeom prst="wedgeRoundRectCallout">
            <a:avLst>
              <a:gd name="adj1" fmla="val -81060"/>
              <a:gd name="adj2" fmla="val -15117"/>
              <a:gd name="adj3" fmla="val 0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Cannot return value  1--cycle in serialization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675700" y="4462775"/>
            <a:ext cx="526200" cy="32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</a:t>
            </a:r>
            <a:r>
              <a:rPr lang="en" baseline="-25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851925" y="3775823"/>
            <a:ext cx="526200" cy="32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</a:t>
            </a:r>
            <a:r>
              <a:rPr lang="en" baseline="-2500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8330800" y="4333900"/>
            <a:ext cx="526200" cy="32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</a:t>
            </a:r>
            <a:r>
              <a:rPr lang="en" baseline="-25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75" name="Shape 375"/>
          <p:cNvSpPr/>
          <p:nvPr/>
        </p:nvSpPr>
        <p:spPr>
          <a:xfrm>
            <a:off x="7758125" y="3967175"/>
            <a:ext cx="818100" cy="818100"/>
          </a:xfrm>
          <a:prstGeom prst="arc">
            <a:avLst>
              <a:gd name="adj1" fmla="val 16200000"/>
              <a:gd name="adj2" fmla="val 633081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7758125" y="3967175"/>
            <a:ext cx="818100" cy="818100"/>
          </a:xfrm>
          <a:prstGeom prst="arc">
            <a:avLst>
              <a:gd name="adj1" fmla="val 2383776"/>
              <a:gd name="adj2" fmla="val 7110818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7758125" y="3943362"/>
            <a:ext cx="818100" cy="818100"/>
          </a:xfrm>
          <a:prstGeom prst="arc">
            <a:avLst>
              <a:gd name="adj1" fmla="val 8936369"/>
              <a:gd name="adj2" fmla="val 14277232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 txBox="1"/>
          <p:nvPr/>
        </p:nvSpPr>
        <p:spPr>
          <a:xfrm>
            <a:off x="4821925" y="4162787"/>
            <a:ext cx="585600" cy="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FF0000"/>
                </a:solidFill>
              </a:rPr>
              <a:t>T</a:t>
            </a:r>
            <a:r>
              <a:rPr lang="en" baseline="-25000" dirty="0" smtClean="0">
                <a:solidFill>
                  <a:srgbClr val="FF0000"/>
                </a:solidFill>
              </a:rPr>
              <a:t>m</a:t>
            </a:r>
            <a:endParaRPr lang="en" baseline="-25000" dirty="0">
              <a:solidFill>
                <a:srgbClr val="FF0000"/>
              </a:solidFill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1045525" y="4249736"/>
            <a:ext cx="2323200" cy="818100"/>
          </a:xfrm>
          <a:prstGeom prst="wedgeRoundRectCallout">
            <a:avLst>
              <a:gd name="adj1" fmla="val 67707"/>
              <a:gd name="adj2" fmla="val -54657"/>
              <a:gd name="adj3" fmla="val 0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Write new value to data item X</a:t>
            </a:r>
            <a:r>
              <a:rPr lang="en" sz="1600" b="1" baseline="-25000"/>
              <a:t>1</a:t>
            </a:r>
            <a:r>
              <a:rPr lang="en" sz="1600" b="1"/>
              <a:t> and commit</a:t>
            </a:r>
          </a:p>
        </p:txBody>
      </p:sp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457200" y="31538"/>
            <a:ext cx="8229600" cy="7640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Linear validation cost in HyTM</a:t>
            </a:r>
          </a:p>
        </p:txBody>
      </p:sp>
      <p:sp>
        <p:nvSpPr>
          <p:cNvPr id="381" name="Shape 381"/>
          <p:cNvSpPr/>
          <p:nvPr/>
        </p:nvSpPr>
        <p:spPr>
          <a:xfrm>
            <a:off x="330750" y="1312275"/>
            <a:ext cx="8482500" cy="9552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" sz="2000" dirty="0"/>
              <a:t>Progressive opaque HyTM + Invisible reads ⇒</a:t>
            </a:r>
          </a:p>
          <a:p>
            <a:pPr lvl="0"/>
            <a:r>
              <a:rPr lang="en" sz="2000" b="1" dirty="0"/>
              <a:t>Ω(m</a:t>
            </a:r>
            <a:r>
              <a:rPr lang="en" sz="2000" b="1" baseline="30000" dirty="0"/>
              <a:t>2</a:t>
            </a:r>
            <a:r>
              <a:rPr lang="en" sz="2000" b="1" dirty="0"/>
              <a:t>) </a:t>
            </a:r>
            <a:r>
              <a:rPr lang="en" sz="2000" dirty="0"/>
              <a:t>time and space complexity on the </a:t>
            </a:r>
            <a:r>
              <a:rPr lang="en" sz="2000" b="1" dirty="0"/>
              <a:t>slow-path</a:t>
            </a:r>
            <a:r>
              <a:rPr lang="en" sz="2000" dirty="0"/>
              <a:t>.</a:t>
            </a:r>
          </a:p>
        </p:txBody>
      </p:sp>
      <p:sp>
        <p:nvSpPr>
          <p:cNvPr id="382" name="Shape 382"/>
          <p:cNvSpPr/>
          <p:nvPr/>
        </p:nvSpPr>
        <p:spPr>
          <a:xfrm>
            <a:off x="3478693" y="2388891"/>
            <a:ext cx="1094400" cy="451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Slow-path </a:t>
            </a:r>
          </a:p>
        </p:txBody>
      </p:sp>
      <p:sp>
        <p:nvSpPr>
          <p:cNvPr id="383" name="Shape 383"/>
          <p:cNvSpPr/>
          <p:nvPr/>
        </p:nvSpPr>
        <p:spPr>
          <a:xfrm>
            <a:off x="2564293" y="3684291"/>
            <a:ext cx="1094400" cy="451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Fast-path </a:t>
            </a:r>
          </a:p>
        </p:txBody>
      </p:sp>
      <p:sp>
        <p:nvSpPr>
          <p:cNvPr id="384" name="Shape 384"/>
          <p:cNvSpPr/>
          <p:nvPr/>
        </p:nvSpPr>
        <p:spPr>
          <a:xfrm>
            <a:off x="5307493" y="4598691"/>
            <a:ext cx="1094400" cy="451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Fast-path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13019" y="3645477"/>
            <a:ext cx="1575712" cy="558077"/>
            <a:chOff x="3659903" y="4607871"/>
            <a:chExt cx="1575712" cy="558077"/>
          </a:xfrm>
        </p:grpSpPr>
        <p:sp>
          <p:nvSpPr>
            <p:cNvPr id="2" name="Rectangle 1"/>
            <p:cNvSpPr/>
            <p:nvPr/>
          </p:nvSpPr>
          <p:spPr>
            <a:xfrm>
              <a:off x="3659903" y="4607871"/>
              <a:ext cx="1575712" cy="55807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Shape 348"/>
            <p:cNvGrpSpPr/>
            <p:nvPr/>
          </p:nvGrpSpPr>
          <p:grpSpPr>
            <a:xfrm>
              <a:off x="3715529" y="4630266"/>
              <a:ext cx="1471850" cy="454751"/>
              <a:chOff x="2285075" y="3819150"/>
              <a:chExt cx="1471850" cy="454751"/>
            </a:xfrm>
            <a:solidFill>
              <a:srgbClr val="FFFFFF"/>
            </a:solidFill>
          </p:grpSpPr>
          <p:sp>
            <p:nvSpPr>
              <p:cNvPr id="42" name="Shape 349"/>
              <p:cNvSpPr txBox="1"/>
              <p:nvPr/>
            </p:nvSpPr>
            <p:spPr>
              <a:xfrm>
                <a:off x="2285075" y="3840825"/>
                <a:ext cx="585600" cy="3564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dirty="0" smtClean="0">
                    <a:solidFill>
                      <a:srgbClr val="FF0000"/>
                    </a:solidFill>
                  </a:rPr>
                  <a:t>T</a:t>
                </a:r>
                <a:r>
                  <a:rPr lang="en" baseline="-25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43" name="Shape 350"/>
              <p:cNvSpPr txBox="1"/>
              <p:nvPr/>
            </p:nvSpPr>
            <p:spPr>
              <a:xfrm>
                <a:off x="2696125" y="3819150"/>
                <a:ext cx="1060800" cy="3936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dirty="0" smtClean="0"/>
                  <a:t>W(X</a:t>
                </a:r>
                <a:r>
                  <a:rPr lang="en" baseline="-25000" dirty="0"/>
                  <a:t>2</a:t>
                </a:r>
                <a:r>
                  <a:rPr lang="en" dirty="0" smtClean="0"/>
                  <a:t>,1</a:t>
                </a:r>
                <a:r>
                  <a:rPr lang="en" dirty="0"/>
                  <a:t>)</a:t>
                </a:r>
              </a:p>
            </p:txBody>
          </p:sp>
          <p:cxnSp>
            <p:nvCxnSpPr>
              <p:cNvPr id="44" name="Shape 351"/>
              <p:cNvCxnSpPr/>
              <p:nvPr/>
            </p:nvCxnSpPr>
            <p:spPr>
              <a:xfrm rot="10800000" flipH="1">
                <a:off x="2729400" y="4229050"/>
                <a:ext cx="860100" cy="10800"/>
              </a:xfrm>
              <a:prstGeom prst="straightConnector1">
                <a:avLst/>
              </a:prstGeom>
              <a:grpFill/>
              <a:ln w="19050" cap="flat" cmpd="sng">
                <a:noFill/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45" name="Shape 352"/>
              <p:cNvSpPr/>
              <p:nvPr/>
            </p:nvSpPr>
            <p:spPr>
              <a:xfrm>
                <a:off x="2716000" y="4187501"/>
                <a:ext cx="94500" cy="86400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6" name="Shape 353"/>
              <p:cNvSpPr/>
              <p:nvPr/>
            </p:nvSpPr>
            <p:spPr>
              <a:xfrm>
                <a:off x="3554200" y="4187501"/>
                <a:ext cx="94500" cy="86400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cxnSp>
          <p:nvCxnSpPr>
            <p:cNvPr id="48" name="Shape 351"/>
            <p:cNvCxnSpPr/>
            <p:nvPr/>
          </p:nvCxnSpPr>
          <p:spPr>
            <a:xfrm rot="10800000" flipH="1">
              <a:off x="4127002" y="5004033"/>
              <a:ext cx="860100" cy="10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9" name="Shape 352"/>
            <p:cNvSpPr/>
            <p:nvPr/>
          </p:nvSpPr>
          <p:spPr>
            <a:xfrm>
              <a:off x="4113602" y="4962484"/>
              <a:ext cx="94500" cy="8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353"/>
            <p:cNvSpPr/>
            <p:nvPr/>
          </p:nvSpPr>
          <p:spPr>
            <a:xfrm>
              <a:off x="4951802" y="4962484"/>
              <a:ext cx="94500" cy="8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720891" y="3659136"/>
            <a:ext cx="1575712" cy="558077"/>
            <a:chOff x="3659903" y="4607871"/>
            <a:chExt cx="1575712" cy="558077"/>
          </a:xfrm>
        </p:grpSpPr>
        <p:sp>
          <p:nvSpPr>
            <p:cNvPr id="53" name="Rectangle 52"/>
            <p:cNvSpPr/>
            <p:nvPr/>
          </p:nvSpPr>
          <p:spPr>
            <a:xfrm>
              <a:off x="3659903" y="4607871"/>
              <a:ext cx="1575712" cy="55807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Shape 348"/>
            <p:cNvGrpSpPr/>
            <p:nvPr/>
          </p:nvGrpSpPr>
          <p:grpSpPr>
            <a:xfrm>
              <a:off x="3715529" y="4630266"/>
              <a:ext cx="1471850" cy="454751"/>
              <a:chOff x="2285075" y="3819150"/>
              <a:chExt cx="1471850" cy="454751"/>
            </a:xfrm>
            <a:solidFill>
              <a:srgbClr val="FFFFFF"/>
            </a:solidFill>
          </p:grpSpPr>
          <p:sp>
            <p:nvSpPr>
              <p:cNvPr id="58" name="Shape 349"/>
              <p:cNvSpPr txBox="1"/>
              <p:nvPr/>
            </p:nvSpPr>
            <p:spPr>
              <a:xfrm>
                <a:off x="2285075" y="3840825"/>
                <a:ext cx="585600" cy="3564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dirty="0" smtClean="0">
                    <a:solidFill>
                      <a:srgbClr val="FF0000"/>
                    </a:solidFill>
                  </a:rPr>
                  <a:t>T</a:t>
                </a:r>
                <a:r>
                  <a:rPr lang="en" baseline="-25000" dirty="0" smtClean="0">
                    <a:solidFill>
                      <a:srgbClr val="FF0000"/>
                    </a:solidFill>
                  </a:rPr>
                  <a:t>3</a:t>
                </a:r>
                <a:endParaRPr lang="en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Shape 350"/>
              <p:cNvSpPr txBox="1"/>
              <p:nvPr/>
            </p:nvSpPr>
            <p:spPr>
              <a:xfrm>
                <a:off x="2696125" y="3819150"/>
                <a:ext cx="1060800" cy="3936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dirty="0" smtClean="0"/>
                  <a:t>W(X</a:t>
                </a:r>
                <a:r>
                  <a:rPr lang="en" baseline="-25000" dirty="0" smtClean="0"/>
                  <a:t>3</a:t>
                </a:r>
                <a:r>
                  <a:rPr lang="en" dirty="0" smtClean="0"/>
                  <a:t>,1</a:t>
                </a:r>
                <a:r>
                  <a:rPr lang="en" dirty="0"/>
                  <a:t>)</a:t>
                </a:r>
              </a:p>
            </p:txBody>
          </p:sp>
          <p:cxnSp>
            <p:nvCxnSpPr>
              <p:cNvPr id="60" name="Shape 351"/>
              <p:cNvCxnSpPr/>
              <p:nvPr/>
            </p:nvCxnSpPr>
            <p:spPr>
              <a:xfrm rot="10800000" flipH="1">
                <a:off x="2729400" y="4229050"/>
                <a:ext cx="860100" cy="10800"/>
              </a:xfrm>
              <a:prstGeom prst="straightConnector1">
                <a:avLst/>
              </a:prstGeom>
              <a:grpFill/>
              <a:ln w="19050" cap="flat" cmpd="sng">
                <a:noFill/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61" name="Shape 352"/>
              <p:cNvSpPr/>
              <p:nvPr/>
            </p:nvSpPr>
            <p:spPr>
              <a:xfrm>
                <a:off x="2716000" y="4187501"/>
                <a:ext cx="94500" cy="86400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2" name="Shape 353"/>
              <p:cNvSpPr/>
              <p:nvPr/>
            </p:nvSpPr>
            <p:spPr>
              <a:xfrm>
                <a:off x="3554200" y="4187501"/>
                <a:ext cx="94500" cy="86400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cxnSp>
          <p:nvCxnSpPr>
            <p:cNvPr id="55" name="Shape 351"/>
            <p:cNvCxnSpPr/>
            <p:nvPr/>
          </p:nvCxnSpPr>
          <p:spPr>
            <a:xfrm rot="10800000" flipH="1">
              <a:off x="4127002" y="5004033"/>
              <a:ext cx="860100" cy="10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56" name="Shape 352"/>
            <p:cNvSpPr/>
            <p:nvPr/>
          </p:nvSpPr>
          <p:spPr>
            <a:xfrm>
              <a:off x="4113602" y="4962484"/>
              <a:ext cx="94500" cy="8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353"/>
            <p:cNvSpPr/>
            <p:nvPr/>
          </p:nvSpPr>
          <p:spPr>
            <a:xfrm>
              <a:off x="4951802" y="4962484"/>
              <a:ext cx="94500" cy="8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719946" y="3652404"/>
            <a:ext cx="1575712" cy="558077"/>
            <a:chOff x="3659903" y="4607871"/>
            <a:chExt cx="1575712" cy="558077"/>
          </a:xfrm>
        </p:grpSpPr>
        <p:sp>
          <p:nvSpPr>
            <p:cNvPr id="64" name="Rectangle 63"/>
            <p:cNvSpPr/>
            <p:nvPr/>
          </p:nvSpPr>
          <p:spPr>
            <a:xfrm>
              <a:off x="3659903" y="4607871"/>
              <a:ext cx="1575712" cy="55807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Shape 348"/>
            <p:cNvGrpSpPr/>
            <p:nvPr/>
          </p:nvGrpSpPr>
          <p:grpSpPr>
            <a:xfrm>
              <a:off x="3715529" y="4630266"/>
              <a:ext cx="1471850" cy="454751"/>
              <a:chOff x="2285075" y="3819150"/>
              <a:chExt cx="1471850" cy="454751"/>
            </a:xfrm>
            <a:solidFill>
              <a:srgbClr val="FFFFFF"/>
            </a:solidFill>
          </p:grpSpPr>
          <p:sp>
            <p:nvSpPr>
              <p:cNvPr id="69" name="Shape 349"/>
              <p:cNvSpPr txBox="1"/>
              <p:nvPr/>
            </p:nvSpPr>
            <p:spPr>
              <a:xfrm>
                <a:off x="2285075" y="3840825"/>
                <a:ext cx="585600" cy="3564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dirty="0" smtClean="0">
                    <a:solidFill>
                      <a:srgbClr val="FF0000"/>
                    </a:solidFill>
                  </a:rPr>
                  <a:t>T</a:t>
                </a:r>
                <a:r>
                  <a:rPr lang="en" baseline="-25000" dirty="0" smtClean="0">
                    <a:solidFill>
                      <a:srgbClr val="FF0000"/>
                    </a:solidFill>
                  </a:rPr>
                  <a:t>m-1</a:t>
                </a:r>
                <a:endParaRPr lang="en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0" name="Shape 350"/>
              <p:cNvSpPr txBox="1"/>
              <p:nvPr/>
            </p:nvSpPr>
            <p:spPr>
              <a:xfrm>
                <a:off x="2696125" y="3819150"/>
                <a:ext cx="1060800" cy="3936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dirty="0" smtClean="0"/>
                  <a:t>W(X</a:t>
                </a:r>
                <a:r>
                  <a:rPr lang="en" baseline="-25000" dirty="0" smtClean="0"/>
                  <a:t>m-1</a:t>
                </a:r>
                <a:r>
                  <a:rPr lang="en" dirty="0" smtClean="0"/>
                  <a:t>,1</a:t>
                </a:r>
                <a:r>
                  <a:rPr lang="en" dirty="0"/>
                  <a:t>)</a:t>
                </a:r>
              </a:p>
            </p:txBody>
          </p:sp>
          <p:cxnSp>
            <p:nvCxnSpPr>
              <p:cNvPr id="71" name="Shape 351"/>
              <p:cNvCxnSpPr/>
              <p:nvPr/>
            </p:nvCxnSpPr>
            <p:spPr>
              <a:xfrm rot="10800000" flipH="1">
                <a:off x="2729400" y="4229050"/>
                <a:ext cx="860100" cy="10800"/>
              </a:xfrm>
              <a:prstGeom prst="straightConnector1">
                <a:avLst/>
              </a:prstGeom>
              <a:grpFill/>
              <a:ln w="19050" cap="flat" cmpd="sng">
                <a:noFill/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72" name="Shape 352"/>
              <p:cNvSpPr/>
              <p:nvPr/>
            </p:nvSpPr>
            <p:spPr>
              <a:xfrm>
                <a:off x="2716000" y="4187501"/>
                <a:ext cx="94500" cy="86400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3" name="Shape 353"/>
              <p:cNvSpPr/>
              <p:nvPr/>
            </p:nvSpPr>
            <p:spPr>
              <a:xfrm>
                <a:off x="3554200" y="4187501"/>
                <a:ext cx="94500" cy="86400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cxnSp>
          <p:nvCxnSpPr>
            <p:cNvPr id="66" name="Shape 351"/>
            <p:cNvCxnSpPr/>
            <p:nvPr/>
          </p:nvCxnSpPr>
          <p:spPr>
            <a:xfrm rot="10800000" flipH="1">
              <a:off x="4127002" y="5004033"/>
              <a:ext cx="860100" cy="10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67" name="Shape 352"/>
            <p:cNvSpPr/>
            <p:nvPr/>
          </p:nvSpPr>
          <p:spPr>
            <a:xfrm>
              <a:off x="4113602" y="4962484"/>
              <a:ext cx="94500" cy="8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353"/>
            <p:cNvSpPr/>
            <p:nvPr/>
          </p:nvSpPr>
          <p:spPr>
            <a:xfrm>
              <a:off x="4951802" y="4962484"/>
              <a:ext cx="94500" cy="8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4" name="Shape 502"/>
          <p:cNvSpPr/>
          <p:nvPr/>
        </p:nvSpPr>
        <p:spPr>
          <a:xfrm>
            <a:off x="6714925" y="3743825"/>
            <a:ext cx="2274000" cy="1264800"/>
          </a:xfrm>
          <a:prstGeom prst="wedgeRoundRectCallout">
            <a:avLst>
              <a:gd name="adj1" fmla="val -70729"/>
              <a:gd name="adj2" fmla="val -75351"/>
              <a:gd name="adj3" fmla="val 0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Read of X</a:t>
            </a:r>
            <a:r>
              <a:rPr lang="en" sz="1600" b="1" baseline="-25000"/>
              <a:t>m</a:t>
            </a:r>
            <a:r>
              <a:rPr lang="en" sz="1600" b="1"/>
              <a:t> must access m-1 distinct memory locations</a:t>
            </a:r>
          </a:p>
        </p:txBody>
      </p:sp>
      <p:sp>
        <p:nvSpPr>
          <p:cNvPr id="75" name="Shape 542"/>
          <p:cNvSpPr/>
          <p:nvPr/>
        </p:nvSpPr>
        <p:spPr>
          <a:xfrm>
            <a:off x="168132" y="3789525"/>
            <a:ext cx="3166500" cy="1264800"/>
          </a:xfrm>
          <a:prstGeom prst="wedgeRoundRectCallout">
            <a:avLst>
              <a:gd name="adj1" fmla="val 19977"/>
              <a:gd name="adj2" fmla="val -78273"/>
              <a:gd name="adj3" fmla="val 0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Transaction T</a:t>
            </a:r>
            <a:r>
              <a:rPr lang="en" sz="1600" b="1" baseline="-25000"/>
              <a:t>0</a:t>
            </a:r>
            <a:r>
              <a:rPr lang="en" sz="1600" b="1"/>
              <a:t> must take at least ∑ i (i=1 to m-1)=Ω(m</a:t>
            </a:r>
            <a:r>
              <a:rPr lang="en" sz="1600" b="1" baseline="30000"/>
              <a:t>2</a:t>
            </a:r>
            <a:r>
              <a:rPr lang="en" sz="1600" b="1"/>
              <a:t>) memory steps</a:t>
            </a:r>
          </a:p>
        </p:txBody>
      </p:sp>
    </p:spTree>
    <p:extLst>
      <p:ext uri="{BB962C8B-B14F-4D97-AF65-F5344CB8AC3E}">
        <p14:creationId xmlns:p14="http://schemas.microsoft.com/office/powerpoint/2010/main" val="401286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" grpId="0" animBg="1"/>
      <p:bldP spid="74" grpId="0" animBg="1"/>
      <p:bldP spid="7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sp>
        <p:nvSpPr>
          <p:cNvPr id="550" name="Shape 550"/>
          <p:cNvSpPr/>
          <p:nvPr/>
        </p:nvSpPr>
        <p:spPr>
          <a:xfrm>
            <a:off x="766375" y="2257125"/>
            <a:ext cx="7726800" cy="3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51" name="Shape 551"/>
          <p:cNvCxnSpPr>
            <a:endCxn id="550" idx="1"/>
          </p:cNvCxnSpPr>
          <p:nvPr/>
        </p:nvCxnSpPr>
        <p:spPr>
          <a:xfrm flipH="1">
            <a:off x="766375" y="2057775"/>
            <a:ext cx="10500" cy="3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52" name="Shape 552"/>
          <p:cNvSpPr/>
          <p:nvPr/>
        </p:nvSpPr>
        <p:spPr>
          <a:xfrm>
            <a:off x="115474" y="1406775"/>
            <a:ext cx="1520100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/>
              <a:t>Sequential</a:t>
            </a:r>
          </a:p>
        </p:txBody>
      </p:sp>
      <p:sp>
        <p:nvSpPr>
          <p:cNvPr id="553" name="Shape 553"/>
          <p:cNvSpPr/>
          <p:nvPr/>
        </p:nvSpPr>
        <p:spPr>
          <a:xfrm>
            <a:off x="7075850" y="1406775"/>
            <a:ext cx="1700700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Progressive</a:t>
            </a:r>
          </a:p>
        </p:txBody>
      </p:sp>
      <p:cxnSp>
        <p:nvCxnSpPr>
          <p:cNvPr id="554" name="Shape 554"/>
          <p:cNvCxnSpPr/>
          <p:nvPr/>
        </p:nvCxnSpPr>
        <p:spPr>
          <a:xfrm>
            <a:off x="8168275" y="2057650"/>
            <a:ext cx="7500" cy="472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55" name="Shape 555"/>
          <p:cNvSpPr txBox="1"/>
          <p:nvPr/>
        </p:nvSpPr>
        <p:spPr>
          <a:xfrm>
            <a:off x="115475" y="2540575"/>
            <a:ext cx="1784700" cy="37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Minimal concurrency</a:t>
            </a:r>
          </a:p>
        </p:txBody>
      </p:sp>
      <p:sp>
        <p:nvSpPr>
          <p:cNvPr id="556" name="Shape 556"/>
          <p:cNvSpPr txBox="1"/>
          <p:nvPr/>
        </p:nvSpPr>
        <p:spPr>
          <a:xfrm>
            <a:off x="7075850" y="2540575"/>
            <a:ext cx="1931700" cy="37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More concurrency</a:t>
            </a:r>
          </a:p>
        </p:txBody>
      </p:sp>
      <p:sp>
        <p:nvSpPr>
          <p:cNvPr id="557" name="Shape 557"/>
          <p:cNvSpPr/>
          <p:nvPr/>
        </p:nvSpPr>
        <p:spPr>
          <a:xfrm rot="5400000">
            <a:off x="678100" y="2885325"/>
            <a:ext cx="732600" cy="569400"/>
          </a:xfrm>
          <a:prstGeom prst="rightBrace">
            <a:avLst>
              <a:gd name="adj1" fmla="val 510307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558" name="Shape 558"/>
          <p:cNvSpPr txBox="1"/>
          <p:nvPr/>
        </p:nvSpPr>
        <p:spPr>
          <a:xfrm>
            <a:off x="100175" y="3462750"/>
            <a:ext cx="2079900" cy="116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 smtClean="0"/>
              <a:t>O(m) slow-path</a:t>
            </a:r>
            <a:endParaRPr lang="en" sz="1800" b="1" dirty="0"/>
          </a:p>
        </p:txBody>
      </p:sp>
      <p:sp>
        <p:nvSpPr>
          <p:cNvPr id="559" name="Shape 559"/>
          <p:cNvSpPr txBox="1"/>
          <p:nvPr/>
        </p:nvSpPr>
        <p:spPr>
          <a:xfrm>
            <a:off x="6841100" y="3453250"/>
            <a:ext cx="2213700" cy="143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chemeClr val="dk1"/>
                </a:solidFill>
              </a:rPr>
              <a:t>Ω(m</a:t>
            </a:r>
            <a:r>
              <a:rPr lang="en" sz="1800" b="1" baseline="30000" dirty="0" smtClean="0">
                <a:solidFill>
                  <a:schemeClr val="dk1"/>
                </a:solidFill>
              </a:rPr>
              <a:t>2</a:t>
            </a:r>
            <a:r>
              <a:rPr lang="en" sz="1800" b="1" dirty="0" smtClean="0">
                <a:solidFill>
                  <a:schemeClr val="dk1"/>
                </a:solidFill>
              </a:rPr>
              <a:t>) slow-path</a:t>
            </a:r>
            <a:endParaRPr lang="en" sz="1800" b="1" dirty="0">
              <a:solidFill>
                <a:schemeClr val="dk1"/>
              </a:solidFill>
            </a:endParaRPr>
          </a:p>
        </p:txBody>
      </p:sp>
      <p:sp>
        <p:nvSpPr>
          <p:cNvPr id="560" name="Shape 560"/>
          <p:cNvSpPr/>
          <p:nvPr/>
        </p:nvSpPr>
        <p:spPr>
          <a:xfrm rot="5400000">
            <a:off x="7629900" y="2878275"/>
            <a:ext cx="732600" cy="583500"/>
          </a:xfrm>
          <a:prstGeom prst="rightBrace">
            <a:avLst>
              <a:gd name="adj1" fmla="val 510307"/>
              <a:gd name="adj2" fmla="val 50000"/>
            </a:avLst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561" name="Shape 5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Cost of concurrency in HyTM</a:t>
            </a:r>
          </a:p>
        </p:txBody>
      </p:sp>
      <p:sp>
        <p:nvSpPr>
          <p:cNvPr id="562" name="Shape 562"/>
          <p:cNvSpPr txBox="1"/>
          <p:nvPr/>
        </p:nvSpPr>
        <p:spPr>
          <a:xfrm>
            <a:off x="2236775" y="3208750"/>
            <a:ext cx="4181700" cy="10394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chemeClr val="dk1"/>
                </a:solidFill>
              </a:rPr>
              <a:t>Transactions </a:t>
            </a:r>
            <a:r>
              <a:rPr lang="en" sz="1800" b="1" dirty="0">
                <a:solidFill>
                  <a:schemeClr val="dk1"/>
                </a:solidFill>
              </a:rPr>
              <a:t>aborted </a:t>
            </a:r>
            <a:r>
              <a:rPr lang="en" sz="1800" b="1" dirty="0" smtClean="0">
                <a:solidFill>
                  <a:schemeClr val="dk1"/>
                </a:solidFill>
              </a:rPr>
              <a:t>by</a:t>
            </a:r>
            <a:br>
              <a:rPr lang="en" sz="1800" b="1" dirty="0" smtClean="0">
                <a:solidFill>
                  <a:schemeClr val="dk1"/>
                </a:solidFill>
              </a:rPr>
            </a:br>
            <a:r>
              <a:rPr lang="en" sz="1800" b="1" dirty="0" smtClean="0">
                <a:solidFill>
                  <a:schemeClr val="dk1"/>
                </a:solidFill>
              </a:rPr>
              <a:t>non-conflicting </a:t>
            </a:r>
            <a:r>
              <a:rPr lang="en" sz="1800" b="1" dirty="0">
                <a:solidFill>
                  <a:schemeClr val="dk1"/>
                </a:solidFill>
              </a:rPr>
              <a:t>ones </a:t>
            </a:r>
            <a:r>
              <a:rPr lang="en" sz="1800" b="1" u="sng" dirty="0" smtClean="0">
                <a:solidFill>
                  <a:schemeClr val="dk1"/>
                </a:solidFill>
              </a:rPr>
              <a:t>or</a:t>
            </a:r>
            <a:r>
              <a:rPr lang="en" sz="1800" b="1" dirty="0" smtClean="0">
                <a:solidFill>
                  <a:schemeClr val="dk1"/>
                </a:solidFill>
              </a:rPr>
              <a:t/>
            </a:r>
            <a:br>
              <a:rPr lang="en" sz="1800" b="1" dirty="0" smtClean="0">
                <a:solidFill>
                  <a:schemeClr val="dk1"/>
                </a:solidFill>
              </a:rPr>
            </a:br>
            <a:r>
              <a:rPr lang="en" sz="1800" b="1" dirty="0" smtClean="0">
                <a:solidFill>
                  <a:schemeClr val="dk1"/>
                </a:solidFill>
              </a:rPr>
              <a:t>quadratic slow-path </a:t>
            </a:r>
            <a:r>
              <a:rPr lang="en" sz="1800" b="1" dirty="0">
                <a:solidFill>
                  <a:schemeClr val="dk1"/>
                </a:solidFill>
              </a:rPr>
              <a:t>steps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sp>
        <p:nvSpPr>
          <p:cNvPr id="550" name="Shape 550"/>
          <p:cNvSpPr/>
          <p:nvPr/>
        </p:nvSpPr>
        <p:spPr>
          <a:xfrm>
            <a:off x="766375" y="2257125"/>
            <a:ext cx="7726800" cy="3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51" name="Shape 551"/>
          <p:cNvCxnSpPr>
            <a:endCxn id="550" idx="1"/>
          </p:cNvCxnSpPr>
          <p:nvPr/>
        </p:nvCxnSpPr>
        <p:spPr>
          <a:xfrm flipH="1">
            <a:off x="766375" y="2057775"/>
            <a:ext cx="10500" cy="3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52" name="Shape 552"/>
          <p:cNvSpPr/>
          <p:nvPr/>
        </p:nvSpPr>
        <p:spPr>
          <a:xfrm>
            <a:off x="115474" y="1406775"/>
            <a:ext cx="1520100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/>
              <a:t>Sequential</a:t>
            </a:r>
          </a:p>
        </p:txBody>
      </p:sp>
      <p:sp>
        <p:nvSpPr>
          <p:cNvPr id="553" name="Shape 553"/>
          <p:cNvSpPr/>
          <p:nvPr/>
        </p:nvSpPr>
        <p:spPr>
          <a:xfrm>
            <a:off x="7075850" y="1406775"/>
            <a:ext cx="1700700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Progressive</a:t>
            </a:r>
          </a:p>
        </p:txBody>
      </p:sp>
      <p:cxnSp>
        <p:nvCxnSpPr>
          <p:cNvPr id="554" name="Shape 554"/>
          <p:cNvCxnSpPr/>
          <p:nvPr/>
        </p:nvCxnSpPr>
        <p:spPr>
          <a:xfrm>
            <a:off x="8168275" y="2057650"/>
            <a:ext cx="7500" cy="472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55" name="Shape 555"/>
          <p:cNvSpPr txBox="1"/>
          <p:nvPr/>
        </p:nvSpPr>
        <p:spPr>
          <a:xfrm>
            <a:off x="115475" y="2540575"/>
            <a:ext cx="1784700" cy="37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Minimal concurrency</a:t>
            </a:r>
          </a:p>
        </p:txBody>
      </p:sp>
      <p:sp>
        <p:nvSpPr>
          <p:cNvPr id="556" name="Shape 556"/>
          <p:cNvSpPr txBox="1"/>
          <p:nvPr/>
        </p:nvSpPr>
        <p:spPr>
          <a:xfrm>
            <a:off x="7075850" y="2540575"/>
            <a:ext cx="1931700" cy="37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More concurrency</a:t>
            </a:r>
          </a:p>
        </p:txBody>
      </p:sp>
      <p:sp>
        <p:nvSpPr>
          <p:cNvPr id="557" name="Shape 557"/>
          <p:cNvSpPr/>
          <p:nvPr/>
        </p:nvSpPr>
        <p:spPr>
          <a:xfrm rot="5400000">
            <a:off x="678100" y="2885325"/>
            <a:ext cx="732600" cy="569400"/>
          </a:xfrm>
          <a:prstGeom prst="rightBrace">
            <a:avLst>
              <a:gd name="adj1" fmla="val 510307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558" name="Shape 558"/>
          <p:cNvSpPr txBox="1"/>
          <p:nvPr/>
        </p:nvSpPr>
        <p:spPr>
          <a:xfrm>
            <a:off x="100175" y="3465369"/>
            <a:ext cx="2079900" cy="116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 smtClean="0"/>
              <a:t>O(m) slow-path</a:t>
            </a:r>
            <a:endParaRPr lang="en" sz="1800" b="1" dirty="0"/>
          </a:p>
        </p:txBody>
      </p:sp>
      <p:sp>
        <p:nvSpPr>
          <p:cNvPr id="559" name="Shape 559"/>
          <p:cNvSpPr txBox="1"/>
          <p:nvPr/>
        </p:nvSpPr>
        <p:spPr>
          <a:xfrm>
            <a:off x="6841100" y="3453250"/>
            <a:ext cx="2213700" cy="143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chemeClr val="dk1"/>
                </a:solidFill>
              </a:rPr>
              <a:t>Ω(m</a:t>
            </a:r>
            <a:r>
              <a:rPr lang="en" sz="1800" b="1" baseline="30000" dirty="0" smtClean="0">
                <a:solidFill>
                  <a:schemeClr val="dk1"/>
                </a:solidFill>
              </a:rPr>
              <a:t>2</a:t>
            </a:r>
            <a:r>
              <a:rPr lang="en" sz="1800" b="1" dirty="0" smtClean="0">
                <a:solidFill>
                  <a:schemeClr val="dk1"/>
                </a:solidFill>
              </a:rPr>
              <a:t>) slow-path</a:t>
            </a:r>
            <a:endParaRPr lang="en" sz="1800" b="1" dirty="0">
              <a:solidFill>
                <a:schemeClr val="dk1"/>
              </a:solidFill>
            </a:endParaRPr>
          </a:p>
        </p:txBody>
      </p:sp>
      <p:sp>
        <p:nvSpPr>
          <p:cNvPr id="560" name="Shape 560"/>
          <p:cNvSpPr/>
          <p:nvPr/>
        </p:nvSpPr>
        <p:spPr>
          <a:xfrm rot="5400000">
            <a:off x="7629900" y="2878275"/>
            <a:ext cx="732600" cy="583500"/>
          </a:xfrm>
          <a:prstGeom prst="rightBrace">
            <a:avLst>
              <a:gd name="adj1" fmla="val 510307"/>
              <a:gd name="adj2" fmla="val 50000"/>
            </a:avLst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561" name="Shape 5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Cost of concurrency in HyTM</a:t>
            </a:r>
          </a:p>
        </p:txBody>
      </p:sp>
      <p:sp>
        <p:nvSpPr>
          <p:cNvPr id="562" name="Shape 562"/>
          <p:cNvSpPr txBox="1"/>
          <p:nvPr/>
        </p:nvSpPr>
        <p:spPr>
          <a:xfrm>
            <a:off x="2236775" y="3208750"/>
            <a:ext cx="4181700" cy="13442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b="1" dirty="0">
                <a:solidFill>
                  <a:schemeClr val="dk1"/>
                </a:solidFill>
              </a:rPr>
              <a:t>Progressive STMs like </a:t>
            </a:r>
            <a:r>
              <a:rPr lang="en-US" sz="1800" b="1" u="sng" dirty="0">
                <a:solidFill>
                  <a:schemeClr val="dk1"/>
                </a:solidFill>
              </a:rPr>
              <a:t>TL2</a:t>
            </a:r>
            <a:r>
              <a:rPr lang="en-US" sz="1800" b="1" dirty="0">
                <a:solidFill>
                  <a:schemeClr val="dk1"/>
                </a:solidFill>
              </a:rPr>
              <a:t>  circumvent the cost of validation for better performance, but impossible in progressive </a:t>
            </a:r>
            <a:r>
              <a:rPr lang="en-US" sz="1800" b="1" dirty="0" err="1">
                <a:solidFill>
                  <a:schemeClr val="dk1"/>
                </a:solidFill>
              </a:rPr>
              <a:t>HyTMs</a:t>
            </a:r>
            <a:r>
              <a:rPr lang="en-US" sz="1800" b="1" dirty="0">
                <a:solidFill>
                  <a:schemeClr val="dk1"/>
                </a:solidFill>
              </a:rPr>
              <a:t>!</a:t>
            </a:r>
          </a:p>
          <a:p>
            <a:pPr lvl="0" algn="ctr"/>
            <a:endParaRPr lang="en-US" sz="18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4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>
            <a:spLocks noGrp="1"/>
          </p:cNvSpPr>
          <p:nvPr>
            <p:ph type="title"/>
          </p:nvPr>
        </p:nvSpPr>
        <p:spPr>
          <a:xfrm>
            <a:off x="457200" y="78224"/>
            <a:ext cx="8229600" cy="6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Cost of Concurrency in HyTM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graphicFrame>
        <p:nvGraphicFramePr>
          <p:cNvPr id="587" name="Shape 587"/>
          <p:cNvGraphicFramePr/>
          <p:nvPr>
            <p:extLst>
              <p:ext uri="{D42A27DB-BD31-4B8C-83A1-F6EECF244321}">
                <p14:modId xmlns:p14="http://schemas.microsoft.com/office/powerpoint/2010/main" val="3261172363"/>
              </p:ext>
            </p:extLst>
          </p:nvPr>
        </p:nvGraphicFramePr>
        <p:xfrm>
          <a:off x="533400" y="895350"/>
          <a:ext cx="8077200" cy="3331510"/>
        </p:xfrm>
        <a:graphic>
          <a:graphicData uri="http://schemas.openxmlformats.org/drawingml/2006/table">
            <a:tbl>
              <a:tblPr>
                <a:noFill/>
                <a:tableStyleId>{93E52F6E-FE88-42F2-999F-71B0B54FD41D}</a:tableStyleId>
              </a:tblPr>
              <a:tblGrid>
                <a:gridCol w="1713801"/>
                <a:gridCol w="1517079"/>
                <a:gridCol w="1615440"/>
                <a:gridCol w="1402080"/>
                <a:gridCol w="1828800"/>
              </a:tblGrid>
              <a:tr h="3633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Algorithm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Algorithm 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Transactional Lock Elision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Hybrid Norec</a:t>
                      </a:r>
                    </a:p>
                  </a:txBody>
                  <a:tcPr marL="91425" marR="91425" marT="91425" marB="91425"/>
                </a:tc>
              </a:tr>
              <a:tr h="7514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Instrumentation in fast-path reads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per-read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constant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constant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constant</a:t>
                      </a:r>
                    </a:p>
                  </a:txBody>
                  <a:tcPr marL="91425" marR="91425" marT="91425" marB="91425"/>
                </a:tc>
              </a:tr>
              <a:tr h="7514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Instrumentation in fast-path writes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per-write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per-write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constant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constant</a:t>
                      </a:r>
                    </a:p>
                  </a:txBody>
                  <a:tcPr marL="91425" marR="91425" marT="91425" marB="91425"/>
                </a:tc>
              </a:tr>
              <a:tr h="5573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Validation in slow-path reads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 smtClean="0"/>
                        <a:t>Ω(m) per-read</a:t>
                      </a:r>
                      <a:endParaRPr lang="en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 dirty="0" smtClean="0">
                          <a:solidFill>
                            <a:schemeClr val="dk1"/>
                          </a:solidFill>
                        </a:rPr>
                        <a:t>Ω(m) per-read</a:t>
                      </a:r>
                      <a:endParaRPr lang="en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none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 dirty="0" smtClean="0">
                          <a:solidFill>
                            <a:schemeClr val="dk1"/>
                          </a:solidFill>
                        </a:rPr>
                        <a:t>Ω(m) per-read</a:t>
                      </a:r>
                      <a:r>
                        <a:rPr lang="en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dirty="0" smtClean="0">
                          <a:solidFill>
                            <a:schemeClr val="dk1"/>
                          </a:solidFill>
                        </a:rPr>
                        <a:t>only </a:t>
                      </a:r>
                      <a:r>
                        <a:rPr lang="en" dirty="0">
                          <a:solidFill>
                            <a:schemeClr val="dk1"/>
                          </a:solidFill>
                        </a:rPr>
                        <a:t>if concurrency</a:t>
                      </a:r>
                    </a:p>
                  </a:txBody>
                  <a:tcPr marL="91425" marR="91425" marT="91425" marB="91425"/>
                </a:tc>
              </a:tr>
              <a:tr h="5573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h/w-s/w concurrency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prog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prog for slow-path readers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zero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Not prog; small contention window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Experimental systems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599"/>
          </a:xfrm>
        </p:spPr>
        <p:txBody>
          <a:bodyPr/>
          <a:lstStyle/>
          <a:p>
            <a:r>
              <a:rPr lang="en-US" sz="2800" dirty="0" smtClean="0"/>
              <a:t>Intel</a:t>
            </a:r>
          </a:p>
          <a:p>
            <a:pPr lvl="1"/>
            <a:r>
              <a:rPr lang="en-US" sz="2000" dirty="0" smtClean="0"/>
              <a:t>2x 12-core (2 </a:t>
            </a:r>
            <a:r>
              <a:rPr lang="en-US" sz="2000" dirty="0" err="1" smtClean="0"/>
              <a:t>hyperthreads</a:t>
            </a:r>
            <a:r>
              <a:rPr lang="en-US" sz="2000" dirty="0" smtClean="0"/>
              <a:t> per core)</a:t>
            </a:r>
          </a:p>
          <a:p>
            <a:pPr lvl="1"/>
            <a:r>
              <a:rPr lang="en-US" sz="2000" dirty="0" smtClean="0"/>
              <a:t>HTM read/write-set capacity: 30</a:t>
            </a:r>
            <a:r>
              <a:rPr lang="en-US" sz="2000" u="sng" dirty="0" smtClean="0"/>
              <a:t>MB</a:t>
            </a:r>
            <a:r>
              <a:rPr lang="en-US" sz="2000" dirty="0" smtClean="0"/>
              <a:t> / 32KB</a:t>
            </a:r>
          </a:p>
          <a:p>
            <a:r>
              <a:rPr lang="en-US" sz="2800" dirty="0" smtClean="0"/>
              <a:t>IBM POWER</a:t>
            </a:r>
          </a:p>
          <a:p>
            <a:pPr lvl="1"/>
            <a:r>
              <a:rPr lang="en-US" sz="2000" dirty="0" smtClean="0"/>
              <a:t>2x 12-core (8 </a:t>
            </a:r>
            <a:r>
              <a:rPr lang="en-US" sz="2000" dirty="0" err="1" smtClean="0"/>
              <a:t>hyperthreads</a:t>
            </a:r>
            <a:r>
              <a:rPr lang="en-US" sz="2000" dirty="0" smtClean="0"/>
              <a:t> per core)</a:t>
            </a:r>
          </a:p>
          <a:p>
            <a:pPr lvl="1"/>
            <a:r>
              <a:rPr lang="en-US" sz="2000" dirty="0" smtClean="0"/>
              <a:t>Allows direct (non-speculative) accesses</a:t>
            </a:r>
          </a:p>
          <a:p>
            <a:pPr lvl="1"/>
            <a:r>
              <a:rPr lang="en-US" sz="2000" dirty="0" smtClean="0"/>
              <a:t>HTM read/write-set capacity: 8KB / 8KB</a:t>
            </a:r>
          </a:p>
          <a:p>
            <a:r>
              <a:rPr lang="en-US" sz="2800" dirty="0" smtClean="0"/>
              <a:t>Capacity shared between </a:t>
            </a:r>
            <a:r>
              <a:rPr lang="en-US" sz="2800" dirty="0" err="1" smtClean="0"/>
              <a:t>hyperthreads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38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411480">
              <a:spcAft>
                <a:spcPts val="600"/>
              </a:spcAft>
            </a:pPr>
            <a:r>
              <a:rPr lang="en-US" dirty="0" smtClean="0"/>
              <a:t>Study </a:t>
            </a:r>
            <a:r>
              <a:rPr lang="en-US" dirty="0"/>
              <a:t>performance impact of </a:t>
            </a:r>
            <a:r>
              <a:rPr lang="en-US" dirty="0" smtClean="0"/>
              <a:t>fast-path</a:t>
            </a:r>
            <a:br>
              <a:rPr lang="en-US" dirty="0" smtClean="0"/>
            </a:br>
            <a:r>
              <a:rPr lang="en-US" dirty="0" smtClean="0"/>
              <a:t>    instrumentation </a:t>
            </a:r>
            <a:r>
              <a:rPr lang="en-US" dirty="0"/>
              <a:t>and slow-path validation</a:t>
            </a:r>
          </a:p>
          <a:p>
            <a:pPr indent="-411480">
              <a:spcAft>
                <a:spcPts val="600"/>
              </a:spcAft>
            </a:pPr>
            <a:r>
              <a:rPr lang="en-US" dirty="0" smtClean="0"/>
              <a:t>Understand </a:t>
            </a:r>
            <a:r>
              <a:rPr lang="en-US" dirty="0"/>
              <a:t>how </a:t>
            </a:r>
            <a:r>
              <a:rPr lang="en-US" dirty="0" err="1"/>
              <a:t>HyTM</a:t>
            </a:r>
            <a:r>
              <a:rPr lang="en-US" dirty="0"/>
              <a:t> </a:t>
            </a:r>
            <a:r>
              <a:rPr lang="en-US" dirty="0" smtClean="0"/>
              <a:t>design affects</a:t>
            </a:r>
            <a:br>
              <a:rPr lang="en-US" dirty="0" smtClean="0"/>
            </a:br>
            <a:r>
              <a:rPr lang="en-US" dirty="0" smtClean="0"/>
              <a:t>    performance </a:t>
            </a:r>
            <a:r>
              <a:rPr lang="en-US" dirty="0"/>
              <a:t>with Intel </a:t>
            </a:r>
            <a:r>
              <a:rPr lang="en-US" dirty="0" smtClean="0"/>
              <a:t>and </a:t>
            </a:r>
            <a:r>
              <a:rPr lang="en-US" dirty="0"/>
              <a:t>IBM HTMs</a:t>
            </a:r>
          </a:p>
          <a:p>
            <a:pPr indent="-411480">
              <a:spcAft>
                <a:spcPts val="600"/>
              </a:spcAft>
            </a:pPr>
            <a:r>
              <a:rPr lang="en-US" dirty="0" smtClean="0"/>
              <a:t>Determine </a:t>
            </a:r>
            <a:r>
              <a:rPr lang="en-US" dirty="0"/>
              <a:t>whether direct accesses can </a:t>
            </a:r>
            <a:r>
              <a:rPr lang="en-US" dirty="0" smtClean="0"/>
              <a:t>be</a:t>
            </a:r>
            <a:br>
              <a:rPr lang="en-US" dirty="0" smtClean="0"/>
            </a:br>
            <a:r>
              <a:rPr lang="en-US" dirty="0" smtClean="0"/>
              <a:t>    used </a:t>
            </a:r>
            <a:r>
              <a:rPr lang="en-US" dirty="0"/>
              <a:t>to obtain performance improvements</a:t>
            </a:r>
          </a:p>
          <a:p>
            <a:pPr indent="-411480"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234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Transactional Memory: a history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49" name="Shape 49"/>
          <p:cNvSpPr/>
          <p:nvPr/>
        </p:nvSpPr>
        <p:spPr>
          <a:xfrm>
            <a:off x="766375" y="2257125"/>
            <a:ext cx="7726799" cy="3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0" name="Shape 50"/>
          <p:cNvCxnSpPr>
            <a:endCxn id="49" idx="1"/>
          </p:cNvCxnSpPr>
          <p:nvPr/>
        </p:nvCxnSpPr>
        <p:spPr>
          <a:xfrm flipH="1">
            <a:off x="766375" y="2057775"/>
            <a:ext cx="10500" cy="3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1" name="Shape 51"/>
          <p:cNvSpPr/>
          <p:nvPr/>
        </p:nvSpPr>
        <p:spPr>
          <a:xfrm>
            <a:off x="115475" y="1406775"/>
            <a:ext cx="1878899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/>
              <a:t>Hardware TM</a:t>
            </a:r>
          </a:p>
        </p:txBody>
      </p:sp>
      <p:cxnSp>
        <p:nvCxnSpPr>
          <p:cNvPr id="52" name="Shape 52"/>
          <p:cNvCxnSpPr/>
          <p:nvPr/>
        </p:nvCxnSpPr>
        <p:spPr>
          <a:xfrm>
            <a:off x="4611662" y="2006237"/>
            <a:ext cx="7499" cy="4724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" name="Shape 53"/>
          <p:cNvSpPr/>
          <p:nvPr/>
        </p:nvSpPr>
        <p:spPr>
          <a:xfrm>
            <a:off x="3697200" y="1394450"/>
            <a:ext cx="1878899" cy="5658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 Software TM</a:t>
            </a:r>
          </a:p>
        </p:txBody>
      </p:sp>
      <p:sp>
        <p:nvSpPr>
          <p:cNvPr id="54" name="Shape 54"/>
          <p:cNvSpPr/>
          <p:nvPr/>
        </p:nvSpPr>
        <p:spPr>
          <a:xfrm>
            <a:off x="7201825" y="1406775"/>
            <a:ext cx="1574700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Hybrid TM</a:t>
            </a:r>
          </a:p>
        </p:txBody>
      </p:sp>
      <p:cxnSp>
        <p:nvCxnSpPr>
          <p:cNvPr id="55" name="Shape 55"/>
          <p:cNvCxnSpPr/>
          <p:nvPr/>
        </p:nvCxnSpPr>
        <p:spPr>
          <a:xfrm>
            <a:off x="8168275" y="2057650"/>
            <a:ext cx="7499" cy="4724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496475" y="2540575"/>
            <a:ext cx="953700" cy="53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1993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7914050" y="2540575"/>
            <a:ext cx="660600" cy="37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Today</a:t>
            </a:r>
          </a:p>
        </p:txBody>
      </p:sp>
      <p:sp>
        <p:nvSpPr>
          <p:cNvPr id="58" name="Shape 58"/>
          <p:cNvSpPr/>
          <p:nvPr/>
        </p:nvSpPr>
        <p:spPr>
          <a:xfrm>
            <a:off x="698209" y="3500619"/>
            <a:ext cx="7975200" cy="1386599"/>
          </a:xfrm>
          <a:prstGeom prst="wedgeRoundRectCallout">
            <a:avLst>
              <a:gd name="adj1" fmla="val -48379"/>
              <a:gd name="adj2" fmla="val -93702"/>
              <a:gd name="adj3" fmla="val 0"/>
            </a:avLst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Char char="➔"/>
            </a:pPr>
            <a:r>
              <a:rPr lang="en" sz="2000" b="1"/>
              <a:t>Original proposal by </a:t>
            </a:r>
            <a:r>
              <a:rPr lang="en" sz="2000" b="1" u="sng"/>
              <a:t>Herlihy-Moss (‘93)</a:t>
            </a:r>
          </a:p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Char char="➔"/>
            </a:pPr>
            <a:r>
              <a:rPr lang="en" sz="2000" b="1"/>
              <a:t>Exploit cache-coherence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➔"/>
            </a:pPr>
            <a:r>
              <a:rPr lang="en" sz="2000" b="1"/>
              <a:t>Optimistic synchronization: buffer speculative updates</a:t>
            </a:r>
          </a:p>
        </p:txBody>
      </p:sp>
      <p:sp>
        <p:nvSpPr>
          <p:cNvPr id="59" name="Shape 59"/>
          <p:cNvSpPr/>
          <p:nvPr/>
        </p:nvSpPr>
        <p:spPr>
          <a:xfrm>
            <a:off x="707900" y="3135650"/>
            <a:ext cx="7975200" cy="1878600"/>
          </a:xfrm>
          <a:prstGeom prst="wedgeRoundRectCallout">
            <a:avLst>
              <a:gd name="adj1" fmla="val -43"/>
              <a:gd name="adj2" fmla="val -61996"/>
              <a:gd name="adj3" fmla="val 0"/>
            </a:avLst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Char char="➔"/>
            </a:pPr>
            <a:r>
              <a:rPr lang="en" sz="2000" b="1" dirty="0"/>
              <a:t>Software implementation by </a:t>
            </a:r>
            <a:r>
              <a:rPr lang="en" sz="2000" b="1" u="sng" dirty="0"/>
              <a:t>Shavit-Touitou (‘95)</a:t>
            </a:r>
            <a:r>
              <a:rPr lang="en" sz="2000" b="1" dirty="0"/>
              <a:t>: “static” transactions</a:t>
            </a:r>
          </a:p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Char char="➔"/>
            </a:pPr>
            <a:r>
              <a:rPr lang="en" sz="2000" b="1" u="sng" dirty="0"/>
              <a:t>“Dynamic” STM by Herlihy et al. (‘03)</a:t>
            </a:r>
          </a:p>
          <a:p>
            <a:pPr marL="914400" lvl="1" indent="-355600" rtl="0">
              <a:spcBef>
                <a:spcPts val="0"/>
              </a:spcBef>
              <a:buSzPct val="100000"/>
              <a:buChar char="◆"/>
            </a:pPr>
            <a:r>
              <a:rPr lang="en" sz="2000" b="1" dirty="0"/>
              <a:t>Incremental validation cost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➔"/>
            </a:pPr>
            <a:r>
              <a:rPr lang="en" sz="2000" b="1" u="sng" dirty="0">
                <a:solidFill>
                  <a:schemeClr val="dk1"/>
                </a:solidFill>
              </a:rPr>
              <a:t>TL2 by Dice et al. (‘06)</a:t>
            </a:r>
            <a:r>
              <a:rPr lang="en" sz="2000" b="1" dirty="0">
                <a:solidFill>
                  <a:schemeClr val="dk1"/>
                </a:solidFill>
              </a:rPr>
              <a:t>, </a:t>
            </a:r>
            <a:r>
              <a:rPr lang="en" sz="2000" b="1" u="sng" dirty="0">
                <a:solidFill>
                  <a:schemeClr val="dk1"/>
                </a:solidFill>
              </a:rPr>
              <a:t>NOrec by Spear et al. (‘06)</a:t>
            </a:r>
            <a:r>
              <a:rPr lang="en" sz="2000" b="1" dirty="0">
                <a:solidFill>
                  <a:schemeClr val="dk1"/>
                </a:solidFill>
              </a:rPr>
              <a:t>,...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Char char="◆"/>
            </a:pPr>
            <a:r>
              <a:rPr lang="en" sz="2000" b="1" dirty="0">
                <a:solidFill>
                  <a:schemeClr val="dk1"/>
                </a:solidFill>
              </a:rPr>
              <a:t>Mitigate validation cost</a:t>
            </a:r>
          </a:p>
        </p:txBody>
      </p:sp>
      <p:sp>
        <p:nvSpPr>
          <p:cNvPr id="60" name="Shape 60"/>
          <p:cNvSpPr/>
          <p:nvPr/>
        </p:nvSpPr>
        <p:spPr>
          <a:xfrm>
            <a:off x="688109" y="3503425"/>
            <a:ext cx="7975200" cy="1386599"/>
          </a:xfrm>
          <a:prstGeom prst="wedgeRoundRectCallout">
            <a:avLst>
              <a:gd name="adj1" fmla="val 43214"/>
              <a:gd name="adj2" fmla="val -94798"/>
              <a:gd name="adj3" fmla="val 0"/>
            </a:avLst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Char char="➔"/>
            </a:pPr>
            <a:r>
              <a:rPr lang="en" sz="2000" b="1"/>
              <a:t>HTM support: </a:t>
            </a:r>
            <a:r>
              <a:rPr lang="en" sz="2000" b="1" u="sng"/>
              <a:t>Intel Haswell</a:t>
            </a:r>
            <a:r>
              <a:rPr lang="en" sz="2000" b="1"/>
              <a:t>, </a:t>
            </a:r>
            <a:r>
              <a:rPr lang="en" sz="2000" b="1" u="sng"/>
              <a:t>IBM Power8</a:t>
            </a:r>
            <a:r>
              <a:rPr lang="en" sz="2000" b="1"/>
              <a:t>,..</a:t>
            </a:r>
          </a:p>
          <a:p>
            <a:pPr marL="914400" lvl="1" indent="-355600" rtl="0">
              <a:spcBef>
                <a:spcPts val="0"/>
              </a:spcBef>
              <a:buSzPct val="100000"/>
              <a:buChar char="◆"/>
            </a:pPr>
            <a:r>
              <a:rPr lang="en" sz="2000" b="1"/>
              <a:t>Different memory models and supported instructions</a:t>
            </a:r>
          </a:p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Char char="➔"/>
            </a:pPr>
            <a:r>
              <a:rPr lang="en" sz="2000" b="1"/>
              <a:t>Hardware limitations and “spurious” aborts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➔"/>
            </a:pPr>
            <a:r>
              <a:rPr lang="en" sz="2000" b="1"/>
              <a:t>Fallback to software transactions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4230275" y="2616775"/>
            <a:ext cx="1082100" cy="47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1995-today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Binary search tree benchmark</a:t>
            </a:r>
          </a:p>
          <a:p>
            <a:r>
              <a:rPr lang="en-US" dirty="0" smtClean="0"/>
              <a:t>Timed trials</a:t>
            </a:r>
          </a:p>
          <a:p>
            <a:r>
              <a:rPr lang="en-US" dirty="0" smtClean="0"/>
              <a:t>Prefill tree with half of key range [0, 10</a:t>
            </a:r>
            <a:r>
              <a:rPr lang="en-US" baseline="30000" dirty="0" smtClean="0"/>
              <a:t>5</a:t>
            </a:r>
            <a:r>
              <a:rPr lang="en-US" dirty="0" smtClean="0"/>
              <a:t>)</a:t>
            </a:r>
          </a:p>
          <a:p>
            <a:r>
              <a:rPr lang="en-US" dirty="0" smtClean="0"/>
              <a:t>Workloads (U=0,10,40):</a:t>
            </a:r>
          </a:p>
          <a:p>
            <a:pPr lvl="1"/>
            <a:r>
              <a:rPr lang="en-US" dirty="0" smtClean="0"/>
              <a:t>Light: n threads do (U/2)% Insert, (U/2)% Delete,</a:t>
            </a:r>
            <a:br>
              <a:rPr lang="en-US" dirty="0" smtClean="0"/>
            </a:br>
            <a:r>
              <a:rPr lang="en-US" dirty="0" smtClean="0"/>
              <a:t>(100-U)% Search</a:t>
            </a:r>
          </a:p>
          <a:p>
            <a:pPr lvl="1"/>
            <a:r>
              <a:rPr lang="en-US" dirty="0" smtClean="0"/>
              <a:t>Heavy: </a:t>
            </a:r>
            <a:r>
              <a:rPr lang="en-US" dirty="0"/>
              <a:t>n-1 threads behave as in </a:t>
            </a:r>
            <a:r>
              <a:rPr lang="en-US" dirty="0" smtClean="0"/>
              <a:t>Light,</a:t>
            </a:r>
            <a:br>
              <a:rPr lang="en-US" dirty="0" smtClean="0"/>
            </a:br>
            <a:r>
              <a:rPr lang="en-US" dirty="0" smtClean="0"/>
              <a:t>1 thread does 100% </a:t>
            </a:r>
            <a:r>
              <a:rPr lang="en-US" dirty="0" err="1" smtClean="0"/>
              <a:t>RangeIncrement</a:t>
            </a:r>
            <a:r>
              <a:rPr lang="en-US" dirty="0" smtClean="0"/>
              <a:t>(low, high)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6827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xfrm>
            <a:off x="457200" y="78214"/>
            <a:ext cx="8229600" cy="718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/>
              <a:t>0% updates on Intel</a:t>
            </a:r>
            <a:endParaRPr lang="en" dirty="0"/>
          </a:p>
        </p:txBody>
      </p:sp>
      <p:sp>
        <p:nvSpPr>
          <p:cNvPr id="607" name="Shape 607"/>
          <p:cNvSpPr txBox="1">
            <a:spLocks noGrp="1"/>
          </p:cNvSpPr>
          <p:nvPr>
            <p:ph type="sldNum" idx="12"/>
          </p:nvPr>
        </p:nvSpPr>
        <p:spPr>
          <a:xfrm>
            <a:off x="8556791" y="4738182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2" t="64722" r="15654" b="31850"/>
          <a:stretch/>
        </p:blipFill>
        <p:spPr bwMode="auto">
          <a:xfrm>
            <a:off x="633441" y="865339"/>
            <a:ext cx="8254311" cy="2586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633440" y="1592818"/>
            <a:ext cx="8254315" cy="2971800"/>
            <a:chOff x="454209" y="1733550"/>
            <a:chExt cx="8537392" cy="307371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69" t="40741" r="14624" b="26737"/>
            <a:stretch/>
          </p:blipFill>
          <p:spPr bwMode="auto">
            <a:xfrm>
              <a:off x="454209" y="1733550"/>
              <a:ext cx="8537390" cy="259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00" t="56657" r="8282" b="36084"/>
            <a:stretch/>
          </p:blipFill>
          <p:spPr bwMode="auto">
            <a:xfrm>
              <a:off x="454210" y="4322949"/>
              <a:ext cx="8537391" cy="484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 rot="16200000">
            <a:off x="-1337006" y="282378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operations per microsecond</a:t>
            </a:r>
            <a:endParaRPr lang="en-US" sz="1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625754" y="456461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concurrent threads</a:t>
            </a:r>
            <a:endParaRPr lang="en-US" sz="1800" b="1" dirty="0"/>
          </a:p>
        </p:txBody>
      </p:sp>
      <p:sp>
        <p:nvSpPr>
          <p:cNvPr id="4" name="Rectangle 3"/>
          <p:cNvSpPr/>
          <p:nvPr/>
        </p:nvSpPr>
        <p:spPr>
          <a:xfrm>
            <a:off x="633441" y="1200150"/>
            <a:ext cx="4136216" cy="39266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Light</a:t>
            </a:r>
            <a:r>
              <a:rPr lang="en-US" sz="1800" dirty="0" smtClean="0"/>
              <a:t> workload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>
          <a:xfrm>
            <a:off x="4769657" y="1200150"/>
            <a:ext cx="4118096" cy="39266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Heavy</a:t>
            </a:r>
            <a:r>
              <a:rPr lang="en-US" sz="1800" dirty="0" smtClean="0"/>
              <a:t> workload</a:t>
            </a:r>
            <a:endParaRPr lang="en-US" sz="18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057400" y="3409950"/>
            <a:ext cx="2057400" cy="762000"/>
          </a:xfrm>
          <a:prstGeom prst="wedgeRoundRectCallout">
            <a:avLst>
              <a:gd name="adj1" fmla="val 64815"/>
              <a:gd name="adj2" fmla="val -173750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Fast-path reads </a:t>
            </a:r>
            <a:r>
              <a:rPr lang="en-US" sz="1800" b="1" dirty="0" smtClean="0"/>
              <a:t>instrumented</a:t>
            </a:r>
            <a:endParaRPr lang="en-US" sz="1800" b="1" dirty="0"/>
          </a:p>
        </p:txBody>
      </p:sp>
      <p:sp>
        <p:nvSpPr>
          <p:cNvPr id="6" name="Oval 5"/>
          <p:cNvSpPr/>
          <p:nvPr/>
        </p:nvSpPr>
        <p:spPr>
          <a:xfrm>
            <a:off x="4314825" y="1847850"/>
            <a:ext cx="381000" cy="4572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1295400" y="1638300"/>
            <a:ext cx="2177954" cy="685800"/>
          </a:xfrm>
          <a:prstGeom prst="wedgeRoundRectCallout">
            <a:avLst>
              <a:gd name="adj1" fmla="val 88501"/>
              <a:gd name="adj2" fmla="val -833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Fast-path reads</a:t>
            </a:r>
            <a:br>
              <a:rPr lang="en-US" sz="1800" dirty="0" smtClean="0"/>
            </a:br>
            <a:r>
              <a:rPr lang="en-US" sz="1800" b="1" dirty="0" smtClean="0"/>
              <a:t>not </a:t>
            </a:r>
            <a:r>
              <a:rPr lang="en-US" sz="1800" dirty="0" smtClean="0"/>
              <a:t>instrumented</a:t>
            </a:r>
            <a:endParaRPr lang="en-US" sz="18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505325" y="1857375"/>
            <a:ext cx="2743200" cy="742950"/>
          </a:xfrm>
          <a:prstGeom prst="wedgeRoundRectCallout">
            <a:avLst>
              <a:gd name="adj1" fmla="val 39896"/>
              <a:gd name="adj2" fmla="val 12763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/>
              <a:t>RangeIncrements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slow path </a:t>
            </a:r>
            <a:r>
              <a:rPr lang="en-US" sz="1800" dirty="0" smtClean="0">
                <a:sym typeface="Wingdings" panose="05000000000000000000" pitchFamily="2" charset="2"/>
              </a:rPr>
              <a:t> </a:t>
            </a:r>
            <a:r>
              <a:rPr lang="en-US" sz="1800" dirty="0" smtClean="0"/>
              <a:t>global lock</a:t>
            </a:r>
            <a:endParaRPr lang="en-US" sz="1800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5876925" y="4096360"/>
            <a:ext cx="990600" cy="832061"/>
          </a:xfrm>
          <a:prstGeom prst="wedgeRoundRectCallout">
            <a:avLst>
              <a:gd name="adj1" fmla="val 114704"/>
              <a:gd name="adj2" fmla="val -133976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NUMA</a:t>
            </a:r>
            <a:br>
              <a:rPr lang="en-US" sz="1800" dirty="0" smtClean="0"/>
            </a:br>
            <a:r>
              <a:rPr lang="en-US" sz="1800" dirty="0" smtClean="0"/>
              <a:t>effects</a:t>
            </a:r>
            <a:endParaRPr lang="en-US" sz="1800" dirty="0"/>
          </a:p>
        </p:txBody>
      </p:sp>
      <p:sp>
        <p:nvSpPr>
          <p:cNvPr id="9" name="Left Brace 8"/>
          <p:cNvSpPr/>
          <p:nvPr/>
        </p:nvSpPr>
        <p:spPr>
          <a:xfrm rot="16200000">
            <a:off x="7767638" y="2881312"/>
            <a:ext cx="238125" cy="144780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7391400" y="4171950"/>
            <a:ext cx="1496355" cy="762000"/>
          </a:xfrm>
          <a:prstGeom prst="wedgeRectCallout">
            <a:avLst>
              <a:gd name="adj1" fmla="val -17014"/>
              <a:gd name="adj2" fmla="val -11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Using both sockets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20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6" t="26217" r="11317" b="27629"/>
          <a:stretch/>
        </p:blipFill>
        <p:spPr bwMode="auto">
          <a:xfrm>
            <a:off x="633441" y="1581150"/>
            <a:ext cx="8254311" cy="2984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xfrm>
            <a:off x="457200" y="78214"/>
            <a:ext cx="8229600" cy="718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/>
            <a:r>
              <a:rPr lang="en" dirty="0" smtClean="0"/>
              <a:t>40</a:t>
            </a:r>
            <a:r>
              <a:rPr lang="en" dirty="0"/>
              <a:t>% updates on Intel</a:t>
            </a:r>
          </a:p>
        </p:txBody>
      </p:sp>
      <p:sp>
        <p:nvSpPr>
          <p:cNvPr id="607" name="Shape 607"/>
          <p:cNvSpPr txBox="1">
            <a:spLocks noGrp="1"/>
          </p:cNvSpPr>
          <p:nvPr>
            <p:ph type="sldNum" idx="12"/>
          </p:nvPr>
        </p:nvSpPr>
        <p:spPr>
          <a:xfrm>
            <a:off x="8556791" y="4738182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2" t="64722" r="15654" b="31850"/>
          <a:stretch/>
        </p:blipFill>
        <p:spPr bwMode="auto">
          <a:xfrm>
            <a:off x="633441" y="865339"/>
            <a:ext cx="8254311" cy="2586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 rot="16200000">
            <a:off x="-1337006" y="282378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operations per microsecond</a:t>
            </a:r>
            <a:endParaRPr lang="en-US" sz="1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625754" y="456461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concurrent threads</a:t>
            </a:r>
            <a:endParaRPr lang="en-US" sz="1800" b="1" dirty="0"/>
          </a:p>
        </p:txBody>
      </p:sp>
      <p:sp>
        <p:nvSpPr>
          <p:cNvPr id="4" name="Rectangle 3"/>
          <p:cNvSpPr/>
          <p:nvPr/>
        </p:nvSpPr>
        <p:spPr>
          <a:xfrm>
            <a:off x="633441" y="1200150"/>
            <a:ext cx="4119533" cy="39266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Light</a:t>
            </a:r>
            <a:r>
              <a:rPr lang="en-US" sz="1800" dirty="0" smtClean="0"/>
              <a:t> workload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>
          <a:xfrm>
            <a:off x="4750144" y="1200150"/>
            <a:ext cx="4127156" cy="39266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Heavy</a:t>
            </a:r>
            <a:r>
              <a:rPr lang="en-US" sz="1800" dirty="0" smtClean="0"/>
              <a:t> workload</a:t>
            </a:r>
            <a:endParaRPr lang="en-US" sz="1800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1295400" y="1809750"/>
            <a:ext cx="2286000" cy="762000"/>
          </a:xfrm>
          <a:prstGeom prst="wedgeRoundRectCallout">
            <a:avLst>
              <a:gd name="adj1" fmla="val 64398"/>
              <a:gd name="adj2" fmla="val 92500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Still more efficient updates than STM</a:t>
            </a:r>
            <a:endParaRPr lang="en-US" sz="1800" b="1" dirty="0"/>
          </a:p>
        </p:txBody>
      </p:sp>
      <p:sp>
        <p:nvSpPr>
          <p:cNvPr id="5" name="Right Brace 4"/>
          <p:cNvSpPr/>
          <p:nvPr/>
        </p:nvSpPr>
        <p:spPr>
          <a:xfrm>
            <a:off x="4562475" y="2343150"/>
            <a:ext cx="228600" cy="4572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5057775" y="1733550"/>
            <a:ext cx="1685925" cy="685800"/>
          </a:xfrm>
          <a:prstGeom prst="wedgeRoundRectCallout">
            <a:avLst>
              <a:gd name="adj1" fmla="val -64881"/>
              <a:gd name="adj2" fmla="val 7083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Cost of concurrency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55353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4" t="25766" r="11183" b="26381"/>
          <a:stretch/>
        </p:blipFill>
        <p:spPr bwMode="auto">
          <a:xfrm>
            <a:off x="616756" y="1600200"/>
            <a:ext cx="8260544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xfrm>
            <a:off x="457200" y="78214"/>
            <a:ext cx="8229600" cy="718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/>
            <a:r>
              <a:rPr lang="en" dirty="0" smtClean="0"/>
              <a:t>40</a:t>
            </a:r>
            <a:r>
              <a:rPr lang="en" dirty="0"/>
              <a:t>% updates on </a:t>
            </a:r>
            <a:r>
              <a:rPr lang="en" dirty="0" smtClean="0"/>
              <a:t>POWER</a:t>
            </a:r>
            <a:endParaRPr lang="en" dirty="0"/>
          </a:p>
        </p:txBody>
      </p:sp>
      <p:sp>
        <p:nvSpPr>
          <p:cNvPr id="607" name="Shape 607"/>
          <p:cNvSpPr txBox="1">
            <a:spLocks noGrp="1"/>
          </p:cNvSpPr>
          <p:nvPr>
            <p:ph type="sldNum" idx="12"/>
          </p:nvPr>
        </p:nvSpPr>
        <p:spPr>
          <a:xfrm>
            <a:off x="8556791" y="4738182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 rot="16200000">
            <a:off x="-1337006" y="282378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operations per microsecond</a:t>
            </a:r>
            <a:endParaRPr lang="en-US" sz="1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625754" y="456461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concurrent threads</a:t>
            </a:r>
            <a:endParaRPr lang="en-US" sz="1800" b="1" dirty="0"/>
          </a:p>
        </p:txBody>
      </p:sp>
      <p:sp>
        <p:nvSpPr>
          <p:cNvPr id="4" name="Rectangle 3"/>
          <p:cNvSpPr/>
          <p:nvPr/>
        </p:nvSpPr>
        <p:spPr>
          <a:xfrm>
            <a:off x="633441" y="1200150"/>
            <a:ext cx="4119533" cy="39266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Light</a:t>
            </a:r>
            <a:r>
              <a:rPr lang="en-US" sz="1800" dirty="0" smtClean="0"/>
              <a:t> workload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>
          <a:xfrm>
            <a:off x="4750144" y="1200150"/>
            <a:ext cx="4127156" cy="39266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Heavy</a:t>
            </a:r>
            <a:r>
              <a:rPr lang="en-US" sz="1800" dirty="0" smtClean="0"/>
              <a:t> workload</a:t>
            </a:r>
            <a:endParaRPr lang="en-US" sz="1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6" t="53779" r="6658" b="38953"/>
          <a:stretch/>
        </p:blipFill>
        <p:spPr bwMode="auto">
          <a:xfrm>
            <a:off x="344754" y="895350"/>
            <a:ext cx="8513496" cy="175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Left Brace 1"/>
          <p:cNvSpPr/>
          <p:nvPr/>
        </p:nvSpPr>
        <p:spPr>
          <a:xfrm rot="5400000" flipH="1">
            <a:off x="1933574" y="3741800"/>
            <a:ext cx="285752" cy="16383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33500" y="4703826"/>
            <a:ext cx="1489172" cy="306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thread/core</a:t>
            </a:r>
            <a:endParaRPr lang="en-US" dirty="0"/>
          </a:p>
        </p:txBody>
      </p:sp>
      <p:sp>
        <p:nvSpPr>
          <p:cNvPr id="17" name="Left Brace 16"/>
          <p:cNvSpPr/>
          <p:nvPr/>
        </p:nvSpPr>
        <p:spPr>
          <a:xfrm rot="5400000" flipH="1">
            <a:off x="3590924" y="3798949"/>
            <a:ext cx="285752" cy="15240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71800" y="4694301"/>
            <a:ext cx="1518674" cy="306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threads/core</a:t>
            </a:r>
            <a:endParaRPr lang="en-US" dirty="0"/>
          </a:p>
        </p:txBody>
      </p:sp>
      <p:sp>
        <p:nvSpPr>
          <p:cNvPr id="19" name="Left Brace 18"/>
          <p:cNvSpPr/>
          <p:nvPr/>
        </p:nvSpPr>
        <p:spPr>
          <a:xfrm rot="5400000">
            <a:off x="1514476" y="2085976"/>
            <a:ext cx="323848" cy="8001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23950" y="1733550"/>
            <a:ext cx="1114134" cy="5905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 socket only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2489603" y="1809750"/>
            <a:ext cx="1015597" cy="784741"/>
          </a:xfrm>
          <a:prstGeom prst="wedgeRoundRectCallout">
            <a:avLst>
              <a:gd name="adj1" fmla="val -78312"/>
              <a:gd name="adj2" fmla="val 109127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NUMA effects</a:t>
            </a:r>
            <a:endParaRPr lang="en-US" sz="18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141417" y="2038352"/>
            <a:ext cx="1752600" cy="752476"/>
          </a:xfrm>
          <a:prstGeom prst="wedgeRoundRectCallout">
            <a:avLst>
              <a:gd name="adj1" fmla="val 36776"/>
              <a:gd name="adj2" fmla="val 1675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fetch-and-add is</a:t>
            </a:r>
            <a:br>
              <a:rPr lang="en-US" dirty="0" smtClean="0"/>
            </a:br>
            <a:r>
              <a:rPr lang="en-US" dirty="0" smtClean="0"/>
              <a:t>slow on POWER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1133184" y="4152900"/>
            <a:ext cx="2209800" cy="914400"/>
          </a:xfrm>
          <a:prstGeom prst="wedgeRoundRectCallout">
            <a:avLst>
              <a:gd name="adj1" fmla="val 63921"/>
              <a:gd name="adj2" fmla="val -91666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Instrumentation exceeds read-set capacity </a:t>
            </a:r>
            <a:r>
              <a:rPr lang="en-US" sz="1800" dirty="0" smtClean="0">
                <a:sym typeface="Wingdings" panose="05000000000000000000" pitchFamily="2" charset="2"/>
              </a:rPr>
              <a:t> aborts</a:t>
            </a:r>
            <a:endParaRPr lang="en-US" sz="1800" dirty="0"/>
          </a:p>
        </p:txBody>
      </p:sp>
      <p:sp>
        <p:nvSpPr>
          <p:cNvPr id="26" name="Rounded Rectangular Callout 25"/>
          <p:cNvSpPr/>
          <p:nvPr/>
        </p:nvSpPr>
        <p:spPr>
          <a:xfrm>
            <a:off x="3643310" y="4143375"/>
            <a:ext cx="2452689" cy="914399"/>
          </a:xfrm>
          <a:prstGeom prst="wedgeRoundRectCallout">
            <a:avLst>
              <a:gd name="adj1" fmla="val -45141"/>
              <a:gd name="adj2" fmla="val -117891"/>
              <a:gd name="adj3" fmla="val 16667"/>
            </a:avLst>
          </a:prstGeom>
          <a:solidFill>
            <a:srgbClr val="B4B4B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Avoid aborts with direct accesses</a:t>
            </a: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(still </a:t>
            </a:r>
            <a:r>
              <a:rPr lang="en-US" sz="1800" u="sng" dirty="0" smtClean="0">
                <a:solidFill>
                  <a:schemeClr val="tx1"/>
                </a:solidFill>
              </a:rPr>
              <a:t>high overhead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8" name="Right Brace 27"/>
          <p:cNvSpPr/>
          <p:nvPr/>
        </p:nvSpPr>
        <p:spPr>
          <a:xfrm>
            <a:off x="4562475" y="2343150"/>
            <a:ext cx="228600" cy="10668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ular Callout 28"/>
          <p:cNvSpPr/>
          <p:nvPr/>
        </p:nvSpPr>
        <p:spPr>
          <a:xfrm>
            <a:off x="5157738" y="1589903"/>
            <a:ext cx="1700262" cy="685800"/>
          </a:xfrm>
          <a:prstGeom prst="wedgeRoundRectCallout">
            <a:avLst>
              <a:gd name="adj1" fmla="val -70833"/>
              <a:gd name="adj2" fmla="val 13472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Cost of concurrency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7202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8" grpId="0" animBg="1"/>
      <p:bldP spid="8" grpId="1" animBg="1"/>
      <p:bldP spid="9" grpId="0" animBg="1"/>
      <p:bldP spid="10" grpId="0" animBg="1"/>
      <p:bldP spid="26" grpId="0" animBg="1"/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Circumventing the impossibility?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direct </a:t>
            </a:r>
            <a:r>
              <a:rPr lang="en-US" b="1" dirty="0" smtClean="0"/>
              <a:t>writes / RMW</a:t>
            </a:r>
          </a:p>
          <a:p>
            <a:pPr lvl="1"/>
            <a:r>
              <a:rPr lang="en-US" dirty="0" smtClean="0"/>
              <a:t>Do we need hardware with faster direct access?</a:t>
            </a:r>
          </a:p>
          <a:p>
            <a:r>
              <a:rPr lang="en-US" dirty="0" smtClean="0"/>
              <a:t>Relaxed progress conditions</a:t>
            </a:r>
          </a:p>
          <a:p>
            <a:pPr lvl="1"/>
            <a:r>
              <a:rPr lang="en-US" dirty="0" smtClean="0"/>
              <a:t>Slow-path progressiveness, …</a:t>
            </a:r>
          </a:p>
          <a:p>
            <a:r>
              <a:rPr lang="en-US" dirty="0" smtClean="0"/>
              <a:t>Three-path transformation? (Ongoing work)</a:t>
            </a:r>
          </a:p>
          <a:p>
            <a:pPr lvl="1"/>
            <a:r>
              <a:rPr lang="en-US" dirty="0" smtClean="0"/>
              <a:t>Add almost </a:t>
            </a:r>
            <a:r>
              <a:rPr lang="en-US" dirty="0" err="1" smtClean="0"/>
              <a:t>uninstrumented</a:t>
            </a:r>
            <a:r>
              <a:rPr lang="en-US" dirty="0" smtClean="0"/>
              <a:t> “fast” fast-path</a:t>
            </a:r>
          </a:p>
          <a:p>
            <a:pPr marL="194310" indent="-274320">
              <a:buClr>
                <a:schemeClr val="dk1"/>
              </a:buClr>
            </a:pPr>
            <a:r>
              <a:rPr lang="en" dirty="0" smtClean="0">
                <a:solidFill>
                  <a:schemeClr val="dk1"/>
                </a:solidFill>
              </a:rPr>
              <a:t> Dynamic </a:t>
            </a:r>
            <a:r>
              <a:rPr lang="en" dirty="0">
                <a:solidFill>
                  <a:schemeClr val="dk1"/>
                </a:solidFill>
              </a:rPr>
              <a:t>implementation choices </a:t>
            </a:r>
            <a:r>
              <a:rPr lang="en" dirty="0" smtClean="0">
                <a:solidFill>
                  <a:schemeClr val="dk1"/>
                </a:solidFill>
              </a:rPr>
              <a:t>depending</a:t>
            </a:r>
            <a:br>
              <a:rPr lang="en" dirty="0" smtClean="0">
                <a:solidFill>
                  <a:schemeClr val="dk1"/>
                </a:solidFill>
              </a:rPr>
            </a:br>
            <a:r>
              <a:rPr lang="en" dirty="0" smtClean="0">
                <a:solidFill>
                  <a:schemeClr val="dk1"/>
                </a:solidFill>
              </a:rPr>
              <a:t>  on workloads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104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Transactional Memory: a history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68" name="Shape 68"/>
          <p:cNvSpPr/>
          <p:nvPr/>
        </p:nvSpPr>
        <p:spPr>
          <a:xfrm>
            <a:off x="766375" y="2257125"/>
            <a:ext cx="7726799" cy="3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9" name="Shape 69"/>
          <p:cNvCxnSpPr>
            <a:endCxn id="68" idx="1"/>
          </p:cNvCxnSpPr>
          <p:nvPr/>
        </p:nvCxnSpPr>
        <p:spPr>
          <a:xfrm flipH="1">
            <a:off x="766375" y="2057775"/>
            <a:ext cx="10500" cy="3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0" name="Shape 70"/>
          <p:cNvSpPr/>
          <p:nvPr/>
        </p:nvSpPr>
        <p:spPr>
          <a:xfrm>
            <a:off x="115475" y="1406775"/>
            <a:ext cx="1878899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/>
              <a:t>Hardware TM</a:t>
            </a:r>
          </a:p>
        </p:txBody>
      </p:sp>
      <p:sp>
        <p:nvSpPr>
          <p:cNvPr id="71" name="Shape 71"/>
          <p:cNvSpPr/>
          <p:nvPr/>
        </p:nvSpPr>
        <p:spPr>
          <a:xfrm>
            <a:off x="7201825" y="1406775"/>
            <a:ext cx="1574700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Hybrid TM</a:t>
            </a:r>
          </a:p>
        </p:txBody>
      </p:sp>
      <p:cxnSp>
        <p:nvCxnSpPr>
          <p:cNvPr id="72" name="Shape 72"/>
          <p:cNvCxnSpPr/>
          <p:nvPr/>
        </p:nvCxnSpPr>
        <p:spPr>
          <a:xfrm>
            <a:off x="8168275" y="2057650"/>
            <a:ext cx="7499" cy="4724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3" name="Shape 73"/>
          <p:cNvSpPr txBox="1"/>
          <p:nvPr/>
        </p:nvSpPr>
        <p:spPr>
          <a:xfrm>
            <a:off x="496475" y="2540575"/>
            <a:ext cx="953700" cy="53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1993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7914050" y="2540575"/>
            <a:ext cx="660600" cy="37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Today</a:t>
            </a:r>
          </a:p>
        </p:txBody>
      </p:sp>
      <p:sp>
        <p:nvSpPr>
          <p:cNvPr id="75" name="Shape 75"/>
          <p:cNvSpPr/>
          <p:nvPr/>
        </p:nvSpPr>
        <p:spPr>
          <a:xfrm>
            <a:off x="7105375" y="1253900"/>
            <a:ext cx="1763999" cy="804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942475" y="3064152"/>
            <a:ext cx="7422300" cy="1942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1144600" y="3132602"/>
            <a:ext cx="7023600" cy="1783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/>
              <a:t>Cost of Concurrency in Hybrid TMs?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4247081" y="2616775"/>
            <a:ext cx="1082100" cy="47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1995-today</a:t>
            </a:r>
          </a:p>
        </p:txBody>
      </p:sp>
      <p:sp>
        <p:nvSpPr>
          <p:cNvPr id="79" name="Shape 79"/>
          <p:cNvSpPr/>
          <p:nvPr/>
        </p:nvSpPr>
        <p:spPr>
          <a:xfrm>
            <a:off x="3697200" y="1394450"/>
            <a:ext cx="1878899" cy="5658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 Software TM</a:t>
            </a:r>
          </a:p>
        </p:txBody>
      </p:sp>
      <p:cxnSp>
        <p:nvCxnSpPr>
          <p:cNvPr id="80" name="Shape 80"/>
          <p:cNvCxnSpPr/>
          <p:nvPr/>
        </p:nvCxnSpPr>
        <p:spPr>
          <a:xfrm>
            <a:off x="4611662" y="2006237"/>
            <a:ext cx="7499" cy="4724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234500" y="186754"/>
            <a:ext cx="8687400" cy="82296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dirty="0"/>
              <a:t>Hybrid Transactional Memory (HyTM) Model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grpSp>
        <p:nvGrpSpPr>
          <p:cNvPr id="87" name="Shape 87"/>
          <p:cNvGrpSpPr/>
          <p:nvPr/>
        </p:nvGrpSpPr>
        <p:grpSpPr>
          <a:xfrm>
            <a:off x="1424725" y="1537246"/>
            <a:ext cx="3687600" cy="2921099"/>
            <a:chOff x="1500925" y="1128667"/>
            <a:chExt cx="3687600" cy="2921099"/>
          </a:xfrm>
        </p:grpSpPr>
        <p:grpSp>
          <p:nvGrpSpPr>
            <p:cNvPr id="88" name="Shape 88"/>
            <p:cNvGrpSpPr/>
            <p:nvPr/>
          </p:nvGrpSpPr>
          <p:grpSpPr>
            <a:xfrm>
              <a:off x="1500925" y="1128667"/>
              <a:ext cx="3687600" cy="2921099"/>
              <a:chOff x="2796325" y="1433467"/>
              <a:chExt cx="3687600" cy="2921099"/>
            </a:xfrm>
          </p:grpSpPr>
          <p:sp>
            <p:nvSpPr>
              <p:cNvPr id="89" name="Shape 89"/>
              <p:cNvSpPr/>
              <p:nvPr/>
            </p:nvSpPr>
            <p:spPr>
              <a:xfrm>
                <a:off x="3982250" y="1572429"/>
                <a:ext cx="1230899" cy="5276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r>
                  <a:rPr lang="en"/>
                  <a:t>Transactions</a:t>
                </a:r>
              </a:p>
            </p:txBody>
          </p:sp>
          <p:sp>
            <p:nvSpPr>
              <p:cNvPr id="90" name="Shape 90"/>
              <p:cNvSpPr/>
              <p:nvPr/>
            </p:nvSpPr>
            <p:spPr>
              <a:xfrm>
                <a:off x="2796325" y="1433467"/>
                <a:ext cx="3687600" cy="2921099"/>
              </a:xfrm>
              <a:prstGeom prst="rect">
                <a:avLst/>
              </a:prstGeom>
              <a:noFill/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1" name="Shape 91"/>
              <p:cNvSpPr/>
              <p:nvPr/>
            </p:nvSpPr>
            <p:spPr>
              <a:xfrm>
                <a:off x="3982275" y="2588901"/>
                <a:ext cx="1230899" cy="589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Data items </a:t>
                </a:r>
              </a:p>
            </p:txBody>
          </p:sp>
          <p:cxnSp>
            <p:nvCxnSpPr>
              <p:cNvPr id="92" name="Shape 92"/>
              <p:cNvCxnSpPr/>
              <p:nvPr/>
            </p:nvCxnSpPr>
            <p:spPr>
              <a:xfrm rot="10800000">
                <a:off x="4234925" y="2120924"/>
                <a:ext cx="0" cy="43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93" name="Shape 93"/>
              <p:cNvCxnSpPr/>
              <p:nvPr/>
            </p:nvCxnSpPr>
            <p:spPr>
              <a:xfrm>
                <a:off x="4975767" y="2130961"/>
                <a:ext cx="4500" cy="462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cxnSp>
          <p:nvCxnSpPr>
            <p:cNvPr id="94" name="Shape 94"/>
            <p:cNvCxnSpPr/>
            <p:nvPr/>
          </p:nvCxnSpPr>
          <p:spPr>
            <a:xfrm rot="10800000">
              <a:off x="3001900" y="2860571"/>
              <a:ext cx="599" cy="435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95" name="Shape 95"/>
            <p:cNvCxnSpPr/>
            <p:nvPr/>
          </p:nvCxnSpPr>
          <p:spPr>
            <a:xfrm>
              <a:off x="3680367" y="2879750"/>
              <a:ext cx="4500" cy="4271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96" name="Shape 96"/>
            <p:cNvSpPr/>
            <p:nvPr/>
          </p:nvSpPr>
          <p:spPr>
            <a:xfrm>
              <a:off x="2686875" y="3350901"/>
              <a:ext cx="1230899" cy="589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Base objects</a:t>
              </a:r>
            </a:p>
          </p:txBody>
        </p:sp>
      </p:grpSp>
      <p:sp>
        <p:nvSpPr>
          <p:cNvPr id="97" name="Shape 97"/>
          <p:cNvSpPr txBox="1"/>
          <p:nvPr/>
        </p:nvSpPr>
        <p:spPr>
          <a:xfrm>
            <a:off x="1000096" y="3301733"/>
            <a:ext cx="1543200" cy="3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HW primitives</a:t>
            </a:r>
          </a:p>
        </p:txBody>
      </p:sp>
      <p:sp>
        <p:nvSpPr>
          <p:cNvPr id="98" name="Shape 98"/>
          <p:cNvSpPr/>
          <p:nvPr/>
        </p:nvSpPr>
        <p:spPr>
          <a:xfrm>
            <a:off x="2370075" y="2265275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70075" y="3324100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110175" y="2234929"/>
            <a:ext cx="2183700" cy="3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Transactional operations</a:t>
            </a:r>
          </a:p>
        </p:txBody>
      </p:sp>
      <p:sp>
        <p:nvSpPr>
          <p:cNvPr id="101" name="Shape 101"/>
          <p:cNvSpPr/>
          <p:nvPr/>
        </p:nvSpPr>
        <p:spPr>
          <a:xfrm>
            <a:off x="4249475" y="1687025"/>
            <a:ext cx="1812900" cy="451499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Fast-path </a:t>
            </a:r>
          </a:p>
        </p:txBody>
      </p:sp>
      <p:sp>
        <p:nvSpPr>
          <p:cNvPr id="102" name="Shape 102"/>
          <p:cNvSpPr/>
          <p:nvPr/>
        </p:nvSpPr>
        <p:spPr>
          <a:xfrm rot="10800000">
            <a:off x="3949116" y="1732072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03" name="Shape 103"/>
          <p:cNvGrpSpPr/>
          <p:nvPr/>
        </p:nvGrpSpPr>
        <p:grpSpPr>
          <a:xfrm>
            <a:off x="5445378" y="2411206"/>
            <a:ext cx="3469113" cy="1932808"/>
            <a:chOff x="5369300" y="905500"/>
            <a:chExt cx="3370689" cy="2155228"/>
          </a:xfrm>
        </p:grpSpPr>
        <p:sp>
          <p:nvSpPr>
            <p:cNvPr id="104" name="Shape 104"/>
            <p:cNvSpPr/>
            <p:nvPr/>
          </p:nvSpPr>
          <p:spPr>
            <a:xfrm>
              <a:off x="5721550" y="1569925"/>
              <a:ext cx="199500" cy="230999"/>
            </a:xfrm>
            <a:prstGeom prst="mathPlus">
              <a:avLst>
                <a:gd name="adj1" fmla="val 23520"/>
              </a:avLst>
            </a:prstGeom>
            <a:solidFill>
              <a:srgbClr val="00FF00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05" name="Shape 105"/>
            <p:cNvGrpSpPr/>
            <p:nvPr/>
          </p:nvGrpSpPr>
          <p:grpSpPr>
            <a:xfrm>
              <a:off x="5369300" y="905500"/>
              <a:ext cx="3370689" cy="2155228"/>
              <a:chOff x="5358800" y="1210759"/>
              <a:chExt cx="3370689" cy="2512799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5358800" y="1210759"/>
                <a:ext cx="3274799" cy="2512799"/>
              </a:xfrm>
              <a:prstGeom prst="wedgeRoundRectCallout">
                <a:avLst>
                  <a:gd name="adj1" fmla="val -47499"/>
                  <a:gd name="adj2" fmla="val -62251"/>
                  <a:gd name="adj3" fmla="val 0"/>
                </a:avLst>
              </a:prstGeom>
              <a:solidFill>
                <a:srgbClr val="CFE2F3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Clr>
                    <a:srgbClr val="000000"/>
                  </a:buClr>
                  <a:buFont typeface="Arial"/>
                  <a:buNone/>
                </a:pPr>
                <a:endParaRPr/>
              </a:p>
            </p:txBody>
          </p:sp>
          <p:sp>
            <p:nvSpPr>
              <p:cNvPr id="107" name="Shape 107"/>
              <p:cNvSpPr txBox="1"/>
              <p:nvPr/>
            </p:nvSpPr>
            <p:spPr>
              <a:xfrm>
                <a:off x="6147989" y="1634537"/>
                <a:ext cx="2581499" cy="98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600" b="1"/>
                  <a:t>Executed in hardware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" sz="1600" b="1"/>
                  <a:t>Exploit cache-coherence</a:t>
                </a:r>
              </a:p>
            </p:txBody>
          </p:sp>
          <p:sp>
            <p:nvSpPr>
              <p:cNvPr id="108" name="Shape 108"/>
              <p:cNvSpPr txBox="1"/>
              <p:nvPr/>
            </p:nvSpPr>
            <p:spPr>
              <a:xfrm>
                <a:off x="6177525" y="2566217"/>
                <a:ext cx="2328599" cy="707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600" b="1"/>
                  <a:t>Spurious aborts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" sz="1600" b="1"/>
                  <a:t>Cache limitations</a:t>
                </a:r>
              </a:p>
            </p:txBody>
          </p:sp>
        </p:grpSp>
        <p:sp>
          <p:nvSpPr>
            <p:cNvPr id="109" name="Shape 109"/>
            <p:cNvSpPr/>
            <p:nvPr/>
          </p:nvSpPr>
          <p:spPr>
            <a:xfrm rot="10800000" flipH="1">
              <a:off x="5774053" y="2307500"/>
              <a:ext cx="199500" cy="47099"/>
            </a:xfrm>
            <a:prstGeom prst="mathMinus">
              <a:avLst>
                <a:gd name="adj1" fmla="val 23520"/>
              </a:avLst>
            </a:prstGeom>
            <a:solidFill>
              <a:srgbClr val="FF0000"/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5690075" y="1548332"/>
              <a:ext cx="325499" cy="230999"/>
            </a:xfrm>
            <a:prstGeom prst="mathPlus">
              <a:avLst>
                <a:gd name="adj1" fmla="val 23520"/>
              </a:avLst>
            </a:prstGeom>
            <a:solidFill>
              <a:srgbClr val="38761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234500" y="186754"/>
            <a:ext cx="8687400" cy="82296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dirty="0"/>
              <a:t>Hybrid Transactional Memory (HyTM) Model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grpSp>
        <p:nvGrpSpPr>
          <p:cNvPr id="117" name="Shape 117"/>
          <p:cNvGrpSpPr/>
          <p:nvPr/>
        </p:nvGrpSpPr>
        <p:grpSpPr>
          <a:xfrm>
            <a:off x="1424725" y="1537246"/>
            <a:ext cx="3687600" cy="2921099"/>
            <a:chOff x="1500925" y="1128667"/>
            <a:chExt cx="3687600" cy="2921099"/>
          </a:xfrm>
        </p:grpSpPr>
        <p:grpSp>
          <p:nvGrpSpPr>
            <p:cNvPr id="118" name="Shape 118"/>
            <p:cNvGrpSpPr/>
            <p:nvPr/>
          </p:nvGrpSpPr>
          <p:grpSpPr>
            <a:xfrm>
              <a:off x="1500925" y="1128667"/>
              <a:ext cx="3687600" cy="2921099"/>
              <a:chOff x="2796325" y="1433467"/>
              <a:chExt cx="3687600" cy="2921099"/>
            </a:xfrm>
          </p:grpSpPr>
          <p:sp>
            <p:nvSpPr>
              <p:cNvPr id="119" name="Shape 119"/>
              <p:cNvSpPr/>
              <p:nvPr/>
            </p:nvSpPr>
            <p:spPr>
              <a:xfrm>
                <a:off x="3982250" y="1572429"/>
                <a:ext cx="1230899" cy="5276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r>
                  <a:rPr lang="en"/>
                  <a:t>Transactions</a:t>
                </a:r>
              </a:p>
            </p:txBody>
          </p:sp>
          <p:sp>
            <p:nvSpPr>
              <p:cNvPr id="120" name="Shape 120"/>
              <p:cNvSpPr/>
              <p:nvPr/>
            </p:nvSpPr>
            <p:spPr>
              <a:xfrm>
                <a:off x="2796325" y="1433467"/>
                <a:ext cx="3687600" cy="2921099"/>
              </a:xfrm>
              <a:prstGeom prst="rect">
                <a:avLst/>
              </a:prstGeom>
              <a:noFill/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>
                <a:off x="3982275" y="2588901"/>
                <a:ext cx="1230899" cy="589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Data items </a:t>
                </a:r>
              </a:p>
            </p:txBody>
          </p:sp>
          <p:cxnSp>
            <p:nvCxnSpPr>
              <p:cNvPr id="122" name="Shape 122"/>
              <p:cNvCxnSpPr/>
              <p:nvPr/>
            </p:nvCxnSpPr>
            <p:spPr>
              <a:xfrm rot="10800000">
                <a:off x="4234925" y="2120924"/>
                <a:ext cx="0" cy="43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123" name="Shape 123"/>
              <p:cNvCxnSpPr/>
              <p:nvPr/>
            </p:nvCxnSpPr>
            <p:spPr>
              <a:xfrm>
                <a:off x="4975767" y="2130961"/>
                <a:ext cx="4500" cy="462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cxnSp>
          <p:nvCxnSpPr>
            <p:cNvPr id="124" name="Shape 124"/>
            <p:cNvCxnSpPr/>
            <p:nvPr/>
          </p:nvCxnSpPr>
          <p:spPr>
            <a:xfrm rot="10800000">
              <a:off x="3001900" y="2860571"/>
              <a:ext cx="599" cy="435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25" name="Shape 125"/>
            <p:cNvCxnSpPr/>
            <p:nvPr/>
          </p:nvCxnSpPr>
          <p:spPr>
            <a:xfrm>
              <a:off x="3680367" y="2879750"/>
              <a:ext cx="4500" cy="4271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26" name="Shape 126"/>
            <p:cNvSpPr/>
            <p:nvPr/>
          </p:nvSpPr>
          <p:spPr>
            <a:xfrm>
              <a:off x="2686875" y="3350901"/>
              <a:ext cx="1230899" cy="589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Base objects</a:t>
              </a:r>
            </a:p>
          </p:txBody>
        </p:sp>
      </p:grpSp>
      <p:sp>
        <p:nvSpPr>
          <p:cNvPr id="127" name="Shape 127"/>
          <p:cNvSpPr txBox="1"/>
          <p:nvPr/>
        </p:nvSpPr>
        <p:spPr>
          <a:xfrm>
            <a:off x="1000096" y="3301733"/>
            <a:ext cx="1543200" cy="3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HW primitives</a:t>
            </a:r>
          </a:p>
        </p:txBody>
      </p:sp>
      <p:sp>
        <p:nvSpPr>
          <p:cNvPr id="128" name="Shape 128"/>
          <p:cNvSpPr/>
          <p:nvPr/>
        </p:nvSpPr>
        <p:spPr>
          <a:xfrm>
            <a:off x="2370075" y="2265275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2370075" y="3324100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110175" y="2234929"/>
            <a:ext cx="2183700" cy="3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Transactional operations</a:t>
            </a:r>
          </a:p>
        </p:txBody>
      </p:sp>
      <p:sp>
        <p:nvSpPr>
          <p:cNvPr id="131" name="Shape 131"/>
          <p:cNvSpPr/>
          <p:nvPr/>
        </p:nvSpPr>
        <p:spPr>
          <a:xfrm>
            <a:off x="4249475" y="1687025"/>
            <a:ext cx="1812900" cy="451499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Slow-path </a:t>
            </a:r>
          </a:p>
        </p:txBody>
      </p:sp>
      <p:sp>
        <p:nvSpPr>
          <p:cNvPr id="132" name="Shape 132"/>
          <p:cNvSpPr/>
          <p:nvPr/>
        </p:nvSpPr>
        <p:spPr>
          <a:xfrm rot="10800000">
            <a:off x="3949116" y="1732072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3" name="Shape 133"/>
          <p:cNvGrpSpPr/>
          <p:nvPr/>
        </p:nvGrpSpPr>
        <p:grpSpPr>
          <a:xfrm>
            <a:off x="5445380" y="2411184"/>
            <a:ext cx="3469125" cy="2029147"/>
            <a:chOff x="5369300" y="905500"/>
            <a:chExt cx="3370701" cy="2155228"/>
          </a:xfrm>
        </p:grpSpPr>
        <p:sp>
          <p:nvSpPr>
            <p:cNvPr id="134" name="Shape 134"/>
            <p:cNvSpPr/>
            <p:nvPr/>
          </p:nvSpPr>
          <p:spPr>
            <a:xfrm>
              <a:off x="5721550" y="1569925"/>
              <a:ext cx="199500" cy="230999"/>
            </a:xfrm>
            <a:prstGeom prst="mathPlus">
              <a:avLst>
                <a:gd name="adj1" fmla="val 23520"/>
              </a:avLst>
            </a:prstGeom>
            <a:solidFill>
              <a:srgbClr val="00FF00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>
              <a:off x="5369300" y="905500"/>
              <a:ext cx="3370701" cy="2155228"/>
              <a:chOff x="5358800" y="1210759"/>
              <a:chExt cx="3370701" cy="2512799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5358800" y="1210759"/>
                <a:ext cx="3274799" cy="2512799"/>
              </a:xfrm>
              <a:prstGeom prst="wedgeRoundRectCallout">
                <a:avLst>
                  <a:gd name="adj1" fmla="val -47499"/>
                  <a:gd name="adj2" fmla="val -62251"/>
                  <a:gd name="adj3" fmla="val 0"/>
                </a:avLst>
              </a:prstGeom>
              <a:solidFill>
                <a:srgbClr val="CFE2F3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Clr>
                    <a:srgbClr val="000000"/>
                  </a:buClr>
                  <a:buFont typeface="Arial"/>
                  <a:buNone/>
                </a:pPr>
                <a:endParaRPr/>
              </a:p>
            </p:txBody>
          </p:sp>
          <p:sp>
            <p:nvSpPr>
              <p:cNvPr id="137" name="Shape 137"/>
              <p:cNvSpPr txBox="1"/>
              <p:nvPr/>
            </p:nvSpPr>
            <p:spPr>
              <a:xfrm>
                <a:off x="6148001" y="1535479"/>
                <a:ext cx="2581499" cy="1148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600" b="1"/>
                  <a:t>Executed in software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" sz="1600" b="1"/>
                  <a:t>Reliable for large transactions</a:t>
                </a:r>
              </a:p>
            </p:txBody>
          </p:sp>
          <p:sp>
            <p:nvSpPr>
              <p:cNvPr id="138" name="Shape 138"/>
              <p:cNvSpPr txBox="1"/>
              <p:nvPr/>
            </p:nvSpPr>
            <p:spPr>
              <a:xfrm>
                <a:off x="6177536" y="2566217"/>
                <a:ext cx="2328599" cy="84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600" b="1"/>
                  <a:t>Slower execution time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" sz="1600" b="1"/>
                  <a:t>Harder to verify</a:t>
                </a:r>
              </a:p>
            </p:txBody>
          </p:sp>
        </p:grpSp>
        <p:sp>
          <p:nvSpPr>
            <p:cNvPr id="139" name="Shape 139"/>
            <p:cNvSpPr/>
            <p:nvPr/>
          </p:nvSpPr>
          <p:spPr>
            <a:xfrm rot="10800000" flipH="1">
              <a:off x="5774053" y="2307500"/>
              <a:ext cx="199500" cy="47099"/>
            </a:xfrm>
            <a:prstGeom prst="mathMinus">
              <a:avLst>
                <a:gd name="adj1" fmla="val 23520"/>
              </a:avLst>
            </a:prstGeom>
            <a:solidFill>
              <a:srgbClr val="FF0000"/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690075" y="1548332"/>
              <a:ext cx="325499" cy="230999"/>
            </a:xfrm>
            <a:prstGeom prst="mathPlus">
              <a:avLst>
                <a:gd name="adj1" fmla="val 23520"/>
              </a:avLst>
            </a:prstGeom>
            <a:solidFill>
              <a:srgbClr val="38761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234500" y="186754"/>
            <a:ext cx="8687400" cy="82296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dirty="0"/>
              <a:t>Hybrid Transactional Memory (HyTM) Model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grpSp>
        <p:nvGrpSpPr>
          <p:cNvPr id="147" name="Shape 147"/>
          <p:cNvGrpSpPr/>
          <p:nvPr/>
        </p:nvGrpSpPr>
        <p:grpSpPr>
          <a:xfrm>
            <a:off x="1424725" y="1537246"/>
            <a:ext cx="3687600" cy="2921099"/>
            <a:chOff x="1500925" y="1128667"/>
            <a:chExt cx="3687600" cy="2921099"/>
          </a:xfrm>
        </p:grpSpPr>
        <p:grpSp>
          <p:nvGrpSpPr>
            <p:cNvPr id="148" name="Shape 148"/>
            <p:cNvGrpSpPr/>
            <p:nvPr/>
          </p:nvGrpSpPr>
          <p:grpSpPr>
            <a:xfrm>
              <a:off x="1500925" y="1128667"/>
              <a:ext cx="3687600" cy="2921099"/>
              <a:chOff x="2796325" y="1433467"/>
              <a:chExt cx="3687600" cy="2921099"/>
            </a:xfrm>
          </p:grpSpPr>
          <p:sp>
            <p:nvSpPr>
              <p:cNvPr id="149" name="Shape 149"/>
              <p:cNvSpPr/>
              <p:nvPr/>
            </p:nvSpPr>
            <p:spPr>
              <a:xfrm>
                <a:off x="3982250" y="1572429"/>
                <a:ext cx="1230899" cy="5276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r>
                  <a:rPr lang="en"/>
                  <a:t>Transactions</a:t>
                </a:r>
              </a:p>
            </p:txBody>
          </p:sp>
          <p:sp>
            <p:nvSpPr>
              <p:cNvPr id="150" name="Shape 150"/>
              <p:cNvSpPr/>
              <p:nvPr/>
            </p:nvSpPr>
            <p:spPr>
              <a:xfrm>
                <a:off x="2796325" y="1433467"/>
                <a:ext cx="3687600" cy="2921099"/>
              </a:xfrm>
              <a:prstGeom prst="rect">
                <a:avLst/>
              </a:prstGeom>
              <a:noFill/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3982275" y="2588901"/>
                <a:ext cx="1230899" cy="589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Data items </a:t>
                </a:r>
              </a:p>
            </p:txBody>
          </p:sp>
          <p:cxnSp>
            <p:nvCxnSpPr>
              <p:cNvPr id="152" name="Shape 152"/>
              <p:cNvCxnSpPr/>
              <p:nvPr/>
            </p:nvCxnSpPr>
            <p:spPr>
              <a:xfrm rot="10800000">
                <a:off x="4234925" y="2120924"/>
                <a:ext cx="0" cy="43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153" name="Shape 153"/>
              <p:cNvCxnSpPr/>
              <p:nvPr/>
            </p:nvCxnSpPr>
            <p:spPr>
              <a:xfrm>
                <a:off x="4975767" y="2130961"/>
                <a:ext cx="4500" cy="462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cxnSp>
          <p:nvCxnSpPr>
            <p:cNvPr id="154" name="Shape 154"/>
            <p:cNvCxnSpPr/>
            <p:nvPr/>
          </p:nvCxnSpPr>
          <p:spPr>
            <a:xfrm rot="10800000">
              <a:off x="3001900" y="2860571"/>
              <a:ext cx="599" cy="435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55" name="Shape 155"/>
            <p:cNvCxnSpPr/>
            <p:nvPr/>
          </p:nvCxnSpPr>
          <p:spPr>
            <a:xfrm>
              <a:off x="3680367" y="2879750"/>
              <a:ext cx="4500" cy="4271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56" name="Shape 156"/>
            <p:cNvSpPr/>
            <p:nvPr/>
          </p:nvSpPr>
          <p:spPr>
            <a:xfrm>
              <a:off x="2686875" y="3350901"/>
              <a:ext cx="1230899" cy="589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Base objects</a:t>
              </a:r>
            </a:p>
          </p:txBody>
        </p:sp>
      </p:grpSp>
      <p:sp>
        <p:nvSpPr>
          <p:cNvPr id="157" name="Shape 157"/>
          <p:cNvSpPr txBox="1"/>
          <p:nvPr/>
        </p:nvSpPr>
        <p:spPr>
          <a:xfrm>
            <a:off x="1000096" y="3301733"/>
            <a:ext cx="1543200" cy="3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HW primitives</a:t>
            </a:r>
          </a:p>
        </p:txBody>
      </p:sp>
      <p:sp>
        <p:nvSpPr>
          <p:cNvPr id="158" name="Shape 158"/>
          <p:cNvSpPr/>
          <p:nvPr/>
        </p:nvSpPr>
        <p:spPr>
          <a:xfrm>
            <a:off x="2370075" y="2265275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2370075" y="3324100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110175" y="2234929"/>
            <a:ext cx="2183700" cy="3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Transactional operations</a:t>
            </a:r>
          </a:p>
        </p:txBody>
      </p:sp>
      <p:sp>
        <p:nvSpPr>
          <p:cNvPr id="161" name="Shape 161"/>
          <p:cNvSpPr/>
          <p:nvPr/>
        </p:nvSpPr>
        <p:spPr>
          <a:xfrm>
            <a:off x="4249475" y="4125425"/>
            <a:ext cx="2691599" cy="451499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Cached access </a:t>
            </a:r>
          </a:p>
        </p:txBody>
      </p:sp>
      <p:sp>
        <p:nvSpPr>
          <p:cNvPr id="162" name="Shape 162"/>
          <p:cNvSpPr/>
          <p:nvPr/>
        </p:nvSpPr>
        <p:spPr>
          <a:xfrm rot="10800000">
            <a:off x="3949116" y="3789472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4249475" y="3592025"/>
            <a:ext cx="2691599" cy="451499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Direct access </a:t>
            </a:r>
          </a:p>
        </p:txBody>
      </p:sp>
      <p:sp>
        <p:nvSpPr>
          <p:cNvPr id="164" name="Shape 164"/>
          <p:cNvSpPr/>
          <p:nvPr/>
        </p:nvSpPr>
        <p:spPr>
          <a:xfrm>
            <a:off x="5327675" y="2252625"/>
            <a:ext cx="3518100" cy="11235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30200" rtl="0">
              <a:spcBef>
                <a:spcPts val="0"/>
              </a:spcBef>
              <a:buSzPct val="100000"/>
              <a:buChar char="➢"/>
            </a:pPr>
            <a:r>
              <a:rPr lang="en" sz="1600" b="1"/>
              <a:t>For slow-path transactions</a:t>
            </a:r>
          </a:p>
          <a:p>
            <a:pPr marL="457200" lvl="0" indent="-330200">
              <a:spcBef>
                <a:spcPts val="0"/>
              </a:spcBef>
              <a:buSzPct val="100000"/>
              <a:buChar char="➢"/>
            </a:pPr>
            <a:r>
              <a:rPr lang="en" sz="1600" b="1"/>
              <a:t>Operate directly on memory state</a:t>
            </a:r>
          </a:p>
        </p:txBody>
      </p:sp>
      <p:sp>
        <p:nvSpPr>
          <p:cNvPr id="165" name="Shape 165"/>
          <p:cNvSpPr/>
          <p:nvPr/>
        </p:nvSpPr>
        <p:spPr>
          <a:xfrm>
            <a:off x="5306875" y="1537250"/>
            <a:ext cx="3687600" cy="1808400"/>
          </a:xfrm>
          <a:prstGeom prst="wedgeRoundRectCallout">
            <a:avLst>
              <a:gd name="adj1" fmla="val 20"/>
              <a:gd name="adj2" fmla="val 113100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30200" rtl="0">
              <a:spcBef>
                <a:spcPts val="0"/>
              </a:spcBef>
              <a:buSzPct val="100000"/>
              <a:buChar char="➢"/>
            </a:pPr>
            <a:r>
              <a:rPr lang="en" sz="1600" b="1"/>
              <a:t>For fast-path transactions</a:t>
            </a:r>
          </a:p>
          <a:p>
            <a:pPr marL="457200" lvl="0" indent="-330200" rtl="0">
              <a:spcBef>
                <a:spcPts val="0"/>
              </a:spcBef>
              <a:buSzPct val="100000"/>
              <a:buChar char="➢"/>
            </a:pPr>
            <a:r>
              <a:rPr lang="en" sz="1600" b="1"/>
              <a:t>Operate on “cached” memory state</a:t>
            </a:r>
          </a:p>
          <a:p>
            <a:pPr marL="914400" lvl="1" indent="-330200" rtl="0">
              <a:spcBef>
                <a:spcPts val="0"/>
              </a:spcBef>
              <a:buSzPct val="100000"/>
              <a:buChar char="○"/>
            </a:pPr>
            <a:r>
              <a:rPr lang="en" sz="1600" b="1"/>
              <a:t>Direct on Power8</a:t>
            </a:r>
          </a:p>
          <a:p>
            <a:pPr marL="457200" lvl="0" indent="-330200" rtl="0">
              <a:spcBef>
                <a:spcPts val="0"/>
              </a:spcBef>
              <a:buSzPct val="100000"/>
              <a:buChar char="➢"/>
            </a:pPr>
            <a:r>
              <a:rPr lang="en" sz="1600" b="1"/>
              <a:t>Maintain TRACKING SET</a:t>
            </a:r>
          </a:p>
          <a:p>
            <a:pPr marL="914400" lvl="1" indent="-330200" rtl="0">
              <a:spcBef>
                <a:spcPts val="0"/>
              </a:spcBef>
              <a:buSzPct val="100000"/>
              <a:buChar char="○"/>
            </a:pPr>
            <a:r>
              <a:rPr lang="en" sz="1600" b="1"/>
              <a:t>Shared/exclusive mode</a:t>
            </a:r>
          </a:p>
          <a:p>
            <a:pPr marL="914400" lvl="1" indent="-330200" rtl="0">
              <a:spcBef>
                <a:spcPts val="0"/>
              </a:spcBef>
              <a:buSzPct val="100000"/>
              <a:buChar char="○"/>
            </a:pPr>
            <a:r>
              <a:rPr lang="en" sz="1600" b="1"/>
              <a:t>Capacity limit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234500" y="186754"/>
            <a:ext cx="8687400" cy="82296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dirty="0"/>
              <a:t>Hybrid Transactional Memory (HyTM) Model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172" name="Shape 172"/>
          <p:cNvSpPr/>
          <p:nvPr/>
        </p:nvSpPr>
        <p:spPr>
          <a:xfrm>
            <a:off x="968025" y="1258375"/>
            <a:ext cx="7037700" cy="774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Tracking set aborts in fast-path transactions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000" b="1"/>
              <a:t>Automatic contention detection for cached accesses</a:t>
            </a:r>
          </a:p>
        </p:txBody>
      </p:sp>
      <p:grpSp>
        <p:nvGrpSpPr>
          <p:cNvPr id="173" name="Shape 173"/>
          <p:cNvGrpSpPr/>
          <p:nvPr/>
        </p:nvGrpSpPr>
        <p:grpSpPr>
          <a:xfrm>
            <a:off x="183221" y="2218900"/>
            <a:ext cx="3910553" cy="1138824"/>
            <a:chOff x="183221" y="2218900"/>
            <a:chExt cx="3910553" cy="1138824"/>
          </a:xfrm>
        </p:grpSpPr>
        <p:cxnSp>
          <p:nvCxnSpPr>
            <p:cNvPr id="174" name="Shape 174"/>
            <p:cNvCxnSpPr/>
            <p:nvPr/>
          </p:nvCxnSpPr>
          <p:spPr>
            <a:xfrm rot="10800000" flipH="1">
              <a:off x="1766375" y="3278999"/>
              <a:ext cx="2130299" cy="171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75" name="Shape 175"/>
            <p:cNvSpPr txBox="1"/>
            <p:nvPr/>
          </p:nvSpPr>
          <p:spPr>
            <a:xfrm>
              <a:off x="1163775" y="2972779"/>
              <a:ext cx="687300" cy="36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T2</a:t>
              </a:r>
            </a:p>
          </p:txBody>
        </p:sp>
        <p:sp>
          <p:nvSpPr>
            <p:cNvPr id="176" name="Shape 176"/>
            <p:cNvSpPr/>
            <p:nvPr/>
          </p:nvSpPr>
          <p:spPr>
            <a:xfrm>
              <a:off x="1728112" y="3238894"/>
              <a:ext cx="94500" cy="86399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83221" y="2906225"/>
              <a:ext cx="998100" cy="451499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Fast-path 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963475" y="2218900"/>
              <a:ext cx="2130299" cy="833999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WRITE  to base object B (EXCLUSIVE mode) </a:t>
              </a:r>
            </a:p>
          </p:txBody>
        </p:sp>
      </p:grpSp>
      <p:grpSp>
        <p:nvGrpSpPr>
          <p:cNvPr id="179" name="Shape 179"/>
          <p:cNvGrpSpPr/>
          <p:nvPr/>
        </p:nvGrpSpPr>
        <p:grpSpPr>
          <a:xfrm>
            <a:off x="713000" y="3592025"/>
            <a:ext cx="3822499" cy="1095275"/>
            <a:chOff x="713000" y="3592025"/>
            <a:chExt cx="3822499" cy="1095275"/>
          </a:xfrm>
        </p:grpSpPr>
        <p:cxnSp>
          <p:nvCxnSpPr>
            <p:cNvPr id="180" name="Shape 180"/>
            <p:cNvCxnSpPr/>
            <p:nvPr/>
          </p:nvCxnSpPr>
          <p:spPr>
            <a:xfrm rot="10800000" flipH="1">
              <a:off x="2748995" y="3857798"/>
              <a:ext cx="998100" cy="129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81" name="Shape 181"/>
            <p:cNvSpPr txBox="1"/>
            <p:nvPr/>
          </p:nvSpPr>
          <p:spPr>
            <a:xfrm>
              <a:off x="2097161" y="3611604"/>
              <a:ext cx="548699" cy="36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T1</a:t>
              </a:r>
            </a:p>
          </p:txBody>
        </p:sp>
        <p:sp>
          <p:nvSpPr>
            <p:cNvPr id="182" name="Shape 182"/>
            <p:cNvSpPr/>
            <p:nvPr/>
          </p:nvSpPr>
          <p:spPr>
            <a:xfrm>
              <a:off x="2640668" y="3827498"/>
              <a:ext cx="94500" cy="86399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 flipH="1">
              <a:off x="3744888" y="3719506"/>
              <a:ext cx="223500" cy="2247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2749000" y="4047700"/>
              <a:ext cx="1786499" cy="6396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ACCESS base object B</a:t>
              </a:r>
            </a:p>
          </p:txBody>
        </p:sp>
        <p:sp>
          <p:nvSpPr>
            <p:cNvPr id="185" name="Shape 185"/>
            <p:cNvSpPr/>
            <p:nvPr/>
          </p:nvSpPr>
          <p:spPr>
            <a:xfrm>
              <a:off x="713000" y="3592025"/>
              <a:ext cx="1355100" cy="6396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Fast-path or slow-path </a:t>
              </a:r>
            </a:p>
          </p:txBody>
        </p:sp>
      </p:grpSp>
      <p:grpSp>
        <p:nvGrpSpPr>
          <p:cNvPr id="186" name="Shape 186"/>
          <p:cNvGrpSpPr/>
          <p:nvPr/>
        </p:nvGrpSpPr>
        <p:grpSpPr>
          <a:xfrm>
            <a:off x="3940603" y="2523700"/>
            <a:ext cx="4035771" cy="919304"/>
            <a:chOff x="3940603" y="2523700"/>
            <a:chExt cx="4035771" cy="919304"/>
          </a:xfrm>
        </p:grpSpPr>
        <p:grpSp>
          <p:nvGrpSpPr>
            <p:cNvPr id="187" name="Shape 187"/>
            <p:cNvGrpSpPr/>
            <p:nvPr/>
          </p:nvGrpSpPr>
          <p:grpSpPr>
            <a:xfrm>
              <a:off x="3940603" y="3062631"/>
              <a:ext cx="1372258" cy="380373"/>
              <a:chOff x="3940603" y="3062631"/>
              <a:chExt cx="1372258" cy="380373"/>
            </a:xfrm>
          </p:grpSpPr>
          <p:cxnSp>
            <p:nvCxnSpPr>
              <p:cNvPr id="188" name="Shape 188"/>
              <p:cNvCxnSpPr/>
              <p:nvPr/>
            </p:nvCxnSpPr>
            <p:spPr>
              <a:xfrm rot="10800000" flipH="1">
                <a:off x="3940603" y="3260679"/>
                <a:ext cx="754500" cy="164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sp>
            <p:nvSpPr>
              <p:cNvPr id="189" name="Shape 189"/>
              <p:cNvSpPr/>
              <p:nvPr/>
            </p:nvSpPr>
            <p:spPr>
              <a:xfrm>
                <a:off x="4190743" y="3062631"/>
                <a:ext cx="548699" cy="350400"/>
              </a:xfrm>
              <a:prstGeom prst="mathMultiply">
                <a:avLst>
                  <a:gd name="adj1" fmla="val 23520"/>
                </a:avLst>
              </a:prstGeom>
              <a:solidFill>
                <a:srgbClr val="FF0000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190" name="Shape 190"/>
              <p:cNvSpPr txBox="1"/>
              <p:nvPr/>
            </p:nvSpPr>
            <p:spPr>
              <a:xfrm>
                <a:off x="4764161" y="3078204"/>
                <a:ext cx="548699" cy="36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FF0000"/>
                    </a:solidFill>
                  </a:rPr>
                  <a:t>A2</a:t>
                </a:r>
              </a:p>
            </p:txBody>
          </p:sp>
        </p:grpSp>
        <p:sp>
          <p:nvSpPr>
            <p:cNvPr id="191" name="Shape 191"/>
            <p:cNvSpPr/>
            <p:nvPr/>
          </p:nvSpPr>
          <p:spPr>
            <a:xfrm>
              <a:off x="6078275" y="2523700"/>
              <a:ext cx="1898100" cy="833999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Tracking set is invalidated and T2 must abort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234500" y="186754"/>
            <a:ext cx="8687400" cy="82296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dirty="0"/>
              <a:t>Hybrid Transactional Memory (HyTM) Model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198" name="Shape 198"/>
          <p:cNvSpPr/>
          <p:nvPr/>
        </p:nvSpPr>
        <p:spPr>
          <a:xfrm>
            <a:off x="968025" y="1258375"/>
            <a:ext cx="7037700" cy="774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Tracking set aborts in fast-path transactions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Automatic contention detection for cached accesses</a:t>
            </a:r>
          </a:p>
        </p:txBody>
      </p:sp>
      <p:grpSp>
        <p:nvGrpSpPr>
          <p:cNvPr id="199" name="Shape 199"/>
          <p:cNvGrpSpPr/>
          <p:nvPr/>
        </p:nvGrpSpPr>
        <p:grpSpPr>
          <a:xfrm>
            <a:off x="183221" y="2231293"/>
            <a:ext cx="3981353" cy="1126431"/>
            <a:chOff x="183221" y="2231293"/>
            <a:chExt cx="3981353" cy="1126431"/>
          </a:xfrm>
        </p:grpSpPr>
        <p:cxnSp>
          <p:nvCxnSpPr>
            <p:cNvPr id="200" name="Shape 200"/>
            <p:cNvCxnSpPr/>
            <p:nvPr/>
          </p:nvCxnSpPr>
          <p:spPr>
            <a:xfrm rot="10800000" flipH="1">
              <a:off x="1766375" y="3278999"/>
              <a:ext cx="2130299" cy="171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01" name="Shape 201"/>
            <p:cNvSpPr txBox="1"/>
            <p:nvPr/>
          </p:nvSpPr>
          <p:spPr>
            <a:xfrm>
              <a:off x="1163775" y="2972779"/>
              <a:ext cx="687300" cy="36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T2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1728112" y="3238894"/>
              <a:ext cx="94500" cy="86399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3221" y="2906225"/>
              <a:ext cx="998100" cy="451499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Fast-path </a:t>
              </a:r>
            </a:p>
          </p:txBody>
        </p:sp>
        <p:sp>
          <p:nvSpPr>
            <p:cNvPr id="204" name="Shape 204"/>
            <p:cNvSpPr/>
            <p:nvPr/>
          </p:nvSpPr>
          <p:spPr>
            <a:xfrm>
              <a:off x="1963475" y="2231293"/>
              <a:ext cx="2201099" cy="6873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</a:rPr>
                <a:t>READ  to base object B (SHARED mode) </a:t>
              </a:r>
            </a:p>
            <a:p>
              <a:pPr lvl="0" rtl="0">
                <a:spcBef>
                  <a:spcPts val="0"/>
                </a:spcBef>
                <a:buNone/>
              </a:pPr>
              <a:endParaRPr b="1"/>
            </a:p>
          </p:txBody>
        </p:sp>
      </p:grpSp>
      <p:grpSp>
        <p:nvGrpSpPr>
          <p:cNvPr id="205" name="Shape 205"/>
          <p:cNvGrpSpPr/>
          <p:nvPr/>
        </p:nvGrpSpPr>
        <p:grpSpPr>
          <a:xfrm>
            <a:off x="713000" y="3592025"/>
            <a:ext cx="3822499" cy="1095275"/>
            <a:chOff x="713000" y="3592025"/>
            <a:chExt cx="3822499" cy="1095275"/>
          </a:xfrm>
        </p:grpSpPr>
        <p:cxnSp>
          <p:nvCxnSpPr>
            <p:cNvPr id="206" name="Shape 206"/>
            <p:cNvCxnSpPr/>
            <p:nvPr/>
          </p:nvCxnSpPr>
          <p:spPr>
            <a:xfrm rot="10800000" flipH="1">
              <a:off x="2748995" y="3857798"/>
              <a:ext cx="998100" cy="129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07" name="Shape 207"/>
            <p:cNvSpPr txBox="1"/>
            <p:nvPr/>
          </p:nvSpPr>
          <p:spPr>
            <a:xfrm>
              <a:off x="2097161" y="3611604"/>
              <a:ext cx="548699" cy="36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T1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2640668" y="3827498"/>
              <a:ext cx="94500" cy="86399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 flipH="1">
              <a:off x="3744888" y="3719506"/>
              <a:ext cx="223500" cy="2247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749000" y="4047700"/>
              <a:ext cx="1786499" cy="6396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>
                  <a:solidFill>
                    <a:schemeClr val="dk1"/>
                  </a:solidFill>
                </a:rPr>
                <a:t>WRITE </a:t>
              </a:r>
              <a:r>
                <a:rPr lang="en" b="1"/>
                <a:t>base object B 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713000" y="3592025"/>
              <a:ext cx="1355100" cy="6396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Fast-path or slow-path </a:t>
              </a:r>
            </a:p>
          </p:txBody>
        </p:sp>
      </p:grpSp>
      <p:grpSp>
        <p:nvGrpSpPr>
          <p:cNvPr id="212" name="Shape 212"/>
          <p:cNvGrpSpPr/>
          <p:nvPr/>
        </p:nvGrpSpPr>
        <p:grpSpPr>
          <a:xfrm>
            <a:off x="3940603" y="2523700"/>
            <a:ext cx="4035771" cy="919304"/>
            <a:chOff x="3940603" y="2523700"/>
            <a:chExt cx="4035771" cy="919304"/>
          </a:xfrm>
        </p:grpSpPr>
        <p:grpSp>
          <p:nvGrpSpPr>
            <p:cNvPr id="213" name="Shape 213"/>
            <p:cNvGrpSpPr/>
            <p:nvPr/>
          </p:nvGrpSpPr>
          <p:grpSpPr>
            <a:xfrm>
              <a:off x="3940603" y="3062631"/>
              <a:ext cx="1372258" cy="380373"/>
              <a:chOff x="3940603" y="3062631"/>
              <a:chExt cx="1372258" cy="380373"/>
            </a:xfrm>
          </p:grpSpPr>
          <p:cxnSp>
            <p:nvCxnSpPr>
              <p:cNvPr id="214" name="Shape 214"/>
              <p:cNvCxnSpPr/>
              <p:nvPr/>
            </p:nvCxnSpPr>
            <p:spPr>
              <a:xfrm rot="10800000" flipH="1">
                <a:off x="3940603" y="3260679"/>
                <a:ext cx="754500" cy="164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sp>
            <p:nvSpPr>
              <p:cNvPr id="215" name="Shape 215"/>
              <p:cNvSpPr/>
              <p:nvPr/>
            </p:nvSpPr>
            <p:spPr>
              <a:xfrm>
                <a:off x="4190743" y="3062631"/>
                <a:ext cx="548699" cy="350400"/>
              </a:xfrm>
              <a:prstGeom prst="mathMultiply">
                <a:avLst>
                  <a:gd name="adj1" fmla="val 23520"/>
                </a:avLst>
              </a:prstGeom>
              <a:solidFill>
                <a:srgbClr val="FF0000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216" name="Shape 216"/>
              <p:cNvSpPr txBox="1"/>
              <p:nvPr/>
            </p:nvSpPr>
            <p:spPr>
              <a:xfrm>
                <a:off x="4764161" y="3078204"/>
                <a:ext cx="548699" cy="36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FF0000"/>
                    </a:solidFill>
                  </a:rPr>
                  <a:t>A2</a:t>
                </a:r>
              </a:p>
            </p:txBody>
          </p:sp>
        </p:grpSp>
        <p:sp>
          <p:nvSpPr>
            <p:cNvPr id="217" name="Shape 217"/>
            <p:cNvSpPr/>
            <p:nvPr/>
          </p:nvSpPr>
          <p:spPr>
            <a:xfrm>
              <a:off x="6078275" y="2523700"/>
              <a:ext cx="1898100" cy="833999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Tracking set is invalidated and T2 must abort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234500" y="186754"/>
            <a:ext cx="8687400" cy="82296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dirty="0"/>
              <a:t>Hybrid Transactional Memory (HyTM) Model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224" name="Shape 224"/>
          <p:cNvSpPr/>
          <p:nvPr/>
        </p:nvSpPr>
        <p:spPr>
          <a:xfrm>
            <a:off x="593025" y="1258375"/>
            <a:ext cx="7963799" cy="774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Committed fast-path transactions (only cached accesses) appear to execute atomically (single step)</a:t>
            </a:r>
          </a:p>
        </p:txBody>
      </p:sp>
      <p:cxnSp>
        <p:nvCxnSpPr>
          <p:cNvPr id="225" name="Shape 225"/>
          <p:cNvCxnSpPr/>
          <p:nvPr/>
        </p:nvCxnSpPr>
        <p:spPr>
          <a:xfrm rot="10800000" flipH="1">
            <a:off x="1766375" y="3278999"/>
            <a:ext cx="2130299" cy="17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6" name="Shape 226"/>
          <p:cNvSpPr txBox="1"/>
          <p:nvPr/>
        </p:nvSpPr>
        <p:spPr>
          <a:xfrm>
            <a:off x="1163775" y="2972779"/>
            <a:ext cx="687300" cy="36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T2</a:t>
            </a:r>
          </a:p>
        </p:txBody>
      </p:sp>
      <p:sp>
        <p:nvSpPr>
          <p:cNvPr id="227" name="Shape 227"/>
          <p:cNvSpPr/>
          <p:nvPr/>
        </p:nvSpPr>
        <p:spPr>
          <a:xfrm>
            <a:off x="1728112" y="3238894"/>
            <a:ext cx="94500" cy="863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183221" y="2906225"/>
            <a:ext cx="998100" cy="4514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Fast-path </a:t>
            </a:r>
          </a:p>
        </p:txBody>
      </p:sp>
      <p:sp>
        <p:nvSpPr>
          <p:cNvPr id="229" name="Shape 229"/>
          <p:cNvSpPr/>
          <p:nvPr/>
        </p:nvSpPr>
        <p:spPr>
          <a:xfrm>
            <a:off x="1880500" y="2371300"/>
            <a:ext cx="2130299" cy="6396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Aborted or incomplete</a:t>
            </a:r>
          </a:p>
        </p:txBody>
      </p:sp>
      <p:cxnSp>
        <p:nvCxnSpPr>
          <p:cNvPr id="230" name="Shape 230"/>
          <p:cNvCxnSpPr/>
          <p:nvPr/>
        </p:nvCxnSpPr>
        <p:spPr>
          <a:xfrm rot="10800000" flipH="1">
            <a:off x="2748995" y="3857798"/>
            <a:ext cx="998100" cy="12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1" name="Shape 231"/>
          <p:cNvSpPr txBox="1"/>
          <p:nvPr/>
        </p:nvSpPr>
        <p:spPr>
          <a:xfrm>
            <a:off x="2097161" y="3611604"/>
            <a:ext cx="548699" cy="36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T1</a:t>
            </a:r>
          </a:p>
        </p:txBody>
      </p:sp>
      <p:sp>
        <p:nvSpPr>
          <p:cNvPr id="232" name="Shape 232"/>
          <p:cNvSpPr/>
          <p:nvPr/>
        </p:nvSpPr>
        <p:spPr>
          <a:xfrm>
            <a:off x="2640668" y="3827498"/>
            <a:ext cx="94500" cy="863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941600" y="3592025"/>
            <a:ext cx="1053299" cy="4514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Slow-path </a:t>
            </a:r>
          </a:p>
        </p:txBody>
      </p:sp>
      <p:cxnSp>
        <p:nvCxnSpPr>
          <p:cNvPr id="234" name="Shape 234"/>
          <p:cNvCxnSpPr/>
          <p:nvPr/>
        </p:nvCxnSpPr>
        <p:spPr>
          <a:xfrm rot="10800000" flipH="1">
            <a:off x="3940603" y="3260679"/>
            <a:ext cx="754500" cy="164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35" name="Shape 235"/>
          <p:cNvSpPr/>
          <p:nvPr/>
        </p:nvSpPr>
        <p:spPr>
          <a:xfrm>
            <a:off x="3756089" y="3827498"/>
            <a:ext cx="94500" cy="863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4409150" y="3461325"/>
            <a:ext cx="3864600" cy="1133100"/>
          </a:xfrm>
          <a:prstGeom prst="wedgeRoundRectCallout">
            <a:avLst>
              <a:gd name="adj1" fmla="val -62039"/>
              <a:gd name="adj2" fmla="val -14707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b="1"/>
              <a:t>Execution indistinguishable to T1 from an execution in which T2 does not participate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 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10642</TotalTime>
  <Words>1049</Words>
  <Application>Microsoft Office PowerPoint</Application>
  <PresentationFormat>On-screen Show (16:9)</PresentationFormat>
  <Paragraphs>295</Paragraphs>
  <Slides>24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Light Gradient</vt:lpstr>
      <vt:lpstr>PowerPoint Presentation</vt:lpstr>
      <vt:lpstr>Transactional Memory: a history</vt:lpstr>
      <vt:lpstr>Transactional Memory: a history</vt:lpstr>
      <vt:lpstr>Hybrid Transactional Memory (HyTM) Model</vt:lpstr>
      <vt:lpstr>Hybrid Transactional Memory (HyTM) Model</vt:lpstr>
      <vt:lpstr>Hybrid Transactional Memory (HyTM) Model</vt:lpstr>
      <vt:lpstr>Hybrid Transactional Memory (HyTM) Model</vt:lpstr>
      <vt:lpstr>Hybrid Transactional Memory (HyTM) Model</vt:lpstr>
      <vt:lpstr>Hybrid Transactional Memory (HyTM) Model</vt:lpstr>
      <vt:lpstr>Cost of concurrency in HyTM</vt:lpstr>
      <vt:lpstr>Validation cost in HyTM</vt:lpstr>
      <vt:lpstr>Linear validation cost in HyTM</vt:lpstr>
      <vt:lpstr>Linear validation cost in HyTM</vt:lpstr>
      <vt:lpstr>Linear validation cost in HyTM</vt:lpstr>
      <vt:lpstr>Cost of concurrency in HyTM</vt:lpstr>
      <vt:lpstr>Cost of concurrency in HyTM</vt:lpstr>
      <vt:lpstr>Cost of Concurrency in HyTM</vt:lpstr>
      <vt:lpstr>Experimental systems</vt:lpstr>
      <vt:lpstr>Goals</vt:lpstr>
      <vt:lpstr>Methodology</vt:lpstr>
      <vt:lpstr>0% updates on Intel</vt:lpstr>
      <vt:lpstr>40% updates on Intel</vt:lpstr>
      <vt:lpstr>40% updates on POWER</vt:lpstr>
      <vt:lpstr>Circumventing the impossibility?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trbot</dc:creator>
  <cp:lastModifiedBy>Trevor Brown</cp:lastModifiedBy>
  <cp:revision>31</cp:revision>
  <dcterms:modified xsi:type="dcterms:W3CDTF">2017-10-12T18:11:40Z</dcterms:modified>
</cp:coreProperties>
</file>