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Austria)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California)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78475" y="126225"/>
            <a:ext cx="8869799" cy="901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Instrumentation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7000" y="1061550"/>
            <a:ext cx="8192400" cy="19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 smtClean="0"/>
              <a:t>Fast-path transactions intuitively need “instrumentation”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Detect </a:t>
            </a:r>
            <a:r>
              <a:rPr lang="en" sz="2400" dirty="0"/>
              <a:t>overlap contention with </a:t>
            </a:r>
            <a:r>
              <a:rPr lang="en" sz="2400" dirty="0" smtClean="0"/>
              <a:t>slow-path</a:t>
            </a:r>
          </a:p>
          <a:p>
            <a:pPr marL="1097280" indent="-274320"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/>
              <a:t>Global timestamp, ownership records, etc.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Instrumentation </a:t>
            </a:r>
            <a:r>
              <a:rPr lang="en" sz="2400" dirty="0"/>
              <a:t>affects </a:t>
            </a:r>
            <a:r>
              <a:rPr lang="en" sz="2400" dirty="0" smtClean="0"/>
              <a:t>performance</a:t>
            </a:r>
          </a:p>
          <a:p>
            <a:pPr marL="754380">
              <a:buSzPct val="100000"/>
            </a:pPr>
            <a:endParaRPr lang="en" sz="2400" dirty="0" smtClean="0"/>
          </a:p>
          <a:p>
            <a:pPr lvl="0" rtl="0">
              <a:spcBef>
                <a:spcPts val="480"/>
              </a:spcBef>
              <a:buNone/>
            </a:pPr>
            <a:endParaRPr sz="3000" dirty="0"/>
          </a:p>
        </p:txBody>
      </p:sp>
      <p:grpSp>
        <p:nvGrpSpPr>
          <p:cNvPr id="244" name="Shape 244"/>
          <p:cNvGrpSpPr/>
          <p:nvPr/>
        </p:nvGrpSpPr>
        <p:grpSpPr>
          <a:xfrm>
            <a:off x="1077475" y="3119112"/>
            <a:ext cx="7412449" cy="1630687"/>
            <a:chOff x="1077475" y="3119112"/>
            <a:chExt cx="7412449" cy="1630687"/>
          </a:xfrm>
        </p:grpSpPr>
        <p:cxnSp>
          <p:nvCxnSpPr>
            <p:cNvPr id="245" name="Shape 245"/>
            <p:cNvCxnSpPr/>
            <p:nvPr/>
          </p:nvCxnSpPr>
          <p:spPr>
            <a:xfrm rot="10800000" flipH="1">
              <a:off x="2223575" y="38123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46" name="Shape 246"/>
            <p:cNvSpPr txBox="1"/>
            <p:nvPr/>
          </p:nvSpPr>
          <p:spPr>
            <a:xfrm>
              <a:off x="1697175" y="3569980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T0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85312" y="37722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077475" y="3134825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10800000" flipH="1">
              <a:off x="6558995" y="37815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 txBox="1"/>
            <p:nvPr/>
          </p:nvSpPr>
          <p:spPr>
            <a:xfrm>
              <a:off x="5907161" y="35354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6450668" y="37512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358600" y="4047700"/>
              <a:ext cx="1539300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Partial commit of X and Y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5437400" y="3119112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 rot="10800000" flipH="1">
              <a:off x="4397803" y="3794079"/>
              <a:ext cx="754500" cy="164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55" name="Shape 255"/>
            <p:cNvSpPr txBox="1"/>
            <p:nvPr/>
          </p:nvSpPr>
          <p:spPr>
            <a:xfrm>
              <a:off x="24839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W(X,1)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3982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W(Y,1)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6669151" y="3306800"/>
              <a:ext cx="9981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R(X)→</a:t>
              </a:r>
              <a:r>
                <a:rPr lang="en" sz="18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49225" y="4022900"/>
              <a:ext cx="2540699" cy="726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T1 must access “meta-information” to detect contention with T0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3023350" y="3900375"/>
            <a:ext cx="2460600" cy="955200"/>
          </a:xfrm>
          <a:prstGeom prst="wedgeRoundRectCallout">
            <a:avLst>
              <a:gd name="adj1" fmla="val 5849"/>
              <a:gd name="adj2" fmla="val -1143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(m-1) invisible reads of distinct  data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X</a:t>
            </a:r>
            <a:r>
              <a:rPr lang="en" sz="1600" b="1" baseline="-25000"/>
              <a:t>1</a:t>
            </a:r>
            <a:r>
              <a:rPr lang="en" sz="1600" b="1"/>
              <a:t> …. X</a:t>
            </a:r>
            <a:r>
              <a:rPr lang="en" sz="1600" b="1" baseline="-25000"/>
              <a:t>m-1</a:t>
            </a:r>
            <a:r>
              <a:rPr lang="en" sz="1600" b="1"/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6147550" y="3900375"/>
            <a:ext cx="2460600" cy="955200"/>
          </a:xfrm>
          <a:prstGeom prst="wedgeRoundRectCallout">
            <a:avLst>
              <a:gd name="adj1" fmla="val -8512"/>
              <a:gd name="adj2" fmla="val -115766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return the value 1 updated by T</a:t>
            </a:r>
            <a:r>
              <a:rPr lang="en" sz="1600" b="1" baseline="-25000"/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03875" y="2388891"/>
            <a:ext cx="2336695" cy="927143"/>
            <a:chOff x="303875" y="2388891"/>
            <a:chExt cx="2336695" cy="927143"/>
          </a:xfrm>
        </p:grpSpPr>
        <p:grpSp>
          <p:nvGrpSpPr>
            <p:cNvPr id="289" name="Shape 289"/>
            <p:cNvGrpSpPr/>
            <p:nvPr/>
          </p:nvGrpSpPr>
          <p:grpSpPr>
            <a:xfrm>
              <a:off x="303875" y="2828550"/>
              <a:ext cx="2336695" cy="487484"/>
              <a:chOff x="2285075" y="3819150"/>
              <a:chExt cx="2336695" cy="487484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560970" y="3841334"/>
                <a:ext cx="1060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Commits</a:t>
                </a: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285075" y="3819150"/>
                <a:ext cx="1471850" cy="454751"/>
                <a:chOff x="2285075" y="3819150"/>
                <a:chExt cx="1471850" cy="454751"/>
              </a:xfrm>
            </p:grpSpPr>
            <p:sp>
              <p:nvSpPr>
                <p:cNvPr id="292" name="Shape 292"/>
                <p:cNvSpPr txBox="1"/>
                <p:nvPr/>
              </p:nvSpPr>
              <p:spPr>
                <a:xfrm>
                  <a:off x="2285075" y="3840825"/>
                  <a:ext cx="5856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FF0000"/>
                      </a:solidFill>
                    </a:rPr>
                    <a:t>T</a:t>
                  </a:r>
                  <a:r>
                    <a:rPr lang="en" baseline="-2500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2696125" y="3819150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W(X</a:t>
                  </a:r>
                  <a:r>
                    <a:rPr lang="en" baseline="-25000"/>
                    <a:t>m</a:t>
                  </a:r>
                  <a:r>
                    <a:rPr lang="en"/>
                    <a:t>,1)</a:t>
                  </a:r>
                </a:p>
              </p:txBody>
            </p: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2729400" y="4229050"/>
                  <a:ext cx="860100" cy="1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295" name="Shape 295"/>
                <p:cNvSpPr/>
                <p:nvPr/>
              </p:nvSpPr>
              <p:spPr>
                <a:xfrm>
                  <a:off x="27160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35542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7" name="Shape 297"/>
            <p:cNvSpPr/>
            <p:nvPr/>
          </p:nvSpPr>
          <p:spPr>
            <a:xfrm>
              <a:off x="5830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2764525" y="2388891"/>
            <a:ext cx="5138275" cy="943796"/>
            <a:chOff x="2764525" y="2388891"/>
            <a:chExt cx="5138275" cy="943796"/>
          </a:xfrm>
        </p:grpSpPr>
        <p:grpSp>
          <p:nvGrpSpPr>
            <p:cNvPr id="299" name="Shape 299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2764525" y="2811887"/>
                <a:ext cx="5138275" cy="520800"/>
                <a:chOff x="2764525" y="2811887"/>
                <a:chExt cx="5138275" cy="520800"/>
              </a:xfrm>
            </p:grpSpPr>
            <p:grpSp>
              <p:nvGrpSpPr>
                <p:cNvPr id="301" name="Shape 301"/>
                <p:cNvGrpSpPr/>
                <p:nvPr/>
              </p:nvGrpSpPr>
              <p:grpSpPr>
                <a:xfrm>
                  <a:off x="2764525" y="2811887"/>
                  <a:ext cx="5138275" cy="520800"/>
                  <a:chOff x="1558425" y="3060575"/>
                  <a:chExt cx="5138275" cy="520800"/>
                </a:xfrm>
              </p:grpSpPr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1558425" y="3060575"/>
                    <a:ext cx="5138275" cy="520800"/>
                    <a:chOff x="1558425" y="3060575"/>
                    <a:chExt cx="5138275" cy="520800"/>
                  </a:xfrm>
                </p:grpSpPr>
                <p:cxnSp>
                  <p:nvCxnSpPr>
                    <p:cNvPr id="303" name="Shape 303"/>
                    <p:cNvCxnSpPr/>
                    <p:nvPr/>
                  </p:nvCxnSpPr>
                  <p:spPr>
                    <a:xfrm rot="10800000" flipH="1">
                      <a:off x="1991625" y="3428975"/>
                      <a:ext cx="4685100" cy="17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sp>
                  <p:nvSpPr>
                    <p:cNvPr id="304" name="Shape 304"/>
                    <p:cNvSpPr txBox="1"/>
                    <p:nvPr/>
                  </p:nvSpPr>
                  <p:spPr>
                    <a:xfrm>
                      <a:off x="1558425" y="3116075"/>
                      <a:ext cx="585600" cy="46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 baseline="-25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05" name="Shape 305"/>
                    <p:cNvSpPr txBox="1"/>
                    <p:nvPr/>
                  </p:nvSpPr>
                  <p:spPr>
                    <a:xfrm>
                      <a:off x="1991625" y="3060575"/>
                      <a:ext cx="1060800" cy="39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R(X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)→0</a:t>
                      </a: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>
                      <a:off x="1954000" y="3414881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6602200" y="3381162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Shape 308"/>
                  <p:cNvSpPr txBox="1"/>
                  <p:nvPr/>
                </p:nvSpPr>
                <p:spPr>
                  <a:xfrm>
                    <a:off x="5615925" y="3073660"/>
                    <a:ext cx="1060800" cy="35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m</a:t>
                    </a:r>
                    <a:r>
                      <a:rPr lang="en"/>
                      <a:t>)→1</a:t>
                    </a:r>
                  </a:p>
                </p:txBody>
              </p:sp>
            </p:grpSp>
            <p:sp>
              <p:nvSpPr>
                <p:cNvPr id="309" name="Shape 309"/>
                <p:cNvSpPr txBox="1"/>
                <p:nvPr/>
              </p:nvSpPr>
              <p:spPr>
                <a:xfrm>
                  <a:off x="4493125" y="2811887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m-1</a:t>
                  </a:r>
                  <a:r>
                    <a:rPr lang="en"/>
                    <a:t>)→0</a:t>
                  </a:r>
                </a:p>
              </p:txBody>
            </p:sp>
          </p:grpSp>
          <p:cxnSp>
            <p:nvCxnSpPr>
              <p:cNvPr id="310" name="Shape 310"/>
              <p:cNvCxnSpPr>
                <a:endCxn id="309" idx="1"/>
              </p:cNvCxnSpPr>
              <p:nvPr/>
            </p:nvCxnSpPr>
            <p:spPr>
              <a:xfrm>
                <a:off x="4186225" y="2995487"/>
                <a:ext cx="306900" cy="1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11" name="Shape 311"/>
            <p:cNvSpPr/>
            <p:nvPr/>
          </p:nvSpPr>
          <p:spPr>
            <a:xfrm>
              <a:off x="34786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17" name="Shape 317"/>
          <p:cNvGrpSpPr/>
          <p:nvPr/>
        </p:nvGrpSpPr>
        <p:grpSpPr>
          <a:xfrm>
            <a:off x="4266275" y="3666750"/>
            <a:ext cx="2412895" cy="487484"/>
            <a:chOff x="3123275" y="3666750"/>
            <a:chExt cx="2412895" cy="487484"/>
          </a:xfrm>
        </p:grpSpPr>
        <p:sp>
          <p:nvSpPr>
            <p:cNvPr id="318" name="Shape 318"/>
            <p:cNvSpPr txBox="1"/>
            <p:nvPr/>
          </p:nvSpPr>
          <p:spPr>
            <a:xfrm>
              <a:off x="4475370" y="3688934"/>
              <a:ext cx="10608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Commits</a:t>
              </a:r>
            </a:p>
          </p:txBody>
        </p:sp>
        <p:grpSp>
          <p:nvGrpSpPr>
            <p:cNvPr id="319" name="Shape 319"/>
            <p:cNvGrpSpPr/>
            <p:nvPr/>
          </p:nvGrpSpPr>
          <p:grpSpPr>
            <a:xfrm>
              <a:off x="3123275" y="3666750"/>
              <a:ext cx="1471850" cy="454751"/>
              <a:chOff x="2285075" y="3819150"/>
              <a:chExt cx="1471850" cy="454751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T</a:t>
                </a:r>
                <a:r>
                  <a:rPr lang="en" baseline="-2500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W(X</a:t>
                </a:r>
                <a:r>
                  <a:rPr lang="en" baseline="-25000"/>
                  <a:t>m</a:t>
                </a:r>
                <a:r>
                  <a:rPr lang="en"/>
                  <a:t>,1)</a:t>
                </a:r>
              </a:p>
            </p:txBody>
          </p:sp>
          <p:cxnSp>
            <p:nvCxnSpPr>
              <p:cNvPr id="322" name="Shape 322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23" name="Shape 323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25" name="Shape 325"/>
          <p:cNvSpPr/>
          <p:nvPr/>
        </p:nvSpPr>
        <p:spPr>
          <a:xfrm>
            <a:off x="796400" y="3666750"/>
            <a:ext cx="2023500" cy="1215900"/>
          </a:xfrm>
          <a:prstGeom prst="wedgeRoundRectCallout">
            <a:avLst>
              <a:gd name="adj1" fmla="val 47414"/>
              <a:gd name="adj2" fmla="val -64882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does not observe T</a:t>
            </a:r>
            <a:r>
              <a:rPr lang="en" sz="1600" b="1" baseline="-25000"/>
              <a:t>m</a:t>
            </a:r>
            <a:r>
              <a:rPr lang="en" sz="1600" b="1"/>
              <a:t> until the access of data item X</a:t>
            </a:r>
            <a:r>
              <a:rPr lang="en" sz="1600" b="1" baseline="-25000"/>
              <a:t>m</a:t>
            </a:r>
          </a:p>
        </p:txBody>
      </p:sp>
      <p:sp>
        <p:nvSpPr>
          <p:cNvPr id="326" name="Shape 326"/>
          <p:cNvSpPr/>
          <p:nvPr/>
        </p:nvSpPr>
        <p:spPr>
          <a:xfrm>
            <a:off x="6892400" y="3590550"/>
            <a:ext cx="2023500" cy="1215900"/>
          </a:xfrm>
          <a:prstGeom prst="wedgeRoundRectCallout">
            <a:avLst>
              <a:gd name="adj1" fmla="val -74495"/>
              <a:gd name="adj2" fmla="val -62910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by T</a:t>
            </a:r>
            <a:r>
              <a:rPr lang="en" sz="1600" b="1" baseline="-25000"/>
              <a:t>0</a:t>
            </a:r>
            <a:r>
              <a:rPr lang="en" sz="1600" b="1"/>
              <a:t> must return the value 1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621525" y="2964287"/>
            <a:ext cx="5138275" cy="520800"/>
            <a:chOff x="2764525" y="2811887"/>
            <a:chExt cx="5138275" cy="5208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2764525" y="2811887"/>
                <a:ext cx="5138275" cy="520800"/>
                <a:chOff x="1558425" y="3060575"/>
                <a:chExt cx="5138275" cy="520800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31" name="Shape 33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32" name="Shape 33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33" name="Shape 33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5615925" y="3073660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)→1</a:t>
                  </a:r>
                </a:p>
              </p:txBody>
            </p:sp>
          </p:grpSp>
          <p:sp>
            <p:nvSpPr>
              <p:cNvPr id="337" name="Shape 33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38" name="Shape 338"/>
            <p:cNvCxnSpPr>
              <a:endCxn id="33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40" name="Shape 340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41" name="Shape 341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42" name="Shape 342"/>
          <p:cNvSpPr/>
          <p:nvPr/>
        </p:nvSpPr>
        <p:spPr>
          <a:xfrm>
            <a:off x="31738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48" name="Shape 348"/>
          <p:cNvGrpSpPr/>
          <p:nvPr/>
        </p:nvGrpSpPr>
        <p:grpSpPr>
          <a:xfrm>
            <a:off x="3643587" y="3666750"/>
            <a:ext cx="1471850" cy="454751"/>
            <a:chOff x="2285075" y="3819150"/>
            <a:chExt cx="1471850" cy="454751"/>
          </a:xfrm>
        </p:grpSpPr>
        <p:sp>
          <p:nvSpPr>
            <p:cNvPr id="349" name="Shape 349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55" name="Shape 355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58" name="Shape 358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59" name="Shape 359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0" name="Shape 360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61" name="Shape 361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63" name="Shape 363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</a:t>
                  </a:r>
                  <a:r>
                    <a:rPr lang="en" sz="1800" b="1"/>
                    <a:t>?</a:t>
                  </a:r>
                </a:p>
              </p:txBody>
            </p:sp>
          </p:grpSp>
          <p:sp>
            <p:nvSpPr>
              <p:cNvPr id="364" name="Shape 364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65" name="Shape 365"/>
            <p:cNvCxnSpPr>
              <a:endCxn id="364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366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369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156025" y="2826225"/>
            <a:ext cx="1723200" cy="955200"/>
          </a:xfrm>
          <a:prstGeom prst="wedgeRoundRectCallout">
            <a:avLst>
              <a:gd name="adj1" fmla="val -81060"/>
              <a:gd name="adj2" fmla="val -1511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Cannot return value  1--cycle in serialization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675700" y="4462775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51925" y="3775823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330800" y="4333900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16200000"/>
              <a:gd name="adj2" fmla="val 633081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2383776"/>
              <a:gd name="adj2" fmla="val 7110818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8125" y="3943362"/>
            <a:ext cx="818100" cy="818100"/>
          </a:xfrm>
          <a:prstGeom prst="arc">
            <a:avLst>
              <a:gd name="adj1" fmla="val 8936369"/>
              <a:gd name="adj2" fmla="val 142772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2081025" y="4234150"/>
            <a:ext cx="2323200" cy="818100"/>
          </a:xfrm>
          <a:prstGeom prst="wedgeRoundRectCallout">
            <a:avLst>
              <a:gd name="adj1" fmla="val 68304"/>
              <a:gd name="adj2" fmla="val -2840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Write new value to data item X</a:t>
            </a:r>
            <a:r>
              <a:rPr lang="en" sz="1600" b="1" baseline="-25000"/>
              <a:t>1</a:t>
            </a:r>
            <a:r>
              <a:rPr lang="en" sz="1600" b="1"/>
              <a:t> and commit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81" name="Shape 381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82" name="Shape 382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642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390" name="Shape 390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92" name="Shape 392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93" name="Shape 393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96" name="Shape 396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97" name="Shape 397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99" name="Shape 399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00" name="Shape 400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01" name="Shape 401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02" name="Shape 402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Shape 404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05" name="Shape 405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06" name="Shape 406"/>
            <p:cNvCxnSpPr>
              <a:endCxn id="405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07" name="Shape 407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8" name="Shape 408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10" name="Shape 410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5" name="Shape 415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16" name="Shape 416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20" name="Shape 420"/>
          <p:cNvSpPr/>
          <p:nvPr/>
        </p:nvSpPr>
        <p:spPr>
          <a:xfrm>
            <a:off x="7062500" y="3261725"/>
            <a:ext cx="2043000" cy="1434600"/>
          </a:xfrm>
          <a:prstGeom prst="wedgeRoundRectCallout">
            <a:avLst>
              <a:gd name="adj1" fmla="val -65391"/>
              <a:gd name="adj2" fmla="val 3778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Each fast-path transaction writes new values to data objects X</a:t>
            </a:r>
            <a:r>
              <a:rPr lang="en" sz="1600" b="1" baseline="-25000"/>
              <a:t>1</a:t>
            </a:r>
            <a:r>
              <a:rPr lang="en" sz="1600" b="1"/>
              <a:t> to X</a:t>
            </a:r>
            <a:r>
              <a:rPr lang="en" sz="1600" b="1" baseline="-25000"/>
              <a:t>m-1</a:t>
            </a:r>
          </a:p>
        </p:txBody>
      </p:sp>
      <p:sp>
        <p:nvSpPr>
          <p:cNvPr id="421" name="Shape 421"/>
          <p:cNvSpPr/>
          <p:nvPr/>
        </p:nvSpPr>
        <p:spPr>
          <a:xfrm>
            <a:off x="6420475" y="444025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2" name="Shape 422"/>
          <p:cNvSpPr/>
          <p:nvPr/>
        </p:nvSpPr>
        <p:spPr>
          <a:xfrm>
            <a:off x="2053075" y="2426950"/>
            <a:ext cx="5009400" cy="393600"/>
          </a:xfrm>
          <a:prstGeom prst="wedgeRoundRectCallout">
            <a:avLst>
              <a:gd name="adj1" fmla="val -20872"/>
              <a:gd name="adj2" fmla="val 79541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is invisible to fast-path transactions T</a:t>
            </a:r>
            <a:r>
              <a:rPr lang="en" sz="1600" b="1" baseline="-25000"/>
              <a:t>1</a:t>
            </a:r>
            <a:r>
              <a:rPr lang="en" sz="1600" b="1"/>
              <a:t> …… T</a:t>
            </a:r>
            <a:r>
              <a:rPr lang="en" sz="1600" b="1" baseline="-25000"/>
              <a:t>m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24" name="Shape 42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25" name="Shape 425"/>
          <p:cNvSpPr/>
          <p:nvPr/>
        </p:nvSpPr>
        <p:spPr>
          <a:xfrm rot="10800000">
            <a:off x="3143925" y="3906739"/>
            <a:ext cx="441600" cy="1078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6" name="Shape 426"/>
          <p:cNvSpPr/>
          <p:nvPr/>
        </p:nvSpPr>
        <p:spPr>
          <a:xfrm>
            <a:off x="1954693" y="4173908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Shape 43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32" name="Shape 43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34" name="Shape 43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5" name="Shape 43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38" name="Shape 43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39" name="Shape 43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40" name="Shape 44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41" name="Shape 44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42" name="Shape 44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Shape 44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44" name="Shape 44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46" name="Shape 44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47" name="Shape 44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48" name="Shape 448"/>
            <p:cNvCxnSpPr>
              <a:endCxn id="44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49" name="Shape 44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0" name="Shape 45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1" name="Shape 45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52" name="Shape 45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58" name="Shape 45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62" name="Shape 462"/>
          <p:cNvSpPr/>
          <p:nvPr/>
        </p:nvSpPr>
        <p:spPr>
          <a:xfrm>
            <a:off x="1295775" y="3808775"/>
            <a:ext cx="2203200" cy="1253100"/>
          </a:xfrm>
          <a:prstGeom prst="wedgeRoundRectCallout">
            <a:avLst>
              <a:gd name="adj1" fmla="val 86627"/>
              <a:gd name="adj2" fmla="val 3098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Tracking set aborts: cannot contend on same memory location</a:t>
            </a:r>
          </a:p>
        </p:txBody>
      </p:sp>
      <p:sp>
        <p:nvSpPr>
          <p:cNvPr id="463" name="Shape 463"/>
          <p:cNvSpPr/>
          <p:nvPr/>
        </p:nvSpPr>
        <p:spPr>
          <a:xfrm rot="10800000">
            <a:off x="4363115" y="444026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65" name="Shape 465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66" name="Shape 466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Shape 47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72" name="Shape 47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74" name="Shape 47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78" name="Shape 47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79" name="Shape 47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80" name="Shape 48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81" name="Shape 48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82" name="Shape 48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83" name="Shape 48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Shape 48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87" name="Shape 48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88" name="Shape 488"/>
            <p:cNvCxnSpPr>
              <a:endCxn id="48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89" name="Shape 48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0" name="Shape 49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1" name="Shape 49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92" name="Shape 49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96" name="Shape 49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98" name="Shape 49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02" name="Shape 502"/>
          <p:cNvSpPr/>
          <p:nvPr/>
        </p:nvSpPr>
        <p:spPr>
          <a:xfrm>
            <a:off x="6759800" y="3485100"/>
            <a:ext cx="2274000" cy="1264800"/>
          </a:xfrm>
          <a:prstGeom prst="wedgeRoundRectCallout">
            <a:avLst>
              <a:gd name="adj1" fmla="val -65246"/>
              <a:gd name="adj2" fmla="val -5234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access m-1 distinct memory locations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sp>
        <p:nvSpPr>
          <p:cNvPr id="504" name="Shape 50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grpSp>
        <p:nvGrpSpPr>
          <p:cNvPr id="511" name="Shape 51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512" name="Shape 51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13" name="Shape 51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514" name="Shape 51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15" name="Shape 51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518" name="Shape 51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519" name="Shape 51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520" name="Shape 52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521" name="Shape 52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522" name="Shape 52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523" name="Shape 52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524" name="Shape 52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25" name="Shape 52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26" name="Shape 52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527" name="Shape 52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528" name="Shape 528"/>
            <p:cNvCxnSpPr>
              <a:endCxn id="52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529" name="Shape 52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532" name="Shape 53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536" name="Shape 53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538" name="Shape 53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542" name="Shape 542"/>
          <p:cNvSpPr/>
          <p:nvPr/>
        </p:nvSpPr>
        <p:spPr>
          <a:xfrm>
            <a:off x="457200" y="3713700"/>
            <a:ext cx="3166500" cy="1264800"/>
          </a:xfrm>
          <a:prstGeom prst="wedgeRoundRectCallout">
            <a:avLst>
              <a:gd name="adj1" fmla="val 14508"/>
              <a:gd name="adj2" fmla="val -67319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Transaction T</a:t>
            </a:r>
            <a:r>
              <a:rPr lang="en" sz="1600" b="1" baseline="-25000"/>
              <a:t>0</a:t>
            </a:r>
            <a:r>
              <a:rPr lang="en" sz="1600" b="1"/>
              <a:t> must take at least ∑ i (i=1 to m-1)=Ω(m</a:t>
            </a:r>
            <a:r>
              <a:rPr lang="en" sz="1600" b="1" baseline="30000"/>
              <a:t>2</a:t>
            </a:r>
            <a:r>
              <a:rPr lang="en" sz="1600" b="1"/>
              <a:t>) memory steps</a:t>
            </a:r>
          </a:p>
        </p:txBody>
      </p:sp>
      <p:sp>
        <p:nvSpPr>
          <p:cNvPr id="543" name="Shape 543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44" name="Shape 544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Fast-path transactions aborted by non-conflicting ones or linear fast-path instrumentation cost and linear slow-path steps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Software implementation by </a:t>
            </a:r>
            <a:r>
              <a:rPr lang="en" sz="2000" b="1" u="sng"/>
              <a:t>Shavit-Touitou (‘95)</a:t>
            </a:r>
            <a:r>
              <a:rPr lang="en" sz="2000" b="1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>
                <a:solidFill>
                  <a:schemeClr val="dk1"/>
                </a:solidFill>
              </a:rPr>
              <a:t>TL2 by Dice et al. (‘06)</a:t>
            </a:r>
            <a:r>
              <a:rPr lang="en" sz="2000" b="1">
                <a:solidFill>
                  <a:schemeClr val="dk1"/>
                </a:solidFill>
              </a:rPr>
              <a:t>, </a:t>
            </a:r>
            <a:r>
              <a:rPr lang="en" sz="2000" b="1" u="sng">
                <a:solidFill>
                  <a:schemeClr val="dk1"/>
                </a:solidFill>
              </a:rPr>
              <a:t>NOrec by Spear et al. (‘06)</a:t>
            </a:r>
            <a:r>
              <a:rPr lang="en" sz="2000" b="1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568" name="Shape 568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9" name="Shape 569"/>
          <p:cNvCxnSpPr>
            <a:endCxn id="5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0" name="Shape 570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71" name="Shape 571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75" name="Shape 575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6" name="Shape 576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78" name="Shape 578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Progressive STMs like </a:t>
            </a:r>
            <a:r>
              <a:rPr lang="en" sz="1800" b="1" u="sng">
                <a:solidFill>
                  <a:schemeClr val="dk1"/>
                </a:solidFill>
              </a:rPr>
              <a:t>TL2</a:t>
            </a:r>
            <a:r>
              <a:rPr lang="en" sz="1800" b="1">
                <a:solidFill>
                  <a:schemeClr val="dk1"/>
                </a:solidFill>
              </a:rPr>
              <a:t>  circumvent the cost of validation for better performance, but impossible in progressive HyTMs!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587" name="Shape 587"/>
          <p:cNvGraphicFramePr/>
          <p:nvPr/>
        </p:nvGraphicFramePr>
        <p:xfrm>
          <a:off x="464450" y="628650"/>
          <a:ext cx="7803250" cy="443933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655675"/>
                <a:gridCol w="1465625"/>
                <a:gridCol w="1560650"/>
                <a:gridCol w="1560650"/>
                <a:gridCol w="156065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 only 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Direct accesses inside fast-path?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yes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mtClean="0"/>
              <a:t>Experimental setup</a:t>
            </a:r>
            <a:endParaRPr lang="en"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94" name="Shape 594"/>
          <p:cNvSpPr txBox="1"/>
          <p:nvPr/>
        </p:nvSpPr>
        <p:spPr>
          <a:xfrm>
            <a:off x="997825" y="825700"/>
            <a:ext cx="7388700" cy="41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Large-scale 2-socket Intel E7-4830 v3 with 12 cores per socket and 2 hyperthreads (HTs) per core, for a total of 48 threads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Each core has a private 32KB L1 cache and 256KB L2 cache (which is shared between HTs on a core)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All cores on a socket share a 30MB L3 cache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Non-uniform memory architecture (NUMA)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 b="1" dirty="0"/>
              <a:t>128GB of RAM, and runs Ubuntu 14.04 LTS.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 dirty="0"/>
              <a:t>All code was compiled with the GNU C++ compiler (G++) 4.8.4 with build target x86_64-linux-gnu and compilation options </a:t>
            </a:r>
            <a:r>
              <a:rPr lang="en" sz="1800" b="1" i="1" dirty="0"/>
              <a:t>-std=c++0x -O3 -mx32</a:t>
            </a:r>
          </a:p>
          <a:p>
            <a:pPr lvl="0" rtl="0">
              <a:spcBef>
                <a:spcPts val="0"/>
              </a:spcBef>
              <a:buNone/>
            </a:pPr>
            <a:endParaRPr sz="1800" b="1" i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pPr lvl="0">
              <a:spcBef>
                <a:spcPts val="0"/>
              </a:spcBef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Experimental methodology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601" name="Shape 601"/>
          <p:cNvSpPr txBox="1"/>
          <p:nvPr/>
        </p:nvSpPr>
        <p:spPr>
          <a:xfrm>
            <a:off x="997825" y="825700"/>
            <a:ext cx="7388700" cy="41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>
                <a:solidFill>
                  <a:schemeClr val="dk1"/>
                </a:solidFill>
              </a:rPr>
              <a:t>Six timed trials for several thread counts 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 i="1">
                <a:solidFill>
                  <a:schemeClr val="dk1"/>
                </a:solidFill>
              </a:rPr>
              <a:t>Prefilling</a:t>
            </a:r>
            <a:r>
              <a:rPr lang="en" sz="1800" b="1">
                <a:solidFill>
                  <a:schemeClr val="dk1"/>
                </a:solidFill>
              </a:rPr>
              <a:t>: n concurrent threads perform 50% Insert and 50% Delete operations on keys drawn uniformly randomly from [0,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) until the size of the tree converges to a steady state (containing approximately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/2 keys)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 i="1">
                <a:solidFill>
                  <a:schemeClr val="dk1"/>
                </a:solidFill>
              </a:rPr>
              <a:t>Measuring</a:t>
            </a:r>
            <a:r>
              <a:rPr lang="en" sz="1800" b="1">
                <a:solidFill>
                  <a:schemeClr val="dk1"/>
                </a:solidFill>
              </a:rPr>
              <a:t>: Each thread performs (U/2)% Insert, (U/2)% Delete and (100 − U )% Search operations, on keys/values drawn uniformly from [0, 10</a:t>
            </a:r>
            <a:r>
              <a:rPr lang="en" sz="1800" b="1" baseline="30000">
                <a:solidFill>
                  <a:schemeClr val="dk1"/>
                </a:solidFill>
              </a:rPr>
              <a:t>5</a:t>
            </a:r>
            <a:r>
              <a:rPr lang="en" sz="1800" b="1">
                <a:solidFill>
                  <a:schemeClr val="dk1"/>
                </a:solidFill>
              </a:rPr>
              <a:t> ); U=0,10,40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u="sng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>
                <a:solidFill>
                  <a:schemeClr val="dk1"/>
                </a:solidFill>
              </a:rPr>
              <a:t>Plots for Binary Search Tree (BST) microbenchmark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 b="1">
                <a:solidFill>
                  <a:schemeClr val="dk1"/>
                </a:solidFill>
              </a:rPr>
              <a:t>With (without) one (any) thread performing </a:t>
            </a:r>
            <a:r>
              <a:rPr lang="en" sz="1800" b="1" u="sng">
                <a:solidFill>
                  <a:schemeClr val="dk1"/>
                </a:solidFill>
              </a:rPr>
              <a:t>RangeIncrement</a:t>
            </a:r>
            <a:r>
              <a:rPr lang="en" sz="1800" b="1">
                <a:solidFill>
                  <a:schemeClr val="dk1"/>
                </a:solidFill>
              </a:rPr>
              <a:t> operations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lang="en" sz="1800" b="1">
                <a:solidFill>
                  <a:schemeClr val="dk1"/>
                </a:solidFill>
              </a:rPr>
              <a:t>Capacity aborts on fast-path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608" name="Shape 608" descr="0i0d100000k-nrq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658096"/>
            <a:ext cx="4264474" cy="32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 descr="0i0d100000k-nrq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00" y="1649225"/>
            <a:ext cx="4256901" cy="3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 descr="dsbench_legen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2886525" y="789525"/>
            <a:ext cx="35874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0% updates: #threads vs. ops/microsec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618" name="Shape 618" descr="dsbench_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 descr="5i5d100000k-nrq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25" y="1658450"/>
            <a:ext cx="4291124" cy="32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 descr="5i5d100000k-nrq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500" y="1651475"/>
            <a:ext cx="4240101" cy="32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2803375" y="789525"/>
            <a:ext cx="3670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10% updates: #threads vs. ops/microsec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628" name="Shape 628" descr="dsbench_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5" y="1225540"/>
            <a:ext cx="8673774" cy="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 descr="20i20d100000k-nrq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5" y="1646575"/>
            <a:ext cx="4278375" cy="3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 descr="20i20d100000k-nrq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374" y="1646575"/>
            <a:ext cx="4228224" cy="32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1884250" y="1578700"/>
            <a:ext cx="6089400" cy="262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/>
              <a:t>Read-only workloads: costs purely down to fast-path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Algorithm 1 overhead due to linear instrumentation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/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 b="1"/>
              <a:t>Update workloads with </a:t>
            </a:r>
            <a:r>
              <a:rPr lang="en" sz="1600" b="1" u="sng"/>
              <a:t>RangeIncrement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>
                <a:solidFill>
                  <a:schemeClr val="dk1"/>
                </a:solidFill>
              </a:rPr>
              <a:t>TLE suffers due to global lock bottleneck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NUMA effects on update heavy workloads</a:t>
            </a:r>
          </a:p>
          <a:p>
            <a:pPr marL="1371600" lvl="2" indent="-330200" rtl="0">
              <a:spcBef>
                <a:spcPts val="0"/>
              </a:spcBef>
              <a:buSzPct val="100000"/>
              <a:buChar char="■"/>
            </a:pPr>
            <a:r>
              <a:rPr lang="en" sz="1600" b="1"/>
              <a:t>From thread counts &gt; 24</a:t>
            </a:r>
          </a:p>
          <a:p>
            <a:pPr marL="1371600" lvl="2" indent="-330200" rtl="0">
              <a:spcBef>
                <a:spcPts val="0"/>
              </a:spcBef>
              <a:buSzPct val="100000"/>
              <a:buChar char="■"/>
            </a:pPr>
            <a:r>
              <a:rPr lang="en" sz="1600" b="1"/>
              <a:t>Hybrid noREC performs poorly to Algorithm 2 for same reasons as TLE</a:t>
            </a:r>
          </a:p>
          <a:p>
            <a:pPr marL="457200" lvl="0" indent="0">
              <a:spcBef>
                <a:spcPts val="0"/>
              </a:spcBef>
              <a:buNone/>
            </a:pPr>
            <a:endParaRPr sz="1600" b="1"/>
          </a:p>
        </p:txBody>
      </p:sp>
      <p:sp>
        <p:nvSpPr>
          <p:cNvPr id="632" name="Shape 632"/>
          <p:cNvSpPr/>
          <p:nvPr/>
        </p:nvSpPr>
        <p:spPr>
          <a:xfrm>
            <a:off x="2815275" y="774575"/>
            <a:ext cx="3633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40% updates: #threads vs. ops/microsec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Circumventing the impossibilities?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639" name="Shape 639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Middle-path approach? </a:t>
            </a:r>
            <a:r>
              <a:rPr lang="en" sz="1800" u="sng">
                <a:solidFill>
                  <a:schemeClr val="dk1"/>
                </a:solidFill>
              </a:rPr>
              <a:t>Ongoing work</a:t>
            </a:r>
          </a:p>
          <a:p>
            <a:pPr marL="742950" marR="0" lvl="1" indent="-13335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Almost uninstrumented “fast” fast-path</a:t>
            </a:r>
          </a:p>
          <a:p>
            <a:pPr marL="1143000" marR="0" lvl="2" indent="-7620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 concurrency with slow-path</a:t>
            </a:r>
          </a:p>
          <a:p>
            <a:pPr marL="1143000" marR="0" lvl="2" indent="-76200" algn="l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Concurrent with middle-path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Ongoing experiments on Intel Haswell and IBM Power8 (</a:t>
            </a:r>
            <a:r>
              <a:rPr lang="en" sz="1400">
                <a:solidFill>
                  <a:schemeClr val="dk1"/>
                </a:solidFill>
              </a:rPr>
              <a:t>STAMP and data structure microbenchmarks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marL="742950" lvl="1" indent="-13335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Completely different memory models</a:t>
            </a:r>
          </a:p>
          <a:p>
            <a:pPr marL="1143000" lvl="2" indent="-76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Power8 allows “direct” accesses inside hardware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457200" y="217850"/>
            <a:ext cx="8594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 is here to stay?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646" name="Shape 646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9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</a:rPr>
              <a:t>HyTM: an efficient “universal construction”?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Start with a “base” HyTM with minimal instrumentation overhead, maximal concurrency and little global metadata bottleneck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Dynamic implementation choices depending on workloads</a:t>
            </a:r>
          </a:p>
          <a:p>
            <a:pPr marL="1143000" marR="0" lvl="2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Multi-path approach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Formal methods and verification techniques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Impact of cache hierarchy, cache-size and memory model on HyTM performance</a:t>
            </a:r>
          </a:p>
          <a:p>
            <a:pPr marR="0" lvl="0" algn="l" rtl="0">
              <a:spcBef>
                <a:spcPts val="48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1462</Words>
  <Application>Microsoft Office PowerPoint</Application>
  <PresentationFormat>On-screen Show (16:9)</PresentationFormat>
  <Paragraphs>345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Instrumentation</vt:lpstr>
      <vt:lpstr>Cost of concurrency in HyTM</vt:lpstr>
      <vt:lpstr>Linear validation cost in HyTM</vt:lpstr>
      <vt:lpstr>Linear validation cost in HyTM</vt:lpstr>
      <vt:lpstr>Linear validation cost in HyTM</vt:lpstr>
      <vt:lpstr>Linear validation cost in HyTM</vt:lpstr>
      <vt:lpstr>Linear validation cost in HyTM</vt:lpstr>
      <vt:lpstr>Validation cost in HyTM</vt:lpstr>
      <vt:lpstr>Validation cost in HyTM</vt:lpstr>
      <vt:lpstr>Cost of concurrency in HyTM</vt:lpstr>
      <vt:lpstr>Cost of concurrency in HyTM</vt:lpstr>
      <vt:lpstr>Cost of Concurrency in HyTM</vt:lpstr>
      <vt:lpstr>Experimental setup</vt:lpstr>
      <vt:lpstr>Experimental methodology</vt:lpstr>
      <vt:lpstr>Cost of Concurrency in HyTM</vt:lpstr>
      <vt:lpstr>Cost of Concurrency in HyTM</vt:lpstr>
      <vt:lpstr>Cost of Concurrency in HyTM</vt:lpstr>
      <vt:lpstr>Circumventing the impossibilities?</vt:lpstr>
      <vt:lpstr>Transactional memory is here to stay?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Trevor Brown</cp:lastModifiedBy>
  <cp:revision>3</cp:revision>
  <dcterms:modified xsi:type="dcterms:W3CDTF">2017-10-05T14:12:56Z</dcterms:modified>
</cp:coreProperties>
</file>