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75" r:id="rId15"/>
    <p:sldId id="276" r:id="rId16"/>
    <p:sldId id="284" r:id="rId17"/>
    <p:sldId id="286" r:id="rId18"/>
    <p:sldId id="285" r:id="rId19"/>
    <p:sldId id="279" r:id="rId20"/>
    <p:sldId id="287" r:id="rId21"/>
    <p:sldId id="288" r:id="rId22"/>
    <p:sldId id="289" r:id="rId23"/>
    <p:sldId id="283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B4B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E52F6E-FE88-42F2-999F-71B0B54FD41D}">
  <a:tblStyle styleId="{93E52F6E-FE88-42F2-999F-71B0B54FD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3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75008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548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941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584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791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791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334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402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676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455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8351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040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848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333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19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099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324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044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967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975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indent="-365760">
              <a:spcBef>
                <a:spcPts val="0"/>
              </a:spcBef>
              <a:defRPr/>
            </a:lvl1pPr>
            <a:lvl2pPr marL="548640" lvl="1" indent="-320040">
              <a:spcBef>
                <a:spcPts val="0"/>
              </a:spcBef>
              <a:defRPr/>
            </a:lvl2pPr>
            <a:lvl3pPr marL="822960" lvl="2" indent="-320040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First line</a:t>
            </a:r>
          </a:p>
          <a:p>
            <a:pPr lvl="1"/>
            <a:r>
              <a:rPr lang="en-US" dirty="0" smtClean="0"/>
              <a:t>Second line</a:t>
            </a:r>
          </a:p>
          <a:p>
            <a:pPr lvl="2"/>
            <a:r>
              <a:rPr lang="en-US" dirty="0" smtClean="0"/>
              <a:t>Third line</a:t>
            </a:r>
          </a:p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First line</a:t>
            </a:r>
          </a:p>
          <a:p>
            <a:pPr lvl="1"/>
            <a:r>
              <a:rPr lang="en-US" dirty="0" smtClean="0"/>
              <a:t>Second line</a:t>
            </a:r>
          </a:p>
          <a:p>
            <a:pPr lvl="2"/>
            <a:r>
              <a:rPr lang="en-US" dirty="0" smtClean="0"/>
              <a:t>Third line</a:t>
            </a:r>
          </a:p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2" hasCustomPrompt="1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First line</a:t>
            </a:r>
          </a:p>
          <a:p>
            <a:pPr lvl="1"/>
            <a:r>
              <a:rPr lang="en-US" dirty="0" smtClean="0"/>
              <a:t>Second line</a:t>
            </a:r>
          </a:p>
          <a:p>
            <a:pPr lvl="2"/>
            <a:r>
              <a:rPr lang="en-US" dirty="0" smtClean="0"/>
              <a:t>Third line</a:t>
            </a:r>
          </a:p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ONLY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4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843558"/>
            <a:ext cx="8229600" cy="394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US" dirty="0" smtClean="0"/>
              <a:t>First line</a:t>
            </a:r>
          </a:p>
          <a:p>
            <a:pPr lvl="1"/>
            <a:r>
              <a:rPr lang="en-US" dirty="0" smtClean="0"/>
              <a:t>Second line</a:t>
            </a:r>
          </a:p>
          <a:p>
            <a:pPr lvl="2"/>
            <a:r>
              <a:rPr lang="en-US" dirty="0" smtClean="0"/>
              <a:t>Third line</a:t>
            </a:r>
          </a:p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5439" y="5002020"/>
            <a:ext cx="2133599" cy="11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2439" y="5002020"/>
            <a:ext cx="2895600" cy="11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1439" y="5002020"/>
            <a:ext cx="2133599" cy="11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ight-gradient"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SzPct val="100000"/>
              <a:buChar char="●"/>
              <a:defRPr sz="3000"/>
            </a:lvl1pPr>
            <a:lvl2pPr lvl="1">
              <a:spcBef>
                <a:spcPts val="480"/>
              </a:spcBef>
              <a:buSzPct val="100000"/>
              <a:buChar char="○"/>
              <a:defRPr sz="2400"/>
            </a:lvl2pPr>
            <a:lvl3pPr lvl="2">
              <a:spcBef>
                <a:spcPts val="480"/>
              </a:spcBef>
              <a:buSzPct val="100000"/>
              <a:buChar char="■"/>
              <a:defRPr sz="2400"/>
            </a:lvl3pPr>
            <a:lvl4pPr lvl="3">
              <a:spcBef>
                <a:spcPts val="360"/>
              </a:spcBef>
              <a:buSzPct val="100000"/>
              <a:buChar char="●"/>
              <a:defRPr sz="1800"/>
            </a:lvl4pPr>
            <a:lvl5pPr lvl="4">
              <a:spcBef>
                <a:spcPts val="360"/>
              </a:spcBef>
              <a:buSzPct val="100000"/>
              <a:buChar char="○"/>
              <a:defRPr sz="1800"/>
            </a:lvl5pPr>
            <a:lvl6pPr lvl="5">
              <a:spcBef>
                <a:spcPts val="360"/>
              </a:spcBef>
              <a:buSzPct val="100000"/>
              <a:buChar char="■"/>
              <a:defRPr sz="1800"/>
            </a:lvl6pPr>
            <a:lvl7pPr lvl="6">
              <a:spcBef>
                <a:spcPts val="360"/>
              </a:spcBef>
              <a:buSzPct val="100000"/>
              <a:buChar char="●"/>
              <a:defRPr sz="1800"/>
            </a:lvl7pPr>
            <a:lvl8pPr lvl="7">
              <a:spcBef>
                <a:spcPts val="360"/>
              </a:spcBef>
              <a:buSzPct val="100000"/>
              <a:buChar char="○"/>
              <a:defRPr sz="1800"/>
            </a:lvl8pPr>
            <a:lvl9pPr lvl="8">
              <a:spcBef>
                <a:spcPts val="360"/>
              </a:spcBef>
              <a:buSzPct val="100000"/>
              <a:buChar char="■"/>
              <a:defRPr sz="1800"/>
            </a:lvl9pPr>
          </a:lstStyle>
          <a:p>
            <a:r>
              <a:rPr lang="en-US" dirty="0" smtClean="0"/>
              <a:t>  First line</a:t>
            </a:r>
          </a:p>
          <a:p>
            <a:pPr lvl="1"/>
            <a:r>
              <a:rPr lang="en-US" dirty="0" smtClean="0"/>
              <a:t>  Second line</a:t>
            </a:r>
          </a:p>
          <a:p>
            <a:pPr lvl="2"/>
            <a:r>
              <a:rPr lang="en-US" dirty="0" smtClean="0"/>
              <a:t>  Third line</a:t>
            </a:r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L="274320"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L="548640"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21775" y="514350"/>
            <a:ext cx="8794200" cy="451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/>
              <a:t>Cost of Concurrency in Hybrid Transactional Memory</a:t>
            </a:r>
          </a:p>
          <a:p>
            <a:pPr lvl="0" algn="ctr" rtl="0">
              <a:spcBef>
                <a:spcPts val="0"/>
              </a:spcBef>
              <a:buNone/>
            </a:pPr>
            <a:endParaRPr b="1" dirty="0"/>
          </a:p>
          <a:p>
            <a:pPr lvl="0" algn="ctr" rtl="0">
              <a:spcBef>
                <a:spcPts val="0"/>
              </a:spcBef>
              <a:buNone/>
            </a:pPr>
            <a:r>
              <a:rPr lang="en" sz="2400" b="1" dirty="0"/>
              <a:t>Trevor Brown </a:t>
            </a:r>
            <a:r>
              <a:rPr lang="en" sz="2400" b="1" dirty="0" smtClean="0"/>
              <a:t>(IST Austria) </a:t>
            </a:r>
            <a:endParaRPr lang="en" sz="2400" b="1" dirty="0"/>
          </a:p>
          <a:p>
            <a:pPr lvl="0" algn="ctr" rtl="0">
              <a:spcBef>
                <a:spcPts val="0"/>
              </a:spcBef>
              <a:buNone/>
            </a:pPr>
            <a:r>
              <a:rPr lang="en" sz="2400" b="1" dirty="0"/>
              <a:t>Srivatsan Ravi </a:t>
            </a:r>
            <a:r>
              <a:rPr lang="en" sz="2400" b="1" dirty="0" smtClean="0"/>
              <a:t>(University of Southern California)</a:t>
            </a:r>
            <a:endParaRPr lang="en" sz="2400" b="1" dirty="0"/>
          </a:p>
          <a:p>
            <a:pPr lvl="0" algn="ctr">
              <a:spcBef>
                <a:spcPts val="0"/>
              </a:spcBef>
              <a:buNone/>
            </a:pPr>
            <a:r>
              <a:rPr lang="en" sz="2400" b="1" dirty="0"/>
              <a:t> 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78475" y="126225"/>
            <a:ext cx="8869799" cy="9011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Instrumentation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567000" y="1061550"/>
            <a:ext cx="8192400" cy="19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" sz="2400" dirty="0" smtClean="0"/>
              <a:t>Fast-path transactions intuitively need “instrumentation”</a:t>
            </a:r>
          </a:p>
          <a:p>
            <a:pPr marL="822960" indent="-347472">
              <a:buSzPct val="100000"/>
              <a:buFont typeface="Courier New" panose="02070309020205020404" pitchFamily="49" charset="0"/>
              <a:buChar char="o"/>
            </a:pPr>
            <a:r>
              <a:rPr lang="en" sz="2400" dirty="0" smtClean="0"/>
              <a:t>Detect </a:t>
            </a:r>
            <a:r>
              <a:rPr lang="en" sz="2400" dirty="0"/>
              <a:t>overlap contention with </a:t>
            </a:r>
            <a:r>
              <a:rPr lang="en" sz="2400" dirty="0" smtClean="0"/>
              <a:t>slow-path</a:t>
            </a:r>
          </a:p>
          <a:p>
            <a:pPr marL="1097280" indent="-274320">
              <a:buSzPct val="100000"/>
              <a:buFont typeface="Wingdings" panose="05000000000000000000" pitchFamily="2" charset="2"/>
              <a:buChar char="§"/>
            </a:pPr>
            <a:r>
              <a:rPr lang="en" sz="2400" dirty="0" smtClean="0"/>
              <a:t>Global timestamp, ownership records, etc.</a:t>
            </a:r>
          </a:p>
          <a:p>
            <a:pPr marL="822960" indent="-347472">
              <a:buSzPct val="100000"/>
              <a:buFont typeface="Courier New" panose="02070309020205020404" pitchFamily="49" charset="0"/>
              <a:buChar char="o"/>
            </a:pPr>
            <a:r>
              <a:rPr lang="en" sz="2400" dirty="0" smtClean="0"/>
              <a:t>Instrumentation </a:t>
            </a:r>
            <a:r>
              <a:rPr lang="en" sz="2400" dirty="0"/>
              <a:t>affects </a:t>
            </a:r>
            <a:r>
              <a:rPr lang="en" sz="2400" dirty="0" smtClean="0"/>
              <a:t>performance</a:t>
            </a:r>
          </a:p>
          <a:p>
            <a:pPr marL="754380">
              <a:buSzPct val="100000"/>
            </a:pPr>
            <a:endParaRPr lang="en" sz="2400" dirty="0" smtClean="0"/>
          </a:p>
          <a:p>
            <a:pPr lvl="0" rtl="0">
              <a:spcBef>
                <a:spcPts val="480"/>
              </a:spcBef>
              <a:buNone/>
            </a:pPr>
            <a:endParaRPr sz="3000" dirty="0"/>
          </a:p>
        </p:txBody>
      </p:sp>
      <p:grpSp>
        <p:nvGrpSpPr>
          <p:cNvPr id="244" name="Shape 244"/>
          <p:cNvGrpSpPr/>
          <p:nvPr/>
        </p:nvGrpSpPr>
        <p:grpSpPr>
          <a:xfrm>
            <a:off x="1077475" y="3119112"/>
            <a:ext cx="7412449" cy="1630687"/>
            <a:chOff x="1077475" y="3119112"/>
            <a:chExt cx="7412449" cy="1630687"/>
          </a:xfrm>
        </p:grpSpPr>
        <p:cxnSp>
          <p:nvCxnSpPr>
            <p:cNvPr id="245" name="Shape 245"/>
            <p:cNvCxnSpPr/>
            <p:nvPr/>
          </p:nvCxnSpPr>
          <p:spPr>
            <a:xfrm rot="10800000" flipH="1">
              <a:off x="2223575" y="3812399"/>
              <a:ext cx="2130299" cy="171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46" name="Shape 246"/>
            <p:cNvSpPr txBox="1"/>
            <p:nvPr/>
          </p:nvSpPr>
          <p:spPr>
            <a:xfrm>
              <a:off x="1697175" y="3569980"/>
              <a:ext cx="548699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T0</a:t>
              </a:r>
            </a:p>
          </p:txBody>
        </p:sp>
        <p:sp>
          <p:nvSpPr>
            <p:cNvPr id="247" name="Shape 247"/>
            <p:cNvSpPr/>
            <p:nvPr/>
          </p:nvSpPr>
          <p:spPr>
            <a:xfrm>
              <a:off x="2185312" y="3772294"/>
              <a:ext cx="94500" cy="86399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1077475" y="3134825"/>
              <a:ext cx="1094400" cy="451499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Slow-path </a:t>
              </a:r>
            </a:p>
          </p:txBody>
        </p:sp>
        <p:cxnSp>
          <p:nvCxnSpPr>
            <p:cNvPr id="249" name="Shape 249"/>
            <p:cNvCxnSpPr/>
            <p:nvPr/>
          </p:nvCxnSpPr>
          <p:spPr>
            <a:xfrm rot="10800000" flipH="1">
              <a:off x="6558995" y="3781598"/>
              <a:ext cx="998100" cy="12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50" name="Shape 250"/>
            <p:cNvSpPr txBox="1"/>
            <p:nvPr/>
          </p:nvSpPr>
          <p:spPr>
            <a:xfrm>
              <a:off x="5907161" y="3535404"/>
              <a:ext cx="548699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T1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6450668" y="3751298"/>
              <a:ext cx="94500" cy="86399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3358600" y="4047700"/>
              <a:ext cx="1539300" cy="6396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Partial commit of X and Y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5437400" y="3119112"/>
              <a:ext cx="1094400" cy="451499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Fast-path</a:t>
              </a:r>
            </a:p>
          </p:txBody>
        </p:sp>
        <p:cxnSp>
          <p:nvCxnSpPr>
            <p:cNvPr id="254" name="Shape 254"/>
            <p:cNvCxnSpPr/>
            <p:nvPr/>
          </p:nvCxnSpPr>
          <p:spPr>
            <a:xfrm rot="10800000" flipH="1">
              <a:off x="4397803" y="3794079"/>
              <a:ext cx="754500" cy="164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255" name="Shape 255"/>
            <p:cNvSpPr txBox="1"/>
            <p:nvPr/>
          </p:nvSpPr>
          <p:spPr>
            <a:xfrm>
              <a:off x="2483950" y="3383000"/>
              <a:ext cx="825000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W(X,1)</a:t>
              </a:r>
            </a:p>
          </p:txBody>
        </p:sp>
        <p:sp>
          <p:nvSpPr>
            <p:cNvPr id="256" name="Shape 256"/>
            <p:cNvSpPr txBox="1"/>
            <p:nvPr/>
          </p:nvSpPr>
          <p:spPr>
            <a:xfrm>
              <a:off x="3398250" y="3383000"/>
              <a:ext cx="825000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W(Y,1)</a:t>
              </a:r>
            </a:p>
          </p:txBody>
        </p:sp>
        <p:sp>
          <p:nvSpPr>
            <p:cNvPr id="257" name="Shape 257"/>
            <p:cNvSpPr txBox="1"/>
            <p:nvPr/>
          </p:nvSpPr>
          <p:spPr>
            <a:xfrm>
              <a:off x="6669151" y="3306800"/>
              <a:ext cx="998100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R(X)→</a:t>
              </a:r>
              <a:r>
                <a:rPr lang="en" sz="18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258" name="Shape 258"/>
            <p:cNvSpPr/>
            <p:nvPr/>
          </p:nvSpPr>
          <p:spPr>
            <a:xfrm>
              <a:off x="5949225" y="4022900"/>
              <a:ext cx="2540699" cy="7269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T1 must access “meta-information” to detect contention with T0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264" name="Shape 264"/>
          <p:cNvSpPr/>
          <p:nvPr/>
        </p:nvSpPr>
        <p:spPr>
          <a:xfrm>
            <a:off x="766375" y="2257125"/>
            <a:ext cx="7726800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65" name="Shape 265"/>
          <p:cNvCxnSpPr>
            <a:endCxn id="264" idx="1"/>
          </p:cNvCxnSpPr>
          <p:nvPr/>
        </p:nvCxnSpPr>
        <p:spPr>
          <a:xfrm flipH="1">
            <a:off x="766375" y="2057775"/>
            <a:ext cx="10500" cy="3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6" name="Shape 266"/>
          <p:cNvSpPr/>
          <p:nvPr/>
        </p:nvSpPr>
        <p:spPr>
          <a:xfrm>
            <a:off x="115474" y="1406775"/>
            <a:ext cx="15201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/>
              <a:t>Sequential</a:t>
            </a:r>
          </a:p>
        </p:txBody>
      </p:sp>
      <p:sp>
        <p:nvSpPr>
          <p:cNvPr id="267" name="Shape 267"/>
          <p:cNvSpPr/>
          <p:nvPr/>
        </p:nvSpPr>
        <p:spPr>
          <a:xfrm>
            <a:off x="7075850" y="1406775"/>
            <a:ext cx="17007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Progressive</a:t>
            </a:r>
          </a:p>
        </p:txBody>
      </p:sp>
      <p:cxnSp>
        <p:nvCxnSpPr>
          <p:cNvPr id="268" name="Shape 268"/>
          <p:cNvCxnSpPr/>
          <p:nvPr/>
        </p:nvCxnSpPr>
        <p:spPr>
          <a:xfrm>
            <a:off x="8168275" y="2057650"/>
            <a:ext cx="7500" cy="472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9" name="Shape 269"/>
          <p:cNvSpPr txBox="1"/>
          <p:nvPr/>
        </p:nvSpPr>
        <p:spPr>
          <a:xfrm>
            <a:off x="115475" y="2540575"/>
            <a:ext cx="17847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Minimal concurrency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7075850" y="2540575"/>
            <a:ext cx="19317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More concurrency</a:t>
            </a:r>
          </a:p>
        </p:txBody>
      </p:sp>
      <p:sp>
        <p:nvSpPr>
          <p:cNvPr id="271" name="Shape 271"/>
          <p:cNvSpPr/>
          <p:nvPr/>
        </p:nvSpPr>
        <p:spPr>
          <a:xfrm rot="5400000">
            <a:off x="678100" y="2885325"/>
            <a:ext cx="732600" cy="5694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272" name="Shape 272"/>
          <p:cNvSpPr txBox="1"/>
          <p:nvPr/>
        </p:nvSpPr>
        <p:spPr>
          <a:xfrm>
            <a:off x="152400" y="3591575"/>
            <a:ext cx="2030400" cy="67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O(1) fast-path instrumentation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6871875" y="3529444"/>
            <a:ext cx="2030400" cy="67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Ω(m) fast-path instrumentation</a:t>
            </a:r>
          </a:p>
        </p:txBody>
      </p:sp>
      <p:sp>
        <p:nvSpPr>
          <p:cNvPr id="274" name="Shape 274"/>
          <p:cNvSpPr/>
          <p:nvPr/>
        </p:nvSpPr>
        <p:spPr>
          <a:xfrm rot="5400000">
            <a:off x="7629900" y="2878275"/>
            <a:ext cx="732600" cy="5835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Cost of concurrency in HyTM</a:t>
            </a:r>
          </a:p>
        </p:txBody>
      </p:sp>
      <p:grpSp>
        <p:nvGrpSpPr>
          <p:cNvPr id="276" name="Shape 276"/>
          <p:cNvGrpSpPr/>
          <p:nvPr/>
        </p:nvGrpSpPr>
        <p:grpSpPr>
          <a:xfrm>
            <a:off x="2880925" y="3306525"/>
            <a:ext cx="3497700" cy="953700"/>
            <a:chOff x="2880925" y="3306525"/>
            <a:chExt cx="3497700" cy="953700"/>
          </a:xfrm>
        </p:grpSpPr>
        <p:sp>
          <p:nvSpPr>
            <p:cNvPr id="277" name="Shape 277"/>
            <p:cNvSpPr/>
            <p:nvPr/>
          </p:nvSpPr>
          <p:spPr>
            <a:xfrm>
              <a:off x="2880925" y="3306525"/>
              <a:ext cx="3497700" cy="953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 b="1"/>
                <a:t>Cost on slow-path transactions?</a:t>
              </a:r>
            </a:p>
          </p:txBody>
        </p:sp>
        <p:sp>
          <p:nvSpPr>
            <p:cNvPr id="278" name="Shape 278"/>
            <p:cNvSpPr/>
            <p:nvPr/>
          </p:nvSpPr>
          <p:spPr>
            <a:xfrm>
              <a:off x="3252500" y="3306525"/>
              <a:ext cx="2820300" cy="8997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286" name="Shape 286"/>
          <p:cNvSpPr/>
          <p:nvPr/>
        </p:nvSpPr>
        <p:spPr>
          <a:xfrm>
            <a:off x="1600200" y="2035250"/>
            <a:ext cx="5867400" cy="12600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 dirty="0"/>
              <a:t>Progressive opaque </a:t>
            </a:r>
            <a:r>
              <a:rPr lang="en" sz="2000" b="1" dirty="0" smtClean="0"/>
              <a:t>HyTM + Invisible </a:t>
            </a:r>
            <a:r>
              <a:rPr lang="en" sz="2000" b="1" dirty="0"/>
              <a:t>reads </a:t>
            </a:r>
            <a:r>
              <a:rPr lang="en" sz="2000" b="1" dirty="0" smtClean="0"/>
              <a:t>⇒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b="1" dirty="0" smtClean="0"/>
              <a:t>Linear </a:t>
            </a:r>
            <a:r>
              <a:rPr lang="en" sz="2000" b="1" dirty="0"/>
              <a:t>time and space </a:t>
            </a:r>
            <a:r>
              <a:rPr lang="en" sz="2000" b="1" dirty="0" smtClean="0"/>
              <a:t>complexity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b="1" dirty="0" smtClean="0"/>
              <a:t>for </a:t>
            </a:r>
            <a:r>
              <a:rPr lang="en" sz="2000" b="1" u="sng" dirty="0" smtClean="0"/>
              <a:t>each read</a:t>
            </a:r>
            <a:r>
              <a:rPr lang="en" sz="2000" b="1" dirty="0" smtClean="0"/>
              <a:t> on the slow-path</a:t>
            </a:r>
            <a:endParaRPr lang="en" sz="2000" b="1" dirty="0"/>
          </a:p>
        </p:txBody>
      </p:sp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457200" y="285750"/>
            <a:ext cx="8229600" cy="7640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/>
              <a:t>Validation </a:t>
            </a:r>
            <a:r>
              <a:rPr lang="en" dirty="0"/>
              <a:t>cost in HyTM</a:t>
            </a:r>
          </a:p>
        </p:txBody>
      </p:sp>
      <p:sp>
        <p:nvSpPr>
          <p:cNvPr id="2" name="Rectangle 1"/>
          <p:cNvSpPr/>
          <p:nvPr/>
        </p:nvSpPr>
        <p:spPr>
          <a:xfrm>
            <a:off x="1590574" y="1504950"/>
            <a:ext cx="5877025" cy="533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Theorem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550" name="Shape 550"/>
          <p:cNvSpPr/>
          <p:nvPr/>
        </p:nvSpPr>
        <p:spPr>
          <a:xfrm>
            <a:off x="766375" y="2257125"/>
            <a:ext cx="7726800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51" name="Shape 551"/>
          <p:cNvCxnSpPr>
            <a:endCxn id="550" idx="1"/>
          </p:cNvCxnSpPr>
          <p:nvPr/>
        </p:nvCxnSpPr>
        <p:spPr>
          <a:xfrm flipH="1">
            <a:off x="766375" y="2057775"/>
            <a:ext cx="10500" cy="3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2" name="Shape 552"/>
          <p:cNvSpPr/>
          <p:nvPr/>
        </p:nvSpPr>
        <p:spPr>
          <a:xfrm>
            <a:off x="115474" y="1406775"/>
            <a:ext cx="15201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/>
              <a:t>Sequential</a:t>
            </a:r>
          </a:p>
        </p:txBody>
      </p:sp>
      <p:sp>
        <p:nvSpPr>
          <p:cNvPr id="553" name="Shape 553"/>
          <p:cNvSpPr/>
          <p:nvPr/>
        </p:nvSpPr>
        <p:spPr>
          <a:xfrm>
            <a:off x="7075850" y="1406775"/>
            <a:ext cx="17007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Progressive</a:t>
            </a:r>
          </a:p>
        </p:txBody>
      </p:sp>
      <p:cxnSp>
        <p:nvCxnSpPr>
          <p:cNvPr id="554" name="Shape 554"/>
          <p:cNvCxnSpPr/>
          <p:nvPr/>
        </p:nvCxnSpPr>
        <p:spPr>
          <a:xfrm>
            <a:off x="8168275" y="2057650"/>
            <a:ext cx="7500" cy="472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5" name="Shape 555"/>
          <p:cNvSpPr txBox="1"/>
          <p:nvPr/>
        </p:nvSpPr>
        <p:spPr>
          <a:xfrm>
            <a:off x="115475" y="2540575"/>
            <a:ext cx="17847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Minimal concurrency</a:t>
            </a:r>
          </a:p>
        </p:txBody>
      </p:sp>
      <p:sp>
        <p:nvSpPr>
          <p:cNvPr id="556" name="Shape 556"/>
          <p:cNvSpPr txBox="1"/>
          <p:nvPr/>
        </p:nvSpPr>
        <p:spPr>
          <a:xfrm>
            <a:off x="7075850" y="2540575"/>
            <a:ext cx="19317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More concurrency</a:t>
            </a:r>
          </a:p>
        </p:txBody>
      </p:sp>
      <p:sp>
        <p:nvSpPr>
          <p:cNvPr id="557" name="Shape 557"/>
          <p:cNvSpPr/>
          <p:nvPr/>
        </p:nvSpPr>
        <p:spPr>
          <a:xfrm rot="5400000">
            <a:off x="678100" y="2885325"/>
            <a:ext cx="732600" cy="5694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558" name="Shape 558"/>
          <p:cNvSpPr txBox="1"/>
          <p:nvPr/>
        </p:nvSpPr>
        <p:spPr>
          <a:xfrm>
            <a:off x="100175" y="3583475"/>
            <a:ext cx="2079900" cy="116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O(1) fast-path instrumentation+O(1) slow-path reads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6841100" y="3453250"/>
            <a:ext cx="2213700" cy="143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Ω(m) fast-path instrumentation + </a:t>
            </a:r>
            <a:r>
              <a:rPr lang="en" sz="1800" b="1">
                <a:solidFill>
                  <a:schemeClr val="dk1"/>
                </a:solidFill>
              </a:rPr>
              <a:t>Ω(m) slow-path steps per-read</a:t>
            </a:r>
          </a:p>
        </p:txBody>
      </p:sp>
      <p:sp>
        <p:nvSpPr>
          <p:cNvPr id="560" name="Shape 560"/>
          <p:cNvSpPr/>
          <p:nvPr/>
        </p:nvSpPr>
        <p:spPr>
          <a:xfrm rot="5400000">
            <a:off x="7629900" y="2878275"/>
            <a:ext cx="732600" cy="5835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561" name="Shape 5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Cost of concurrency in HyTM</a:t>
            </a:r>
          </a:p>
        </p:txBody>
      </p:sp>
      <p:sp>
        <p:nvSpPr>
          <p:cNvPr id="562" name="Shape 562"/>
          <p:cNvSpPr txBox="1"/>
          <p:nvPr/>
        </p:nvSpPr>
        <p:spPr>
          <a:xfrm>
            <a:off x="2236775" y="3208750"/>
            <a:ext cx="4181700" cy="1430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Fast-path transactions aborted by non-conflicting ones or linear fast-path instrumentation cost and linear slow-path steps</a:t>
            </a:r>
          </a:p>
          <a:p>
            <a:pPr lvl="0" rtl="0">
              <a:spcBef>
                <a:spcPts val="0"/>
              </a:spcBef>
              <a:buNone/>
            </a:pPr>
            <a:endParaRPr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568" name="Shape 568"/>
          <p:cNvSpPr/>
          <p:nvPr/>
        </p:nvSpPr>
        <p:spPr>
          <a:xfrm>
            <a:off x="766375" y="2257125"/>
            <a:ext cx="7726800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69" name="Shape 569"/>
          <p:cNvCxnSpPr>
            <a:endCxn id="568" idx="1"/>
          </p:cNvCxnSpPr>
          <p:nvPr/>
        </p:nvCxnSpPr>
        <p:spPr>
          <a:xfrm flipH="1">
            <a:off x="766375" y="2057775"/>
            <a:ext cx="10500" cy="3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70" name="Shape 570"/>
          <p:cNvSpPr/>
          <p:nvPr/>
        </p:nvSpPr>
        <p:spPr>
          <a:xfrm>
            <a:off x="115474" y="1406775"/>
            <a:ext cx="15201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/>
              <a:t>Sequential</a:t>
            </a:r>
          </a:p>
        </p:txBody>
      </p:sp>
      <p:sp>
        <p:nvSpPr>
          <p:cNvPr id="571" name="Shape 571"/>
          <p:cNvSpPr/>
          <p:nvPr/>
        </p:nvSpPr>
        <p:spPr>
          <a:xfrm>
            <a:off x="7075850" y="1406775"/>
            <a:ext cx="17007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Progressive</a:t>
            </a:r>
          </a:p>
        </p:txBody>
      </p:sp>
      <p:cxnSp>
        <p:nvCxnSpPr>
          <p:cNvPr id="572" name="Shape 572"/>
          <p:cNvCxnSpPr/>
          <p:nvPr/>
        </p:nvCxnSpPr>
        <p:spPr>
          <a:xfrm>
            <a:off x="8168275" y="2057650"/>
            <a:ext cx="7500" cy="472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73" name="Shape 573"/>
          <p:cNvSpPr txBox="1"/>
          <p:nvPr/>
        </p:nvSpPr>
        <p:spPr>
          <a:xfrm>
            <a:off x="115475" y="2540575"/>
            <a:ext cx="17847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Minimal concurrency</a:t>
            </a:r>
          </a:p>
        </p:txBody>
      </p:sp>
      <p:sp>
        <p:nvSpPr>
          <p:cNvPr id="574" name="Shape 574"/>
          <p:cNvSpPr txBox="1"/>
          <p:nvPr/>
        </p:nvSpPr>
        <p:spPr>
          <a:xfrm>
            <a:off x="7075850" y="2540575"/>
            <a:ext cx="19317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More concurrency</a:t>
            </a:r>
          </a:p>
        </p:txBody>
      </p:sp>
      <p:sp>
        <p:nvSpPr>
          <p:cNvPr id="575" name="Shape 575"/>
          <p:cNvSpPr/>
          <p:nvPr/>
        </p:nvSpPr>
        <p:spPr>
          <a:xfrm rot="5400000">
            <a:off x="678100" y="2885325"/>
            <a:ext cx="732600" cy="5694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576" name="Shape 576"/>
          <p:cNvSpPr txBox="1"/>
          <p:nvPr/>
        </p:nvSpPr>
        <p:spPr>
          <a:xfrm>
            <a:off x="100175" y="3583475"/>
            <a:ext cx="2079900" cy="116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O(1) fast-path instrumentation+O(1) slow-path reads</a:t>
            </a:r>
          </a:p>
        </p:txBody>
      </p:sp>
      <p:sp>
        <p:nvSpPr>
          <p:cNvPr id="577" name="Shape 577"/>
          <p:cNvSpPr txBox="1"/>
          <p:nvPr/>
        </p:nvSpPr>
        <p:spPr>
          <a:xfrm>
            <a:off x="6841100" y="3453250"/>
            <a:ext cx="2213700" cy="143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Ω(m) fast-path instrumentation + </a:t>
            </a:r>
            <a:r>
              <a:rPr lang="en" sz="1800" b="1">
                <a:solidFill>
                  <a:schemeClr val="dk1"/>
                </a:solidFill>
              </a:rPr>
              <a:t>Ω(m) slow-path steps per-read</a:t>
            </a:r>
          </a:p>
        </p:txBody>
      </p:sp>
      <p:sp>
        <p:nvSpPr>
          <p:cNvPr id="578" name="Shape 578"/>
          <p:cNvSpPr/>
          <p:nvPr/>
        </p:nvSpPr>
        <p:spPr>
          <a:xfrm rot="5400000">
            <a:off x="7629900" y="2878275"/>
            <a:ext cx="732600" cy="583500"/>
          </a:xfrm>
          <a:prstGeom prst="rightBrace">
            <a:avLst>
              <a:gd name="adj1" fmla="val 510307"/>
              <a:gd name="adj2" fmla="val 50000"/>
            </a:avLst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579" name="Shape 5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Cost of concurrency in HyTM</a:t>
            </a:r>
          </a:p>
        </p:txBody>
      </p:sp>
      <p:sp>
        <p:nvSpPr>
          <p:cNvPr id="580" name="Shape 580"/>
          <p:cNvSpPr txBox="1"/>
          <p:nvPr/>
        </p:nvSpPr>
        <p:spPr>
          <a:xfrm>
            <a:off x="2236775" y="3208750"/>
            <a:ext cx="4181700" cy="1430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Progressive STMs like </a:t>
            </a:r>
            <a:r>
              <a:rPr lang="en" sz="1800" b="1" u="sng">
                <a:solidFill>
                  <a:schemeClr val="dk1"/>
                </a:solidFill>
              </a:rPr>
              <a:t>TL2</a:t>
            </a:r>
            <a:r>
              <a:rPr lang="en" sz="1800" b="1">
                <a:solidFill>
                  <a:schemeClr val="dk1"/>
                </a:solidFill>
              </a:rPr>
              <a:t>  circumvent the cost of validation for better performance, but impossible in progressive HyTMs!</a:t>
            </a:r>
          </a:p>
          <a:p>
            <a:pPr lvl="0" algn="ctr" rtl="0"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>
            <a:spLocks noGrp="1"/>
          </p:cNvSpPr>
          <p:nvPr>
            <p:ph type="title"/>
          </p:nvPr>
        </p:nvSpPr>
        <p:spPr>
          <a:xfrm>
            <a:off x="457200" y="78224"/>
            <a:ext cx="8229600" cy="6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Cost of Concurrency in HyTM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graphicFrame>
        <p:nvGraphicFramePr>
          <p:cNvPr id="587" name="Shape 587"/>
          <p:cNvGraphicFramePr/>
          <p:nvPr>
            <p:extLst>
              <p:ext uri="{D42A27DB-BD31-4B8C-83A1-F6EECF244321}">
                <p14:modId xmlns:p14="http://schemas.microsoft.com/office/powerpoint/2010/main" val="895090863"/>
              </p:ext>
            </p:extLst>
          </p:nvPr>
        </p:nvGraphicFramePr>
        <p:xfrm>
          <a:off x="533400" y="895350"/>
          <a:ext cx="7803250" cy="3687930"/>
        </p:xfrm>
        <a:graphic>
          <a:graphicData uri="http://schemas.openxmlformats.org/drawingml/2006/table">
            <a:tbl>
              <a:tblPr>
                <a:noFill/>
                <a:tableStyleId>{93E52F6E-FE88-42F2-999F-71B0B54FD41D}</a:tableStyleId>
              </a:tblPr>
              <a:tblGrid>
                <a:gridCol w="1655675"/>
                <a:gridCol w="1465625"/>
                <a:gridCol w="1560650"/>
                <a:gridCol w="1560650"/>
                <a:gridCol w="1560650"/>
              </a:tblGrid>
              <a:tr h="3633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Algorithm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Algorithm 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Transactional Lock Elision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Hybrid Norec</a:t>
                      </a:r>
                    </a:p>
                  </a:txBody>
                  <a:tcPr marL="91425" marR="91425" marT="91425" marB="91425"/>
                </a:tc>
              </a:tr>
              <a:tr h="7514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Instrumentation in fast-path reads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per-read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constant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constant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constant</a:t>
                      </a:r>
                    </a:p>
                  </a:txBody>
                  <a:tcPr marL="91425" marR="91425" marT="91425" marB="91425"/>
                </a:tc>
              </a:tr>
              <a:tr h="7514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Instrumentation in fast-path writes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per-write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per-write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constant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constant</a:t>
                      </a:r>
                    </a:p>
                  </a:txBody>
                  <a:tcPr marL="91425" marR="91425" marT="91425" marB="91425"/>
                </a:tc>
              </a:tr>
              <a:tr h="5573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Validation in slow-path reads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Ω(|Rset|)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Ω(|Rset|)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none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Ω(|Rset|) only if concurrency</a:t>
                      </a:r>
                    </a:p>
                  </a:txBody>
                  <a:tcPr marL="91425" marR="91425" marT="91425" marB="91425"/>
                </a:tc>
              </a:tr>
              <a:tr h="5573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h/w-s/w concurrency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prog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prog for slow-path readers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zero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Not prog; small contention window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Experimental systems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599"/>
          </a:xfrm>
        </p:spPr>
        <p:txBody>
          <a:bodyPr/>
          <a:lstStyle/>
          <a:p>
            <a:r>
              <a:rPr lang="en-US" sz="2800" dirty="0" smtClean="0"/>
              <a:t>Intel</a:t>
            </a:r>
          </a:p>
          <a:p>
            <a:pPr lvl="1"/>
            <a:r>
              <a:rPr lang="en-US" sz="2000" dirty="0" smtClean="0"/>
              <a:t>2x 12-core (2 </a:t>
            </a:r>
            <a:r>
              <a:rPr lang="en-US" sz="2000" dirty="0" err="1" smtClean="0"/>
              <a:t>hyperthreads</a:t>
            </a:r>
            <a:r>
              <a:rPr lang="en-US" sz="2000" dirty="0" smtClean="0"/>
              <a:t> per core)</a:t>
            </a:r>
          </a:p>
          <a:p>
            <a:pPr lvl="1"/>
            <a:r>
              <a:rPr lang="en-US" sz="2000" dirty="0" smtClean="0"/>
              <a:t>HTM read/write-set capacity: 30</a:t>
            </a:r>
            <a:r>
              <a:rPr lang="en-US" sz="2000" u="sng" dirty="0" smtClean="0"/>
              <a:t>MB</a:t>
            </a:r>
            <a:r>
              <a:rPr lang="en-US" sz="2000" dirty="0" smtClean="0"/>
              <a:t> / 32KB</a:t>
            </a:r>
          </a:p>
          <a:p>
            <a:r>
              <a:rPr lang="en-US" sz="2800" dirty="0" smtClean="0"/>
              <a:t>IBM POWER</a:t>
            </a:r>
          </a:p>
          <a:p>
            <a:pPr lvl="1"/>
            <a:r>
              <a:rPr lang="en-US" sz="2000" dirty="0" smtClean="0"/>
              <a:t>2x 12-core (8 </a:t>
            </a:r>
            <a:r>
              <a:rPr lang="en-US" sz="2000" dirty="0" err="1" smtClean="0"/>
              <a:t>hyperthreads</a:t>
            </a:r>
            <a:r>
              <a:rPr lang="en-US" sz="2000" dirty="0" smtClean="0"/>
              <a:t> per core)</a:t>
            </a:r>
          </a:p>
          <a:p>
            <a:pPr lvl="1"/>
            <a:r>
              <a:rPr lang="en-US" sz="2000" dirty="0" smtClean="0"/>
              <a:t>Allows direct (non-speculative) accesses</a:t>
            </a:r>
          </a:p>
          <a:p>
            <a:pPr lvl="1"/>
            <a:r>
              <a:rPr lang="en-US" sz="2000" dirty="0" smtClean="0"/>
              <a:t>HTM read/write-set capacity: 8KB / 8KB</a:t>
            </a:r>
          </a:p>
          <a:p>
            <a:r>
              <a:rPr lang="en-US" sz="2800" dirty="0" smtClean="0"/>
              <a:t>Capacity shared between </a:t>
            </a:r>
            <a:r>
              <a:rPr lang="en-US" sz="2800" dirty="0" err="1" smtClean="0"/>
              <a:t>hyperthreads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38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11480">
              <a:spcAft>
                <a:spcPts val="600"/>
              </a:spcAft>
            </a:pPr>
            <a:r>
              <a:rPr lang="en-US" dirty="0" smtClean="0"/>
              <a:t>Study </a:t>
            </a:r>
            <a:r>
              <a:rPr lang="en-US" dirty="0"/>
              <a:t>performance impact of </a:t>
            </a:r>
            <a:r>
              <a:rPr lang="en-US" dirty="0" smtClean="0"/>
              <a:t>fast-path</a:t>
            </a:r>
            <a:br>
              <a:rPr lang="en-US" dirty="0" smtClean="0"/>
            </a:br>
            <a:r>
              <a:rPr lang="en-US" dirty="0" smtClean="0"/>
              <a:t>    instrumentation </a:t>
            </a:r>
            <a:r>
              <a:rPr lang="en-US" dirty="0"/>
              <a:t>and slow-path validation</a:t>
            </a:r>
          </a:p>
          <a:p>
            <a:pPr indent="-411480">
              <a:spcAft>
                <a:spcPts val="600"/>
              </a:spcAft>
            </a:pPr>
            <a:r>
              <a:rPr lang="en-US" dirty="0" smtClean="0"/>
              <a:t>Understand </a:t>
            </a:r>
            <a:r>
              <a:rPr lang="en-US" dirty="0"/>
              <a:t>how </a:t>
            </a:r>
            <a:r>
              <a:rPr lang="en-US" dirty="0" err="1"/>
              <a:t>HyTM</a:t>
            </a:r>
            <a:r>
              <a:rPr lang="en-US" dirty="0"/>
              <a:t> </a:t>
            </a:r>
            <a:r>
              <a:rPr lang="en-US" dirty="0" smtClean="0"/>
              <a:t>design affects</a:t>
            </a:r>
            <a:br>
              <a:rPr lang="en-US" dirty="0" smtClean="0"/>
            </a:br>
            <a:r>
              <a:rPr lang="en-US" dirty="0" smtClean="0"/>
              <a:t>    performance </a:t>
            </a:r>
            <a:r>
              <a:rPr lang="en-US" dirty="0"/>
              <a:t>with Intel </a:t>
            </a:r>
            <a:r>
              <a:rPr lang="en-US" dirty="0" smtClean="0"/>
              <a:t>and </a:t>
            </a:r>
            <a:r>
              <a:rPr lang="en-US" dirty="0"/>
              <a:t>IBM HTMs</a:t>
            </a:r>
          </a:p>
          <a:p>
            <a:pPr indent="-411480">
              <a:spcAft>
                <a:spcPts val="600"/>
              </a:spcAft>
            </a:pPr>
            <a:r>
              <a:rPr lang="en-US" dirty="0" smtClean="0"/>
              <a:t>Determine </a:t>
            </a:r>
            <a:r>
              <a:rPr lang="en-US" dirty="0"/>
              <a:t>whether direct accesses can </a:t>
            </a:r>
            <a:r>
              <a:rPr lang="en-US" dirty="0" smtClean="0"/>
              <a:t>be</a:t>
            </a:r>
            <a:br>
              <a:rPr lang="en-US" dirty="0" smtClean="0"/>
            </a:br>
            <a:r>
              <a:rPr lang="en-US" dirty="0" smtClean="0"/>
              <a:t>    used </a:t>
            </a:r>
            <a:r>
              <a:rPr lang="en-US" dirty="0"/>
              <a:t>to obtain performance improvements</a:t>
            </a:r>
          </a:p>
          <a:p>
            <a:pPr indent="-411480"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234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Binary search tree benchmark</a:t>
            </a:r>
          </a:p>
          <a:p>
            <a:r>
              <a:rPr lang="en-US" dirty="0" smtClean="0"/>
              <a:t>Timed trials</a:t>
            </a:r>
          </a:p>
          <a:p>
            <a:r>
              <a:rPr lang="en-US" dirty="0" smtClean="0"/>
              <a:t>Prefill tree with half of key range [0, 10</a:t>
            </a:r>
            <a:r>
              <a:rPr lang="en-US" baseline="30000" dirty="0" smtClean="0"/>
              <a:t>5</a:t>
            </a:r>
            <a:r>
              <a:rPr lang="en-US" dirty="0" smtClean="0"/>
              <a:t>)</a:t>
            </a:r>
          </a:p>
          <a:p>
            <a:r>
              <a:rPr lang="en-US" dirty="0" smtClean="0"/>
              <a:t>Workloads (U=0,10,40):</a:t>
            </a:r>
          </a:p>
          <a:p>
            <a:pPr lvl="1"/>
            <a:r>
              <a:rPr lang="en-US" dirty="0" smtClean="0"/>
              <a:t>Light: n threads do (U/2)% Insert, (U/2)% Delete,</a:t>
            </a:r>
            <a:br>
              <a:rPr lang="en-US" dirty="0" smtClean="0"/>
            </a:br>
            <a:r>
              <a:rPr lang="en-US" dirty="0" smtClean="0"/>
              <a:t>(100-U)% Search</a:t>
            </a:r>
          </a:p>
          <a:p>
            <a:pPr lvl="1"/>
            <a:r>
              <a:rPr lang="en-US" dirty="0" smtClean="0"/>
              <a:t>Heavy: </a:t>
            </a:r>
            <a:r>
              <a:rPr lang="en-US" dirty="0"/>
              <a:t>n-1 threads behave as in </a:t>
            </a:r>
            <a:r>
              <a:rPr lang="en-US" dirty="0" smtClean="0"/>
              <a:t>Light,</a:t>
            </a:r>
            <a:br>
              <a:rPr lang="en-US" dirty="0" smtClean="0"/>
            </a:br>
            <a:r>
              <a:rPr lang="en-US" dirty="0" smtClean="0"/>
              <a:t>1 thread does 100% </a:t>
            </a:r>
            <a:r>
              <a:rPr lang="en-US" dirty="0" err="1" smtClean="0"/>
              <a:t>RangeIncrement</a:t>
            </a:r>
            <a:r>
              <a:rPr lang="en-US" dirty="0" smtClean="0"/>
              <a:t>(low, high)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827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457200" y="78214"/>
            <a:ext cx="8229600" cy="718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/>
              <a:t>0% updates on Intel</a:t>
            </a:r>
            <a:endParaRPr lang="en" dirty="0"/>
          </a:p>
        </p:txBody>
      </p:sp>
      <p:sp>
        <p:nvSpPr>
          <p:cNvPr id="607" name="Shape 607"/>
          <p:cNvSpPr txBox="1">
            <a:spLocks noGrp="1"/>
          </p:cNvSpPr>
          <p:nvPr>
            <p:ph type="sldNum" idx="12"/>
          </p:nvPr>
        </p:nvSpPr>
        <p:spPr>
          <a:xfrm>
            <a:off x="8556791" y="4738182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2" t="64722" r="15654" b="31850"/>
          <a:stretch/>
        </p:blipFill>
        <p:spPr bwMode="auto">
          <a:xfrm>
            <a:off x="633441" y="865339"/>
            <a:ext cx="8254311" cy="2586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633440" y="1592818"/>
            <a:ext cx="8254315" cy="2971800"/>
            <a:chOff x="454209" y="1733550"/>
            <a:chExt cx="8537392" cy="307371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69" t="40741" r="14624" b="26737"/>
            <a:stretch/>
          </p:blipFill>
          <p:spPr bwMode="auto">
            <a:xfrm>
              <a:off x="454209" y="1733550"/>
              <a:ext cx="8537390" cy="259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00" t="56657" r="8282" b="36084"/>
            <a:stretch/>
          </p:blipFill>
          <p:spPr bwMode="auto">
            <a:xfrm>
              <a:off x="454210" y="4322949"/>
              <a:ext cx="8537391" cy="484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 rot="16200000">
            <a:off x="-1337006" y="282378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operations per microsecond</a:t>
            </a:r>
            <a:endParaRPr lang="en-US" sz="1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625754" y="456461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concurrent threads</a:t>
            </a:r>
            <a:endParaRPr lang="en-US" sz="1800" b="1" dirty="0"/>
          </a:p>
        </p:txBody>
      </p:sp>
      <p:sp>
        <p:nvSpPr>
          <p:cNvPr id="4" name="Rectangle 3"/>
          <p:cNvSpPr/>
          <p:nvPr/>
        </p:nvSpPr>
        <p:spPr>
          <a:xfrm>
            <a:off x="633441" y="1200150"/>
            <a:ext cx="4136216" cy="39266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Light</a:t>
            </a:r>
            <a:r>
              <a:rPr lang="en-US" sz="1800" dirty="0" smtClean="0"/>
              <a:t> workload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>
          <a:xfrm>
            <a:off x="4769657" y="1200150"/>
            <a:ext cx="4118096" cy="39266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Heavy</a:t>
            </a:r>
            <a:r>
              <a:rPr lang="en-US" sz="1800" dirty="0" smtClean="0"/>
              <a:t> workload</a:t>
            </a:r>
            <a:endParaRPr lang="en-US" sz="18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057400" y="3409950"/>
            <a:ext cx="2057400" cy="762000"/>
          </a:xfrm>
          <a:prstGeom prst="wedgeRoundRectCallout">
            <a:avLst>
              <a:gd name="adj1" fmla="val 64815"/>
              <a:gd name="adj2" fmla="val -173750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Fast-path reads </a:t>
            </a:r>
            <a:r>
              <a:rPr lang="en-US" sz="1800" b="1" dirty="0" smtClean="0"/>
              <a:t>instrumented</a:t>
            </a:r>
            <a:endParaRPr lang="en-US" sz="1800" b="1" dirty="0"/>
          </a:p>
        </p:txBody>
      </p:sp>
      <p:sp>
        <p:nvSpPr>
          <p:cNvPr id="6" name="Oval 5"/>
          <p:cNvSpPr/>
          <p:nvPr/>
        </p:nvSpPr>
        <p:spPr>
          <a:xfrm>
            <a:off x="4314825" y="1847850"/>
            <a:ext cx="381000" cy="4572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1295400" y="1638300"/>
            <a:ext cx="2177954" cy="685800"/>
          </a:xfrm>
          <a:prstGeom prst="wedgeRoundRectCallout">
            <a:avLst>
              <a:gd name="adj1" fmla="val 88501"/>
              <a:gd name="adj2" fmla="val -833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Fast-path reads</a:t>
            </a:r>
            <a:br>
              <a:rPr lang="en-US" sz="1800" dirty="0" smtClean="0"/>
            </a:br>
            <a:r>
              <a:rPr lang="en-US" sz="1800" b="1" dirty="0" smtClean="0"/>
              <a:t>not </a:t>
            </a:r>
            <a:r>
              <a:rPr lang="en-US" sz="1800" dirty="0" smtClean="0"/>
              <a:t>instrumented</a:t>
            </a:r>
            <a:endParaRPr lang="en-US" sz="18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505325" y="1857375"/>
            <a:ext cx="2743200" cy="742950"/>
          </a:xfrm>
          <a:prstGeom prst="wedgeRoundRectCallout">
            <a:avLst>
              <a:gd name="adj1" fmla="val 39896"/>
              <a:gd name="adj2" fmla="val 12763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/>
              <a:t>RangeIncrements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slow path </a:t>
            </a:r>
            <a:r>
              <a:rPr lang="en-US" sz="1800" dirty="0" smtClean="0">
                <a:sym typeface="Wingdings" panose="05000000000000000000" pitchFamily="2" charset="2"/>
              </a:rPr>
              <a:t> </a:t>
            </a:r>
            <a:r>
              <a:rPr lang="en-US" sz="1800" dirty="0" smtClean="0"/>
              <a:t>global lock</a:t>
            </a:r>
            <a:endParaRPr lang="en-US" sz="1800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5876925" y="4096360"/>
            <a:ext cx="990600" cy="832061"/>
          </a:xfrm>
          <a:prstGeom prst="wedgeRoundRectCallout">
            <a:avLst>
              <a:gd name="adj1" fmla="val 114704"/>
              <a:gd name="adj2" fmla="val -13397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NUMA</a:t>
            </a:r>
            <a:br>
              <a:rPr lang="en-US" sz="1800" dirty="0" smtClean="0"/>
            </a:br>
            <a:r>
              <a:rPr lang="en-US" sz="1800" dirty="0" smtClean="0"/>
              <a:t>effects</a:t>
            </a:r>
            <a:endParaRPr lang="en-US" sz="1800" dirty="0"/>
          </a:p>
        </p:txBody>
      </p:sp>
      <p:sp>
        <p:nvSpPr>
          <p:cNvPr id="9" name="Left Brace 8"/>
          <p:cNvSpPr/>
          <p:nvPr/>
        </p:nvSpPr>
        <p:spPr>
          <a:xfrm rot="16200000">
            <a:off x="7767638" y="2881312"/>
            <a:ext cx="238125" cy="144780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7391400" y="4171950"/>
            <a:ext cx="1496355" cy="762000"/>
          </a:xfrm>
          <a:prstGeom prst="wedgeRectCallout">
            <a:avLst>
              <a:gd name="adj1" fmla="val -17014"/>
              <a:gd name="adj2" fmla="val -11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Using both sockets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20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Transactional Memory: a history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49" name="Shape 49"/>
          <p:cNvSpPr/>
          <p:nvPr/>
        </p:nvSpPr>
        <p:spPr>
          <a:xfrm>
            <a:off x="766375" y="2257125"/>
            <a:ext cx="7726799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Shape 50"/>
          <p:cNvCxnSpPr>
            <a:endCxn id="49" idx="1"/>
          </p:cNvCxnSpPr>
          <p:nvPr/>
        </p:nvCxnSpPr>
        <p:spPr>
          <a:xfrm flipH="1">
            <a:off x="766375" y="2057775"/>
            <a:ext cx="10500" cy="3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" name="Shape 51"/>
          <p:cNvSpPr/>
          <p:nvPr/>
        </p:nvSpPr>
        <p:spPr>
          <a:xfrm>
            <a:off x="115475" y="1406775"/>
            <a:ext cx="1878899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/>
              <a:t>Hardware TM</a:t>
            </a:r>
          </a:p>
        </p:txBody>
      </p:sp>
      <p:cxnSp>
        <p:nvCxnSpPr>
          <p:cNvPr id="52" name="Shape 52"/>
          <p:cNvCxnSpPr/>
          <p:nvPr/>
        </p:nvCxnSpPr>
        <p:spPr>
          <a:xfrm>
            <a:off x="4611662" y="2006237"/>
            <a:ext cx="7499" cy="4724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53"/>
          <p:cNvSpPr/>
          <p:nvPr/>
        </p:nvSpPr>
        <p:spPr>
          <a:xfrm>
            <a:off x="3697200" y="1394450"/>
            <a:ext cx="1878899" cy="5658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 Software TM</a:t>
            </a:r>
          </a:p>
        </p:txBody>
      </p:sp>
      <p:sp>
        <p:nvSpPr>
          <p:cNvPr id="54" name="Shape 54"/>
          <p:cNvSpPr/>
          <p:nvPr/>
        </p:nvSpPr>
        <p:spPr>
          <a:xfrm>
            <a:off x="7201825" y="1406775"/>
            <a:ext cx="15747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Hybrid TM</a:t>
            </a:r>
          </a:p>
        </p:txBody>
      </p:sp>
      <p:cxnSp>
        <p:nvCxnSpPr>
          <p:cNvPr id="55" name="Shape 55"/>
          <p:cNvCxnSpPr/>
          <p:nvPr/>
        </p:nvCxnSpPr>
        <p:spPr>
          <a:xfrm>
            <a:off x="8168275" y="2057650"/>
            <a:ext cx="7499" cy="4724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496475" y="2540575"/>
            <a:ext cx="953700" cy="53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1993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7914050" y="2540575"/>
            <a:ext cx="6606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Today</a:t>
            </a:r>
          </a:p>
        </p:txBody>
      </p:sp>
      <p:sp>
        <p:nvSpPr>
          <p:cNvPr id="58" name="Shape 58"/>
          <p:cNvSpPr/>
          <p:nvPr/>
        </p:nvSpPr>
        <p:spPr>
          <a:xfrm>
            <a:off x="698209" y="3500619"/>
            <a:ext cx="7975200" cy="1386599"/>
          </a:xfrm>
          <a:prstGeom prst="wedgeRoundRectCallout">
            <a:avLst>
              <a:gd name="adj1" fmla="val -48379"/>
              <a:gd name="adj2" fmla="val -93702"/>
              <a:gd name="adj3" fmla="val 0"/>
            </a:avLst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Char char="➔"/>
            </a:pPr>
            <a:r>
              <a:rPr lang="en" sz="2000" b="1"/>
              <a:t>Original proposal by </a:t>
            </a:r>
            <a:r>
              <a:rPr lang="en" sz="2000" b="1" u="sng"/>
              <a:t>Herlihy-Moss (‘93)</a:t>
            </a: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Char char="➔"/>
            </a:pPr>
            <a:r>
              <a:rPr lang="en" sz="2000" b="1"/>
              <a:t>Exploit cache-coherence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➔"/>
            </a:pPr>
            <a:r>
              <a:rPr lang="en" sz="2000" b="1"/>
              <a:t>Optimistic synchronization: buffer speculative updates</a:t>
            </a:r>
          </a:p>
        </p:txBody>
      </p:sp>
      <p:sp>
        <p:nvSpPr>
          <p:cNvPr id="59" name="Shape 59"/>
          <p:cNvSpPr/>
          <p:nvPr/>
        </p:nvSpPr>
        <p:spPr>
          <a:xfrm>
            <a:off x="707900" y="3135650"/>
            <a:ext cx="7975200" cy="1878600"/>
          </a:xfrm>
          <a:prstGeom prst="wedgeRoundRectCallout">
            <a:avLst>
              <a:gd name="adj1" fmla="val -43"/>
              <a:gd name="adj2" fmla="val -61996"/>
              <a:gd name="adj3" fmla="val 0"/>
            </a:avLst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Char char="➔"/>
            </a:pPr>
            <a:r>
              <a:rPr lang="en" sz="2000" b="1"/>
              <a:t>Software implementation by </a:t>
            </a:r>
            <a:r>
              <a:rPr lang="en" sz="2000" b="1" u="sng"/>
              <a:t>Shavit-Touitou (‘95)</a:t>
            </a:r>
            <a:r>
              <a:rPr lang="en" sz="2000" b="1"/>
              <a:t>: “static” transactions</a:t>
            </a: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Char char="➔"/>
            </a:pPr>
            <a:r>
              <a:rPr lang="en" sz="2000" b="1" u="sng"/>
              <a:t>“Dynamic” STM by Herlihy et al. (‘03)</a:t>
            </a:r>
          </a:p>
          <a:p>
            <a:pPr marL="914400" lvl="1" indent="-355600" rtl="0">
              <a:spcBef>
                <a:spcPts val="0"/>
              </a:spcBef>
              <a:buSzPct val="100000"/>
              <a:buChar char="◆"/>
            </a:pPr>
            <a:r>
              <a:rPr lang="en" sz="2000" b="1"/>
              <a:t>Incremental validation cost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➔"/>
            </a:pPr>
            <a:r>
              <a:rPr lang="en" sz="2000" b="1" u="sng">
                <a:solidFill>
                  <a:schemeClr val="dk1"/>
                </a:solidFill>
              </a:rPr>
              <a:t>TL2 by Dice et al. (‘06)</a:t>
            </a:r>
            <a:r>
              <a:rPr lang="en" sz="2000" b="1">
                <a:solidFill>
                  <a:schemeClr val="dk1"/>
                </a:solidFill>
              </a:rPr>
              <a:t>, </a:t>
            </a:r>
            <a:r>
              <a:rPr lang="en" sz="2000" b="1" u="sng">
                <a:solidFill>
                  <a:schemeClr val="dk1"/>
                </a:solidFill>
              </a:rPr>
              <a:t>NOrec by Spear et al. (‘06)</a:t>
            </a:r>
            <a:r>
              <a:rPr lang="en" sz="2000" b="1">
                <a:solidFill>
                  <a:schemeClr val="dk1"/>
                </a:solidFill>
              </a:rPr>
              <a:t>,...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Char char="◆"/>
            </a:pPr>
            <a:r>
              <a:rPr lang="en" sz="2000" b="1">
                <a:solidFill>
                  <a:schemeClr val="dk1"/>
                </a:solidFill>
              </a:rPr>
              <a:t>Mitigate validation cost</a:t>
            </a:r>
          </a:p>
        </p:txBody>
      </p:sp>
      <p:sp>
        <p:nvSpPr>
          <p:cNvPr id="60" name="Shape 60"/>
          <p:cNvSpPr/>
          <p:nvPr/>
        </p:nvSpPr>
        <p:spPr>
          <a:xfrm>
            <a:off x="688109" y="3503425"/>
            <a:ext cx="7975200" cy="1386599"/>
          </a:xfrm>
          <a:prstGeom prst="wedgeRoundRectCallout">
            <a:avLst>
              <a:gd name="adj1" fmla="val 43214"/>
              <a:gd name="adj2" fmla="val -94798"/>
              <a:gd name="adj3" fmla="val 0"/>
            </a:avLst>
          </a:prstGeom>
          <a:solidFill>
            <a:srgbClr val="C9DAF8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Char char="➔"/>
            </a:pPr>
            <a:r>
              <a:rPr lang="en" sz="2000" b="1"/>
              <a:t>HTM support: </a:t>
            </a:r>
            <a:r>
              <a:rPr lang="en" sz="2000" b="1" u="sng"/>
              <a:t>Intel Haswell</a:t>
            </a:r>
            <a:r>
              <a:rPr lang="en" sz="2000" b="1"/>
              <a:t>, </a:t>
            </a:r>
            <a:r>
              <a:rPr lang="en" sz="2000" b="1" u="sng"/>
              <a:t>IBM Power8</a:t>
            </a:r>
            <a:r>
              <a:rPr lang="en" sz="2000" b="1"/>
              <a:t>,..</a:t>
            </a:r>
          </a:p>
          <a:p>
            <a:pPr marL="914400" lvl="1" indent="-355600" rtl="0">
              <a:spcBef>
                <a:spcPts val="0"/>
              </a:spcBef>
              <a:buSzPct val="100000"/>
              <a:buChar char="◆"/>
            </a:pPr>
            <a:r>
              <a:rPr lang="en" sz="2000" b="1"/>
              <a:t>Different memory models and supported instructions</a:t>
            </a: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  <a:buChar char="➔"/>
            </a:pPr>
            <a:r>
              <a:rPr lang="en" sz="2000" b="1"/>
              <a:t>Hardware limitations and “spurious” aborts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➔"/>
            </a:pPr>
            <a:r>
              <a:rPr lang="en" sz="2000" b="1"/>
              <a:t>Fallback to software transactions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4230275" y="2616775"/>
            <a:ext cx="1082100" cy="47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1995-today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6" t="26217" r="11317" b="27629"/>
          <a:stretch/>
        </p:blipFill>
        <p:spPr bwMode="auto">
          <a:xfrm>
            <a:off x="633441" y="1581150"/>
            <a:ext cx="8254311" cy="2984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457200" y="78214"/>
            <a:ext cx="8229600" cy="718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/>
            <a:r>
              <a:rPr lang="en" dirty="0" smtClean="0"/>
              <a:t>40</a:t>
            </a:r>
            <a:r>
              <a:rPr lang="en" dirty="0"/>
              <a:t>% updates on Intel</a:t>
            </a:r>
          </a:p>
        </p:txBody>
      </p:sp>
      <p:sp>
        <p:nvSpPr>
          <p:cNvPr id="607" name="Shape 607"/>
          <p:cNvSpPr txBox="1">
            <a:spLocks noGrp="1"/>
          </p:cNvSpPr>
          <p:nvPr>
            <p:ph type="sldNum" idx="12"/>
          </p:nvPr>
        </p:nvSpPr>
        <p:spPr>
          <a:xfrm>
            <a:off x="8556791" y="4738182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2" t="64722" r="15654" b="31850"/>
          <a:stretch/>
        </p:blipFill>
        <p:spPr bwMode="auto">
          <a:xfrm>
            <a:off x="633441" y="865339"/>
            <a:ext cx="8254311" cy="2586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 rot="16200000">
            <a:off x="-1337006" y="282378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operations per microsecond</a:t>
            </a:r>
            <a:endParaRPr lang="en-US" sz="1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625754" y="456461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concurrent threads</a:t>
            </a:r>
            <a:endParaRPr lang="en-US" sz="1800" b="1" dirty="0"/>
          </a:p>
        </p:txBody>
      </p:sp>
      <p:sp>
        <p:nvSpPr>
          <p:cNvPr id="4" name="Rectangle 3"/>
          <p:cNvSpPr/>
          <p:nvPr/>
        </p:nvSpPr>
        <p:spPr>
          <a:xfrm>
            <a:off x="633441" y="1200150"/>
            <a:ext cx="4119533" cy="39266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Light</a:t>
            </a:r>
            <a:r>
              <a:rPr lang="en-US" sz="1800" dirty="0" smtClean="0"/>
              <a:t> workload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>
          <a:xfrm>
            <a:off x="4750144" y="1200150"/>
            <a:ext cx="4127156" cy="39266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Heavy</a:t>
            </a:r>
            <a:r>
              <a:rPr lang="en-US" sz="1800" dirty="0" smtClean="0"/>
              <a:t> workload</a:t>
            </a:r>
            <a:endParaRPr lang="en-US" sz="1800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1295400" y="1809750"/>
            <a:ext cx="2286000" cy="762000"/>
          </a:xfrm>
          <a:prstGeom prst="wedgeRoundRectCallout">
            <a:avLst>
              <a:gd name="adj1" fmla="val 64398"/>
              <a:gd name="adj2" fmla="val 92500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Still more efficient updates than STM</a:t>
            </a:r>
            <a:endParaRPr lang="en-US" sz="1800" b="1" dirty="0"/>
          </a:p>
        </p:txBody>
      </p:sp>
      <p:sp>
        <p:nvSpPr>
          <p:cNvPr id="5" name="Right Brace 4"/>
          <p:cNvSpPr/>
          <p:nvPr/>
        </p:nvSpPr>
        <p:spPr>
          <a:xfrm>
            <a:off x="4562475" y="2343150"/>
            <a:ext cx="228600" cy="4572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5057775" y="1733550"/>
            <a:ext cx="1685925" cy="685800"/>
          </a:xfrm>
          <a:prstGeom prst="wedgeRoundRectCallout">
            <a:avLst>
              <a:gd name="adj1" fmla="val -64881"/>
              <a:gd name="adj2" fmla="val 7083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Cost of concurrency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55353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4" t="25766" r="11183" b="26381"/>
          <a:stretch/>
        </p:blipFill>
        <p:spPr bwMode="auto">
          <a:xfrm>
            <a:off x="616756" y="1600200"/>
            <a:ext cx="8260544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457200" y="78214"/>
            <a:ext cx="8229600" cy="718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/>
            <a:r>
              <a:rPr lang="en" dirty="0" smtClean="0"/>
              <a:t>40</a:t>
            </a:r>
            <a:r>
              <a:rPr lang="en" dirty="0"/>
              <a:t>% updates on </a:t>
            </a:r>
            <a:r>
              <a:rPr lang="en" dirty="0" smtClean="0"/>
              <a:t>POWER</a:t>
            </a:r>
            <a:endParaRPr lang="en" dirty="0"/>
          </a:p>
        </p:txBody>
      </p:sp>
      <p:sp>
        <p:nvSpPr>
          <p:cNvPr id="607" name="Shape 607"/>
          <p:cNvSpPr txBox="1">
            <a:spLocks noGrp="1"/>
          </p:cNvSpPr>
          <p:nvPr>
            <p:ph type="sldNum" idx="12"/>
          </p:nvPr>
        </p:nvSpPr>
        <p:spPr>
          <a:xfrm>
            <a:off x="8556791" y="4738182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 rot="16200000">
            <a:off x="-1337006" y="282378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operations per microsecond</a:t>
            </a:r>
            <a:endParaRPr lang="en-US" sz="1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625754" y="456461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concurrent threads</a:t>
            </a:r>
            <a:endParaRPr lang="en-US" sz="1800" b="1" dirty="0"/>
          </a:p>
        </p:txBody>
      </p:sp>
      <p:sp>
        <p:nvSpPr>
          <p:cNvPr id="4" name="Rectangle 3"/>
          <p:cNvSpPr/>
          <p:nvPr/>
        </p:nvSpPr>
        <p:spPr>
          <a:xfrm>
            <a:off x="633441" y="1200150"/>
            <a:ext cx="4119533" cy="39266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Light</a:t>
            </a:r>
            <a:r>
              <a:rPr lang="en-US" sz="1800" dirty="0" smtClean="0"/>
              <a:t> workload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>
          <a:xfrm>
            <a:off x="4750144" y="1200150"/>
            <a:ext cx="4127156" cy="39266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Heavy</a:t>
            </a:r>
            <a:r>
              <a:rPr lang="en-US" sz="1800" dirty="0" smtClean="0"/>
              <a:t> workload</a:t>
            </a:r>
            <a:endParaRPr lang="en-US" sz="1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6" t="53779" r="6658" b="38953"/>
          <a:stretch/>
        </p:blipFill>
        <p:spPr bwMode="auto">
          <a:xfrm>
            <a:off x="344754" y="895350"/>
            <a:ext cx="8513496" cy="175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Left Brace 1"/>
          <p:cNvSpPr/>
          <p:nvPr/>
        </p:nvSpPr>
        <p:spPr>
          <a:xfrm rot="5400000" flipH="1">
            <a:off x="1933574" y="3741800"/>
            <a:ext cx="285752" cy="16383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33500" y="4703826"/>
            <a:ext cx="1489172" cy="306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thread/core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 rot="5400000" flipH="1">
            <a:off x="3590924" y="3798949"/>
            <a:ext cx="285752" cy="15240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71800" y="4694301"/>
            <a:ext cx="1518674" cy="306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threads/core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 rot="5400000">
            <a:off x="1514476" y="2085976"/>
            <a:ext cx="323848" cy="8001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23950" y="1733550"/>
            <a:ext cx="1114134" cy="5905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 socket only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2489603" y="1809750"/>
            <a:ext cx="1015597" cy="784741"/>
          </a:xfrm>
          <a:prstGeom prst="wedgeRoundRectCallout">
            <a:avLst>
              <a:gd name="adj1" fmla="val -78312"/>
              <a:gd name="adj2" fmla="val 109127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NUMA effects</a:t>
            </a:r>
            <a:endParaRPr lang="en-US" sz="18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141417" y="2038352"/>
            <a:ext cx="1752600" cy="752476"/>
          </a:xfrm>
          <a:prstGeom prst="wedgeRoundRectCallout">
            <a:avLst>
              <a:gd name="adj1" fmla="val 36776"/>
              <a:gd name="adj2" fmla="val 1675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fetch-and-add is</a:t>
            </a:r>
            <a:br>
              <a:rPr lang="en-US" dirty="0" smtClean="0"/>
            </a:br>
            <a:r>
              <a:rPr lang="en-US" dirty="0" smtClean="0"/>
              <a:t>slow on POWER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1133184" y="4152900"/>
            <a:ext cx="2209800" cy="914400"/>
          </a:xfrm>
          <a:prstGeom prst="wedgeRoundRectCallout">
            <a:avLst>
              <a:gd name="adj1" fmla="val 63921"/>
              <a:gd name="adj2" fmla="val -91666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Instrumentation exceeds read-set capacity </a:t>
            </a:r>
            <a:r>
              <a:rPr lang="en-US" sz="1800" dirty="0" smtClean="0">
                <a:sym typeface="Wingdings" panose="05000000000000000000" pitchFamily="2" charset="2"/>
              </a:rPr>
              <a:t> aborts</a:t>
            </a:r>
            <a:endParaRPr lang="en-US" sz="1800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3643310" y="4143375"/>
            <a:ext cx="2452689" cy="914399"/>
          </a:xfrm>
          <a:prstGeom prst="wedgeRoundRectCallout">
            <a:avLst>
              <a:gd name="adj1" fmla="val -45141"/>
              <a:gd name="adj2" fmla="val -117891"/>
              <a:gd name="adj3" fmla="val 16667"/>
            </a:avLst>
          </a:prstGeom>
          <a:solidFill>
            <a:srgbClr val="B4B4B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Avoid aborts with direct accesses</a:t>
            </a: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(still </a:t>
            </a:r>
            <a:r>
              <a:rPr lang="en-US" sz="1800" u="sng" dirty="0" smtClean="0">
                <a:solidFill>
                  <a:schemeClr val="tx1"/>
                </a:solidFill>
              </a:rPr>
              <a:t>high overhead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8" name="Right Brace 27"/>
          <p:cNvSpPr/>
          <p:nvPr/>
        </p:nvSpPr>
        <p:spPr>
          <a:xfrm>
            <a:off x="4562475" y="2343150"/>
            <a:ext cx="228600" cy="10668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ular Callout 28"/>
          <p:cNvSpPr/>
          <p:nvPr/>
        </p:nvSpPr>
        <p:spPr>
          <a:xfrm>
            <a:off x="5157738" y="1589903"/>
            <a:ext cx="1700262" cy="685800"/>
          </a:xfrm>
          <a:prstGeom prst="wedgeRoundRectCallout">
            <a:avLst>
              <a:gd name="adj1" fmla="val -70833"/>
              <a:gd name="adj2" fmla="val 13472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Cost of concurrency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7202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8" grpId="0" animBg="1"/>
      <p:bldP spid="8" grpId="1" animBg="1"/>
      <p:bldP spid="9" grpId="0" animBg="1"/>
      <p:bldP spid="10" grpId="0" animBg="1"/>
      <p:bldP spid="26" grpId="0" animBg="1"/>
      <p:bldP spid="28" grpId="0" animBg="1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Circumventing the impossibility?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direct </a:t>
            </a:r>
            <a:r>
              <a:rPr lang="en-US" b="1" dirty="0" smtClean="0"/>
              <a:t>writes / RMW</a:t>
            </a:r>
          </a:p>
          <a:p>
            <a:pPr lvl="1"/>
            <a:r>
              <a:rPr lang="en-US" dirty="0" smtClean="0"/>
              <a:t>Do we need hardware with faster direct access?</a:t>
            </a:r>
          </a:p>
          <a:p>
            <a:r>
              <a:rPr lang="en-US" dirty="0" smtClean="0"/>
              <a:t>Relaxed progress conditions</a:t>
            </a:r>
          </a:p>
          <a:p>
            <a:pPr lvl="1"/>
            <a:r>
              <a:rPr lang="en-US" dirty="0" smtClean="0"/>
              <a:t>Slow-path progressiveness, …</a:t>
            </a:r>
          </a:p>
          <a:p>
            <a:r>
              <a:rPr lang="en-US" dirty="0" smtClean="0"/>
              <a:t>Middle-path approach? (Ongoing work)</a:t>
            </a:r>
          </a:p>
          <a:p>
            <a:pPr lvl="1"/>
            <a:r>
              <a:rPr lang="en-US" dirty="0" smtClean="0"/>
              <a:t>Almost </a:t>
            </a:r>
            <a:r>
              <a:rPr lang="en-US" dirty="0" err="1" smtClean="0"/>
              <a:t>uninstrumented</a:t>
            </a:r>
            <a:r>
              <a:rPr lang="en-US" dirty="0" smtClean="0"/>
              <a:t> “fast” fast-path</a:t>
            </a:r>
          </a:p>
          <a:p>
            <a:pPr lvl="2"/>
            <a:r>
              <a:rPr lang="en-US" dirty="0" smtClean="0"/>
              <a:t>No concurrency with slow-path</a:t>
            </a:r>
          </a:p>
          <a:p>
            <a:pPr lvl="2"/>
            <a:r>
              <a:rPr lang="en-US" dirty="0" smtClean="0"/>
              <a:t>Concurrency with middle-path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104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title"/>
          </p:nvPr>
        </p:nvSpPr>
        <p:spPr>
          <a:xfrm>
            <a:off x="457200" y="217850"/>
            <a:ext cx="85944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Transactional memory is here to stay?</a:t>
            </a:r>
          </a:p>
        </p:txBody>
      </p:sp>
      <p:sp>
        <p:nvSpPr>
          <p:cNvPr id="645" name="Shape 64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sp>
        <p:nvSpPr>
          <p:cNvPr id="646" name="Shape 646"/>
          <p:cNvSpPr txBox="1">
            <a:spLocks noGrp="1"/>
          </p:cNvSpPr>
          <p:nvPr>
            <p:ph type="body" idx="4294967295"/>
          </p:nvPr>
        </p:nvSpPr>
        <p:spPr>
          <a:xfrm>
            <a:off x="457200" y="1148350"/>
            <a:ext cx="8229600" cy="39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dirty="0">
                <a:solidFill>
                  <a:schemeClr val="dk1"/>
                </a:solidFill>
              </a:rPr>
              <a:t>HyTM: an efficient “universal construction”?</a:t>
            </a:r>
          </a:p>
          <a:p>
            <a:pPr marL="742950" marR="0" lvl="1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Start with a “base” HyTM with minimal instrumentation overhead, maximal concurrency and little global metadata bottleneck</a:t>
            </a:r>
          </a:p>
          <a:p>
            <a:pPr marL="742950" marR="0" lvl="1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Dynamic implementation choices depending on workloads</a:t>
            </a:r>
          </a:p>
          <a:p>
            <a:pPr marL="1143000" marR="0" lvl="2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Multi-path approach</a:t>
            </a:r>
          </a:p>
          <a:p>
            <a:pPr marL="742950" marR="0" lvl="1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Formal methods and verification techniques</a:t>
            </a:r>
          </a:p>
          <a:p>
            <a:pPr marL="742950" marR="0" lvl="1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Impact of cache hierarchy, cache-size and memory model on HyTM performance</a:t>
            </a:r>
          </a:p>
          <a:p>
            <a:pPr marR="0" lvl="0" algn="l" rtl="0">
              <a:spcBef>
                <a:spcPts val="480"/>
              </a:spcBef>
              <a:buNone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Transactional Memory: a history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68" name="Shape 68"/>
          <p:cNvSpPr/>
          <p:nvPr/>
        </p:nvSpPr>
        <p:spPr>
          <a:xfrm>
            <a:off x="766375" y="2257125"/>
            <a:ext cx="7726799" cy="3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9" name="Shape 69"/>
          <p:cNvCxnSpPr>
            <a:endCxn id="68" idx="1"/>
          </p:cNvCxnSpPr>
          <p:nvPr/>
        </p:nvCxnSpPr>
        <p:spPr>
          <a:xfrm flipH="1">
            <a:off x="766375" y="2057775"/>
            <a:ext cx="10500" cy="37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0" name="Shape 70"/>
          <p:cNvSpPr/>
          <p:nvPr/>
        </p:nvSpPr>
        <p:spPr>
          <a:xfrm>
            <a:off x="115475" y="1406775"/>
            <a:ext cx="1878899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/>
              <a:t>Hardware TM</a:t>
            </a:r>
          </a:p>
        </p:txBody>
      </p:sp>
      <p:sp>
        <p:nvSpPr>
          <p:cNvPr id="71" name="Shape 71"/>
          <p:cNvSpPr/>
          <p:nvPr/>
        </p:nvSpPr>
        <p:spPr>
          <a:xfrm>
            <a:off x="7201825" y="1406775"/>
            <a:ext cx="1574700" cy="531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Hybrid TM</a:t>
            </a:r>
          </a:p>
        </p:txBody>
      </p:sp>
      <p:cxnSp>
        <p:nvCxnSpPr>
          <p:cNvPr id="72" name="Shape 72"/>
          <p:cNvCxnSpPr/>
          <p:nvPr/>
        </p:nvCxnSpPr>
        <p:spPr>
          <a:xfrm>
            <a:off x="8168275" y="2057650"/>
            <a:ext cx="7499" cy="4724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3" name="Shape 73"/>
          <p:cNvSpPr txBox="1"/>
          <p:nvPr/>
        </p:nvSpPr>
        <p:spPr>
          <a:xfrm>
            <a:off x="496475" y="2540575"/>
            <a:ext cx="953700" cy="53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1993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7914050" y="2540575"/>
            <a:ext cx="660600" cy="37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Today</a:t>
            </a:r>
          </a:p>
        </p:txBody>
      </p:sp>
      <p:sp>
        <p:nvSpPr>
          <p:cNvPr id="75" name="Shape 75"/>
          <p:cNvSpPr/>
          <p:nvPr/>
        </p:nvSpPr>
        <p:spPr>
          <a:xfrm>
            <a:off x="7105375" y="1253900"/>
            <a:ext cx="1763999" cy="804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942475" y="3064152"/>
            <a:ext cx="7422300" cy="1942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1144600" y="3132602"/>
            <a:ext cx="7023600" cy="1783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/>
              <a:t>Cost of Concurrency in Hybrid TMs?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4247081" y="2616775"/>
            <a:ext cx="1082100" cy="47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1995-today</a:t>
            </a:r>
          </a:p>
        </p:txBody>
      </p:sp>
      <p:sp>
        <p:nvSpPr>
          <p:cNvPr id="79" name="Shape 79"/>
          <p:cNvSpPr/>
          <p:nvPr/>
        </p:nvSpPr>
        <p:spPr>
          <a:xfrm>
            <a:off x="3697200" y="1394450"/>
            <a:ext cx="1878899" cy="5658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 Software TM</a:t>
            </a:r>
          </a:p>
        </p:txBody>
      </p:sp>
      <p:cxnSp>
        <p:nvCxnSpPr>
          <p:cNvPr id="80" name="Shape 80"/>
          <p:cNvCxnSpPr/>
          <p:nvPr/>
        </p:nvCxnSpPr>
        <p:spPr>
          <a:xfrm>
            <a:off x="4611662" y="2006237"/>
            <a:ext cx="7499" cy="4724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234500" y="186754"/>
            <a:ext cx="8687400" cy="82296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dirty="0"/>
              <a:t>Hybrid Transactional Memory (HyTM) Model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grpSp>
        <p:nvGrpSpPr>
          <p:cNvPr id="87" name="Shape 87"/>
          <p:cNvGrpSpPr/>
          <p:nvPr/>
        </p:nvGrpSpPr>
        <p:grpSpPr>
          <a:xfrm>
            <a:off x="1424725" y="1537246"/>
            <a:ext cx="3687600" cy="2921099"/>
            <a:chOff x="1500925" y="1128667"/>
            <a:chExt cx="3687600" cy="2921099"/>
          </a:xfrm>
        </p:grpSpPr>
        <p:grpSp>
          <p:nvGrpSpPr>
            <p:cNvPr id="88" name="Shape 88"/>
            <p:cNvGrpSpPr/>
            <p:nvPr/>
          </p:nvGrpSpPr>
          <p:grpSpPr>
            <a:xfrm>
              <a:off x="1500925" y="1128667"/>
              <a:ext cx="3687600" cy="2921099"/>
              <a:chOff x="2796325" y="1433467"/>
              <a:chExt cx="3687600" cy="2921099"/>
            </a:xfrm>
          </p:grpSpPr>
          <p:sp>
            <p:nvSpPr>
              <p:cNvPr id="89" name="Shape 89"/>
              <p:cNvSpPr/>
              <p:nvPr/>
            </p:nvSpPr>
            <p:spPr>
              <a:xfrm>
                <a:off x="3982250" y="1572429"/>
                <a:ext cx="1230899" cy="5276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r>
                  <a:rPr lang="en"/>
                  <a:t>Transactions</a:t>
                </a:r>
              </a:p>
            </p:txBody>
          </p:sp>
          <p:sp>
            <p:nvSpPr>
              <p:cNvPr id="90" name="Shape 90"/>
              <p:cNvSpPr/>
              <p:nvPr/>
            </p:nvSpPr>
            <p:spPr>
              <a:xfrm>
                <a:off x="2796325" y="1433467"/>
                <a:ext cx="3687600" cy="2921099"/>
              </a:xfrm>
              <a:prstGeom prst="rect">
                <a:avLst/>
              </a:prstGeom>
              <a:noFill/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3982275" y="2588901"/>
                <a:ext cx="1230899" cy="589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Data items </a:t>
                </a:r>
              </a:p>
            </p:txBody>
          </p:sp>
          <p:cxnSp>
            <p:nvCxnSpPr>
              <p:cNvPr id="92" name="Shape 92"/>
              <p:cNvCxnSpPr/>
              <p:nvPr/>
            </p:nvCxnSpPr>
            <p:spPr>
              <a:xfrm rot="10800000">
                <a:off x="4234925" y="2120924"/>
                <a:ext cx="0" cy="43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93" name="Shape 93"/>
              <p:cNvCxnSpPr/>
              <p:nvPr/>
            </p:nvCxnSpPr>
            <p:spPr>
              <a:xfrm>
                <a:off x="4975767" y="2130961"/>
                <a:ext cx="4500" cy="462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cxnSp>
          <p:nvCxnSpPr>
            <p:cNvPr id="94" name="Shape 94"/>
            <p:cNvCxnSpPr/>
            <p:nvPr/>
          </p:nvCxnSpPr>
          <p:spPr>
            <a:xfrm rot="10800000">
              <a:off x="3001900" y="2860571"/>
              <a:ext cx="599" cy="435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95" name="Shape 95"/>
            <p:cNvCxnSpPr/>
            <p:nvPr/>
          </p:nvCxnSpPr>
          <p:spPr>
            <a:xfrm>
              <a:off x="3680367" y="2879750"/>
              <a:ext cx="4500" cy="4271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96" name="Shape 96"/>
            <p:cNvSpPr/>
            <p:nvPr/>
          </p:nvSpPr>
          <p:spPr>
            <a:xfrm>
              <a:off x="2686875" y="3350901"/>
              <a:ext cx="1230899" cy="589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Base objects</a:t>
              </a:r>
            </a:p>
          </p:txBody>
        </p:sp>
      </p:grpSp>
      <p:sp>
        <p:nvSpPr>
          <p:cNvPr id="97" name="Shape 97"/>
          <p:cNvSpPr txBox="1"/>
          <p:nvPr/>
        </p:nvSpPr>
        <p:spPr>
          <a:xfrm>
            <a:off x="1000096" y="3301733"/>
            <a:ext cx="1543200" cy="3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HW primitives</a:t>
            </a:r>
          </a:p>
        </p:txBody>
      </p:sp>
      <p:sp>
        <p:nvSpPr>
          <p:cNvPr id="98" name="Shape 98"/>
          <p:cNvSpPr/>
          <p:nvPr/>
        </p:nvSpPr>
        <p:spPr>
          <a:xfrm>
            <a:off x="2370075" y="2265275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70075" y="3324100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110175" y="2234929"/>
            <a:ext cx="2183700" cy="3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Transactional operations</a:t>
            </a:r>
          </a:p>
        </p:txBody>
      </p:sp>
      <p:sp>
        <p:nvSpPr>
          <p:cNvPr id="101" name="Shape 101"/>
          <p:cNvSpPr/>
          <p:nvPr/>
        </p:nvSpPr>
        <p:spPr>
          <a:xfrm>
            <a:off x="4249475" y="1687025"/>
            <a:ext cx="1812900" cy="451499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Fast-path </a:t>
            </a:r>
          </a:p>
        </p:txBody>
      </p:sp>
      <p:sp>
        <p:nvSpPr>
          <p:cNvPr id="102" name="Shape 102"/>
          <p:cNvSpPr/>
          <p:nvPr/>
        </p:nvSpPr>
        <p:spPr>
          <a:xfrm rot="10800000">
            <a:off x="3949116" y="1732072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03" name="Shape 103"/>
          <p:cNvGrpSpPr/>
          <p:nvPr/>
        </p:nvGrpSpPr>
        <p:grpSpPr>
          <a:xfrm>
            <a:off x="5445378" y="2411206"/>
            <a:ext cx="3469113" cy="1932808"/>
            <a:chOff x="5369300" y="905500"/>
            <a:chExt cx="3370689" cy="2155228"/>
          </a:xfrm>
        </p:grpSpPr>
        <p:sp>
          <p:nvSpPr>
            <p:cNvPr id="104" name="Shape 104"/>
            <p:cNvSpPr/>
            <p:nvPr/>
          </p:nvSpPr>
          <p:spPr>
            <a:xfrm>
              <a:off x="5721550" y="1569925"/>
              <a:ext cx="199500" cy="230999"/>
            </a:xfrm>
            <a:prstGeom prst="mathPlus">
              <a:avLst>
                <a:gd name="adj1" fmla="val 23520"/>
              </a:avLst>
            </a:prstGeom>
            <a:solidFill>
              <a:srgbClr val="00FF00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05" name="Shape 105"/>
            <p:cNvGrpSpPr/>
            <p:nvPr/>
          </p:nvGrpSpPr>
          <p:grpSpPr>
            <a:xfrm>
              <a:off x="5369300" y="905500"/>
              <a:ext cx="3370689" cy="2155228"/>
              <a:chOff x="5358800" y="1210759"/>
              <a:chExt cx="3370689" cy="2512799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5358800" y="1210759"/>
                <a:ext cx="3274799" cy="2512799"/>
              </a:xfrm>
              <a:prstGeom prst="wedgeRoundRectCallout">
                <a:avLst>
                  <a:gd name="adj1" fmla="val -47499"/>
                  <a:gd name="adj2" fmla="val -62251"/>
                  <a:gd name="adj3" fmla="val 0"/>
                </a:avLst>
              </a:prstGeom>
              <a:solidFill>
                <a:srgbClr val="CFE2F3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Clr>
                    <a:srgbClr val="000000"/>
                  </a:buClr>
                  <a:buFont typeface="Arial"/>
                  <a:buNone/>
                </a:pPr>
                <a:endParaRPr/>
              </a:p>
            </p:txBody>
          </p:sp>
          <p:sp>
            <p:nvSpPr>
              <p:cNvPr id="107" name="Shape 107"/>
              <p:cNvSpPr txBox="1"/>
              <p:nvPr/>
            </p:nvSpPr>
            <p:spPr>
              <a:xfrm>
                <a:off x="6147989" y="1634537"/>
                <a:ext cx="2581499" cy="98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Executed in hardware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Exploit cache-coherence</a:t>
                </a:r>
              </a:p>
            </p:txBody>
          </p:sp>
          <p:sp>
            <p:nvSpPr>
              <p:cNvPr id="108" name="Shape 108"/>
              <p:cNvSpPr txBox="1"/>
              <p:nvPr/>
            </p:nvSpPr>
            <p:spPr>
              <a:xfrm>
                <a:off x="6177525" y="2566217"/>
                <a:ext cx="2328599" cy="707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Spurious aborts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Cache limitations</a:t>
                </a:r>
              </a:p>
            </p:txBody>
          </p:sp>
        </p:grpSp>
        <p:sp>
          <p:nvSpPr>
            <p:cNvPr id="109" name="Shape 109"/>
            <p:cNvSpPr/>
            <p:nvPr/>
          </p:nvSpPr>
          <p:spPr>
            <a:xfrm rot="10800000" flipH="1">
              <a:off x="5774053" y="2307500"/>
              <a:ext cx="199500" cy="47099"/>
            </a:xfrm>
            <a:prstGeom prst="mathMinus">
              <a:avLst>
                <a:gd name="adj1" fmla="val 23520"/>
              </a:avLst>
            </a:prstGeom>
            <a:solidFill>
              <a:srgbClr val="FF0000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5690075" y="1548332"/>
              <a:ext cx="325499" cy="230999"/>
            </a:xfrm>
            <a:prstGeom prst="mathPlus">
              <a:avLst>
                <a:gd name="adj1" fmla="val 23520"/>
              </a:avLst>
            </a:prstGeom>
            <a:solidFill>
              <a:srgbClr val="38761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234500" y="186754"/>
            <a:ext cx="8687400" cy="82296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dirty="0"/>
              <a:t>Hybrid Transactional Memory (HyTM) Model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grpSp>
        <p:nvGrpSpPr>
          <p:cNvPr id="117" name="Shape 117"/>
          <p:cNvGrpSpPr/>
          <p:nvPr/>
        </p:nvGrpSpPr>
        <p:grpSpPr>
          <a:xfrm>
            <a:off x="1424725" y="1537246"/>
            <a:ext cx="3687600" cy="2921099"/>
            <a:chOff x="1500925" y="1128667"/>
            <a:chExt cx="3687600" cy="2921099"/>
          </a:xfrm>
        </p:grpSpPr>
        <p:grpSp>
          <p:nvGrpSpPr>
            <p:cNvPr id="118" name="Shape 118"/>
            <p:cNvGrpSpPr/>
            <p:nvPr/>
          </p:nvGrpSpPr>
          <p:grpSpPr>
            <a:xfrm>
              <a:off x="1500925" y="1128667"/>
              <a:ext cx="3687600" cy="2921099"/>
              <a:chOff x="2796325" y="1433467"/>
              <a:chExt cx="3687600" cy="2921099"/>
            </a:xfrm>
          </p:grpSpPr>
          <p:sp>
            <p:nvSpPr>
              <p:cNvPr id="119" name="Shape 119"/>
              <p:cNvSpPr/>
              <p:nvPr/>
            </p:nvSpPr>
            <p:spPr>
              <a:xfrm>
                <a:off x="3982250" y="1572429"/>
                <a:ext cx="1230899" cy="5276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r>
                  <a:rPr lang="en"/>
                  <a:t>Transactions</a:t>
                </a:r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2796325" y="1433467"/>
                <a:ext cx="3687600" cy="2921099"/>
              </a:xfrm>
              <a:prstGeom prst="rect">
                <a:avLst/>
              </a:prstGeom>
              <a:noFill/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3982275" y="2588901"/>
                <a:ext cx="1230899" cy="589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Data items </a:t>
                </a:r>
              </a:p>
            </p:txBody>
          </p:sp>
          <p:cxnSp>
            <p:nvCxnSpPr>
              <p:cNvPr id="122" name="Shape 122"/>
              <p:cNvCxnSpPr/>
              <p:nvPr/>
            </p:nvCxnSpPr>
            <p:spPr>
              <a:xfrm rot="10800000">
                <a:off x="4234925" y="2120924"/>
                <a:ext cx="0" cy="43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123" name="Shape 123"/>
              <p:cNvCxnSpPr/>
              <p:nvPr/>
            </p:nvCxnSpPr>
            <p:spPr>
              <a:xfrm>
                <a:off x="4975767" y="2130961"/>
                <a:ext cx="4500" cy="462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cxnSp>
          <p:nvCxnSpPr>
            <p:cNvPr id="124" name="Shape 124"/>
            <p:cNvCxnSpPr/>
            <p:nvPr/>
          </p:nvCxnSpPr>
          <p:spPr>
            <a:xfrm rot="10800000">
              <a:off x="3001900" y="2860571"/>
              <a:ext cx="599" cy="435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25" name="Shape 125"/>
            <p:cNvCxnSpPr/>
            <p:nvPr/>
          </p:nvCxnSpPr>
          <p:spPr>
            <a:xfrm>
              <a:off x="3680367" y="2879750"/>
              <a:ext cx="4500" cy="4271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26" name="Shape 126"/>
            <p:cNvSpPr/>
            <p:nvPr/>
          </p:nvSpPr>
          <p:spPr>
            <a:xfrm>
              <a:off x="2686875" y="3350901"/>
              <a:ext cx="1230899" cy="589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Base objects</a:t>
              </a:r>
            </a:p>
          </p:txBody>
        </p:sp>
      </p:grpSp>
      <p:sp>
        <p:nvSpPr>
          <p:cNvPr id="127" name="Shape 127"/>
          <p:cNvSpPr txBox="1"/>
          <p:nvPr/>
        </p:nvSpPr>
        <p:spPr>
          <a:xfrm>
            <a:off x="1000096" y="3301733"/>
            <a:ext cx="1543200" cy="3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HW primitives</a:t>
            </a:r>
          </a:p>
        </p:txBody>
      </p:sp>
      <p:sp>
        <p:nvSpPr>
          <p:cNvPr id="128" name="Shape 128"/>
          <p:cNvSpPr/>
          <p:nvPr/>
        </p:nvSpPr>
        <p:spPr>
          <a:xfrm>
            <a:off x="2370075" y="2265275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2370075" y="3324100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110175" y="2234929"/>
            <a:ext cx="2183700" cy="3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Transactional operations</a:t>
            </a:r>
          </a:p>
        </p:txBody>
      </p:sp>
      <p:sp>
        <p:nvSpPr>
          <p:cNvPr id="131" name="Shape 131"/>
          <p:cNvSpPr/>
          <p:nvPr/>
        </p:nvSpPr>
        <p:spPr>
          <a:xfrm>
            <a:off x="4249475" y="1687025"/>
            <a:ext cx="1812900" cy="451499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Slow-path </a:t>
            </a:r>
          </a:p>
        </p:txBody>
      </p:sp>
      <p:sp>
        <p:nvSpPr>
          <p:cNvPr id="132" name="Shape 132"/>
          <p:cNvSpPr/>
          <p:nvPr/>
        </p:nvSpPr>
        <p:spPr>
          <a:xfrm rot="10800000">
            <a:off x="3949116" y="1732072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3" name="Shape 133"/>
          <p:cNvGrpSpPr/>
          <p:nvPr/>
        </p:nvGrpSpPr>
        <p:grpSpPr>
          <a:xfrm>
            <a:off x="5445380" y="2411184"/>
            <a:ext cx="3469125" cy="2029147"/>
            <a:chOff x="5369300" y="905500"/>
            <a:chExt cx="3370701" cy="2155228"/>
          </a:xfrm>
        </p:grpSpPr>
        <p:sp>
          <p:nvSpPr>
            <p:cNvPr id="134" name="Shape 134"/>
            <p:cNvSpPr/>
            <p:nvPr/>
          </p:nvSpPr>
          <p:spPr>
            <a:xfrm>
              <a:off x="5721550" y="1569925"/>
              <a:ext cx="199500" cy="230999"/>
            </a:xfrm>
            <a:prstGeom prst="mathPlus">
              <a:avLst>
                <a:gd name="adj1" fmla="val 23520"/>
              </a:avLst>
            </a:prstGeom>
            <a:solidFill>
              <a:srgbClr val="00FF00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>
              <a:off x="5369300" y="905500"/>
              <a:ext cx="3370701" cy="2155228"/>
              <a:chOff x="5358800" y="1210759"/>
              <a:chExt cx="3370701" cy="2512799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5358800" y="1210759"/>
                <a:ext cx="3274799" cy="2512799"/>
              </a:xfrm>
              <a:prstGeom prst="wedgeRoundRectCallout">
                <a:avLst>
                  <a:gd name="adj1" fmla="val -47499"/>
                  <a:gd name="adj2" fmla="val -62251"/>
                  <a:gd name="adj3" fmla="val 0"/>
                </a:avLst>
              </a:prstGeom>
              <a:solidFill>
                <a:srgbClr val="CFE2F3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Clr>
                    <a:srgbClr val="000000"/>
                  </a:buClr>
                  <a:buFont typeface="Arial"/>
                  <a:buNone/>
                </a:pPr>
                <a:endParaRPr/>
              </a:p>
            </p:txBody>
          </p:sp>
          <p:sp>
            <p:nvSpPr>
              <p:cNvPr id="137" name="Shape 137"/>
              <p:cNvSpPr txBox="1"/>
              <p:nvPr/>
            </p:nvSpPr>
            <p:spPr>
              <a:xfrm>
                <a:off x="6148001" y="1535479"/>
                <a:ext cx="2581499" cy="1148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Executed in software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Reliable for large transactions</a:t>
                </a:r>
              </a:p>
            </p:txBody>
          </p:sp>
          <p:sp>
            <p:nvSpPr>
              <p:cNvPr id="138" name="Shape 138"/>
              <p:cNvSpPr txBox="1"/>
              <p:nvPr/>
            </p:nvSpPr>
            <p:spPr>
              <a:xfrm>
                <a:off x="6177536" y="2566217"/>
                <a:ext cx="2328599" cy="84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Slower execution time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 sz="1600" b="1"/>
                  <a:t>Harder to verify</a:t>
                </a:r>
              </a:p>
            </p:txBody>
          </p:sp>
        </p:grpSp>
        <p:sp>
          <p:nvSpPr>
            <p:cNvPr id="139" name="Shape 139"/>
            <p:cNvSpPr/>
            <p:nvPr/>
          </p:nvSpPr>
          <p:spPr>
            <a:xfrm rot="10800000" flipH="1">
              <a:off x="5774053" y="2307500"/>
              <a:ext cx="199500" cy="47099"/>
            </a:xfrm>
            <a:prstGeom prst="mathMinus">
              <a:avLst>
                <a:gd name="adj1" fmla="val 23520"/>
              </a:avLst>
            </a:prstGeom>
            <a:solidFill>
              <a:srgbClr val="FF0000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690075" y="1548332"/>
              <a:ext cx="325499" cy="230999"/>
            </a:xfrm>
            <a:prstGeom prst="mathPlus">
              <a:avLst>
                <a:gd name="adj1" fmla="val 23520"/>
              </a:avLst>
            </a:prstGeom>
            <a:solidFill>
              <a:srgbClr val="38761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34500" y="186754"/>
            <a:ext cx="8687400" cy="82296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dirty="0"/>
              <a:t>Hybrid Transactional Memory (HyTM) Model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grpSp>
        <p:nvGrpSpPr>
          <p:cNvPr id="147" name="Shape 147"/>
          <p:cNvGrpSpPr/>
          <p:nvPr/>
        </p:nvGrpSpPr>
        <p:grpSpPr>
          <a:xfrm>
            <a:off x="1424725" y="1537246"/>
            <a:ext cx="3687600" cy="2921099"/>
            <a:chOff x="1500925" y="1128667"/>
            <a:chExt cx="3687600" cy="2921099"/>
          </a:xfrm>
        </p:grpSpPr>
        <p:grpSp>
          <p:nvGrpSpPr>
            <p:cNvPr id="148" name="Shape 148"/>
            <p:cNvGrpSpPr/>
            <p:nvPr/>
          </p:nvGrpSpPr>
          <p:grpSpPr>
            <a:xfrm>
              <a:off x="1500925" y="1128667"/>
              <a:ext cx="3687600" cy="2921099"/>
              <a:chOff x="2796325" y="1433467"/>
              <a:chExt cx="3687600" cy="2921099"/>
            </a:xfrm>
          </p:grpSpPr>
          <p:sp>
            <p:nvSpPr>
              <p:cNvPr id="149" name="Shape 149"/>
              <p:cNvSpPr/>
              <p:nvPr/>
            </p:nvSpPr>
            <p:spPr>
              <a:xfrm>
                <a:off x="3982250" y="1572429"/>
                <a:ext cx="1230899" cy="5276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r>
                  <a:rPr lang="en"/>
                  <a:t>Transactions</a:t>
                </a:r>
              </a:p>
            </p:txBody>
          </p:sp>
          <p:sp>
            <p:nvSpPr>
              <p:cNvPr id="150" name="Shape 150"/>
              <p:cNvSpPr/>
              <p:nvPr/>
            </p:nvSpPr>
            <p:spPr>
              <a:xfrm>
                <a:off x="2796325" y="1433467"/>
                <a:ext cx="3687600" cy="2921099"/>
              </a:xfrm>
              <a:prstGeom prst="rect">
                <a:avLst/>
              </a:prstGeom>
              <a:noFill/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3982275" y="2588901"/>
                <a:ext cx="1230899" cy="589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66666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Data items </a:t>
                </a:r>
              </a:p>
            </p:txBody>
          </p:sp>
          <p:cxnSp>
            <p:nvCxnSpPr>
              <p:cNvPr id="152" name="Shape 152"/>
              <p:cNvCxnSpPr/>
              <p:nvPr/>
            </p:nvCxnSpPr>
            <p:spPr>
              <a:xfrm rot="10800000">
                <a:off x="4234925" y="2120924"/>
                <a:ext cx="0" cy="43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153" name="Shape 153"/>
              <p:cNvCxnSpPr/>
              <p:nvPr/>
            </p:nvCxnSpPr>
            <p:spPr>
              <a:xfrm>
                <a:off x="4975767" y="2130961"/>
                <a:ext cx="4500" cy="462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cxnSp>
          <p:nvCxnSpPr>
            <p:cNvPr id="154" name="Shape 154"/>
            <p:cNvCxnSpPr/>
            <p:nvPr/>
          </p:nvCxnSpPr>
          <p:spPr>
            <a:xfrm rot="10800000">
              <a:off x="3001900" y="2860571"/>
              <a:ext cx="599" cy="435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55" name="Shape 155"/>
            <p:cNvCxnSpPr/>
            <p:nvPr/>
          </p:nvCxnSpPr>
          <p:spPr>
            <a:xfrm>
              <a:off x="3680367" y="2879750"/>
              <a:ext cx="4500" cy="4271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56" name="Shape 156"/>
            <p:cNvSpPr/>
            <p:nvPr/>
          </p:nvSpPr>
          <p:spPr>
            <a:xfrm>
              <a:off x="2686875" y="3350901"/>
              <a:ext cx="1230899" cy="589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Base objects</a:t>
              </a:r>
            </a:p>
          </p:txBody>
        </p:sp>
      </p:grpSp>
      <p:sp>
        <p:nvSpPr>
          <p:cNvPr id="157" name="Shape 157"/>
          <p:cNvSpPr txBox="1"/>
          <p:nvPr/>
        </p:nvSpPr>
        <p:spPr>
          <a:xfrm>
            <a:off x="1000096" y="3301733"/>
            <a:ext cx="1543200" cy="3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HW primitives</a:t>
            </a:r>
          </a:p>
        </p:txBody>
      </p:sp>
      <p:sp>
        <p:nvSpPr>
          <p:cNvPr id="158" name="Shape 158"/>
          <p:cNvSpPr/>
          <p:nvPr/>
        </p:nvSpPr>
        <p:spPr>
          <a:xfrm>
            <a:off x="2370075" y="2265275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2370075" y="3324100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110175" y="2234929"/>
            <a:ext cx="2183700" cy="3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Transactional operations</a:t>
            </a:r>
          </a:p>
        </p:txBody>
      </p:sp>
      <p:sp>
        <p:nvSpPr>
          <p:cNvPr id="161" name="Shape 161"/>
          <p:cNvSpPr/>
          <p:nvPr/>
        </p:nvSpPr>
        <p:spPr>
          <a:xfrm>
            <a:off x="4249475" y="4125425"/>
            <a:ext cx="2691599" cy="451499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Cached access </a:t>
            </a:r>
          </a:p>
        </p:txBody>
      </p:sp>
      <p:sp>
        <p:nvSpPr>
          <p:cNvPr id="162" name="Shape 162"/>
          <p:cNvSpPr/>
          <p:nvPr/>
        </p:nvSpPr>
        <p:spPr>
          <a:xfrm rot="10800000">
            <a:off x="3949116" y="3789472"/>
            <a:ext cx="190500" cy="451499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4249475" y="3592025"/>
            <a:ext cx="2691599" cy="451499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Direct access </a:t>
            </a:r>
          </a:p>
        </p:txBody>
      </p:sp>
      <p:sp>
        <p:nvSpPr>
          <p:cNvPr id="164" name="Shape 164"/>
          <p:cNvSpPr/>
          <p:nvPr/>
        </p:nvSpPr>
        <p:spPr>
          <a:xfrm>
            <a:off x="5327675" y="2252625"/>
            <a:ext cx="3518100" cy="11235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  <a:buChar char="➢"/>
            </a:pPr>
            <a:r>
              <a:rPr lang="en" sz="1600" b="1"/>
              <a:t>For slow-path transactions</a:t>
            </a:r>
          </a:p>
          <a:p>
            <a:pPr marL="457200" lvl="0" indent="-330200">
              <a:spcBef>
                <a:spcPts val="0"/>
              </a:spcBef>
              <a:buSzPct val="100000"/>
              <a:buChar char="➢"/>
            </a:pPr>
            <a:r>
              <a:rPr lang="en" sz="1600" b="1"/>
              <a:t>Operate directly on memory state</a:t>
            </a:r>
          </a:p>
        </p:txBody>
      </p:sp>
      <p:sp>
        <p:nvSpPr>
          <p:cNvPr id="165" name="Shape 165"/>
          <p:cNvSpPr/>
          <p:nvPr/>
        </p:nvSpPr>
        <p:spPr>
          <a:xfrm>
            <a:off x="5306875" y="1537250"/>
            <a:ext cx="3687600" cy="1808400"/>
          </a:xfrm>
          <a:prstGeom prst="wedgeRoundRectCallout">
            <a:avLst>
              <a:gd name="adj1" fmla="val 20"/>
              <a:gd name="adj2" fmla="val 113100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  <a:buChar char="➢"/>
            </a:pPr>
            <a:r>
              <a:rPr lang="en" sz="1600" b="1"/>
              <a:t>For fast-path transactions</a:t>
            </a:r>
          </a:p>
          <a:p>
            <a:pPr marL="457200" lvl="0" indent="-330200" rtl="0">
              <a:spcBef>
                <a:spcPts val="0"/>
              </a:spcBef>
              <a:buSzPct val="100000"/>
              <a:buChar char="➢"/>
            </a:pPr>
            <a:r>
              <a:rPr lang="en" sz="1600" b="1"/>
              <a:t>Operate on “cached” memory state</a:t>
            </a:r>
          </a:p>
          <a:p>
            <a:pPr marL="914400" lvl="1" indent="-330200" rtl="0">
              <a:spcBef>
                <a:spcPts val="0"/>
              </a:spcBef>
              <a:buSzPct val="100000"/>
              <a:buChar char="○"/>
            </a:pPr>
            <a:r>
              <a:rPr lang="en" sz="1600" b="1"/>
              <a:t>Direct on Power8</a:t>
            </a:r>
          </a:p>
          <a:p>
            <a:pPr marL="457200" lvl="0" indent="-330200" rtl="0">
              <a:spcBef>
                <a:spcPts val="0"/>
              </a:spcBef>
              <a:buSzPct val="100000"/>
              <a:buChar char="➢"/>
            </a:pPr>
            <a:r>
              <a:rPr lang="en" sz="1600" b="1"/>
              <a:t>Maintain TRACKING SET</a:t>
            </a:r>
          </a:p>
          <a:p>
            <a:pPr marL="914400" lvl="1" indent="-330200" rtl="0">
              <a:spcBef>
                <a:spcPts val="0"/>
              </a:spcBef>
              <a:buSzPct val="100000"/>
              <a:buChar char="○"/>
            </a:pPr>
            <a:r>
              <a:rPr lang="en" sz="1600" b="1"/>
              <a:t>Shared/exclusive mode</a:t>
            </a:r>
          </a:p>
          <a:p>
            <a:pPr marL="914400" lvl="1" indent="-330200" rtl="0">
              <a:spcBef>
                <a:spcPts val="0"/>
              </a:spcBef>
              <a:buSzPct val="100000"/>
              <a:buChar char="○"/>
            </a:pPr>
            <a:r>
              <a:rPr lang="en" sz="1600" b="1"/>
              <a:t>Capacity limit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234500" y="186754"/>
            <a:ext cx="8687400" cy="82296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dirty="0"/>
              <a:t>Hybrid Transactional Memory (HyTM) Model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172" name="Shape 172"/>
          <p:cNvSpPr/>
          <p:nvPr/>
        </p:nvSpPr>
        <p:spPr>
          <a:xfrm>
            <a:off x="968025" y="1258375"/>
            <a:ext cx="7037700" cy="774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Tracking set aborts in fast-path transactions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000" b="1"/>
              <a:t>Automatic contention detection for cached accesses</a:t>
            </a:r>
          </a:p>
        </p:txBody>
      </p:sp>
      <p:grpSp>
        <p:nvGrpSpPr>
          <p:cNvPr id="173" name="Shape 173"/>
          <p:cNvGrpSpPr/>
          <p:nvPr/>
        </p:nvGrpSpPr>
        <p:grpSpPr>
          <a:xfrm>
            <a:off x="183221" y="2218900"/>
            <a:ext cx="3910553" cy="1138824"/>
            <a:chOff x="183221" y="2218900"/>
            <a:chExt cx="3910553" cy="1138824"/>
          </a:xfrm>
        </p:grpSpPr>
        <p:cxnSp>
          <p:nvCxnSpPr>
            <p:cNvPr id="174" name="Shape 174"/>
            <p:cNvCxnSpPr/>
            <p:nvPr/>
          </p:nvCxnSpPr>
          <p:spPr>
            <a:xfrm rot="10800000" flipH="1">
              <a:off x="1766375" y="3278999"/>
              <a:ext cx="2130299" cy="171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75" name="Shape 175"/>
            <p:cNvSpPr txBox="1"/>
            <p:nvPr/>
          </p:nvSpPr>
          <p:spPr>
            <a:xfrm>
              <a:off x="1163775" y="2972779"/>
              <a:ext cx="687300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T2</a:t>
              </a:r>
            </a:p>
          </p:txBody>
        </p:sp>
        <p:sp>
          <p:nvSpPr>
            <p:cNvPr id="176" name="Shape 176"/>
            <p:cNvSpPr/>
            <p:nvPr/>
          </p:nvSpPr>
          <p:spPr>
            <a:xfrm>
              <a:off x="1728112" y="3238894"/>
              <a:ext cx="94500" cy="86399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83221" y="2906225"/>
              <a:ext cx="998100" cy="451499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Fast-path 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963475" y="2218900"/>
              <a:ext cx="2130299" cy="833999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WRITE  to base object B (EXCLUSIVE mode) </a:t>
              </a:r>
            </a:p>
          </p:txBody>
        </p:sp>
      </p:grpSp>
      <p:grpSp>
        <p:nvGrpSpPr>
          <p:cNvPr id="179" name="Shape 179"/>
          <p:cNvGrpSpPr/>
          <p:nvPr/>
        </p:nvGrpSpPr>
        <p:grpSpPr>
          <a:xfrm>
            <a:off x="713000" y="3592025"/>
            <a:ext cx="3822499" cy="1095275"/>
            <a:chOff x="713000" y="3592025"/>
            <a:chExt cx="3822499" cy="1095275"/>
          </a:xfrm>
        </p:grpSpPr>
        <p:cxnSp>
          <p:nvCxnSpPr>
            <p:cNvPr id="180" name="Shape 180"/>
            <p:cNvCxnSpPr/>
            <p:nvPr/>
          </p:nvCxnSpPr>
          <p:spPr>
            <a:xfrm rot="10800000" flipH="1">
              <a:off x="2748995" y="3857798"/>
              <a:ext cx="998100" cy="12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81" name="Shape 181"/>
            <p:cNvSpPr txBox="1"/>
            <p:nvPr/>
          </p:nvSpPr>
          <p:spPr>
            <a:xfrm>
              <a:off x="2097161" y="3611604"/>
              <a:ext cx="548699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T1</a:t>
              </a:r>
            </a:p>
          </p:txBody>
        </p:sp>
        <p:sp>
          <p:nvSpPr>
            <p:cNvPr id="182" name="Shape 182"/>
            <p:cNvSpPr/>
            <p:nvPr/>
          </p:nvSpPr>
          <p:spPr>
            <a:xfrm>
              <a:off x="2640668" y="3827498"/>
              <a:ext cx="94500" cy="86399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 flipH="1">
              <a:off x="3744888" y="3719506"/>
              <a:ext cx="223500" cy="2247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2749000" y="4047700"/>
              <a:ext cx="1786499" cy="6396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ACCESS base object B</a:t>
              </a:r>
            </a:p>
          </p:txBody>
        </p:sp>
        <p:sp>
          <p:nvSpPr>
            <p:cNvPr id="185" name="Shape 185"/>
            <p:cNvSpPr/>
            <p:nvPr/>
          </p:nvSpPr>
          <p:spPr>
            <a:xfrm>
              <a:off x="713000" y="3592025"/>
              <a:ext cx="1355100" cy="6396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Fast-path or slow-path </a:t>
              </a:r>
            </a:p>
          </p:txBody>
        </p:sp>
      </p:grpSp>
      <p:grpSp>
        <p:nvGrpSpPr>
          <p:cNvPr id="186" name="Shape 186"/>
          <p:cNvGrpSpPr/>
          <p:nvPr/>
        </p:nvGrpSpPr>
        <p:grpSpPr>
          <a:xfrm>
            <a:off x="3940603" y="2523700"/>
            <a:ext cx="4035771" cy="919304"/>
            <a:chOff x="3940603" y="2523700"/>
            <a:chExt cx="4035771" cy="919304"/>
          </a:xfrm>
        </p:grpSpPr>
        <p:grpSp>
          <p:nvGrpSpPr>
            <p:cNvPr id="187" name="Shape 187"/>
            <p:cNvGrpSpPr/>
            <p:nvPr/>
          </p:nvGrpSpPr>
          <p:grpSpPr>
            <a:xfrm>
              <a:off x="3940603" y="3062631"/>
              <a:ext cx="1372258" cy="380373"/>
              <a:chOff x="3940603" y="3062631"/>
              <a:chExt cx="1372258" cy="380373"/>
            </a:xfrm>
          </p:grpSpPr>
          <p:cxnSp>
            <p:nvCxnSpPr>
              <p:cNvPr id="188" name="Shape 188"/>
              <p:cNvCxnSpPr/>
              <p:nvPr/>
            </p:nvCxnSpPr>
            <p:spPr>
              <a:xfrm rot="10800000" flipH="1">
                <a:off x="3940603" y="3260679"/>
                <a:ext cx="754500" cy="164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sp>
            <p:nvSpPr>
              <p:cNvPr id="189" name="Shape 189"/>
              <p:cNvSpPr/>
              <p:nvPr/>
            </p:nvSpPr>
            <p:spPr>
              <a:xfrm>
                <a:off x="4190743" y="3062631"/>
                <a:ext cx="548699" cy="350400"/>
              </a:xfrm>
              <a:prstGeom prst="mathMultiply">
                <a:avLst>
                  <a:gd name="adj1" fmla="val 23520"/>
                </a:avLst>
              </a:prstGeom>
              <a:solidFill>
                <a:srgbClr val="FF0000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190" name="Shape 190"/>
              <p:cNvSpPr txBox="1"/>
              <p:nvPr/>
            </p:nvSpPr>
            <p:spPr>
              <a:xfrm>
                <a:off x="4764161" y="3078204"/>
                <a:ext cx="548699" cy="36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FF0000"/>
                    </a:solidFill>
                  </a:rPr>
                  <a:t>A2</a:t>
                </a:r>
              </a:p>
            </p:txBody>
          </p:sp>
        </p:grpSp>
        <p:sp>
          <p:nvSpPr>
            <p:cNvPr id="191" name="Shape 191"/>
            <p:cNvSpPr/>
            <p:nvPr/>
          </p:nvSpPr>
          <p:spPr>
            <a:xfrm>
              <a:off x="6078275" y="2523700"/>
              <a:ext cx="1898100" cy="833999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Tracking set is invalidated and T2 must abort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234500" y="186754"/>
            <a:ext cx="8687400" cy="82296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dirty="0"/>
              <a:t>Hybrid Transactional Memory (HyTM) Model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198" name="Shape 198"/>
          <p:cNvSpPr/>
          <p:nvPr/>
        </p:nvSpPr>
        <p:spPr>
          <a:xfrm>
            <a:off x="968025" y="1258375"/>
            <a:ext cx="7037700" cy="774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Tracking set aborts in fast-path transactions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000" b="1"/>
              <a:t>Automatic contention detection for cached accesses</a:t>
            </a:r>
          </a:p>
        </p:txBody>
      </p:sp>
      <p:grpSp>
        <p:nvGrpSpPr>
          <p:cNvPr id="199" name="Shape 199"/>
          <p:cNvGrpSpPr/>
          <p:nvPr/>
        </p:nvGrpSpPr>
        <p:grpSpPr>
          <a:xfrm>
            <a:off x="183221" y="2231293"/>
            <a:ext cx="3981353" cy="1126431"/>
            <a:chOff x="183221" y="2231293"/>
            <a:chExt cx="3981353" cy="1126431"/>
          </a:xfrm>
        </p:grpSpPr>
        <p:cxnSp>
          <p:nvCxnSpPr>
            <p:cNvPr id="200" name="Shape 200"/>
            <p:cNvCxnSpPr/>
            <p:nvPr/>
          </p:nvCxnSpPr>
          <p:spPr>
            <a:xfrm rot="10800000" flipH="1">
              <a:off x="1766375" y="3278999"/>
              <a:ext cx="2130299" cy="171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01" name="Shape 201"/>
            <p:cNvSpPr txBox="1"/>
            <p:nvPr/>
          </p:nvSpPr>
          <p:spPr>
            <a:xfrm>
              <a:off x="1163775" y="2972779"/>
              <a:ext cx="687300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T2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1728112" y="3238894"/>
              <a:ext cx="94500" cy="86399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3221" y="2906225"/>
              <a:ext cx="998100" cy="451499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Fast-path 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x="1963475" y="2231293"/>
              <a:ext cx="2201099" cy="6873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</a:rPr>
                <a:t>READ  to base object B (SHARED mode) </a:t>
              </a:r>
            </a:p>
            <a:p>
              <a:pPr lvl="0" rtl="0">
                <a:spcBef>
                  <a:spcPts val="0"/>
                </a:spcBef>
                <a:buNone/>
              </a:pPr>
              <a:endParaRPr b="1"/>
            </a:p>
          </p:txBody>
        </p:sp>
      </p:grpSp>
      <p:grpSp>
        <p:nvGrpSpPr>
          <p:cNvPr id="205" name="Shape 205"/>
          <p:cNvGrpSpPr/>
          <p:nvPr/>
        </p:nvGrpSpPr>
        <p:grpSpPr>
          <a:xfrm>
            <a:off x="713000" y="3592025"/>
            <a:ext cx="3822499" cy="1095275"/>
            <a:chOff x="713000" y="3592025"/>
            <a:chExt cx="3822499" cy="1095275"/>
          </a:xfrm>
        </p:grpSpPr>
        <p:cxnSp>
          <p:nvCxnSpPr>
            <p:cNvPr id="206" name="Shape 206"/>
            <p:cNvCxnSpPr/>
            <p:nvPr/>
          </p:nvCxnSpPr>
          <p:spPr>
            <a:xfrm rot="10800000" flipH="1">
              <a:off x="2748995" y="3857798"/>
              <a:ext cx="998100" cy="129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07" name="Shape 207"/>
            <p:cNvSpPr txBox="1"/>
            <p:nvPr/>
          </p:nvSpPr>
          <p:spPr>
            <a:xfrm>
              <a:off x="2097161" y="3611604"/>
              <a:ext cx="548699" cy="364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T1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2640668" y="3827498"/>
              <a:ext cx="94500" cy="86399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 flipH="1">
              <a:off x="3744888" y="3719506"/>
              <a:ext cx="223500" cy="2247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749000" y="4047700"/>
              <a:ext cx="1786499" cy="6396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>
                  <a:solidFill>
                    <a:schemeClr val="dk1"/>
                  </a:solidFill>
                </a:rPr>
                <a:t>WRITE </a:t>
              </a:r>
              <a:r>
                <a:rPr lang="en" b="1"/>
                <a:t>base object B 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713000" y="3592025"/>
              <a:ext cx="1355100" cy="6396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Fast-path or slow-path </a:t>
              </a:r>
            </a:p>
          </p:txBody>
        </p:sp>
      </p:grpSp>
      <p:grpSp>
        <p:nvGrpSpPr>
          <p:cNvPr id="212" name="Shape 212"/>
          <p:cNvGrpSpPr/>
          <p:nvPr/>
        </p:nvGrpSpPr>
        <p:grpSpPr>
          <a:xfrm>
            <a:off x="3940603" y="2523700"/>
            <a:ext cx="4035771" cy="919304"/>
            <a:chOff x="3940603" y="2523700"/>
            <a:chExt cx="4035771" cy="919304"/>
          </a:xfrm>
        </p:grpSpPr>
        <p:grpSp>
          <p:nvGrpSpPr>
            <p:cNvPr id="213" name="Shape 213"/>
            <p:cNvGrpSpPr/>
            <p:nvPr/>
          </p:nvGrpSpPr>
          <p:grpSpPr>
            <a:xfrm>
              <a:off x="3940603" y="3062631"/>
              <a:ext cx="1372258" cy="380373"/>
              <a:chOff x="3940603" y="3062631"/>
              <a:chExt cx="1372258" cy="380373"/>
            </a:xfrm>
          </p:grpSpPr>
          <p:cxnSp>
            <p:nvCxnSpPr>
              <p:cNvPr id="214" name="Shape 214"/>
              <p:cNvCxnSpPr/>
              <p:nvPr/>
            </p:nvCxnSpPr>
            <p:spPr>
              <a:xfrm rot="10800000" flipH="1">
                <a:off x="3940603" y="3260679"/>
                <a:ext cx="754500" cy="164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sp>
            <p:nvSpPr>
              <p:cNvPr id="215" name="Shape 215"/>
              <p:cNvSpPr/>
              <p:nvPr/>
            </p:nvSpPr>
            <p:spPr>
              <a:xfrm>
                <a:off x="4190743" y="3062631"/>
                <a:ext cx="548699" cy="350400"/>
              </a:xfrm>
              <a:prstGeom prst="mathMultiply">
                <a:avLst>
                  <a:gd name="adj1" fmla="val 23520"/>
                </a:avLst>
              </a:prstGeom>
              <a:solidFill>
                <a:srgbClr val="FF0000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216" name="Shape 216"/>
              <p:cNvSpPr txBox="1"/>
              <p:nvPr/>
            </p:nvSpPr>
            <p:spPr>
              <a:xfrm>
                <a:off x="4764161" y="3078204"/>
                <a:ext cx="548699" cy="36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FF0000"/>
                    </a:solidFill>
                  </a:rPr>
                  <a:t>A2</a:t>
                </a:r>
              </a:p>
            </p:txBody>
          </p:sp>
        </p:grpSp>
        <p:sp>
          <p:nvSpPr>
            <p:cNvPr id="217" name="Shape 217"/>
            <p:cNvSpPr/>
            <p:nvPr/>
          </p:nvSpPr>
          <p:spPr>
            <a:xfrm>
              <a:off x="6078275" y="2523700"/>
              <a:ext cx="1898100" cy="833999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b="1"/>
                <a:t>Tracking set is invalidated and T2 must abort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234500" y="186754"/>
            <a:ext cx="8687400" cy="82296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dirty="0"/>
              <a:t>Hybrid Transactional Memory (HyTM) Model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224" name="Shape 224"/>
          <p:cNvSpPr/>
          <p:nvPr/>
        </p:nvSpPr>
        <p:spPr>
          <a:xfrm>
            <a:off x="593025" y="1258375"/>
            <a:ext cx="7963799" cy="774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/>
              <a:t>Committed fast-path transactions (only cached accesses) appear to execute atomically (single step)</a:t>
            </a:r>
          </a:p>
        </p:txBody>
      </p:sp>
      <p:cxnSp>
        <p:nvCxnSpPr>
          <p:cNvPr id="225" name="Shape 225"/>
          <p:cNvCxnSpPr/>
          <p:nvPr/>
        </p:nvCxnSpPr>
        <p:spPr>
          <a:xfrm rot="10800000" flipH="1">
            <a:off x="1766375" y="3278999"/>
            <a:ext cx="2130299" cy="17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6" name="Shape 226"/>
          <p:cNvSpPr txBox="1"/>
          <p:nvPr/>
        </p:nvSpPr>
        <p:spPr>
          <a:xfrm>
            <a:off x="1163775" y="2972779"/>
            <a:ext cx="687300" cy="36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T2</a:t>
            </a:r>
          </a:p>
        </p:txBody>
      </p:sp>
      <p:sp>
        <p:nvSpPr>
          <p:cNvPr id="227" name="Shape 227"/>
          <p:cNvSpPr/>
          <p:nvPr/>
        </p:nvSpPr>
        <p:spPr>
          <a:xfrm>
            <a:off x="1728112" y="3238894"/>
            <a:ext cx="94500" cy="863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183221" y="2906225"/>
            <a:ext cx="998100" cy="4514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Fast-path </a:t>
            </a:r>
          </a:p>
        </p:txBody>
      </p:sp>
      <p:sp>
        <p:nvSpPr>
          <p:cNvPr id="229" name="Shape 229"/>
          <p:cNvSpPr/>
          <p:nvPr/>
        </p:nvSpPr>
        <p:spPr>
          <a:xfrm>
            <a:off x="1880500" y="2371300"/>
            <a:ext cx="2130299" cy="6396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Aborted or incomplete</a:t>
            </a:r>
          </a:p>
        </p:txBody>
      </p:sp>
      <p:cxnSp>
        <p:nvCxnSpPr>
          <p:cNvPr id="230" name="Shape 230"/>
          <p:cNvCxnSpPr/>
          <p:nvPr/>
        </p:nvCxnSpPr>
        <p:spPr>
          <a:xfrm rot="10800000" flipH="1">
            <a:off x="2748995" y="3857798"/>
            <a:ext cx="998100" cy="12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1" name="Shape 231"/>
          <p:cNvSpPr txBox="1"/>
          <p:nvPr/>
        </p:nvSpPr>
        <p:spPr>
          <a:xfrm>
            <a:off x="2097161" y="3611604"/>
            <a:ext cx="548699" cy="36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T1</a:t>
            </a:r>
          </a:p>
        </p:txBody>
      </p:sp>
      <p:sp>
        <p:nvSpPr>
          <p:cNvPr id="232" name="Shape 232"/>
          <p:cNvSpPr/>
          <p:nvPr/>
        </p:nvSpPr>
        <p:spPr>
          <a:xfrm>
            <a:off x="2640668" y="3827498"/>
            <a:ext cx="94500" cy="863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941600" y="3592025"/>
            <a:ext cx="1053299" cy="4514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Slow-path </a:t>
            </a:r>
          </a:p>
        </p:txBody>
      </p:sp>
      <p:cxnSp>
        <p:nvCxnSpPr>
          <p:cNvPr id="234" name="Shape 234"/>
          <p:cNvCxnSpPr/>
          <p:nvPr/>
        </p:nvCxnSpPr>
        <p:spPr>
          <a:xfrm rot="10800000" flipH="1">
            <a:off x="3940603" y="3260679"/>
            <a:ext cx="754500" cy="164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35" name="Shape 235"/>
          <p:cNvSpPr/>
          <p:nvPr/>
        </p:nvSpPr>
        <p:spPr>
          <a:xfrm>
            <a:off x="3756089" y="3827498"/>
            <a:ext cx="94500" cy="86399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4409150" y="3461325"/>
            <a:ext cx="3864600" cy="1133100"/>
          </a:xfrm>
          <a:prstGeom prst="wedgeRoundRectCallout">
            <a:avLst>
              <a:gd name="adj1" fmla="val -62039"/>
              <a:gd name="adj2" fmla="val -14707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b="1"/>
              <a:t>Execution indistinguishable to T1 from an execution in which T2 does not participate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 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10409</TotalTime>
  <Words>949</Words>
  <Application>Microsoft Office PowerPoint</Application>
  <PresentationFormat>On-screen Show (16:9)</PresentationFormat>
  <Paragraphs>258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Wingdings</vt:lpstr>
      <vt:lpstr>Light Gradient</vt:lpstr>
      <vt:lpstr>PowerPoint Presentation</vt:lpstr>
      <vt:lpstr>Transactional Memory: a history</vt:lpstr>
      <vt:lpstr>Transactional Memory: a history</vt:lpstr>
      <vt:lpstr>Hybrid Transactional Memory (HyTM) Model</vt:lpstr>
      <vt:lpstr>Hybrid Transactional Memory (HyTM) Model</vt:lpstr>
      <vt:lpstr>Hybrid Transactional Memory (HyTM) Model</vt:lpstr>
      <vt:lpstr>Hybrid Transactional Memory (HyTM) Model</vt:lpstr>
      <vt:lpstr>Hybrid Transactional Memory (HyTM) Model</vt:lpstr>
      <vt:lpstr>Hybrid Transactional Memory (HyTM) Model</vt:lpstr>
      <vt:lpstr>Instrumentation</vt:lpstr>
      <vt:lpstr>Cost of concurrency in HyTM</vt:lpstr>
      <vt:lpstr>Validation cost in HyTM</vt:lpstr>
      <vt:lpstr>Cost of concurrency in HyTM</vt:lpstr>
      <vt:lpstr>Cost of concurrency in HyTM</vt:lpstr>
      <vt:lpstr>Cost of Concurrency in HyTM</vt:lpstr>
      <vt:lpstr>Experimental systems</vt:lpstr>
      <vt:lpstr>Goals</vt:lpstr>
      <vt:lpstr>Methodology</vt:lpstr>
      <vt:lpstr>0% updates on Intel</vt:lpstr>
      <vt:lpstr>40% updates on Intel</vt:lpstr>
      <vt:lpstr>40% updates on POWER</vt:lpstr>
      <vt:lpstr>Circumventing the impossibility?</vt:lpstr>
      <vt:lpstr>Transactional memory is here to stay?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trbot</dc:creator>
  <cp:lastModifiedBy>trbot</cp:lastModifiedBy>
  <cp:revision>24</cp:revision>
  <dcterms:modified xsi:type="dcterms:W3CDTF">2017-10-09T14:22:31Z</dcterms:modified>
</cp:coreProperties>
</file>