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7" r:id="rId11"/>
    <p:sldId id="267" r:id="rId12"/>
    <p:sldId id="290" r:id="rId13"/>
    <p:sldId id="291" r:id="rId14"/>
    <p:sldId id="292" r:id="rId15"/>
    <p:sldId id="274" r:id="rId16"/>
    <p:sldId id="298" r:id="rId17"/>
    <p:sldId id="276" r:id="rId18"/>
    <p:sldId id="284" r:id="rId19"/>
    <p:sldId id="286" r:id="rId20"/>
    <p:sldId id="285" r:id="rId21"/>
    <p:sldId id="279" r:id="rId22"/>
    <p:sldId id="287" r:id="rId23"/>
    <p:sldId id="288" r:id="rId24"/>
    <p:sldId id="28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4B4B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52F6E-FE88-42F2-999F-71B0B54FD41D}">
  <a:tblStyle styleId="{93E52F6E-FE88-42F2-999F-71B0B54FD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08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5008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4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Still holds even if we allow non-speculative / direct reads!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791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79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791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402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676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5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48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35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3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1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09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2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04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96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97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indent="-365760">
              <a:spcBef>
                <a:spcPts val="0"/>
              </a:spcBef>
              <a:defRPr/>
            </a:lvl1pPr>
            <a:lvl2pPr marL="548640" lvl="1" indent="-320040">
              <a:spcBef>
                <a:spcPts val="0"/>
              </a:spcBef>
              <a:defRPr/>
            </a:lvl2pPr>
            <a:lvl3pPr marL="822960" lvl="2" indent="-320040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2" hasCustomPrompt="1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843558"/>
            <a:ext cx="8229600" cy="39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5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2439" y="5002020"/>
            <a:ext cx="2895600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1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buChar char="●"/>
              <a:defRPr sz="3000"/>
            </a:lvl1pPr>
            <a:lvl2pPr lvl="1">
              <a:spcBef>
                <a:spcPts val="480"/>
              </a:spcBef>
              <a:buSzPct val="100000"/>
              <a:buChar char="○"/>
              <a:defRPr sz="2400"/>
            </a:lvl2pPr>
            <a:lvl3pPr lvl="2">
              <a:spcBef>
                <a:spcPts val="480"/>
              </a:spcBef>
              <a:buSzPct val="100000"/>
              <a:buChar char="■"/>
              <a:defRPr sz="2400"/>
            </a:lvl3pPr>
            <a:lvl4pPr lvl="3">
              <a:spcBef>
                <a:spcPts val="360"/>
              </a:spcBef>
              <a:buSzPct val="100000"/>
              <a:buChar char="●"/>
              <a:defRPr sz="1800"/>
            </a:lvl4pPr>
            <a:lvl5pPr lvl="4">
              <a:spcBef>
                <a:spcPts val="360"/>
              </a:spcBef>
              <a:buSzPct val="100000"/>
              <a:buChar char="○"/>
              <a:defRPr sz="1800"/>
            </a:lvl5pPr>
            <a:lvl6pPr lvl="5">
              <a:spcBef>
                <a:spcPts val="360"/>
              </a:spcBef>
              <a:buSzPct val="100000"/>
              <a:buChar char="■"/>
              <a:defRPr sz="1800"/>
            </a:lvl6pPr>
            <a:lvl7pPr lvl="6">
              <a:spcBef>
                <a:spcPts val="360"/>
              </a:spcBef>
              <a:buSzPct val="100000"/>
              <a:buChar char="●"/>
              <a:defRPr sz="1800"/>
            </a:lvl7pPr>
            <a:lvl8pPr lvl="7">
              <a:spcBef>
                <a:spcPts val="360"/>
              </a:spcBef>
              <a:buSzPct val="100000"/>
              <a:buChar char="○"/>
              <a:defRPr sz="1800"/>
            </a:lvl8pPr>
            <a:lvl9pPr lvl="8">
              <a:spcBef>
                <a:spcPts val="360"/>
              </a:spcBef>
              <a:buSzPct val="100000"/>
              <a:buChar char="■"/>
              <a:defRPr sz="1800"/>
            </a:lvl9pPr>
          </a:lstStyle>
          <a:p>
            <a:r>
              <a:rPr lang="en-US" dirty="0" smtClean="0"/>
              <a:t>  First line</a:t>
            </a:r>
          </a:p>
          <a:p>
            <a:pPr lvl="1"/>
            <a:r>
              <a:rPr lang="en-US" dirty="0" smtClean="0"/>
              <a:t>  Second line</a:t>
            </a:r>
          </a:p>
          <a:p>
            <a:pPr lvl="2"/>
            <a:r>
              <a:rPr lang="en-US" dirty="0" smtClean="0"/>
              <a:t>  Third line</a:t>
            </a: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74320"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548640"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1775" y="514350"/>
            <a:ext cx="8794200" cy="451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Cost of Concurrency in Hybrid Transactional Memory</a:t>
            </a: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Trevor Brown </a:t>
            </a:r>
            <a:r>
              <a:rPr lang="en" sz="2400" b="1" dirty="0" smtClean="0"/>
              <a:t>(IST Austria) </a:t>
            </a:r>
            <a:endParaRPr lang="en" sz="24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Srivatsan Ravi </a:t>
            </a:r>
            <a:r>
              <a:rPr lang="en" sz="2400" b="1" dirty="0" smtClean="0"/>
              <a:t>(University of Southern California)</a:t>
            </a:r>
            <a:endParaRPr lang="en" sz="2400" b="1" dirty="0"/>
          </a:p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64" name="Shape 264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5" name="Shape 265"/>
          <p:cNvCxnSpPr>
            <a:endCxn id="264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266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267" name="Shape 267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271" name="Shape 271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2" name="Shape 272"/>
          <p:cNvSpPr txBox="1"/>
          <p:nvPr/>
        </p:nvSpPr>
        <p:spPr>
          <a:xfrm>
            <a:off x="152400" y="3591575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871875" y="3529444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</a:t>
            </a:r>
          </a:p>
        </p:txBody>
      </p:sp>
      <p:sp>
        <p:nvSpPr>
          <p:cNvPr id="274" name="Shape 274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2880925" y="3306525"/>
            <a:ext cx="3497700" cy="953700"/>
            <a:chOff x="2880925" y="3306525"/>
            <a:chExt cx="3497700" cy="953700"/>
          </a:xfrm>
        </p:grpSpPr>
        <p:sp>
          <p:nvSpPr>
            <p:cNvPr id="277" name="Shape 277"/>
            <p:cNvSpPr/>
            <p:nvPr/>
          </p:nvSpPr>
          <p:spPr>
            <a:xfrm>
              <a:off x="2880925" y="3306525"/>
              <a:ext cx="3497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Cost on slow-path transactions?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3252500" y="3306525"/>
              <a:ext cx="2820300" cy="89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4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86" name="Shape 286"/>
          <p:cNvSpPr/>
          <p:nvPr/>
        </p:nvSpPr>
        <p:spPr>
          <a:xfrm>
            <a:off x="1066800" y="2035250"/>
            <a:ext cx="6934200" cy="12985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Let </a:t>
            </a:r>
            <a:r>
              <a:rPr lang="en" sz="2000" b="1" dirty="0" smtClean="0"/>
              <a:t>m = |ReadSet|</a:t>
            </a:r>
            <a:r>
              <a:rPr lang="en" sz="2000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Progressive </a:t>
            </a:r>
            <a:r>
              <a:rPr lang="en" sz="2000" dirty="0"/>
              <a:t>opaque </a:t>
            </a:r>
            <a:r>
              <a:rPr lang="en" sz="2000" dirty="0" smtClean="0"/>
              <a:t>HyTM + Invisible </a:t>
            </a:r>
            <a:r>
              <a:rPr lang="en" sz="2000" dirty="0"/>
              <a:t>reads </a:t>
            </a:r>
            <a:r>
              <a:rPr lang="en" sz="2000" dirty="0" smtClean="0"/>
              <a:t>⇒</a:t>
            </a:r>
          </a:p>
          <a:p>
            <a:pPr lvl="0"/>
            <a:r>
              <a:rPr lang="en" sz="2000" b="1" dirty="0" smtClean="0"/>
              <a:t>Ω(m</a:t>
            </a:r>
            <a:r>
              <a:rPr lang="en" sz="2000" b="1" baseline="30000" dirty="0" smtClean="0"/>
              <a:t>2</a:t>
            </a:r>
            <a:r>
              <a:rPr lang="en" sz="2000" b="1" dirty="0" smtClean="0"/>
              <a:t>) </a:t>
            </a:r>
            <a:r>
              <a:rPr lang="en" sz="2000" dirty="0" smtClean="0"/>
              <a:t>time </a:t>
            </a:r>
            <a:r>
              <a:rPr lang="en" sz="2000" dirty="0"/>
              <a:t>and space </a:t>
            </a:r>
            <a:r>
              <a:rPr lang="en" sz="2000" dirty="0" smtClean="0"/>
              <a:t>complexity on the </a:t>
            </a:r>
            <a:r>
              <a:rPr lang="en" sz="2000" b="1" dirty="0" smtClean="0"/>
              <a:t>slow-path</a:t>
            </a:r>
            <a:r>
              <a:rPr lang="en" sz="2000" dirty="0" smtClean="0"/>
              <a:t>.</a:t>
            </a:r>
            <a:endParaRPr lang="en" sz="2000" dirty="0"/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Validation </a:t>
            </a:r>
            <a:r>
              <a:rPr lang="en" dirty="0"/>
              <a:t>cost in HyTM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1" y="1504950"/>
            <a:ext cx="6924572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Theorem</a:t>
            </a:r>
            <a:endParaRPr lang="en-US" sz="2400" dirty="0"/>
          </a:p>
        </p:txBody>
      </p:sp>
      <p:sp>
        <p:nvSpPr>
          <p:cNvPr id="6" name="Shape 286"/>
          <p:cNvSpPr/>
          <p:nvPr/>
        </p:nvSpPr>
        <p:spPr>
          <a:xfrm>
            <a:off x="1066801" y="3654136"/>
            <a:ext cx="6934200" cy="594014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Holds even if we allow </a:t>
            </a:r>
            <a:r>
              <a:rPr lang="en" sz="2000" b="1" dirty="0" smtClean="0"/>
              <a:t>direct </a:t>
            </a:r>
            <a:r>
              <a:rPr lang="en" sz="2000" dirty="0" smtClean="0"/>
              <a:t>reads</a:t>
            </a:r>
            <a:endParaRPr lang="e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84" name="Shape 284"/>
          <p:cNvSpPr/>
          <p:nvPr/>
        </p:nvSpPr>
        <p:spPr>
          <a:xfrm>
            <a:off x="3023350" y="3900375"/>
            <a:ext cx="2460600" cy="955200"/>
          </a:xfrm>
          <a:prstGeom prst="wedgeRoundRectCallout">
            <a:avLst>
              <a:gd name="adj1" fmla="val 5849"/>
              <a:gd name="adj2" fmla="val -1143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(m-1) invisible reads of distinct  data items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/>
              <a:t>X</a:t>
            </a:r>
            <a:r>
              <a:rPr lang="en" sz="1600" b="1" baseline="-25000"/>
              <a:t>1</a:t>
            </a:r>
            <a:r>
              <a:rPr lang="en" sz="1600" b="1"/>
              <a:t> …. X</a:t>
            </a:r>
            <a:r>
              <a:rPr lang="en" sz="1600" b="1" baseline="-25000"/>
              <a:t>m-1</a:t>
            </a:r>
            <a:r>
              <a:rPr lang="en" sz="1600" b="1"/>
              <a:t> </a:t>
            </a:r>
          </a:p>
        </p:txBody>
      </p:sp>
      <p:sp>
        <p:nvSpPr>
          <p:cNvPr id="285" name="Shape 285"/>
          <p:cNvSpPr/>
          <p:nvPr/>
        </p:nvSpPr>
        <p:spPr>
          <a:xfrm>
            <a:off x="6147550" y="3900375"/>
            <a:ext cx="2460600" cy="955200"/>
          </a:xfrm>
          <a:prstGeom prst="wedgeRoundRectCallout">
            <a:avLst>
              <a:gd name="adj1" fmla="val -8512"/>
              <a:gd name="adj2" fmla="val -115766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return the value 1 updated by T</a:t>
            </a:r>
            <a:r>
              <a:rPr lang="en" sz="1600" b="1" baseline="-25000"/>
              <a:t>m</a:t>
            </a:r>
          </a:p>
        </p:txBody>
      </p:sp>
      <p:sp>
        <p:nvSpPr>
          <p:cNvPr id="286" name="Shape 286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Progressive opaque HyTM + Invisible reads ⇒</a:t>
            </a:r>
          </a:p>
          <a:p>
            <a:pPr lvl="0"/>
            <a:r>
              <a:rPr lang="en" sz="2000" b="1" dirty="0"/>
              <a:t>Ω(m</a:t>
            </a:r>
            <a:r>
              <a:rPr lang="en" sz="2000" b="1" baseline="30000" dirty="0"/>
              <a:t>2</a:t>
            </a:r>
            <a:r>
              <a:rPr lang="en" sz="2000" b="1" dirty="0"/>
              <a:t>) </a:t>
            </a:r>
            <a:r>
              <a:rPr lang="en" sz="2000" dirty="0"/>
              <a:t>time and space complexity on the </a:t>
            </a:r>
            <a:r>
              <a:rPr lang="en" sz="2000" b="1" dirty="0"/>
              <a:t>slow-path</a:t>
            </a:r>
            <a:r>
              <a:rPr lang="en" sz="2000" dirty="0"/>
              <a:t>.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303875" y="2388891"/>
            <a:ext cx="2336695" cy="927143"/>
            <a:chOff x="303875" y="2388891"/>
            <a:chExt cx="2336695" cy="927143"/>
          </a:xfrm>
        </p:grpSpPr>
        <p:grpSp>
          <p:nvGrpSpPr>
            <p:cNvPr id="289" name="Shape 289"/>
            <p:cNvGrpSpPr/>
            <p:nvPr/>
          </p:nvGrpSpPr>
          <p:grpSpPr>
            <a:xfrm>
              <a:off x="303875" y="2828550"/>
              <a:ext cx="2336695" cy="487484"/>
              <a:chOff x="2285075" y="3819150"/>
              <a:chExt cx="2336695" cy="487484"/>
            </a:xfrm>
          </p:grpSpPr>
          <p:sp>
            <p:nvSpPr>
              <p:cNvPr id="290" name="Shape 290"/>
              <p:cNvSpPr txBox="1"/>
              <p:nvPr/>
            </p:nvSpPr>
            <p:spPr>
              <a:xfrm>
                <a:off x="3560970" y="3841334"/>
                <a:ext cx="1060800" cy="4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Commits</a:t>
                </a:r>
              </a:p>
            </p:txBody>
          </p:sp>
          <p:grpSp>
            <p:nvGrpSpPr>
              <p:cNvPr id="291" name="Shape 291"/>
              <p:cNvGrpSpPr/>
              <p:nvPr/>
            </p:nvGrpSpPr>
            <p:grpSpPr>
              <a:xfrm>
                <a:off x="2285075" y="3819150"/>
                <a:ext cx="1471850" cy="454751"/>
                <a:chOff x="2285075" y="3819150"/>
                <a:chExt cx="1471850" cy="454751"/>
              </a:xfrm>
            </p:grpSpPr>
            <p:sp>
              <p:nvSpPr>
                <p:cNvPr id="292" name="Shape 292"/>
                <p:cNvSpPr txBox="1"/>
                <p:nvPr/>
              </p:nvSpPr>
              <p:spPr>
                <a:xfrm>
                  <a:off x="2285075" y="3840825"/>
                  <a:ext cx="5856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>
                      <a:solidFill>
                        <a:srgbClr val="FF0000"/>
                      </a:solidFill>
                    </a:rPr>
                    <a:t>T</a:t>
                  </a:r>
                  <a:r>
                    <a:rPr lang="en" baseline="-2500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293" name="Shape 293"/>
                <p:cNvSpPr txBox="1"/>
                <p:nvPr/>
              </p:nvSpPr>
              <p:spPr>
                <a:xfrm>
                  <a:off x="2696125" y="3819150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W(X</a:t>
                  </a:r>
                  <a:r>
                    <a:rPr lang="en" baseline="-25000"/>
                    <a:t>m</a:t>
                  </a:r>
                  <a:r>
                    <a:rPr lang="en"/>
                    <a:t>,1)</a:t>
                  </a:r>
                </a:p>
              </p:txBody>
            </p: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2729400" y="4229050"/>
                  <a:ext cx="860100" cy="1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sp>
              <p:nvSpPr>
                <p:cNvPr id="295" name="Shape 295"/>
                <p:cNvSpPr/>
                <p:nvPr/>
              </p:nvSpPr>
              <p:spPr>
                <a:xfrm>
                  <a:off x="27160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3554200" y="4187501"/>
                  <a:ext cx="94500" cy="864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sp>
          <p:nvSpPr>
            <p:cNvPr id="297" name="Shape 297"/>
            <p:cNvSpPr/>
            <p:nvPr/>
          </p:nvSpPr>
          <p:spPr>
            <a:xfrm>
              <a:off x="5830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2764525" y="2388891"/>
            <a:ext cx="5138275" cy="943796"/>
            <a:chOff x="2764525" y="2388891"/>
            <a:chExt cx="5138275" cy="943796"/>
          </a:xfrm>
        </p:grpSpPr>
        <p:grpSp>
          <p:nvGrpSpPr>
            <p:cNvPr id="299" name="Shape 299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00" name="Shape 300"/>
              <p:cNvGrpSpPr/>
              <p:nvPr/>
            </p:nvGrpSpPr>
            <p:grpSpPr>
              <a:xfrm>
                <a:off x="2764525" y="2811887"/>
                <a:ext cx="5138275" cy="520800"/>
                <a:chOff x="2764525" y="2811887"/>
                <a:chExt cx="5138275" cy="520800"/>
              </a:xfrm>
            </p:grpSpPr>
            <p:grpSp>
              <p:nvGrpSpPr>
                <p:cNvPr id="301" name="Shape 301"/>
                <p:cNvGrpSpPr/>
                <p:nvPr/>
              </p:nvGrpSpPr>
              <p:grpSpPr>
                <a:xfrm>
                  <a:off x="2764525" y="2811887"/>
                  <a:ext cx="5138275" cy="520800"/>
                  <a:chOff x="1558425" y="3060575"/>
                  <a:chExt cx="5138275" cy="520800"/>
                </a:xfrm>
              </p:grpSpPr>
              <p:grpSp>
                <p:nvGrpSpPr>
                  <p:cNvPr id="302" name="Shape 302"/>
                  <p:cNvGrpSpPr/>
                  <p:nvPr/>
                </p:nvGrpSpPr>
                <p:grpSpPr>
                  <a:xfrm>
                    <a:off x="1558425" y="3060575"/>
                    <a:ext cx="5138275" cy="520800"/>
                    <a:chOff x="1558425" y="3060575"/>
                    <a:chExt cx="5138275" cy="520800"/>
                  </a:xfrm>
                </p:grpSpPr>
                <p:cxnSp>
                  <p:nvCxnSpPr>
                    <p:cNvPr id="303" name="Shape 303"/>
                    <p:cNvCxnSpPr/>
                    <p:nvPr/>
                  </p:nvCxnSpPr>
                  <p:spPr>
                    <a:xfrm rot="10800000" flipH="1">
                      <a:off x="1991625" y="3428975"/>
                      <a:ext cx="4685100" cy="1710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lg" len="lg"/>
                      <a:tailEnd type="none" w="lg" len="lg"/>
                    </a:ln>
                  </p:spPr>
                </p:cxnSp>
                <p:sp>
                  <p:nvSpPr>
                    <p:cNvPr id="304" name="Shape 304"/>
                    <p:cNvSpPr txBox="1"/>
                    <p:nvPr/>
                  </p:nvSpPr>
                  <p:spPr>
                    <a:xfrm>
                      <a:off x="1558425" y="3116075"/>
                      <a:ext cx="585600" cy="4653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" baseline="-25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305" name="Shape 305"/>
                    <p:cNvSpPr txBox="1"/>
                    <p:nvPr/>
                  </p:nvSpPr>
                  <p:spPr>
                    <a:xfrm>
                      <a:off x="1991625" y="3060575"/>
                      <a:ext cx="1060800" cy="393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91425" tIns="91425" rIns="91425" bIns="91425" anchor="t" anchorCtr="0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R(X</a:t>
                      </a:r>
                      <a:r>
                        <a:rPr lang="en" baseline="-25000"/>
                        <a:t>1</a:t>
                      </a:r>
                      <a:r>
                        <a:rPr lang="en"/>
                        <a:t>)→0</a:t>
                      </a:r>
                    </a:p>
                  </p:txBody>
                </p:sp>
                <p:sp>
                  <p:nvSpPr>
                    <p:cNvPr id="306" name="Shape 306"/>
                    <p:cNvSpPr/>
                    <p:nvPr/>
                  </p:nvSpPr>
                  <p:spPr>
                    <a:xfrm>
                      <a:off x="1954000" y="3414881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Shape 307"/>
                    <p:cNvSpPr/>
                    <p:nvPr/>
                  </p:nvSpPr>
                  <p:spPr>
                    <a:xfrm>
                      <a:off x="6602200" y="3381162"/>
                      <a:ext cx="94500" cy="86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08" name="Shape 308"/>
                  <p:cNvSpPr txBox="1"/>
                  <p:nvPr/>
                </p:nvSpPr>
                <p:spPr>
                  <a:xfrm>
                    <a:off x="5615925" y="3073660"/>
                    <a:ext cx="1060800" cy="35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m</a:t>
                    </a:r>
                    <a:r>
                      <a:rPr lang="en"/>
                      <a:t>)→1</a:t>
                    </a:r>
                  </a:p>
                </p:txBody>
              </p:sp>
            </p:grpSp>
            <p:sp>
              <p:nvSpPr>
                <p:cNvPr id="309" name="Shape 309"/>
                <p:cNvSpPr txBox="1"/>
                <p:nvPr/>
              </p:nvSpPr>
              <p:spPr>
                <a:xfrm>
                  <a:off x="4493125" y="2811887"/>
                  <a:ext cx="1060800" cy="39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m-1</a:t>
                  </a:r>
                  <a:r>
                    <a:rPr lang="en"/>
                    <a:t>)→0</a:t>
                  </a:r>
                </a:p>
              </p:txBody>
            </p:sp>
          </p:grpSp>
          <p:cxnSp>
            <p:nvCxnSpPr>
              <p:cNvPr id="310" name="Shape 310"/>
              <p:cNvCxnSpPr>
                <a:endCxn id="309" idx="1"/>
              </p:cNvCxnSpPr>
              <p:nvPr/>
            </p:nvCxnSpPr>
            <p:spPr>
              <a:xfrm>
                <a:off x="4186225" y="2995487"/>
                <a:ext cx="306900" cy="1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311" name="Shape 311"/>
            <p:cNvSpPr/>
            <p:nvPr/>
          </p:nvSpPr>
          <p:spPr>
            <a:xfrm>
              <a:off x="3478693" y="2388891"/>
              <a:ext cx="1094400" cy="451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Slow-path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4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318" name="Shape 318"/>
          <p:cNvSpPr txBox="1"/>
          <p:nvPr/>
        </p:nvSpPr>
        <p:spPr>
          <a:xfrm>
            <a:off x="6401893" y="4604600"/>
            <a:ext cx="10608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Commits</a:t>
            </a:r>
          </a:p>
        </p:txBody>
      </p:sp>
      <p:sp>
        <p:nvSpPr>
          <p:cNvPr id="325" name="Shape 325"/>
          <p:cNvSpPr/>
          <p:nvPr/>
        </p:nvSpPr>
        <p:spPr>
          <a:xfrm>
            <a:off x="796400" y="3666750"/>
            <a:ext cx="2023500" cy="1215900"/>
          </a:xfrm>
          <a:prstGeom prst="wedgeRoundRectCallout">
            <a:avLst>
              <a:gd name="adj1" fmla="val 47414"/>
              <a:gd name="adj2" fmla="val -64882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</a:t>
            </a:r>
            <a:r>
              <a:rPr lang="en" sz="1600" b="1" baseline="-25000"/>
              <a:t>0</a:t>
            </a:r>
            <a:r>
              <a:rPr lang="en" sz="1600" b="1"/>
              <a:t> does not observe T</a:t>
            </a:r>
            <a:r>
              <a:rPr lang="en" sz="1600" b="1" baseline="-25000"/>
              <a:t>m</a:t>
            </a:r>
            <a:r>
              <a:rPr lang="en" sz="1600" b="1"/>
              <a:t> until the access of data item X</a:t>
            </a:r>
            <a:r>
              <a:rPr lang="en" sz="1600" b="1" baseline="-25000"/>
              <a:t>m</a:t>
            </a:r>
          </a:p>
        </p:txBody>
      </p:sp>
      <p:sp>
        <p:nvSpPr>
          <p:cNvPr id="326" name="Shape 326"/>
          <p:cNvSpPr/>
          <p:nvPr/>
        </p:nvSpPr>
        <p:spPr>
          <a:xfrm>
            <a:off x="6934200" y="2539937"/>
            <a:ext cx="2023500" cy="1215900"/>
          </a:xfrm>
          <a:prstGeom prst="wedgeRoundRectCallout">
            <a:avLst>
              <a:gd name="adj1" fmla="val -74153"/>
              <a:gd name="adj2" fmla="val -650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by T</a:t>
            </a:r>
            <a:r>
              <a:rPr lang="en" sz="1600" b="1" baseline="-25000"/>
              <a:t>0</a:t>
            </a:r>
            <a:r>
              <a:rPr lang="en" sz="1600" b="1"/>
              <a:t> must return the value 1</a:t>
            </a:r>
          </a:p>
        </p:txBody>
      </p:sp>
      <p:grpSp>
        <p:nvGrpSpPr>
          <p:cNvPr id="327" name="Shape 327"/>
          <p:cNvGrpSpPr/>
          <p:nvPr/>
        </p:nvGrpSpPr>
        <p:grpSpPr>
          <a:xfrm>
            <a:off x="1621525" y="2964287"/>
            <a:ext cx="5138275" cy="520800"/>
            <a:chOff x="2764525" y="2811887"/>
            <a:chExt cx="5138275" cy="520800"/>
          </a:xfrm>
        </p:grpSpPr>
        <p:grpSp>
          <p:nvGrpSpPr>
            <p:cNvPr id="328" name="Shape 328"/>
            <p:cNvGrpSpPr/>
            <p:nvPr/>
          </p:nvGrpSpPr>
          <p:grpSpPr>
            <a:xfrm>
              <a:off x="2764525" y="2811887"/>
              <a:ext cx="5138275" cy="520800"/>
              <a:chOff x="2764525" y="2811887"/>
              <a:chExt cx="5138275" cy="520800"/>
            </a:xfrm>
          </p:grpSpPr>
          <p:grpSp>
            <p:nvGrpSpPr>
              <p:cNvPr id="329" name="Shape 329"/>
              <p:cNvGrpSpPr/>
              <p:nvPr/>
            </p:nvGrpSpPr>
            <p:grpSpPr>
              <a:xfrm>
                <a:off x="2764525" y="2811887"/>
                <a:ext cx="5138275" cy="520800"/>
                <a:chOff x="1558425" y="3060575"/>
                <a:chExt cx="5138275" cy="520800"/>
              </a:xfrm>
            </p:grpSpPr>
            <p:grpSp>
              <p:nvGrpSpPr>
                <p:cNvPr id="330" name="Shape 330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31" name="Shape 331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32" name="Shape 332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33" name="Shape 333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34" name="Shape 334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35" name="Shape 335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36" name="Shape 336"/>
                <p:cNvSpPr txBox="1"/>
                <p:nvPr/>
              </p:nvSpPr>
              <p:spPr>
                <a:xfrm>
                  <a:off x="5615925" y="3073660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)→1</a:t>
                  </a:r>
                </a:p>
              </p:txBody>
            </p:sp>
          </p:grpSp>
          <p:sp>
            <p:nvSpPr>
              <p:cNvPr id="337" name="Shape 337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38" name="Shape 338"/>
            <p:cNvCxnSpPr>
              <a:endCxn id="337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Linear validation cost in HyTM</a:t>
            </a:r>
          </a:p>
        </p:txBody>
      </p:sp>
      <p:sp>
        <p:nvSpPr>
          <p:cNvPr id="340" name="Shape 340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Progressive opaque HyTM + Invisible reads ⇒</a:t>
            </a:r>
          </a:p>
          <a:p>
            <a:pPr lvl="0"/>
            <a:r>
              <a:rPr lang="en" sz="2000" b="1" dirty="0"/>
              <a:t>Ω(m</a:t>
            </a:r>
            <a:r>
              <a:rPr lang="en" sz="2000" b="1" baseline="30000" dirty="0"/>
              <a:t>2</a:t>
            </a:r>
            <a:r>
              <a:rPr lang="en" sz="2000" b="1" dirty="0"/>
              <a:t>) </a:t>
            </a:r>
            <a:r>
              <a:rPr lang="en" sz="2000" dirty="0"/>
              <a:t>time and space complexity on the </a:t>
            </a:r>
            <a:r>
              <a:rPr lang="en" sz="2000" b="1" dirty="0"/>
              <a:t>slow-path</a:t>
            </a:r>
            <a:r>
              <a:rPr lang="en" sz="2000" dirty="0"/>
              <a:t>.</a:t>
            </a:r>
          </a:p>
        </p:txBody>
      </p:sp>
      <p:sp>
        <p:nvSpPr>
          <p:cNvPr id="341" name="Shape 341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cxnSp>
        <p:nvCxnSpPr>
          <p:cNvPr id="29" name="Shape 366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367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368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W(X</a:t>
            </a:r>
            <a:r>
              <a:rPr lang="en" baseline="-25000" dirty="0" smtClean="0"/>
              <a:t>m</a:t>
            </a:r>
            <a:r>
              <a:rPr lang="en" dirty="0" smtClean="0"/>
              <a:t>,1</a:t>
            </a:r>
            <a:r>
              <a:rPr lang="en" dirty="0"/>
              <a:t>)</a:t>
            </a:r>
          </a:p>
        </p:txBody>
      </p:sp>
      <p:sp>
        <p:nvSpPr>
          <p:cNvPr id="32" name="Shape 369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70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78"/>
          <p:cNvSpPr txBox="1"/>
          <p:nvPr/>
        </p:nvSpPr>
        <p:spPr>
          <a:xfrm>
            <a:off x="4821925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0000"/>
                </a:solidFill>
              </a:rPr>
              <a:t>T</a:t>
            </a:r>
            <a:r>
              <a:rPr lang="en" baseline="-25000" dirty="0" smtClean="0">
                <a:solidFill>
                  <a:srgbClr val="FF0000"/>
                </a:solidFill>
              </a:rPr>
              <a:t>m</a:t>
            </a:r>
            <a:endParaRPr lang="en" baseline="-25000" dirty="0">
              <a:solidFill>
                <a:srgbClr val="FF0000"/>
              </a:solidFill>
            </a:endParaRPr>
          </a:p>
        </p:txBody>
      </p:sp>
      <p:sp>
        <p:nvSpPr>
          <p:cNvPr id="35" name="Shape 384"/>
          <p:cNvSpPr/>
          <p:nvPr/>
        </p:nvSpPr>
        <p:spPr>
          <a:xfrm>
            <a:off x="5307493" y="45986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</p:spTree>
    <p:extLst>
      <p:ext uri="{BB962C8B-B14F-4D97-AF65-F5344CB8AC3E}">
        <p14:creationId xmlns:p14="http://schemas.microsoft.com/office/powerpoint/2010/main" val="140883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348" name="Shape 348"/>
          <p:cNvGrpSpPr/>
          <p:nvPr/>
        </p:nvGrpSpPr>
        <p:grpSpPr>
          <a:xfrm>
            <a:off x="3643587" y="3666750"/>
            <a:ext cx="1471850" cy="454751"/>
            <a:chOff x="2285075" y="3819150"/>
            <a:chExt cx="1471850" cy="454751"/>
          </a:xfrm>
        </p:grpSpPr>
        <p:sp>
          <p:nvSpPr>
            <p:cNvPr id="349" name="Shape 349"/>
            <p:cNvSpPr txBox="1"/>
            <p:nvPr/>
          </p:nvSpPr>
          <p:spPr>
            <a:xfrm>
              <a:off x="2285075" y="3840825"/>
              <a:ext cx="585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 smtClean="0">
                  <a:solidFill>
                    <a:srgbClr val="FF0000"/>
                  </a:solidFill>
                </a:rPr>
                <a:t>T</a:t>
              </a:r>
              <a:r>
                <a:rPr lang="en" baseline="-25000" dirty="0" smtClean="0">
                  <a:solidFill>
                    <a:srgbClr val="FF0000"/>
                  </a:solidFill>
                </a:rPr>
                <a:t>1</a:t>
              </a:r>
              <a:endParaRPr lang="en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2696125" y="3819150"/>
              <a:ext cx="1060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 smtClean="0"/>
                <a:t>W(X</a:t>
              </a:r>
              <a:r>
                <a:rPr lang="en" baseline="-25000" dirty="0" smtClean="0"/>
                <a:t>1</a:t>
              </a:r>
              <a:r>
                <a:rPr lang="en" dirty="0" smtClean="0"/>
                <a:t>,1</a:t>
              </a:r>
              <a:r>
                <a:rPr lang="en" dirty="0"/>
                <a:t>)</a:t>
              </a:r>
            </a:p>
          </p:txBody>
        </p:sp>
        <p:cxnSp>
          <p:nvCxnSpPr>
            <p:cNvPr id="351" name="Shape 351"/>
            <p:cNvCxnSpPr/>
            <p:nvPr/>
          </p:nvCxnSpPr>
          <p:spPr>
            <a:xfrm rot="10800000" flipH="1">
              <a:off x="2729400" y="4229050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2" name="Shape 352"/>
            <p:cNvSpPr/>
            <p:nvPr/>
          </p:nvSpPr>
          <p:spPr>
            <a:xfrm>
              <a:off x="27160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3554200" y="4187501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621525" y="2940336"/>
            <a:ext cx="5138275" cy="544750"/>
            <a:chOff x="2764525" y="2787936"/>
            <a:chExt cx="5138275" cy="544750"/>
          </a:xfrm>
        </p:grpSpPr>
        <p:grpSp>
          <p:nvGrpSpPr>
            <p:cNvPr id="355" name="Shape 355"/>
            <p:cNvGrpSpPr/>
            <p:nvPr/>
          </p:nvGrpSpPr>
          <p:grpSpPr>
            <a:xfrm>
              <a:off x="2764525" y="2787936"/>
              <a:ext cx="5138275" cy="544750"/>
              <a:chOff x="2764525" y="2787936"/>
              <a:chExt cx="5138275" cy="544750"/>
            </a:xfrm>
          </p:grpSpPr>
          <p:grpSp>
            <p:nvGrpSpPr>
              <p:cNvPr id="356" name="Shape 356"/>
              <p:cNvGrpSpPr/>
              <p:nvPr/>
            </p:nvGrpSpPr>
            <p:grpSpPr>
              <a:xfrm>
                <a:off x="2764525" y="2787936"/>
                <a:ext cx="5138275" cy="544750"/>
                <a:chOff x="1558425" y="3036624"/>
                <a:chExt cx="5138275" cy="544750"/>
              </a:xfrm>
            </p:grpSpPr>
            <p:grpSp>
              <p:nvGrpSpPr>
                <p:cNvPr id="357" name="Shape 357"/>
                <p:cNvGrpSpPr/>
                <p:nvPr/>
              </p:nvGrpSpPr>
              <p:grpSpPr>
                <a:xfrm>
                  <a:off x="1558425" y="3060575"/>
                  <a:ext cx="5138275" cy="520800"/>
                  <a:chOff x="1558425" y="3060575"/>
                  <a:chExt cx="5138275" cy="520800"/>
                </a:xfrm>
              </p:grpSpPr>
              <p:cxnSp>
                <p:nvCxnSpPr>
                  <p:cNvPr id="358" name="Shape 358"/>
                  <p:cNvCxnSpPr/>
                  <p:nvPr/>
                </p:nvCxnSpPr>
                <p:spPr>
                  <a:xfrm rot="10800000" flipH="1">
                    <a:off x="1991625" y="3428975"/>
                    <a:ext cx="4685100" cy="17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666666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59" name="Shape 359"/>
                  <p:cNvSpPr txBox="1"/>
                  <p:nvPr/>
                </p:nvSpPr>
                <p:spPr>
                  <a:xfrm>
                    <a:off x="1558425" y="3116075"/>
                    <a:ext cx="585600" cy="465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>
                        <a:solidFill>
                          <a:srgbClr val="FF0000"/>
                        </a:solidFill>
                      </a:rPr>
                      <a:t>T</a:t>
                    </a:r>
                    <a:r>
                      <a:rPr lang="en" baseline="-25000">
                        <a:solidFill>
                          <a:srgbClr val="FF0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60" name="Shape 360"/>
                  <p:cNvSpPr txBox="1"/>
                  <p:nvPr/>
                </p:nvSpPr>
                <p:spPr>
                  <a:xfrm>
                    <a:off x="1991625" y="3060575"/>
                    <a:ext cx="1060800" cy="393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25" tIns="91425" rIns="91425" bIns="91425" anchor="t" anchorCtr="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rPr lang="en"/>
                      <a:t>R(X</a:t>
                    </a:r>
                    <a:r>
                      <a:rPr lang="en" baseline="-25000"/>
                      <a:t>1</a:t>
                    </a:r>
                    <a:r>
                      <a:rPr lang="en"/>
                      <a:t>)→0</a:t>
                    </a:r>
                  </a:p>
                </p:txBody>
              </p:sp>
              <p:sp>
                <p:nvSpPr>
                  <p:cNvPr id="361" name="Shape 361"/>
                  <p:cNvSpPr/>
                  <p:nvPr/>
                </p:nvSpPr>
                <p:spPr>
                  <a:xfrm>
                    <a:off x="1954000" y="3414881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362" name="Shape 362"/>
                  <p:cNvSpPr/>
                  <p:nvPr/>
                </p:nvSpPr>
                <p:spPr>
                  <a:xfrm>
                    <a:off x="6602200" y="3381162"/>
                    <a:ext cx="94500" cy="864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363" name="Shape 363"/>
                <p:cNvSpPr txBox="1"/>
                <p:nvPr/>
              </p:nvSpPr>
              <p:spPr>
                <a:xfrm>
                  <a:off x="5615925" y="3036624"/>
                  <a:ext cx="1060800" cy="3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R(X</a:t>
                  </a:r>
                  <a:r>
                    <a:rPr lang="en" baseline="-25000"/>
                    <a:t>m</a:t>
                  </a:r>
                  <a:r>
                    <a:rPr lang="en"/>
                    <a:t>)→</a:t>
                  </a:r>
                  <a:r>
                    <a:rPr lang="en" sz="1800" b="1"/>
                    <a:t>?</a:t>
                  </a:r>
                </a:p>
              </p:txBody>
            </p:sp>
          </p:grpSp>
          <p:sp>
            <p:nvSpPr>
              <p:cNvPr id="364" name="Shape 364"/>
              <p:cNvSpPr txBox="1"/>
              <p:nvPr/>
            </p:nvSpPr>
            <p:spPr>
              <a:xfrm>
                <a:off x="4493125" y="2811887"/>
                <a:ext cx="10608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R(X</a:t>
                </a:r>
                <a:r>
                  <a:rPr lang="en" baseline="-25000"/>
                  <a:t>m-1</a:t>
                </a:r>
                <a:r>
                  <a:rPr lang="en"/>
                  <a:t>)→0</a:t>
                </a:r>
              </a:p>
            </p:txBody>
          </p:sp>
        </p:grpSp>
        <p:cxnSp>
          <p:nvCxnSpPr>
            <p:cNvPr id="365" name="Shape 365"/>
            <p:cNvCxnSpPr>
              <a:endCxn id="364" idx="1"/>
            </p:cNvCxnSpPr>
            <p:nvPr/>
          </p:nvCxnSpPr>
          <p:spPr>
            <a:xfrm>
              <a:off x="4186225" y="2995487"/>
              <a:ext cx="306900" cy="13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dot"/>
              <a:round/>
              <a:headEnd type="none" w="lg" len="lg"/>
              <a:tailEnd type="none" w="lg" len="lg"/>
            </a:ln>
          </p:spPr>
        </p:cxnSp>
      </p:grpSp>
      <p:cxnSp>
        <p:nvCxnSpPr>
          <p:cNvPr id="366" name="Shape 366"/>
          <p:cNvCxnSpPr/>
          <p:nvPr/>
        </p:nvCxnSpPr>
        <p:spPr>
          <a:xfrm rot="10800000">
            <a:off x="5665525" y="3407475"/>
            <a:ext cx="15900" cy="764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/>
          <p:nvPr/>
        </p:nvCxnSpPr>
        <p:spPr>
          <a:xfrm>
            <a:off x="5392875" y="4451850"/>
            <a:ext cx="874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8" name="Shape 368"/>
          <p:cNvSpPr txBox="1"/>
          <p:nvPr/>
        </p:nvSpPr>
        <p:spPr>
          <a:xfrm>
            <a:off x="5392875" y="4055225"/>
            <a:ext cx="925500" cy="2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W(X</a:t>
            </a:r>
            <a:r>
              <a:rPr lang="en" baseline="-25000" dirty="0" smtClean="0"/>
              <a:t>m</a:t>
            </a:r>
            <a:r>
              <a:rPr lang="en" dirty="0" smtClean="0"/>
              <a:t>,1</a:t>
            </a:r>
            <a:r>
              <a:rPr lang="en" dirty="0"/>
              <a:t>)</a:t>
            </a:r>
          </a:p>
        </p:txBody>
      </p:sp>
      <p:sp>
        <p:nvSpPr>
          <p:cNvPr id="369" name="Shape 369"/>
          <p:cNvSpPr/>
          <p:nvPr/>
        </p:nvSpPr>
        <p:spPr>
          <a:xfrm>
            <a:off x="53095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223912" y="4402891"/>
            <a:ext cx="94500" cy="86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156025" y="2826225"/>
            <a:ext cx="1723200" cy="955200"/>
          </a:xfrm>
          <a:prstGeom prst="wedgeRoundRectCallout">
            <a:avLst>
              <a:gd name="adj1" fmla="val -81060"/>
              <a:gd name="adj2" fmla="val -1511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Cannot return value  1--cycle in serialization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675700" y="4462775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851925" y="3775823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8330800" y="4333900"/>
            <a:ext cx="5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</a:t>
            </a:r>
            <a:r>
              <a:rPr lang="en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5" name="Shape 375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16200000"/>
              <a:gd name="adj2" fmla="val 633081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758125" y="3967175"/>
            <a:ext cx="818100" cy="818100"/>
          </a:xfrm>
          <a:prstGeom prst="arc">
            <a:avLst>
              <a:gd name="adj1" fmla="val 2383776"/>
              <a:gd name="adj2" fmla="val 7110818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758125" y="3943362"/>
            <a:ext cx="818100" cy="818100"/>
          </a:xfrm>
          <a:prstGeom prst="arc">
            <a:avLst>
              <a:gd name="adj1" fmla="val 8936369"/>
              <a:gd name="adj2" fmla="val 1427723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821925" y="4162787"/>
            <a:ext cx="585600" cy="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0000"/>
                </a:solidFill>
              </a:rPr>
              <a:t>T</a:t>
            </a:r>
            <a:r>
              <a:rPr lang="en" baseline="-25000" dirty="0" smtClean="0">
                <a:solidFill>
                  <a:srgbClr val="FF0000"/>
                </a:solidFill>
              </a:rPr>
              <a:t>m</a:t>
            </a:r>
            <a:endParaRPr lang="en" baseline="-25000" dirty="0">
              <a:solidFill>
                <a:srgbClr val="FF0000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045525" y="4249736"/>
            <a:ext cx="2323200" cy="818100"/>
          </a:xfrm>
          <a:prstGeom prst="wedgeRoundRectCallout">
            <a:avLst>
              <a:gd name="adj1" fmla="val 67707"/>
              <a:gd name="adj2" fmla="val -54657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Write new value to data item X</a:t>
            </a:r>
            <a:r>
              <a:rPr lang="en" sz="1600" b="1" baseline="-25000"/>
              <a:t>1</a:t>
            </a:r>
            <a:r>
              <a:rPr lang="en" sz="1600" b="1"/>
              <a:t> and commit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31538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Linear validation cost in HyTM</a:t>
            </a:r>
          </a:p>
        </p:txBody>
      </p:sp>
      <p:sp>
        <p:nvSpPr>
          <p:cNvPr id="381" name="Shape 381"/>
          <p:cNvSpPr/>
          <p:nvPr/>
        </p:nvSpPr>
        <p:spPr>
          <a:xfrm>
            <a:off x="330750" y="1312275"/>
            <a:ext cx="8482500" cy="9552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Progressive opaque HyTM + Invisible reads ⇒</a:t>
            </a:r>
          </a:p>
          <a:p>
            <a:pPr lvl="0"/>
            <a:r>
              <a:rPr lang="en" sz="2000" b="1" dirty="0"/>
              <a:t>Ω(m</a:t>
            </a:r>
            <a:r>
              <a:rPr lang="en" sz="2000" b="1" baseline="30000" dirty="0"/>
              <a:t>2</a:t>
            </a:r>
            <a:r>
              <a:rPr lang="en" sz="2000" b="1" dirty="0"/>
              <a:t>) </a:t>
            </a:r>
            <a:r>
              <a:rPr lang="en" sz="2000" dirty="0"/>
              <a:t>time and space complexity on the </a:t>
            </a:r>
            <a:r>
              <a:rPr lang="en" sz="2000" b="1" dirty="0"/>
              <a:t>slow-path</a:t>
            </a:r>
            <a:r>
              <a:rPr lang="en" sz="2000" dirty="0"/>
              <a:t>.</a:t>
            </a:r>
          </a:p>
        </p:txBody>
      </p:sp>
      <p:sp>
        <p:nvSpPr>
          <p:cNvPr id="382" name="Shape 382"/>
          <p:cNvSpPr/>
          <p:nvPr/>
        </p:nvSpPr>
        <p:spPr>
          <a:xfrm>
            <a:off x="3478693" y="23888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sp>
        <p:nvSpPr>
          <p:cNvPr id="383" name="Shape 383"/>
          <p:cNvSpPr/>
          <p:nvPr/>
        </p:nvSpPr>
        <p:spPr>
          <a:xfrm>
            <a:off x="2564293" y="36842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384" name="Shape 384"/>
          <p:cNvSpPr/>
          <p:nvPr/>
        </p:nvSpPr>
        <p:spPr>
          <a:xfrm>
            <a:off x="5307493" y="4598691"/>
            <a:ext cx="1094400" cy="451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13019" y="3645477"/>
            <a:ext cx="1575712" cy="558077"/>
            <a:chOff x="3659903" y="4607871"/>
            <a:chExt cx="1575712" cy="558077"/>
          </a:xfrm>
        </p:grpSpPr>
        <p:sp>
          <p:nvSpPr>
            <p:cNvPr id="2" name="Rectangle 1"/>
            <p:cNvSpPr/>
            <p:nvPr/>
          </p:nvSpPr>
          <p:spPr>
            <a:xfrm>
              <a:off x="3659903" y="4607871"/>
              <a:ext cx="1575712" cy="5580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Shape 348"/>
            <p:cNvGrpSpPr/>
            <p:nvPr/>
          </p:nvGrpSpPr>
          <p:grpSpPr>
            <a:xfrm>
              <a:off x="3715529" y="4630266"/>
              <a:ext cx="1471850" cy="454751"/>
              <a:chOff x="2285075" y="3819150"/>
              <a:chExt cx="1471850" cy="454751"/>
            </a:xfrm>
            <a:solidFill>
              <a:srgbClr val="FFFFFF"/>
            </a:solidFill>
          </p:grpSpPr>
          <p:sp>
            <p:nvSpPr>
              <p:cNvPr id="42" name="Shape 349"/>
              <p:cNvSpPr txBox="1"/>
              <p:nvPr/>
            </p:nvSpPr>
            <p:spPr>
              <a:xfrm>
                <a:off x="2285075" y="3840825"/>
                <a:ext cx="585600" cy="356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>
                    <a:solidFill>
                      <a:srgbClr val="FF0000"/>
                    </a:solidFill>
                  </a:rPr>
                  <a:t>T</a:t>
                </a:r>
                <a:r>
                  <a:rPr lang="en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43" name="Shape 350"/>
              <p:cNvSpPr txBox="1"/>
              <p:nvPr/>
            </p:nvSpPr>
            <p:spPr>
              <a:xfrm>
                <a:off x="2696125" y="3819150"/>
                <a:ext cx="1060800" cy="393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/>
                  <a:t>W(X</a:t>
                </a:r>
                <a:r>
                  <a:rPr lang="en" baseline="-25000" dirty="0"/>
                  <a:t>2</a:t>
                </a:r>
                <a:r>
                  <a:rPr lang="en" dirty="0" smtClean="0"/>
                  <a:t>,1</a:t>
                </a:r>
                <a:r>
                  <a:rPr lang="en" dirty="0"/>
                  <a:t>)</a:t>
                </a:r>
              </a:p>
            </p:txBody>
          </p:sp>
          <p:cxnSp>
            <p:nvCxnSpPr>
              <p:cNvPr id="44" name="Shape 351"/>
              <p:cNvCxnSpPr/>
              <p:nvPr/>
            </p:nvCxnSpPr>
            <p:spPr>
              <a:xfrm rot="10800000" flipH="1">
                <a:off x="2729400" y="4229050"/>
                <a:ext cx="860100" cy="10800"/>
              </a:xfrm>
              <a:prstGeom prst="straightConnector1">
                <a:avLst/>
              </a:prstGeom>
              <a:grpFill/>
              <a:ln w="19050" cap="flat" cmpd="sng">
                <a:noFill/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45" name="Shape 352"/>
              <p:cNvSpPr/>
              <p:nvPr/>
            </p:nvSpPr>
            <p:spPr>
              <a:xfrm>
                <a:off x="27160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353"/>
              <p:cNvSpPr/>
              <p:nvPr/>
            </p:nvSpPr>
            <p:spPr>
              <a:xfrm>
                <a:off x="35542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48" name="Shape 351"/>
            <p:cNvCxnSpPr/>
            <p:nvPr/>
          </p:nvCxnSpPr>
          <p:spPr>
            <a:xfrm rot="10800000" flipH="1">
              <a:off x="4127002" y="5004033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9" name="Shape 352"/>
            <p:cNvSpPr/>
            <p:nvPr/>
          </p:nvSpPr>
          <p:spPr>
            <a:xfrm>
              <a:off x="41136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53"/>
            <p:cNvSpPr/>
            <p:nvPr/>
          </p:nvSpPr>
          <p:spPr>
            <a:xfrm>
              <a:off x="49518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891" y="3659136"/>
            <a:ext cx="1575712" cy="558077"/>
            <a:chOff x="3659903" y="4607871"/>
            <a:chExt cx="1575712" cy="558077"/>
          </a:xfrm>
        </p:grpSpPr>
        <p:sp>
          <p:nvSpPr>
            <p:cNvPr id="53" name="Rectangle 52"/>
            <p:cNvSpPr/>
            <p:nvPr/>
          </p:nvSpPr>
          <p:spPr>
            <a:xfrm>
              <a:off x="3659903" y="4607871"/>
              <a:ext cx="1575712" cy="5580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Shape 348"/>
            <p:cNvGrpSpPr/>
            <p:nvPr/>
          </p:nvGrpSpPr>
          <p:grpSpPr>
            <a:xfrm>
              <a:off x="3715529" y="4630266"/>
              <a:ext cx="1471850" cy="454751"/>
              <a:chOff x="2285075" y="3819150"/>
              <a:chExt cx="1471850" cy="454751"/>
            </a:xfrm>
            <a:solidFill>
              <a:srgbClr val="FFFFFF"/>
            </a:solidFill>
          </p:grpSpPr>
          <p:sp>
            <p:nvSpPr>
              <p:cNvPr id="58" name="Shape 349"/>
              <p:cNvSpPr txBox="1"/>
              <p:nvPr/>
            </p:nvSpPr>
            <p:spPr>
              <a:xfrm>
                <a:off x="2285075" y="3840825"/>
                <a:ext cx="585600" cy="356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>
                    <a:solidFill>
                      <a:srgbClr val="FF0000"/>
                    </a:solidFill>
                  </a:rPr>
                  <a:t>T</a:t>
                </a:r>
                <a:r>
                  <a:rPr lang="en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Shape 350"/>
              <p:cNvSpPr txBox="1"/>
              <p:nvPr/>
            </p:nvSpPr>
            <p:spPr>
              <a:xfrm>
                <a:off x="2696125" y="3819150"/>
                <a:ext cx="1060800" cy="393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/>
                  <a:t>W(X</a:t>
                </a:r>
                <a:r>
                  <a:rPr lang="en" baseline="-25000" dirty="0" smtClean="0"/>
                  <a:t>3</a:t>
                </a:r>
                <a:r>
                  <a:rPr lang="en" dirty="0" smtClean="0"/>
                  <a:t>,1</a:t>
                </a:r>
                <a:r>
                  <a:rPr lang="en" dirty="0"/>
                  <a:t>)</a:t>
                </a:r>
              </a:p>
            </p:txBody>
          </p:sp>
          <p:cxnSp>
            <p:nvCxnSpPr>
              <p:cNvPr id="60" name="Shape 351"/>
              <p:cNvCxnSpPr/>
              <p:nvPr/>
            </p:nvCxnSpPr>
            <p:spPr>
              <a:xfrm rot="10800000" flipH="1">
                <a:off x="2729400" y="4229050"/>
                <a:ext cx="860100" cy="10800"/>
              </a:xfrm>
              <a:prstGeom prst="straightConnector1">
                <a:avLst/>
              </a:prstGeom>
              <a:grpFill/>
              <a:ln w="19050" cap="flat" cmpd="sng">
                <a:noFill/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61" name="Shape 352"/>
              <p:cNvSpPr/>
              <p:nvPr/>
            </p:nvSpPr>
            <p:spPr>
              <a:xfrm>
                <a:off x="27160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353"/>
              <p:cNvSpPr/>
              <p:nvPr/>
            </p:nvSpPr>
            <p:spPr>
              <a:xfrm>
                <a:off x="35542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55" name="Shape 351"/>
            <p:cNvCxnSpPr/>
            <p:nvPr/>
          </p:nvCxnSpPr>
          <p:spPr>
            <a:xfrm rot="10800000" flipH="1">
              <a:off x="4127002" y="5004033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6" name="Shape 352"/>
            <p:cNvSpPr/>
            <p:nvPr/>
          </p:nvSpPr>
          <p:spPr>
            <a:xfrm>
              <a:off x="41136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53"/>
            <p:cNvSpPr/>
            <p:nvPr/>
          </p:nvSpPr>
          <p:spPr>
            <a:xfrm>
              <a:off x="49518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19946" y="3652404"/>
            <a:ext cx="1575712" cy="558077"/>
            <a:chOff x="3659903" y="4607871"/>
            <a:chExt cx="1575712" cy="558077"/>
          </a:xfrm>
        </p:grpSpPr>
        <p:sp>
          <p:nvSpPr>
            <p:cNvPr id="64" name="Rectangle 63"/>
            <p:cNvSpPr/>
            <p:nvPr/>
          </p:nvSpPr>
          <p:spPr>
            <a:xfrm>
              <a:off x="3659903" y="4607871"/>
              <a:ext cx="1575712" cy="5580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Shape 348"/>
            <p:cNvGrpSpPr/>
            <p:nvPr/>
          </p:nvGrpSpPr>
          <p:grpSpPr>
            <a:xfrm>
              <a:off x="3715529" y="4630266"/>
              <a:ext cx="1471850" cy="454751"/>
              <a:chOff x="2285075" y="3819150"/>
              <a:chExt cx="1471850" cy="454751"/>
            </a:xfrm>
            <a:solidFill>
              <a:srgbClr val="FFFFFF"/>
            </a:solidFill>
          </p:grpSpPr>
          <p:sp>
            <p:nvSpPr>
              <p:cNvPr id="69" name="Shape 349"/>
              <p:cNvSpPr txBox="1"/>
              <p:nvPr/>
            </p:nvSpPr>
            <p:spPr>
              <a:xfrm>
                <a:off x="2285075" y="3840825"/>
                <a:ext cx="585600" cy="356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>
                    <a:solidFill>
                      <a:srgbClr val="FF0000"/>
                    </a:solidFill>
                  </a:rPr>
                  <a:t>T</a:t>
                </a:r>
                <a:r>
                  <a:rPr lang="en" baseline="-25000" dirty="0" smtClean="0">
                    <a:solidFill>
                      <a:srgbClr val="FF0000"/>
                    </a:solidFill>
                  </a:rPr>
                  <a:t>m-1</a:t>
                </a:r>
                <a:endParaRPr lang="en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Shape 350"/>
              <p:cNvSpPr txBox="1"/>
              <p:nvPr/>
            </p:nvSpPr>
            <p:spPr>
              <a:xfrm>
                <a:off x="2696125" y="3819150"/>
                <a:ext cx="1060800" cy="3936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dirty="0" smtClean="0"/>
                  <a:t>W(X</a:t>
                </a:r>
                <a:r>
                  <a:rPr lang="en" baseline="-25000" dirty="0" smtClean="0"/>
                  <a:t>m-1</a:t>
                </a:r>
                <a:r>
                  <a:rPr lang="en" dirty="0" smtClean="0"/>
                  <a:t>,1</a:t>
                </a:r>
                <a:r>
                  <a:rPr lang="en" dirty="0"/>
                  <a:t>)</a:t>
                </a:r>
              </a:p>
            </p:txBody>
          </p:sp>
          <p:cxnSp>
            <p:nvCxnSpPr>
              <p:cNvPr id="71" name="Shape 351"/>
              <p:cNvCxnSpPr/>
              <p:nvPr/>
            </p:nvCxnSpPr>
            <p:spPr>
              <a:xfrm rot="10800000" flipH="1">
                <a:off x="2729400" y="4229050"/>
                <a:ext cx="860100" cy="10800"/>
              </a:xfrm>
              <a:prstGeom prst="straightConnector1">
                <a:avLst/>
              </a:prstGeom>
              <a:grpFill/>
              <a:ln w="19050" cap="flat" cmpd="sng">
                <a:noFill/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2" name="Shape 352"/>
              <p:cNvSpPr/>
              <p:nvPr/>
            </p:nvSpPr>
            <p:spPr>
              <a:xfrm>
                <a:off x="27160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353"/>
              <p:cNvSpPr/>
              <p:nvPr/>
            </p:nvSpPr>
            <p:spPr>
              <a:xfrm>
                <a:off x="3554200" y="4187501"/>
                <a:ext cx="94500" cy="864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cxnSp>
          <p:nvCxnSpPr>
            <p:cNvPr id="66" name="Shape 351"/>
            <p:cNvCxnSpPr/>
            <p:nvPr/>
          </p:nvCxnSpPr>
          <p:spPr>
            <a:xfrm rot="10800000" flipH="1">
              <a:off x="4127002" y="5004033"/>
              <a:ext cx="860100" cy="10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7" name="Shape 352"/>
            <p:cNvSpPr/>
            <p:nvPr/>
          </p:nvSpPr>
          <p:spPr>
            <a:xfrm>
              <a:off x="41136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353"/>
            <p:cNvSpPr/>
            <p:nvPr/>
          </p:nvSpPr>
          <p:spPr>
            <a:xfrm>
              <a:off x="4951802" y="4962484"/>
              <a:ext cx="94500" cy="8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502"/>
          <p:cNvSpPr/>
          <p:nvPr/>
        </p:nvSpPr>
        <p:spPr>
          <a:xfrm>
            <a:off x="6714925" y="3743825"/>
            <a:ext cx="2274000" cy="1264800"/>
          </a:xfrm>
          <a:prstGeom prst="wedgeRoundRectCallout">
            <a:avLst>
              <a:gd name="adj1" fmla="val -70729"/>
              <a:gd name="adj2" fmla="val -75351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Read of X</a:t>
            </a:r>
            <a:r>
              <a:rPr lang="en" sz="1600" b="1" baseline="-25000"/>
              <a:t>m</a:t>
            </a:r>
            <a:r>
              <a:rPr lang="en" sz="1600" b="1"/>
              <a:t> must access m-1 distinct memory locations</a:t>
            </a:r>
          </a:p>
        </p:txBody>
      </p:sp>
      <p:sp>
        <p:nvSpPr>
          <p:cNvPr id="75" name="Shape 542"/>
          <p:cNvSpPr/>
          <p:nvPr/>
        </p:nvSpPr>
        <p:spPr>
          <a:xfrm>
            <a:off x="168132" y="3789525"/>
            <a:ext cx="3166500" cy="1264800"/>
          </a:xfrm>
          <a:prstGeom prst="wedgeRoundRectCallout">
            <a:avLst>
              <a:gd name="adj1" fmla="val 19977"/>
              <a:gd name="adj2" fmla="val -78273"/>
              <a:gd name="adj3" fmla="val 0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Transaction T</a:t>
            </a:r>
            <a:r>
              <a:rPr lang="en" sz="1600" b="1" baseline="-25000"/>
              <a:t>0</a:t>
            </a:r>
            <a:r>
              <a:rPr lang="en" sz="1600" b="1"/>
              <a:t> must take at least ∑ i (i=1 to m-1)=Ω(m</a:t>
            </a:r>
            <a:r>
              <a:rPr lang="en" sz="1600" b="1" baseline="30000"/>
              <a:t>2</a:t>
            </a:r>
            <a:r>
              <a:rPr lang="en" sz="1600" b="1"/>
              <a:t>) memory steps</a:t>
            </a:r>
          </a:p>
        </p:txBody>
      </p:sp>
    </p:spTree>
    <p:extLst>
      <p:ext uri="{BB962C8B-B14F-4D97-AF65-F5344CB8AC3E}">
        <p14:creationId xmlns:p14="http://schemas.microsoft.com/office/powerpoint/2010/main" val="40128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animBg="1"/>
      <p:bldP spid="74" grpId="0" animBg="1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550" name="Shape 550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1" name="Shape 551"/>
          <p:cNvCxnSpPr>
            <a:endCxn id="550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2" name="Shape 552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53" name="Shape 553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57" name="Shape 557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58" name="Shape 558"/>
          <p:cNvSpPr txBox="1"/>
          <p:nvPr/>
        </p:nvSpPr>
        <p:spPr>
          <a:xfrm>
            <a:off x="100175" y="3462750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O(m) slow-path</a:t>
            </a:r>
            <a:endParaRPr lang="en" sz="1800" b="1" dirty="0"/>
          </a:p>
        </p:txBody>
      </p:sp>
      <p:sp>
        <p:nvSpPr>
          <p:cNvPr id="559" name="Shape 559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Ω(m</a:t>
            </a:r>
            <a:r>
              <a:rPr lang="en" sz="1800" b="1" baseline="30000" dirty="0" smtClean="0">
                <a:solidFill>
                  <a:schemeClr val="dk1"/>
                </a:solidFill>
              </a:rPr>
              <a:t>2</a:t>
            </a:r>
            <a:r>
              <a:rPr lang="en" sz="1800" b="1" dirty="0" smtClean="0">
                <a:solidFill>
                  <a:schemeClr val="dk1"/>
                </a:solidFill>
              </a:rPr>
              <a:t>) slow-path</a:t>
            </a:r>
            <a:endParaRPr lang="en" sz="1800" b="1" dirty="0">
              <a:solidFill>
                <a:schemeClr val="dk1"/>
              </a:solidFill>
            </a:endParaRPr>
          </a:p>
        </p:txBody>
      </p:sp>
      <p:sp>
        <p:nvSpPr>
          <p:cNvPr id="560" name="Shape 560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2236775" y="3208750"/>
            <a:ext cx="4181700" cy="1039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Transactions </a:t>
            </a:r>
            <a:r>
              <a:rPr lang="en" sz="1800" b="1" dirty="0">
                <a:solidFill>
                  <a:schemeClr val="dk1"/>
                </a:solidFill>
              </a:rPr>
              <a:t>aborted </a:t>
            </a:r>
            <a:r>
              <a:rPr lang="en" sz="1800" b="1" dirty="0" smtClean="0">
                <a:solidFill>
                  <a:schemeClr val="dk1"/>
                </a:solidFill>
              </a:rPr>
              <a:t>by</a:t>
            </a:r>
            <a:br>
              <a:rPr lang="en" sz="1800" b="1" dirty="0" smtClean="0">
                <a:solidFill>
                  <a:schemeClr val="dk1"/>
                </a:solidFill>
              </a:rPr>
            </a:br>
            <a:r>
              <a:rPr lang="en" sz="1800" b="1" dirty="0" smtClean="0">
                <a:solidFill>
                  <a:schemeClr val="dk1"/>
                </a:solidFill>
              </a:rPr>
              <a:t>non-conflicting </a:t>
            </a:r>
            <a:r>
              <a:rPr lang="en" sz="1800" b="1" dirty="0">
                <a:solidFill>
                  <a:schemeClr val="dk1"/>
                </a:solidFill>
              </a:rPr>
              <a:t>ones </a:t>
            </a:r>
            <a:r>
              <a:rPr lang="en" sz="1800" b="1" u="sng" dirty="0" smtClean="0">
                <a:solidFill>
                  <a:schemeClr val="dk1"/>
                </a:solidFill>
              </a:rPr>
              <a:t>or</a:t>
            </a:r>
            <a:r>
              <a:rPr lang="en" sz="1800" b="1" dirty="0" smtClean="0">
                <a:solidFill>
                  <a:schemeClr val="dk1"/>
                </a:solidFill>
              </a:rPr>
              <a:t/>
            </a:r>
            <a:br>
              <a:rPr lang="en" sz="1800" b="1" dirty="0" smtClean="0">
                <a:solidFill>
                  <a:schemeClr val="dk1"/>
                </a:solidFill>
              </a:rPr>
            </a:br>
            <a:r>
              <a:rPr lang="en" sz="1800" b="1" dirty="0" smtClean="0">
                <a:solidFill>
                  <a:schemeClr val="dk1"/>
                </a:solidFill>
              </a:rPr>
              <a:t>quadratic slow-path </a:t>
            </a:r>
            <a:r>
              <a:rPr lang="en" sz="1800" b="1" dirty="0">
                <a:solidFill>
                  <a:schemeClr val="dk1"/>
                </a:solidFill>
              </a:rPr>
              <a:t>steps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550" name="Shape 550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1" name="Shape 551"/>
          <p:cNvCxnSpPr>
            <a:endCxn id="550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2" name="Shape 552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53" name="Shape 553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57" name="Shape 557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58" name="Shape 558"/>
          <p:cNvSpPr txBox="1"/>
          <p:nvPr/>
        </p:nvSpPr>
        <p:spPr>
          <a:xfrm>
            <a:off x="100175" y="3465369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O(m) slow-path</a:t>
            </a:r>
            <a:endParaRPr lang="en" sz="1800" b="1" dirty="0"/>
          </a:p>
        </p:txBody>
      </p:sp>
      <p:sp>
        <p:nvSpPr>
          <p:cNvPr id="559" name="Shape 559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Ω(m</a:t>
            </a:r>
            <a:r>
              <a:rPr lang="en" sz="1800" b="1" baseline="30000" dirty="0" smtClean="0">
                <a:solidFill>
                  <a:schemeClr val="dk1"/>
                </a:solidFill>
              </a:rPr>
              <a:t>2</a:t>
            </a:r>
            <a:r>
              <a:rPr lang="en" sz="1800" b="1" dirty="0" smtClean="0">
                <a:solidFill>
                  <a:schemeClr val="dk1"/>
                </a:solidFill>
              </a:rPr>
              <a:t>) slow-path</a:t>
            </a:r>
            <a:endParaRPr lang="en" sz="1800" b="1" dirty="0">
              <a:solidFill>
                <a:schemeClr val="dk1"/>
              </a:solidFill>
            </a:endParaRPr>
          </a:p>
        </p:txBody>
      </p:sp>
      <p:sp>
        <p:nvSpPr>
          <p:cNvPr id="560" name="Shape 560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2236775" y="3208750"/>
            <a:ext cx="4181700" cy="13442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dk1"/>
                </a:solidFill>
              </a:rPr>
              <a:t>Progressive STMs like </a:t>
            </a:r>
            <a:r>
              <a:rPr lang="en-US" sz="1800" b="1" u="sng" dirty="0">
                <a:solidFill>
                  <a:schemeClr val="dk1"/>
                </a:solidFill>
              </a:rPr>
              <a:t>TL2</a:t>
            </a:r>
            <a:r>
              <a:rPr lang="en-US" sz="1800" b="1" dirty="0">
                <a:solidFill>
                  <a:schemeClr val="dk1"/>
                </a:solidFill>
              </a:rPr>
              <a:t>  circumvent the cost of validation for better performance, but impossible in progressive </a:t>
            </a:r>
            <a:r>
              <a:rPr lang="en-US" sz="1800" b="1" dirty="0" err="1">
                <a:solidFill>
                  <a:schemeClr val="dk1"/>
                </a:solidFill>
              </a:rPr>
              <a:t>HyTMs</a:t>
            </a:r>
            <a:r>
              <a:rPr lang="en-US" sz="1800" b="1" dirty="0">
                <a:solidFill>
                  <a:schemeClr val="dk1"/>
                </a:solidFill>
              </a:rPr>
              <a:t>!</a:t>
            </a:r>
          </a:p>
          <a:p>
            <a:pPr lvl="0" algn="ctr"/>
            <a:endParaRPr lang="en-US" sz="1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457200" y="78224"/>
            <a:ext cx="8229600" cy="6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aphicFrame>
        <p:nvGraphicFramePr>
          <p:cNvPr id="587" name="Shape 587"/>
          <p:cNvGraphicFramePr/>
          <p:nvPr>
            <p:extLst>
              <p:ext uri="{D42A27DB-BD31-4B8C-83A1-F6EECF244321}">
                <p14:modId xmlns:p14="http://schemas.microsoft.com/office/powerpoint/2010/main" val="3261172363"/>
              </p:ext>
            </p:extLst>
          </p:nvPr>
        </p:nvGraphicFramePr>
        <p:xfrm>
          <a:off x="533400" y="895350"/>
          <a:ext cx="8077200" cy="3331510"/>
        </p:xfrm>
        <a:graphic>
          <a:graphicData uri="http://schemas.openxmlformats.org/drawingml/2006/table">
            <a:tbl>
              <a:tblPr>
                <a:noFill/>
                <a:tableStyleId>{93E52F6E-FE88-42F2-999F-71B0B54FD41D}</a:tableStyleId>
              </a:tblPr>
              <a:tblGrid>
                <a:gridCol w="1713801"/>
                <a:gridCol w="1517079"/>
                <a:gridCol w="1615440"/>
                <a:gridCol w="1402080"/>
                <a:gridCol w="1828800"/>
              </a:tblGrid>
              <a:tr h="363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Transactional Lock Elision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Hybrid Norec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per-read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Instrumentation in fast-path writes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Validation in slow-path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Ω(m) per-read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Ω(m) per-read</a:t>
                      </a:r>
                      <a:endParaRPr lang="en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Ω(m) per-read</a:t>
                      </a:r>
                      <a:r>
                        <a:rPr lang="en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only 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if concurrency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h/w-s/w concurrency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prog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 for slow-path readers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Not prog; small contention window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Experimental systems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/>
          <a:lstStyle/>
          <a:p>
            <a:r>
              <a:rPr lang="en-US" sz="2800" dirty="0" smtClean="0"/>
              <a:t>Intel</a:t>
            </a:r>
          </a:p>
          <a:p>
            <a:pPr lvl="1"/>
            <a:r>
              <a:rPr lang="en-US" sz="2000" dirty="0" smtClean="0"/>
              <a:t>2x 12-core (2 </a:t>
            </a:r>
            <a:r>
              <a:rPr lang="en-US" sz="2000" dirty="0" err="1" smtClean="0"/>
              <a:t>hyperthreads</a:t>
            </a:r>
            <a:r>
              <a:rPr lang="en-US" sz="2000" dirty="0" smtClean="0"/>
              <a:t> per core)</a:t>
            </a:r>
          </a:p>
          <a:p>
            <a:pPr lvl="1"/>
            <a:r>
              <a:rPr lang="en-US" sz="2000" dirty="0" smtClean="0"/>
              <a:t>HTM read/write-set capacity: 30</a:t>
            </a:r>
            <a:r>
              <a:rPr lang="en-US" sz="2000" u="sng" dirty="0" smtClean="0"/>
              <a:t>MB</a:t>
            </a:r>
            <a:r>
              <a:rPr lang="en-US" sz="2000" dirty="0" smtClean="0"/>
              <a:t> / 32KB</a:t>
            </a:r>
          </a:p>
          <a:p>
            <a:r>
              <a:rPr lang="en-US" sz="2800" dirty="0" smtClean="0"/>
              <a:t>IBM POWER</a:t>
            </a:r>
          </a:p>
          <a:p>
            <a:pPr lvl="1"/>
            <a:r>
              <a:rPr lang="en-US" sz="2000" dirty="0" smtClean="0"/>
              <a:t>2x 12-core (8 </a:t>
            </a:r>
            <a:r>
              <a:rPr lang="en-US" sz="2000" dirty="0" err="1" smtClean="0"/>
              <a:t>hyperthreads</a:t>
            </a:r>
            <a:r>
              <a:rPr lang="en-US" sz="2000" dirty="0" smtClean="0"/>
              <a:t> per core)</a:t>
            </a:r>
          </a:p>
          <a:p>
            <a:pPr lvl="1"/>
            <a:r>
              <a:rPr lang="en-US" sz="2000" dirty="0" smtClean="0"/>
              <a:t>Allows direct (non-speculative) accesses</a:t>
            </a:r>
          </a:p>
          <a:p>
            <a:pPr lvl="1"/>
            <a:r>
              <a:rPr lang="en-US" sz="2000" dirty="0" smtClean="0"/>
              <a:t>HTM read/write-set capacity: 8KB / 8KB</a:t>
            </a:r>
          </a:p>
          <a:p>
            <a:r>
              <a:rPr lang="en-US" sz="2800" dirty="0" smtClean="0"/>
              <a:t>Capacity shared between </a:t>
            </a:r>
            <a:r>
              <a:rPr lang="en-US" sz="2800" dirty="0" err="1" smtClean="0"/>
              <a:t>hyperthreads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1480">
              <a:spcAft>
                <a:spcPts val="600"/>
              </a:spcAft>
            </a:pPr>
            <a:r>
              <a:rPr lang="en-US" dirty="0" smtClean="0"/>
              <a:t>Study </a:t>
            </a:r>
            <a:r>
              <a:rPr lang="en-US" dirty="0"/>
              <a:t>performance impact of </a:t>
            </a:r>
            <a:r>
              <a:rPr lang="en-US" dirty="0" smtClean="0"/>
              <a:t>fast-path</a:t>
            </a:r>
            <a:br>
              <a:rPr lang="en-US" dirty="0" smtClean="0"/>
            </a:br>
            <a:r>
              <a:rPr lang="en-US" dirty="0" smtClean="0"/>
              <a:t>    instrumentation </a:t>
            </a:r>
            <a:r>
              <a:rPr lang="en-US" dirty="0"/>
              <a:t>and slow-path validation</a:t>
            </a:r>
          </a:p>
          <a:p>
            <a:pPr indent="-411480">
              <a:spcAft>
                <a:spcPts val="600"/>
              </a:spcAft>
            </a:pPr>
            <a:r>
              <a:rPr lang="en-US" dirty="0" smtClean="0"/>
              <a:t>Understand </a:t>
            </a:r>
            <a:r>
              <a:rPr lang="en-US" dirty="0"/>
              <a:t>how </a:t>
            </a:r>
            <a:r>
              <a:rPr lang="en-US" dirty="0" err="1"/>
              <a:t>HyTM</a:t>
            </a:r>
            <a:r>
              <a:rPr lang="en-US" dirty="0"/>
              <a:t> </a:t>
            </a:r>
            <a:r>
              <a:rPr lang="en-US" dirty="0" smtClean="0"/>
              <a:t>design affects</a:t>
            </a:r>
            <a:br>
              <a:rPr lang="en-US" dirty="0" smtClean="0"/>
            </a:br>
            <a:r>
              <a:rPr lang="en-US" dirty="0" smtClean="0"/>
              <a:t>    performance </a:t>
            </a:r>
            <a:r>
              <a:rPr lang="en-US" dirty="0"/>
              <a:t>with Intel </a:t>
            </a:r>
            <a:r>
              <a:rPr lang="en-US" dirty="0" smtClean="0"/>
              <a:t>and </a:t>
            </a:r>
            <a:r>
              <a:rPr lang="en-US" dirty="0"/>
              <a:t>IBM HTMs</a:t>
            </a:r>
          </a:p>
          <a:p>
            <a:pPr indent="-411480">
              <a:spcAft>
                <a:spcPts val="600"/>
              </a:spcAft>
            </a:pPr>
            <a:r>
              <a:rPr lang="en-US" dirty="0" smtClean="0"/>
              <a:t>Determine </a:t>
            </a:r>
            <a:r>
              <a:rPr lang="en-US" dirty="0"/>
              <a:t>whether direct accesses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    used </a:t>
            </a:r>
            <a:r>
              <a:rPr lang="en-US" dirty="0"/>
              <a:t>to obtain performance improvements</a:t>
            </a:r>
          </a:p>
          <a:p>
            <a:pPr indent="-411480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3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>
            <a:endCxn id="49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51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sp>
        <p:nvSpPr>
          <p:cNvPr id="54" name="Shape 54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55" name="Shape 55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58" name="Shape 58"/>
          <p:cNvSpPr/>
          <p:nvPr/>
        </p:nvSpPr>
        <p:spPr>
          <a:xfrm>
            <a:off x="698209" y="3500619"/>
            <a:ext cx="7975200" cy="1386599"/>
          </a:xfrm>
          <a:prstGeom prst="wedgeRoundRectCallout">
            <a:avLst>
              <a:gd name="adj1" fmla="val -48379"/>
              <a:gd name="adj2" fmla="val -93702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Original proposal by </a:t>
            </a:r>
            <a:r>
              <a:rPr lang="en" sz="2000" b="1" u="sng"/>
              <a:t>Herlihy-Moss (‘93)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Exploit cache-coherence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Optimistic synchronization: buffer speculative updates</a:t>
            </a:r>
          </a:p>
        </p:txBody>
      </p:sp>
      <p:sp>
        <p:nvSpPr>
          <p:cNvPr id="59" name="Shape 59"/>
          <p:cNvSpPr/>
          <p:nvPr/>
        </p:nvSpPr>
        <p:spPr>
          <a:xfrm>
            <a:off x="707900" y="3135650"/>
            <a:ext cx="7975200" cy="1878600"/>
          </a:xfrm>
          <a:prstGeom prst="wedgeRoundRectCallout">
            <a:avLst>
              <a:gd name="adj1" fmla="val -43"/>
              <a:gd name="adj2" fmla="val -61996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 dirty="0"/>
              <a:t>Software implementation by </a:t>
            </a:r>
            <a:r>
              <a:rPr lang="en" sz="2000" b="1" u="sng" dirty="0"/>
              <a:t>Shavit-Touitou (‘95)</a:t>
            </a:r>
            <a:r>
              <a:rPr lang="en" sz="2000" b="1" dirty="0"/>
              <a:t>: “static” transactions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 u="sng" dirty="0"/>
              <a:t>“Dynamic” STM by Herlihy et al. (‘03)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 dirty="0"/>
              <a:t>Incremental validation cost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 u="sng" dirty="0">
                <a:solidFill>
                  <a:schemeClr val="dk1"/>
                </a:solidFill>
              </a:rPr>
              <a:t>TL2 by Dice et al. (‘06)</a:t>
            </a:r>
            <a:r>
              <a:rPr lang="en" sz="2000" b="1" dirty="0">
                <a:solidFill>
                  <a:schemeClr val="dk1"/>
                </a:solidFill>
              </a:rPr>
              <a:t>, </a:t>
            </a:r>
            <a:r>
              <a:rPr lang="en" sz="2000" b="1" u="sng" dirty="0">
                <a:solidFill>
                  <a:schemeClr val="dk1"/>
                </a:solidFill>
              </a:rPr>
              <a:t>NOrec by Spear et al. (‘06)</a:t>
            </a:r>
            <a:r>
              <a:rPr lang="en" sz="2000" b="1" dirty="0">
                <a:solidFill>
                  <a:schemeClr val="dk1"/>
                </a:solidFill>
              </a:rPr>
              <a:t>,...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Char char="◆"/>
            </a:pPr>
            <a:r>
              <a:rPr lang="en" sz="2000" b="1" dirty="0">
                <a:solidFill>
                  <a:schemeClr val="dk1"/>
                </a:solidFill>
              </a:rPr>
              <a:t>Mitigate validation cost</a:t>
            </a:r>
          </a:p>
        </p:txBody>
      </p:sp>
      <p:sp>
        <p:nvSpPr>
          <p:cNvPr id="60" name="Shape 60"/>
          <p:cNvSpPr/>
          <p:nvPr/>
        </p:nvSpPr>
        <p:spPr>
          <a:xfrm>
            <a:off x="688109" y="3503425"/>
            <a:ext cx="7975200" cy="1386599"/>
          </a:xfrm>
          <a:prstGeom prst="wedgeRoundRectCallout">
            <a:avLst>
              <a:gd name="adj1" fmla="val 43214"/>
              <a:gd name="adj2" fmla="val -947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HTM support: </a:t>
            </a:r>
            <a:r>
              <a:rPr lang="en" sz="2000" b="1" u="sng"/>
              <a:t>Intel Haswell</a:t>
            </a:r>
            <a:r>
              <a:rPr lang="en" sz="2000" b="1"/>
              <a:t>, </a:t>
            </a:r>
            <a:r>
              <a:rPr lang="en" sz="2000" b="1" u="sng"/>
              <a:t>IBM Power8</a:t>
            </a:r>
            <a:r>
              <a:rPr lang="en" sz="2000" b="1"/>
              <a:t>,..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Different memory models and supported instructions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Hardware limitations and “spurious” aborts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Fallback to software transactions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230275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search tree benchmark</a:t>
            </a:r>
          </a:p>
          <a:p>
            <a:r>
              <a:rPr lang="en-US" dirty="0" smtClean="0"/>
              <a:t>Timed trials</a:t>
            </a:r>
          </a:p>
          <a:p>
            <a:r>
              <a:rPr lang="en-US" dirty="0" smtClean="0"/>
              <a:t>Prefill tree with half of key range [0, 10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Workloads (U=0,10,40):</a:t>
            </a:r>
          </a:p>
          <a:p>
            <a:pPr lvl="1"/>
            <a:r>
              <a:rPr lang="en-US" dirty="0" smtClean="0"/>
              <a:t>Light: n threads do (U/2)% Insert, (U/2)% Delete,</a:t>
            </a:r>
            <a:br>
              <a:rPr lang="en-US" dirty="0" smtClean="0"/>
            </a:br>
            <a:r>
              <a:rPr lang="en-US" dirty="0" smtClean="0"/>
              <a:t>(100-U)% Search</a:t>
            </a:r>
          </a:p>
          <a:p>
            <a:pPr lvl="1"/>
            <a:r>
              <a:rPr lang="en-US" dirty="0" smtClean="0"/>
              <a:t>Heavy: </a:t>
            </a:r>
            <a:r>
              <a:rPr lang="en-US" dirty="0"/>
              <a:t>n-1 threads behave as in </a:t>
            </a:r>
            <a:r>
              <a:rPr lang="en-US" dirty="0" smtClean="0"/>
              <a:t>Light,</a:t>
            </a:r>
            <a:br>
              <a:rPr lang="en-US" dirty="0" smtClean="0"/>
            </a:br>
            <a:r>
              <a:rPr lang="en-US" dirty="0" smtClean="0"/>
              <a:t>1 thread does 100% </a:t>
            </a:r>
            <a:r>
              <a:rPr lang="en-US" dirty="0" err="1" smtClean="0"/>
              <a:t>RangeIncrement</a:t>
            </a:r>
            <a:r>
              <a:rPr lang="en-US" dirty="0" smtClean="0"/>
              <a:t>(low, high)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2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0% updates on Intel</a:t>
            </a:r>
            <a:endParaRPr lang="en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t="64722" r="15654" b="31850"/>
          <a:stretch/>
        </p:blipFill>
        <p:spPr bwMode="auto">
          <a:xfrm>
            <a:off x="633441" y="865339"/>
            <a:ext cx="8254311" cy="25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33440" y="1592818"/>
            <a:ext cx="8254315" cy="2971800"/>
            <a:chOff x="454209" y="1733550"/>
            <a:chExt cx="8537392" cy="30737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9" t="40741" r="14624" b="26737"/>
            <a:stretch/>
          </p:blipFill>
          <p:spPr bwMode="auto">
            <a:xfrm>
              <a:off x="454209" y="1733550"/>
              <a:ext cx="8537390" cy="25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0" t="56657" r="8282" b="36084"/>
            <a:stretch/>
          </p:blipFill>
          <p:spPr bwMode="auto">
            <a:xfrm>
              <a:off x="454210" y="4322949"/>
              <a:ext cx="8537391" cy="48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3621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69657" y="1200150"/>
            <a:ext cx="411809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057400" y="3409950"/>
            <a:ext cx="2057400" cy="762000"/>
          </a:xfrm>
          <a:prstGeom prst="wedgeRoundRectCallout">
            <a:avLst>
              <a:gd name="adj1" fmla="val 64815"/>
              <a:gd name="adj2" fmla="val -17375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Fast-path reads </a:t>
            </a:r>
            <a:r>
              <a:rPr lang="en-US" sz="1800" b="1" dirty="0" smtClean="0"/>
              <a:t>instrumented</a:t>
            </a:r>
            <a:endParaRPr lang="en-US" sz="1800" b="1" dirty="0"/>
          </a:p>
        </p:txBody>
      </p:sp>
      <p:sp>
        <p:nvSpPr>
          <p:cNvPr id="6" name="Oval 5"/>
          <p:cNvSpPr/>
          <p:nvPr/>
        </p:nvSpPr>
        <p:spPr>
          <a:xfrm>
            <a:off x="4314825" y="1847850"/>
            <a:ext cx="3810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295400" y="1638300"/>
            <a:ext cx="2177954" cy="685800"/>
          </a:xfrm>
          <a:prstGeom prst="wedgeRoundRectCallout">
            <a:avLst>
              <a:gd name="adj1" fmla="val 88501"/>
              <a:gd name="adj2" fmla="val -833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Fast-path reads</a:t>
            </a:r>
            <a:br>
              <a:rPr lang="en-US" sz="1800" dirty="0" smtClean="0"/>
            </a:br>
            <a:r>
              <a:rPr lang="en-US" sz="1800" b="1" dirty="0" smtClean="0"/>
              <a:t>not </a:t>
            </a:r>
            <a:r>
              <a:rPr lang="en-US" sz="1800" dirty="0" smtClean="0"/>
              <a:t>instrumented</a:t>
            </a:r>
            <a:endParaRPr lang="en-US" sz="1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05325" y="1857375"/>
            <a:ext cx="2743200" cy="742950"/>
          </a:xfrm>
          <a:prstGeom prst="wedgeRoundRectCallout">
            <a:avLst>
              <a:gd name="adj1" fmla="val 39896"/>
              <a:gd name="adj2" fmla="val 1276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RangeIncrements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slow path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global lock</a:t>
            </a:r>
            <a:endParaRPr lang="en-US" sz="18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876925" y="4096360"/>
            <a:ext cx="990600" cy="832061"/>
          </a:xfrm>
          <a:prstGeom prst="wedgeRoundRectCallout">
            <a:avLst>
              <a:gd name="adj1" fmla="val 114704"/>
              <a:gd name="adj2" fmla="val -13397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NUMA</a:t>
            </a:r>
            <a:br>
              <a:rPr lang="en-US" sz="1800" dirty="0" smtClean="0"/>
            </a:br>
            <a:r>
              <a:rPr lang="en-US" sz="1800" dirty="0" smtClean="0"/>
              <a:t>effects</a:t>
            </a:r>
            <a:endParaRPr lang="en-US" sz="18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7767638" y="2881312"/>
            <a:ext cx="238125" cy="144780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7391400" y="4171950"/>
            <a:ext cx="1496355" cy="762000"/>
          </a:xfrm>
          <a:prstGeom prst="wedgeRectCallout">
            <a:avLst>
              <a:gd name="adj1" fmla="val -17014"/>
              <a:gd name="adj2" fmla="val -11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Using both sockets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20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6" t="26217" r="11317" b="27629"/>
          <a:stretch/>
        </p:blipFill>
        <p:spPr bwMode="auto">
          <a:xfrm>
            <a:off x="633441" y="1581150"/>
            <a:ext cx="8254311" cy="298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 smtClean="0"/>
              <a:t>40</a:t>
            </a:r>
            <a:r>
              <a:rPr lang="en" dirty="0"/>
              <a:t>% updates on Intel</a:t>
            </a:r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t="64722" r="15654" b="31850"/>
          <a:stretch/>
        </p:blipFill>
        <p:spPr bwMode="auto">
          <a:xfrm>
            <a:off x="633441" y="865339"/>
            <a:ext cx="8254311" cy="25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19533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50144" y="1200150"/>
            <a:ext cx="412715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295400" y="1809750"/>
            <a:ext cx="2286000" cy="762000"/>
          </a:xfrm>
          <a:prstGeom prst="wedgeRoundRectCallout">
            <a:avLst>
              <a:gd name="adj1" fmla="val 64398"/>
              <a:gd name="adj2" fmla="val 9250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Still more efficient updates than STM</a:t>
            </a:r>
            <a:endParaRPr lang="en-US" sz="1800" b="1" dirty="0"/>
          </a:p>
        </p:txBody>
      </p:sp>
      <p:sp>
        <p:nvSpPr>
          <p:cNvPr id="5" name="Right Brace 4"/>
          <p:cNvSpPr/>
          <p:nvPr/>
        </p:nvSpPr>
        <p:spPr>
          <a:xfrm>
            <a:off x="4562475" y="2343150"/>
            <a:ext cx="228600" cy="457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057775" y="1733550"/>
            <a:ext cx="1685925" cy="685800"/>
          </a:xfrm>
          <a:prstGeom prst="wedgeRoundRectCallout">
            <a:avLst>
              <a:gd name="adj1" fmla="val -64881"/>
              <a:gd name="adj2" fmla="val 7083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Cost of concurrency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535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25766" r="11183" b="26381"/>
          <a:stretch/>
        </p:blipFill>
        <p:spPr bwMode="auto">
          <a:xfrm>
            <a:off x="616756" y="1600200"/>
            <a:ext cx="826054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 smtClean="0"/>
              <a:t>40</a:t>
            </a:r>
            <a:r>
              <a:rPr lang="en" dirty="0"/>
              <a:t>% updates on </a:t>
            </a:r>
            <a:r>
              <a:rPr lang="en" dirty="0" smtClean="0"/>
              <a:t>POWER</a:t>
            </a:r>
            <a:endParaRPr lang="en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19533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50144" y="1200150"/>
            <a:ext cx="412715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6" t="53779" r="6658" b="38953"/>
          <a:stretch/>
        </p:blipFill>
        <p:spPr bwMode="auto">
          <a:xfrm>
            <a:off x="344754" y="895350"/>
            <a:ext cx="8513496" cy="175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>
          <a:xfrm rot="5400000" flipH="1">
            <a:off x="1933574" y="3741800"/>
            <a:ext cx="285752" cy="16383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3500" y="4703826"/>
            <a:ext cx="1489172" cy="306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thread/core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H="1">
            <a:off x="3590924" y="3798949"/>
            <a:ext cx="285752" cy="152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1800" y="4694301"/>
            <a:ext cx="1518674" cy="306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threads/core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1514476" y="2085976"/>
            <a:ext cx="323848" cy="8001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23950" y="1733550"/>
            <a:ext cx="1114134" cy="590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socket only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489603" y="1809750"/>
            <a:ext cx="1015597" cy="784741"/>
          </a:xfrm>
          <a:prstGeom prst="wedgeRoundRectCallout">
            <a:avLst>
              <a:gd name="adj1" fmla="val -78312"/>
              <a:gd name="adj2" fmla="val 10912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NUMA effects</a:t>
            </a:r>
            <a:endParaRPr lang="en-US" sz="1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41417" y="2038352"/>
            <a:ext cx="1752600" cy="752476"/>
          </a:xfrm>
          <a:prstGeom prst="wedgeRoundRectCallout">
            <a:avLst>
              <a:gd name="adj1" fmla="val 36776"/>
              <a:gd name="adj2" fmla="val 1675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fetch-and-add is</a:t>
            </a:r>
            <a:br>
              <a:rPr lang="en-US" dirty="0" smtClean="0"/>
            </a:br>
            <a:r>
              <a:rPr lang="en-US" dirty="0" smtClean="0"/>
              <a:t>slow on POWER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133184" y="4152900"/>
            <a:ext cx="2209800" cy="914400"/>
          </a:xfrm>
          <a:prstGeom prst="wedgeRoundRectCallout">
            <a:avLst>
              <a:gd name="adj1" fmla="val 63921"/>
              <a:gd name="adj2" fmla="val -9166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Instrumentation exceeds read-set capacity </a:t>
            </a:r>
            <a:r>
              <a:rPr lang="en-US" sz="1800" dirty="0" smtClean="0">
                <a:sym typeface="Wingdings" panose="05000000000000000000" pitchFamily="2" charset="2"/>
              </a:rPr>
              <a:t> aborts</a:t>
            </a:r>
            <a:endParaRPr lang="en-US" sz="18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643310" y="4143375"/>
            <a:ext cx="2452689" cy="914399"/>
          </a:xfrm>
          <a:prstGeom prst="wedgeRoundRectCallout">
            <a:avLst>
              <a:gd name="adj1" fmla="val -45141"/>
              <a:gd name="adj2" fmla="val -117891"/>
              <a:gd name="adj3" fmla="val 16667"/>
            </a:avLst>
          </a:prstGeom>
          <a:solidFill>
            <a:srgbClr val="B4B4B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Avoid aborts with direct accesses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(still </a:t>
            </a:r>
            <a:r>
              <a:rPr lang="en-US" sz="1800" u="sng" dirty="0" smtClean="0">
                <a:solidFill>
                  <a:schemeClr val="tx1"/>
                </a:solidFill>
              </a:rPr>
              <a:t>high overhead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4562475" y="2343150"/>
            <a:ext cx="228600" cy="1066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5157738" y="1589903"/>
            <a:ext cx="1700262" cy="685800"/>
          </a:xfrm>
          <a:prstGeom prst="wedgeRoundRectCallout">
            <a:avLst>
              <a:gd name="adj1" fmla="val -70833"/>
              <a:gd name="adj2" fmla="val 13472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Cost of concurrency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7202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8" grpId="0" animBg="1"/>
      <p:bldP spid="8" grpId="1" animBg="1"/>
      <p:bldP spid="9" grpId="0" animBg="1"/>
      <p:bldP spid="10" grpId="0" animBg="1"/>
      <p:bldP spid="26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Circumventing the impossibility?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direct </a:t>
            </a:r>
            <a:r>
              <a:rPr lang="en-US" b="1" dirty="0" smtClean="0"/>
              <a:t>writes / RMW</a:t>
            </a:r>
          </a:p>
          <a:p>
            <a:pPr lvl="1"/>
            <a:r>
              <a:rPr lang="en-US" dirty="0" smtClean="0"/>
              <a:t>Do we need hardware with faster direct access?</a:t>
            </a:r>
          </a:p>
          <a:p>
            <a:r>
              <a:rPr lang="en-US" dirty="0" smtClean="0"/>
              <a:t>Relaxed progress conditions</a:t>
            </a:r>
          </a:p>
          <a:p>
            <a:pPr lvl="1"/>
            <a:r>
              <a:rPr lang="en-US" dirty="0" smtClean="0"/>
              <a:t>Slow-path progressiveness, …</a:t>
            </a:r>
          </a:p>
          <a:p>
            <a:r>
              <a:rPr lang="en-US" dirty="0" smtClean="0"/>
              <a:t>Three-path transformation? (Ongoing work)</a:t>
            </a:r>
          </a:p>
          <a:p>
            <a:pPr lvl="1"/>
            <a:r>
              <a:rPr lang="en-US" dirty="0" smtClean="0"/>
              <a:t>Add almost </a:t>
            </a:r>
            <a:r>
              <a:rPr lang="en-US" dirty="0" err="1" smtClean="0"/>
              <a:t>uninstrumented</a:t>
            </a:r>
            <a:r>
              <a:rPr lang="en-US" dirty="0" smtClean="0"/>
              <a:t> “fast” fast-path</a:t>
            </a:r>
          </a:p>
          <a:p>
            <a:pPr marL="194310" indent="-274320">
              <a:buClr>
                <a:schemeClr val="dk1"/>
              </a:buClr>
            </a:pPr>
            <a:r>
              <a:rPr lang="en" dirty="0" smtClean="0">
                <a:solidFill>
                  <a:schemeClr val="dk1"/>
                </a:solidFill>
              </a:rPr>
              <a:t> Dynamic </a:t>
            </a:r>
            <a:r>
              <a:rPr lang="en" dirty="0">
                <a:solidFill>
                  <a:schemeClr val="dk1"/>
                </a:solidFill>
              </a:rPr>
              <a:t>implementation choices </a:t>
            </a:r>
            <a:r>
              <a:rPr lang="en" dirty="0" smtClean="0">
                <a:solidFill>
                  <a:schemeClr val="dk1"/>
                </a:solidFill>
              </a:rPr>
              <a:t>depending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>  on workloads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10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8" name="Shape 68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9" name="Shape 69"/>
          <p:cNvCxnSpPr>
            <a:endCxn id="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sp>
        <p:nvSpPr>
          <p:cNvPr id="71" name="Shape 71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75" name="Shape 75"/>
          <p:cNvSpPr/>
          <p:nvPr/>
        </p:nvSpPr>
        <p:spPr>
          <a:xfrm>
            <a:off x="7105375" y="1253900"/>
            <a:ext cx="1763999" cy="80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942475" y="3064152"/>
            <a:ext cx="7422300" cy="194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144600" y="3132602"/>
            <a:ext cx="7023600" cy="178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Cost of Concurrency in Hybrid TMs?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247081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  <p:sp>
        <p:nvSpPr>
          <p:cNvPr id="79" name="Shape 79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87" name="Shape 8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88" name="Shape 8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92" name="Shape 9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93" name="Shape 9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94" name="Shape 9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6" name="Shape 9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97" name="Shape 9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98" name="Shape 9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Fast-path </a:t>
            </a:r>
          </a:p>
        </p:txBody>
      </p:sp>
      <p:sp>
        <p:nvSpPr>
          <p:cNvPr id="102" name="Shape 10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5445378" y="2411206"/>
            <a:ext cx="3469113" cy="1932808"/>
            <a:chOff x="5369300" y="905500"/>
            <a:chExt cx="3370689" cy="2155228"/>
          </a:xfrm>
        </p:grpSpPr>
        <p:sp>
          <p:nvSpPr>
            <p:cNvPr id="104" name="Shape 10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5" name="Shape 105"/>
            <p:cNvGrpSpPr/>
            <p:nvPr/>
          </p:nvGrpSpPr>
          <p:grpSpPr>
            <a:xfrm>
              <a:off x="5369300" y="905500"/>
              <a:ext cx="3370689" cy="2155228"/>
              <a:chOff x="5358800" y="1210759"/>
              <a:chExt cx="3370689" cy="2512799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6147989" y="1634537"/>
                <a:ext cx="2581499" cy="98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hardware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Exploit cache-coherence</a:t>
                </a:r>
              </a:p>
            </p:txBody>
          </p:sp>
          <p:sp>
            <p:nvSpPr>
              <p:cNvPr id="108" name="Shape 108"/>
              <p:cNvSpPr txBox="1"/>
              <p:nvPr/>
            </p:nvSpPr>
            <p:spPr>
              <a:xfrm>
                <a:off x="6177525" y="2566217"/>
                <a:ext cx="2328599" cy="70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Spurious aborts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Cache limitations</a:t>
                </a:r>
              </a:p>
            </p:txBody>
          </p:sp>
        </p:grpSp>
        <p:sp>
          <p:nvSpPr>
            <p:cNvPr id="109" name="Shape 10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17" name="Shape 11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18" name="Shape 11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22" name="Shape 12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3" name="Shape 12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24" name="Shape 12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28" name="Shape 12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31" name="Shape 13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Slow-path </a:t>
            </a:r>
          </a:p>
        </p:txBody>
      </p:sp>
      <p:sp>
        <p:nvSpPr>
          <p:cNvPr id="132" name="Shape 13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5445380" y="2411184"/>
            <a:ext cx="3469125" cy="2029147"/>
            <a:chOff x="5369300" y="905500"/>
            <a:chExt cx="3370701" cy="2155228"/>
          </a:xfrm>
        </p:grpSpPr>
        <p:sp>
          <p:nvSpPr>
            <p:cNvPr id="134" name="Shape 13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5369300" y="905500"/>
              <a:ext cx="3370701" cy="2155228"/>
              <a:chOff x="5358800" y="1210759"/>
              <a:chExt cx="3370701" cy="2512799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6148001" y="1535479"/>
                <a:ext cx="2581499" cy="1148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software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Reliable for large transactions</a:t>
                </a: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6177536" y="2566217"/>
                <a:ext cx="2328599" cy="84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Slower execution time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Harder to verify</a:t>
                </a:r>
              </a:p>
            </p:txBody>
          </p:sp>
        </p:grpSp>
        <p:sp>
          <p:nvSpPr>
            <p:cNvPr id="139" name="Shape 13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47" name="Shape 14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48" name="Shape 14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52" name="Shape 15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54" name="Shape 15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6" name="Shape 15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58" name="Shape 15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4249475" y="41254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Cached access </a:t>
            </a:r>
          </a:p>
        </p:txBody>
      </p:sp>
      <p:sp>
        <p:nvSpPr>
          <p:cNvPr id="162" name="Shape 162"/>
          <p:cNvSpPr/>
          <p:nvPr/>
        </p:nvSpPr>
        <p:spPr>
          <a:xfrm rot="10800000">
            <a:off x="3949116" y="37894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249475" y="35920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Direct access </a:t>
            </a:r>
          </a:p>
        </p:txBody>
      </p:sp>
      <p:sp>
        <p:nvSpPr>
          <p:cNvPr id="164" name="Shape 164"/>
          <p:cNvSpPr/>
          <p:nvPr/>
        </p:nvSpPr>
        <p:spPr>
          <a:xfrm>
            <a:off x="5327675" y="2252625"/>
            <a:ext cx="3518100" cy="1123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slow-path transactions</a:t>
            </a:r>
          </a:p>
          <a:p>
            <a:pPr marL="457200" lvl="0" indent="-33020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directly on memory state</a:t>
            </a:r>
          </a:p>
        </p:txBody>
      </p:sp>
      <p:sp>
        <p:nvSpPr>
          <p:cNvPr id="165" name="Shape 165"/>
          <p:cNvSpPr/>
          <p:nvPr/>
        </p:nvSpPr>
        <p:spPr>
          <a:xfrm>
            <a:off x="5306875" y="1537250"/>
            <a:ext cx="3687600" cy="1808400"/>
          </a:xfrm>
          <a:prstGeom prst="wedgeRoundRectCallout">
            <a:avLst>
              <a:gd name="adj1" fmla="val 20"/>
              <a:gd name="adj2" fmla="val 1131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fast-path transactions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on “cached” memory state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Direct on Power8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Maintain TRACKING SET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Shared/exclusive mode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Capacity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72" name="Shape 172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183221" y="2218900"/>
            <a:ext cx="3910553" cy="1138824"/>
            <a:chOff x="183221" y="2218900"/>
            <a:chExt cx="3910553" cy="1138824"/>
          </a:xfrm>
        </p:grpSpPr>
        <p:cxnSp>
          <p:nvCxnSpPr>
            <p:cNvPr id="174" name="Shape 174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963475" y="2218900"/>
              <a:ext cx="2130299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WRITE  to base object B (EXCLUSIVE mode) 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180" name="Shape 180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ACCESS base object B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187" name="Shape 187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188" name="Shape 188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89" name="Shape 189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191" name="Shape 191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98" name="Shape 198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183221" y="2231293"/>
            <a:ext cx="3981353" cy="1126431"/>
            <a:chOff x="183221" y="2231293"/>
            <a:chExt cx="3981353" cy="1126431"/>
          </a:xfrm>
        </p:grpSpPr>
        <p:cxnSp>
          <p:nvCxnSpPr>
            <p:cNvPr id="200" name="Shape 200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963475" y="2231293"/>
              <a:ext cx="2201099" cy="6873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READ  to base object B (SHARED mode) </a:t>
              </a:r>
            </a:p>
            <a:p>
              <a:pPr lvl="0" rtl="0">
                <a:spcBef>
                  <a:spcPts val="0"/>
                </a:spcBef>
                <a:buNone/>
              </a:pPr>
              <a:endParaRPr b="1"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206" name="Shape 206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7" name="Shape 207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chemeClr val="dk1"/>
                  </a:solidFill>
                </a:rPr>
                <a:t>WRITE </a:t>
              </a:r>
              <a:r>
                <a:rPr lang="en" b="1"/>
                <a:t>base object B 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213" name="Shape 213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214" name="Shape 214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215" name="Shape 215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16" name="Shape 216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24" name="Shape 224"/>
          <p:cNvSpPr/>
          <p:nvPr/>
        </p:nvSpPr>
        <p:spPr>
          <a:xfrm>
            <a:off x="593025" y="1258375"/>
            <a:ext cx="7963799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Committed fast-path transactions (only cached accesses) appear to execute atomically (single step)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 flipH="1">
            <a:off x="1766375" y="3278999"/>
            <a:ext cx="2130299" cy="1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6" name="Shape 226"/>
          <p:cNvSpPr txBox="1"/>
          <p:nvPr/>
        </p:nvSpPr>
        <p:spPr>
          <a:xfrm>
            <a:off x="1163775" y="2972779"/>
            <a:ext cx="687300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227" name="Shape 227"/>
          <p:cNvSpPr/>
          <p:nvPr/>
        </p:nvSpPr>
        <p:spPr>
          <a:xfrm>
            <a:off x="1728112" y="3238894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83221" y="2906225"/>
            <a:ext cx="998100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229" name="Shape 229"/>
          <p:cNvSpPr/>
          <p:nvPr/>
        </p:nvSpPr>
        <p:spPr>
          <a:xfrm>
            <a:off x="1880500" y="2371300"/>
            <a:ext cx="2130299" cy="6396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Aborted or incomplete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 flipH="1">
            <a:off x="2748995" y="3857798"/>
            <a:ext cx="998100" cy="1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2097161" y="3611604"/>
            <a:ext cx="548699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232" name="Shape 232"/>
          <p:cNvSpPr/>
          <p:nvPr/>
        </p:nvSpPr>
        <p:spPr>
          <a:xfrm>
            <a:off x="2640668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941600" y="3592025"/>
            <a:ext cx="1053299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cxnSp>
        <p:nvCxnSpPr>
          <p:cNvPr id="234" name="Shape 234"/>
          <p:cNvCxnSpPr/>
          <p:nvPr/>
        </p:nvCxnSpPr>
        <p:spPr>
          <a:xfrm rot="10800000" flipH="1">
            <a:off x="3940603" y="3260679"/>
            <a:ext cx="754500" cy="16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" name="Shape 235"/>
          <p:cNvSpPr/>
          <p:nvPr/>
        </p:nvSpPr>
        <p:spPr>
          <a:xfrm>
            <a:off x="3756089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409150" y="3461325"/>
            <a:ext cx="3864600" cy="1133100"/>
          </a:xfrm>
          <a:prstGeom prst="wedgeRoundRectCallout">
            <a:avLst>
              <a:gd name="adj1" fmla="val -62039"/>
              <a:gd name="adj2" fmla="val -1470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Execution indistinguishable to T1 from an execution in which T2 does not participate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10688</TotalTime>
  <Words>1049</Words>
  <Application>Microsoft Office PowerPoint</Application>
  <PresentationFormat>On-screen Show (16:9)</PresentationFormat>
  <Paragraphs>295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Light Gradient</vt:lpstr>
      <vt:lpstr>PowerPoint Presentation</vt:lpstr>
      <vt:lpstr>Transactional Memory: a history</vt:lpstr>
      <vt:lpstr>Transactional Memory: a history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Cost of concurrency in HyTM</vt:lpstr>
      <vt:lpstr>Validation cost in HyTM</vt:lpstr>
      <vt:lpstr>Linear validation cost in HyTM</vt:lpstr>
      <vt:lpstr>Linear validation cost in HyTM</vt:lpstr>
      <vt:lpstr>Linear validation cost in HyTM</vt:lpstr>
      <vt:lpstr>Cost of concurrency in HyTM</vt:lpstr>
      <vt:lpstr>Cost of concurrency in HyTM</vt:lpstr>
      <vt:lpstr>Cost of Concurrency in HyTM</vt:lpstr>
      <vt:lpstr>Experimental systems</vt:lpstr>
      <vt:lpstr>Goals</vt:lpstr>
      <vt:lpstr>Methodology</vt:lpstr>
      <vt:lpstr>0% updates on Intel</vt:lpstr>
      <vt:lpstr>40% updates on Intel</vt:lpstr>
      <vt:lpstr>40% updates on POWER</vt:lpstr>
      <vt:lpstr>Circumventing the impossibility?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trbot</dc:creator>
  <cp:lastModifiedBy>trbot</cp:lastModifiedBy>
  <cp:revision>31</cp:revision>
  <dcterms:modified xsi:type="dcterms:W3CDTF">2017-10-14T13:33:51Z</dcterms:modified>
</cp:coreProperties>
</file>