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2" r:id="rId4"/>
    <p:sldId id="266" r:id="rId5"/>
    <p:sldId id="259" r:id="rId6"/>
    <p:sldId id="269" r:id="rId7"/>
    <p:sldId id="263" r:id="rId8"/>
    <p:sldId id="264" r:id="rId9"/>
    <p:sldId id="270" r:id="rId10"/>
    <p:sldId id="267" r:id="rId11"/>
    <p:sldId id="271" r:id="rId12"/>
    <p:sldId id="277" r:id="rId13"/>
    <p:sldId id="276" r:id="rId14"/>
    <p:sldId id="278" r:id="rId15"/>
    <p:sldId id="282" r:id="rId16"/>
    <p:sldId id="272" r:id="rId17"/>
    <p:sldId id="281" r:id="rId18"/>
    <p:sldId id="273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D11"/>
    <a:srgbClr val="C5A8F4"/>
    <a:srgbClr val="72BDFF"/>
    <a:srgbClr val="ECB2CE"/>
    <a:srgbClr val="E39A12"/>
    <a:srgbClr val="DD7F0F"/>
    <a:srgbClr val="FFDDDE"/>
    <a:srgbClr val="FFCCCC"/>
    <a:srgbClr val="F4BDC7"/>
    <a:srgbClr val="FFD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1301"/>
  </p:normalViewPr>
  <p:slideViewPr>
    <p:cSldViewPr snapToGrid="0" snapToObjects="1">
      <p:cViewPr varScale="1">
        <p:scale>
          <a:sx n="104" d="100"/>
          <a:sy n="104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95F1-F5A3-7748-8D7D-B67E0CCCA8DA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EC269-BD77-654D-BD14-B85A7059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3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0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EC269-BD77-654D-BD14-B85A7059E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5677-35D8-DA4F-8108-C3EF64F4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FE635-8927-F443-B874-0F2B6CEF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0DFF-B942-A24A-85C9-A700419A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255C-C75A-9D41-8805-66FCC4BF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8207-4124-4844-9B4A-D04F19E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265-1A97-8C4E-89F4-F4A682B6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C86C4-A859-484A-BECB-672890C78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E598-073C-1F4A-83DD-095143C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E803-9F36-A74B-8125-492C2E86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B42-8B3F-5E43-833F-F0A93D85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8E8FC-0C4B-814D-AB71-57DDF2DFC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7C51-E06B-1A45-9129-CBED3CC51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BB57-5E97-7346-A380-42135094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8533-8AEB-D641-8DA5-9EF6A07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886C-7C78-C34F-AE6D-13E0B42B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6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3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70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6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C82E-2D27-114C-8CE8-F70A9823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A6A5-B6C7-3749-9B01-F7E659A0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07A-A321-754C-B344-6D847EA5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BCCD-5077-5647-B018-349426A9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D9BA-AB9E-064F-B0DB-5802E521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3721-92DB-E940-B640-585A9833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B70AD-0210-3946-8C45-20BB3CF0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D601-484A-8645-B0EE-6C3C1187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F1AB-1C37-8549-AD3D-5DD9057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F62F-D671-9142-983E-F0D187A2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2AF-3675-604B-8D03-8C48444F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A7D7-826C-C044-AE30-C917E8E8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956D7-08BE-B046-8CCF-983400A23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97A70-F577-F74B-A8FA-E090A4CC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6284-801B-ED47-886E-D9B74405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C101-E252-8049-8B86-E4F3C88B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4D0B-495D-EB4E-BD3B-E223AB46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1DE84-BDFD-9044-AC1D-5535484F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6A2F-0137-5145-9331-DEB9254C7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79CAA-1A6D-E747-8A51-32276B052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7CEC0-ACB1-024F-ABBB-4C88E2AA2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622D2-D63A-4C4C-AE6D-7B0ADA56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CFA5-F2DA-EF4D-86A4-437990CA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6627C-BEB6-754E-93A0-63028C02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0973-D62C-E74A-BC8B-F9DC4F65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7E94F-F3CA-9042-B389-61275C64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A31DF-2813-4946-8107-42F357C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72767-E56F-F141-BE05-F76C2369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802AA-537A-E142-88F8-947F2E67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7C337-FFB7-C54D-B912-9DCFACFE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AE405-71C8-2142-9AFA-F4AF7B17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A16E-260F-2A46-B897-6EDB9B56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4CEF-860F-7942-AE7F-FC7666D7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36D0-56DE-4C47-B8ED-B5B62915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6D26-68D6-FF48-8F5B-F29CB392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D989-349B-0B4F-AF08-C7BE686D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4EAB9-EA0F-4640-9614-6A792F92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BF6D-67A5-5B4C-8B8D-F4BF453A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A4215-2355-D24C-B5E4-38F15675B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6BA2-2323-5243-A602-13FDA574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AD759-F4AB-0E4F-9344-30F53A43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6DAC2-D983-354D-9D28-F4691F61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B12E1-DFD8-C740-BEFB-83BD0942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CE9C8-790A-AD42-ABD0-AD9CB469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A676-B9B7-9E43-A276-ADF21F3E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1C41-6DDA-3346-B637-8EE975AFE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3E71-92D4-8849-AEA3-4E4FFFE3930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F322-6662-884A-BCC6-888A0AD7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1DB0-6825-934B-BEF8-768F03D8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3AE1-FB03-D84B-A2CA-8ECCBEE3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86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8C46A-95E3-2E47-98EA-D1F10C68F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480" b="153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402C9-8405-224A-8621-78537AF7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327380"/>
          </a:xfrm>
        </p:spPr>
        <p:txBody>
          <a:bodyPr>
            <a:normAutofit/>
          </a:bodyPr>
          <a:lstStyle/>
          <a:p>
            <a:r>
              <a:rPr lang="en-US" dirty="0"/>
              <a:t>Speed Dating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8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508001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  <a:solidFill>
            <a:srgbClr val="FFD5D6"/>
          </a:solidFill>
          <a:ln>
            <a:solidFill>
              <a:srgbClr val="FFD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069946" y="2937483"/>
            <a:ext cx="66675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Attributes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264977" y="1995698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37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D969280-FB69-B947-8395-71ED2CB723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2959685" y="4217233"/>
            <a:ext cx="2856368" cy="73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183441" y="544128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433457" y="-141121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Attributes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102127" y="4791575"/>
            <a:ext cx="12501616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8C2C085-BD38-B94A-8A16-687EB5991E18}"/>
              </a:ext>
            </a:extLst>
          </p:cNvPr>
          <p:cNvSpPr/>
          <p:nvPr/>
        </p:nvSpPr>
        <p:spPr>
          <a:xfrm>
            <a:off x="3545986" y="3402037"/>
            <a:ext cx="2953265" cy="3455963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AB2FCFF1-73E8-B945-963C-ABA2264FC8F9}"/>
              </a:ext>
            </a:extLst>
          </p:cNvPr>
          <p:cNvSpPr/>
          <p:nvPr/>
        </p:nvSpPr>
        <p:spPr>
          <a:xfrm>
            <a:off x="8991805" y="4029644"/>
            <a:ext cx="469637" cy="44775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85C2F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FB31D-2DA1-CC48-99A2-88D17C9B1865}"/>
              </a:ext>
            </a:extLst>
          </p:cNvPr>
          <p:cNvSpPr txBox="1"/>
          <p:nvPr/>
        </p:nvSpPr>
        <p:spPr>
          <a:xfrm>
            <a:off x="7570858" y="4380595"/>
            <a:ext cx="189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15ED1E-5791-A348-A4E4-3768D3F27534}"/>
              </a:ext>
            </a:extLst>
          </p:cNvPr>
          <p:cNvSpPr txBox="1"/>
          <p:nvPr/>
        </p:nvSpPr>
        <p:spPr>
          <a:xfrm>
            <a:off x="4387869" y="2299232"/>
            <a:ext cx="189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Ambitio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30772D-BE31-6A44-B08F-8DCE9F125660}"/>
              </a:ext>
            </a:extLst>
          </p:cNvPr>
          <p:cNvSpPr txBox="1"/>
          <p:nvPr/>
        </p:nvSpPr>
        <p:spPr>
          <a:xfrm>
            <a:off x="2166095" y="3312019"/>
            <a:ext cx="189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935F0-6478-8E48-BC47-3233EF7187E0}"/>
              </a:ext>
            </a:extLst>
          </p:cNvPr>
          <p:cNvSpPr txBox="1"/>
          <p:nvPr/>
        </p:nvSpPr>
        <p:spPr>
          <a:xfrm>
            <a:off x="1117703" y="4380594"/>
            <a:ext cx="189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B593B-DD6E-F647-A76C-A4427BB62D93}"/>
              </a:ext>
            </a:extLst>
          </p:cNvPr>
          <p:cNvSpPr txBox="1"/>
          <p:nvPr/>
        </p:nvSpPr>
        <p:spPr>
          <a:xfrm>
            <a:off x="6606506" y="3330222"/>
            <a:ext cx="189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D915E59C-4631-9542-AC0D-78102A9FFB30}"/>
              </a:ext>
            </a:extLst>
          </p:cNvPr>
          <p:cNvSpPr/>
          <p:nvPr/>
        </p:nvSpPr>
        <p:spPr>
          <a:xfrm>
            <a:off x="4011148" y="1963455"/>
            <a:ext cx="428832" cy="4288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51">
            <a:extLst>
              <a:ext uri="{FF2B5EF4-FFF2-40B4-BE49-F238E27FC236}">
                <a16:creationId xmlns:a16="http://schemas.microsoft.com/office/drawing/2014/main" id="{415B4B53-3B61-BA4C-95D9-26B38FE45699}"/>
              </a:ext>
            </a:extLst>
          </p:cNvPr>
          <p:cNvSpPr/>
          <p:nvPr/>
        </p:nvSpPr>
        <p:spPr>
          <a:xfrm rot="16200000" flipH="1">
            <a:off x="7971294" y="2876241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37">
            <a:extLst>
              <a:ext uri="{FF2B5EF4-FFF2-40B4-BE49-F238E27FC236}">
                <a16:creationId xmlns:a16="http://schemas.microsoft.com/office/drawing/2014/main" id="{B7A16ABA-A713-8C48-A5F0-3AD1BC8BCA3C}"/>
              </a:ext>
            </a:extLst>
          </p:cNvPr>
          <p:cNvSpPr/>
          <p:nvPr/>
        </p:nvSpPr>
        <p:spPr>
          <a:xfrm>
            <a:off x="1728758" y="2996588"/>
            <a:ext cx="452793" cy="4260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EC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7AA6FE60-B680-B64A-89B4-CD93F080616E}"/>
              </a:ext>
            </a:extLst>
          </p:cNvPr>
          <p:cNvSpPr/>
          <p:nvPr/>
        </p:nvSpPr>
        <p:spPr>
          <a:xfrm rot="2700000">
            <a:off x="811024" y="3984762"/>
            <a:ext cx="299819" cy="53751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2788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19290" y="559255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287765" y="-167525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Attributes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419600" y="4567585"/>
            <a:ext cx="12192000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76D7D5-BD4D-E343-842E-07E707264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59892"/>
            <a:ext cx="6575649" cy="52981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0E555A-01C3-5C4F-8953-DECB95AAADF8}"/>
              </a:ext>
            </a:extLst>
          </p:cNvPr>
          <p:cNvSpPr/>
          <p:nvPr/>
        </p:nvSpPr>
        <p:spPr>
          <a:xfrm>
            <a:off x="6882714" y="1915297"/>
            <a:ext cx="296562" cy="258121"/>
          </a:xfrm>
          <a:prstGeom prst="rect">
            <a:avLst/>
          </a:prstGeom>
          <a:solidFill>
            <a:srgbClr val="72BD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B8DB3-1D2F-5D4E-828B-B8AE37B4AD8C}"/>
              </a:ext>
            </a:extLst>
          </p:cNvPr>
          <p:cNvSpPr/>
          <p:nvPr/>
        </p:nvSpPr>
        <p:spPr>
          <a:xfrm>
            <a:off x="6882714" y="3703893"/>
            <a:ext cx="296562" cy="258121"/>
          </a:xfrm>
          <a:prstGeom prst="rect">
            <a:avLst/>
          </a:prstGeom>
          <a:solidFill>
            <a:srgbClr val="C5A8F4"/>
          </a:solidFill>
          <a:ln>
            <a:solidFill>
              <a:srgbClr val="C5A8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B3C70-EA68-874E-A374-0066C5AAA3AD}"/>
              </a:ext>
            </a:extLst>
          </p:cNvPr>
          <p:cNvSpPr txBox="1"/>
          <p:nvPr/>
        </p:nvSpPr>
        <p:spPr>
          <a:xfrm>
            <a:off x="8098517" y="1834964"/>
            <a:ext cx="338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 (8)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(6)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Sincere (5)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3B03A-2996-6342-90F3-F818528E9C0E}"/>
              </a:ext>
            </a:extLst>
          </p:cNvPr>
          <p:cNvSpPr txBox="1"/>
          <p:nvPr/>
        </p:nvSpPr>
        <p:spPr>
          <a:xfrm>
            <a:off x="8115271" y="3547225"/>
            <a:ext cx="2298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Female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(6)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Sincere (5)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 (5)</a:t>
            </a:r>
          </a:p>
        </p:txBody>
      </p:sp>
      <p:sp>
        <p:nvSpPr>
          <p:cNvPr id="15" name="Donut 87">
            <a:extLst>
              <a:ext uri="{FF2B5EF4-FFF2-40B4-BE49-F238E27FC236}">
                <a16:creationId xmlns:a16="http://schemas.microsoft.com/office/drawing/2014/main" id="{92ADA516-F3B7-D842-A327-700C7DF8838C}"/>
              </a:ext>
            </a:extLst>
          </p:cNvPr>
          <p:cNvSpPr/>
          <p:nvPr/>
        </p:nvSpPr>
        <p:spPr>
          <a:xfrm>
            <a:off x="7283791" y="1740503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Donut 90">
            <a:extLst>
              <a:ext uri="{FF2B5EF4-FFF2-40B4-BE49-F238E27FC236}">
                <a16:creationId xmlns:a16="http://schemas.microsoft.com/office/drawing/2014/main" id="{0E8E1D53-836E-2547-8BFE-705CB302131D}"/>
              </a:ext>
            </a:extLst>
          </p:cNvPr>
          <p:cNvSpPr/>
          <p:nvPr/>
        </p:nvSpPr>
        <p:spPr>
          <a:xfrm>
            <a:off x="7283791" y="3453284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C5A8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CD3EBD-CEC9-BB44-87F6-5831674BBA3D}"/>
              </a:ext>
            </a:extLst>
          </p:cNvPr>
          <p:cNvSpPr/>
          <p:nvPr/>
        </p:nvSpPr>
        <p:spPr>
          <a:xfrm>
            <a:off x="2929177" y="3158403"/>
            <a:ext cx="864973" cy="71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108080" y="563688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259204" y="-134994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Attributes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565717" y="4553963"/>
            <a:ext cx="12192000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E555A-01C3-5C4F-8953-DECB95AAADF8}"/>
              </a:ext>
            </a:extLst>
          </p:cNvPr>
          <p:cNvSpPr/>
          <p:nvPr/>
        </p:nvSpPr>
        <p:spPr>
          <a:xfrm>
            <a:off x="6882714" y="1915297"/>
            <a:ext cx="296562" cy="258121"/>
          </a:xfrm>
          <a:prstGeom prst="rect">
            <a:avLst/>
          </a:prstGeom>
          <a:solidFill>
            <a:srgbClr val="72BD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B8DB3-1D2F-5D4E-828B-B8AE37B4AD8C}"/>
              </a:ext>
            </a:extLst>
          </p:cNvPr>
          <p:cNvSpPr/>
          <p:nvPr/>
        </p:nvSpPr>
        <p:spPr>
          <a:xfrm>
            <a:off x="6882714" y="3946946"/>
            <a:ext cx="296562" cy="258121"/>
          </a:xfrm>
          <a:prstGeom prst="rect">
            <a:avLst/>
          </a:prstGeom>
          <a:solidFill>
            <a:srgbClr val="C5A8F4"/>
          </a:solidFill>
          <a:ln>
            <a:solidFill>
              <a:srgbClr val="C5A8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B3C70-EA68-874E-A374-0066C5AAA3AD}"/>
              </a:ext>
            </a:extLst>
          </p:cNvPr>
          <p:cNvSpPr txBox="1"/>
          <p:nvPr/>
        </p:nvSpPr>
        <p:spPr>
          <a:xfrm>
            <a:off x="7926449" y="1938270"/>
            <a:ext cx="338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 (7)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(5)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3B03A-2996-6342-90F3-F818528E9C0E}"/>
              </a:ext>
            </a:extLst>
          </p:cNvPr>
          <p:cNvSpPr txBox="1"/>
          <p:nvPr/>
        </p:nvSpPr>
        <p:spPr>
          <a:xfrm>
            <a:off x="7992845" y="3875417"/>
            <a:ext cx="22983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Female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 (10)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(5)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68271-ECFD-CA4A-9312-5A7E899E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59892"/>
            <a:ext cx="6697781" cy="5298107"/>
          </a:xfrm>
          <a:prstGeom prst="rect">
            <a:avLst/>
          </a:prstGeom>
        </p:spPr>
      </p:pic>
      <p:sp>
        <p:nvSpPr>
          <p:cNvPr id="15" name="Donut 87">
            <a:extLst>
              <a:ext uri="{FF2B5EF4-FFF2-40B4-BE49-F238E27FC236}">
                <a16:creationId xmlns:a16="http://schemas.microsoft.com/office/drawing/2014/main" id="{DD22119A-6B70-B74B-84EA-355C4416A766}"/>
              </a:ext>
            </a:extLst>
          </p:cNvPr>
          <p:cNvSpPr/>
          <p:nvPr/>
        </p:nvSpPr>
        <p:spPr>
          <a:xfrm>
            <a:off x="7283791" y="1740503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Donut 90">
            <a:extLst>
              <a:ext uri="{FF2B5EF4-FFF2-40B4-BE49-F238E27FC236}">
                <a16:creationId xmlns:a16="http://schemas.microsoft.com/office/drawing/2014/main" id="{7DE7A973-3716-614F-9E33-740FE5FC8902}"/>
              </a:ext>
            </a:extLst>
          </p:cNvPr>
          <p:cNvSpPr/>
          <p:nvPr/>
        </p:nvSpPr>
        <p:spPr>
          <a:xfrm>
            <a:off x="7283791" y="3453284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C5A8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644A4D-32EB-9147-A0A6-EF9C399E71A9}"/>
              </a:ext>
            </a:extLst>
          </p:cNvPr>
          <p:cNvSpPr/>
          <p:nvPr/>
        </p:nvSpPr>
        <p:spPr>
          <a:xfrm>
            <a:off x="2928551" y="2903838"/>
            <a:ext cx="864973" cy="71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23366" y="531814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247574" y="-307947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Attributes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627501" y="4567585"/>
            <a:ext cx="12192000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E555A-01C3-5C4F-8953-DECB95AAADF8}"/>
              </a:ext>
            </a:extLst>
          </p:cNvPr>
          <p:cNvSpPr/>
          <p:nvPr/>
        </p:nvSpPr>
        <p:spPr>
          <a:xfrm>
            <a:off x="6895071" y="2354123"/>
            <a:ext cx="296562" cy="258121"/>
          </a:xfrm>
          <a:prstGeom prst="rect">
            <a:avLst/>
          </a:prstGeom>
          <a:solidFill>
            <a:srgbClr val="72BD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B8DB3-1D2F-5D4E-828B-B8AE37B4AD8C}"/>
              </a:ext>
            </a:extLst>
          </p:cNvPr>
          <p:cNvSpPr/>
          <p:nvPr/>
        </p:nvSpPr>
        <p:spPr>
          <a:xfrm>
            <a:off x="6895071" y="4007190"/>
            <a:ext cx="296562" cy="258121"/>
          </a:xfrm>
          <a:prstGeom prst="rect">
            <a:avLst/>
          </a:prstGeom>
          <a:solidFill>
            <a:srgbClr val="C5A8F4"/>
          </a:solidFill>
          <a:ln>
            <a:solidFill>
              <a:srgbClr val="C5A8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B3C70-EA68-874E-A374-0066C5AAA3AD}"/>
              </a:ext>
            </a:extLst>
          </p:cNvPr>
          <p:cNvSpPr txBox="1"/>
          <p:nvPr/>
        </p:nvSpPr>
        <p:spPr>
          <a:xfrm>
            <a:off x="7537621" y="1976533"/>
            <a:ext cx="338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 (7)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(5)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3B03A-2996-6342-90F3-F818528E9C0E}"/>
              </a:ext>
            </a:extLst>
          </p:cNvPr>
          <p:cNvSpPr txBox="1"/>
          <p:nvPr/>
        </p:nvSpPr>
        <p:spPr>
          <a:xfrm>
            <a:off x="7537621" y="3686039"/>
            <a:ext cx="22983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Attractive (10)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(5)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09A97-84B7-A340-918C-74A917800C72}"/>
              </a:ext>
            </a:extLst>
          </p:cNvPr>
          <p:cNvSpPr txBox="1"/>
          <p:nvPr/>
        </p:nvSpPr>
        <p:spPr>
          <a:xfrm>
            <a:off x="9835977" y="2249404"/>
            <a:ext cx="3385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</a:rPr>
              <a:t>Attractive (8)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(6)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735FF-981E-A747-9386-8B08B493BA8B}"/>
              </a:ext>
            </a:extLst>
          </p:cNvPr>
          <p:cNvSpPr txBox="1"/>
          <p:nvPr/>
        </p:nvSpPr>
        <p:spPr>
          <a:xfrm>
            <a:off x="9835977" y="3963038"/>
            <a:ext cx="2298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solidFill>
                  <a:srgbClr val="F58D11"/>
                </a:solidFill>
              </a:rPr>
              <a:t>Intelligent (6)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Sincere (5)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Attractive (5)</a:t>
            </a:r>
          </a:p>
        </p:txBody>
      </p:sp>
      <p:sp>
        <p:nvSpPr>
          <p:cNvPr id="18" name="Donut 87">
            <a:extLst>
              <a:ext uri="{FF2B5EF4-FFF2-40B4-BE49-F238E27FC236}">
                <a16:creationId xmlns:a16="http://schemas.microsoft.com/office/drawing/2014/main" id="{AD657D45-C135-F34D-A4E0-C6B12CEF2D8B}"/>
              </a:ext>
            </a:extLst>
          </p:cNvPr>
          <p:cNvSpPr/>
          <p:nvPr/>
        </p:nvSpPr>
        <p:spPr>
          <a:xfrm>
            <a:off x="8321757" y="1727690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0" name="Donut 90">
            <a:extLst>
              <a:ext uri="{FF2B5EF4-FFF2-40B4-BE49-F238E27FC236}">
                <a16:creationId xmlns:a16="http://schemas.microsoft.com/office/drawing/2014/main" id="{C76B44AA-5CEC-4443-B9FE-94F3B0E9995D}"/>
              </a:ext>
            </a:extLst>
          </p:cNvPr>
          <p:cNvSpPr/>
          <p:nvPr/>
        </p:nvSpPr>
        <p:spPr>
          <a:xfrm>
            <a:off x="10607917" y="1704654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C5A8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1" name="Donut 87">
            <a:extLst>
              <a:ext uri="{FF2B5EF4-FFF2-40B4-BE49-F238E27FC236}">
                <a16:creationId xmlns:a16="http://schemas.microsoft.com/office/drawing/2014/main" id="{49C573B2-B0B8-9A4F-9AB0-B96431E29CFA}"/>
              </a:ext>
            </a:extLst>
          </p:cNvPr>
          <p:cNvSpPr/>
          <p:nvPr/>
        </p:nvSpPr>
        <p:spPr>
          <a:xfrm>
            <a:off x="10588705" y="3399908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2" name="Donut 90">
            <a:extLst>
              <a:ext uri="{FF2B5EF4-FFF2-40B4-BE49-F238E27FC236}">
                <a16:creationId xmlns:a16="http://schemas.microsoft.com/office/drawing/2014/main" id="{2A74A194-19BC-524F-8D9E-23B8300CCAFD}"/>
              </a:ext>
            </a:extLst>
          </p:cNvPr>
          <p:cNvSpPr/>
          <p:nvPr/>
        </p:nvSpPr>
        <p:spPr>
          <a:xfrm>
            <a:off x="8259674" y="34496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C5A8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CACF4-C2EA-5843-8A72-7EF8E5AC8724}"/>
              </a:ext>
            </a:extLst>
          </p:cNvPr>
          <p:cNvSpPr txBox="1"/>
          <p:nvPr/>
        </p:nvSpPr>
        <p:spPr>
          <a:xfrm>
            <a:off x="751662" y="1690228"/>
            <a:ext cx="53689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Females seem to be smarter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Social structure theory: stereotypical gender role</a:t>
            </a:r>
          </a:p>
          <a:p>
            <a:r>
              <a:rPr lang="en-US" sz="2400" dirty="0"/>
              <a:t>    </a:t>
            </a:r>
            <a:r>
              <a:rPr lang="en-US" sz="2000" dirty="0"/>
              <a:t>- male stereotypical dimension: ambition</a:t>
            </a:r>
          </a:p>
          <a:p>
            <a:r>
              <a:rPr lang="en-US" sz="2000" dirty="0"/>
              <a:t>     - female dimension: attractiveness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Female: attractive (red 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Male: knowledgeable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mindful</a:t>
            </a:r>
            <a:r>
              <a:rPr lang="zh-CN" altLang="en-US" sz="24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4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508001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  <a:solidFill>
            <a:srgbClr val="FFD5D6"/>
          </a:solidFill>
          <a:ln>
            <a:solidFill>
              <a:srgbClr val="FFD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069946" y="2937483"/>
            <a:ext cx="66675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Limitation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264977" y="1995698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19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170873" y="568219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242710" y="-189472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Limitation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419600" y="4567585"/>
            <a:ext cx="12192000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sp>
        <p:nvSpPr>
          <p:cNvPr id="46" name="Rounded Rectangle 2">
            <a:extLst>
              <a:ext uri="{FF2B5EF4-FFF2-40B4-BE49-F238E27FC236}">
                <a16:creationId xmlns:a16="http://schemas.microsoft.com/office/drawing/2014/main" id="{E1332145-44E1-B849-9B25-779470B2CCDA}"/>
              </a:ext>
            </a:extLst>
          </p:cNvPr>
          <p:cNvSpPr/>
          <p:nvPr/>
        </p:nvSpPr>
        <p:spPr>
          <a:xfrm>
            <a:off x="2483026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ysClr val="window" lastClr="FFFFFF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7" name="Rounded Rectangle 7">
            <a:extLst>
              <a:ext uri="{FF2B5EF4-FFF2-40B4-BE49-F238E27FC236}">
                <a16:creationId xmlns:a16="http://schemas.microsoft.com/office/drawing/2014/main" id="{EF671C83-9B0F-A742-AAC4-1E81F24FAB49}"/>
              </a:ext>
            </a:extLst>
          </p:cNvPr>
          <p:cNvSpPr/>
          <p:nvPr/>
        </p:nvSpPr>
        <p:spPr>
          <a:xfrm>
            <a:off x="2483026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ysClr val="window" lastClr="FFFFFF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276D0845-41B6-6645-AFE9-3443174E8CD5}"/>
              </a:ext>
            </a:extLst>
          </p:cNvPr>
          <p:cNvSpPr/>
          <p:nvPr/>
        </p:nvSpPr>
        <p:spPr>
          <a:xfrm>
            <a:off x="3985222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ysClr val="window" lastClr="FFFFFF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9" name="Rounded Rectangle 6">
            <a:extLst>
              <a:ext uri="{FF2B5EF4-FFF2-40B4-BE49-F238E27FC236}">
                <a16:creationId xmlns:a16="http://schemas.microsoft.com/office/drawing/2014/main" id="{58764EAC-DB80-4A4A-AFF0-3C84D55B767D}"/>
              </a:ext>
            </a:extLst>
          </p:cNvPr>
          <p:cNvSpPr/>
          <p:nvPr/>
        </p:nvSpPr>
        <p:spPr>
          <a:xfrm>
            <a:off x="915127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ysClr val="window" lastClr="FFFFFF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C519B108-CC23-DB42-B12F-BB2F0AFAF280}"/>
              </a:ext>
            </a:extLst>
          </p:cNvPr>
          <p:cNvSpPr/>
          <p:nvPr/>
        </p:nvSpPr>
        <p:spPr>
          <a:xfrm>
            <a:off x="248302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rgbClr val="BE8BE2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8AD7B1-5E24-7C4C-AE86-2B61E74A31A4}"/>
              </a:ext>
            </a:extLst>
          </p:cNvPr>
          <p:cNvGrpSpPr/>
          <p:nvPr/>
        </p:nvGrpSpPr>
        <p:grpSpPr>
          <a:xfrm>
            <a:off x="932279" y="1950422"/>
            <a:ext cx="1238594" cy="960360"/>
            <a:chOff x="3255230" y="2026427"/>
            <a:chExt cx="1352083" cy="96036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1CD866-085F-B145-9E93-8A6814828726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914286"/>
              <a:r>
                <a:rPr lang="en-US" altLang="ko-KR" sz="1400" b="1" dirty="0">
                  <a:solidFill>
                    <a:srgbClr val="FDBDC7"/>
                  </a:solidFill>
                  <a:latin typeface="Arial"/>
                  <a:ea typeface="Arial Unicode MS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FDBDC7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B032E2-9423-FC43-9E16-CA84C61E0268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914286"/>
              <a:r>
                <a:rPr lang="en-US" altLang="ko-KR" sz="1200" dirty="0">
                  <a:solidFill>
                    <a:srgbClr val="FDBDC7"/>
                  </a:solidFill>
                  <a:latin typeface="Arial"/>
                  <a:ea typeface="Arial Unicode MS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FDBDC7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54" name="Rectangle 130">
            <a:extLst>
              <a:ext uri="{FF2B5EF4-FFF2-40B4-BE49-F238E27FC236}">
                <a16:creationId xmlns:a16="http://schemas.microsoft.com/office/drawing/2014/main" id="{65FB38CF-31AF-3847-B269-63DB4394A5AA}"/>
              </a:ext>
            </a:extLst>
          </p:cNvPr>
          <p:cNvSpPr/>
          <p:nvPr/>
        </p:nvSpPr>
        <p:spPr>
          <a:xfrm>
            <a:off x="2919194" y="5223074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FDBD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CC541957-F834-C948-A79F-C570BEC79095}"/>
              </a:ext>
            </a:extLst>
          </p:cNvPr>
          <p:cNvSpPr>
            <a:spLocks noChangeAspect="1"/>
          </p:cNvSpPr>
          <p:nvPr/>
        </p:nvSpPr>
        <p:spPr>
          <a:xfrm rot="9900000">
            <a:off x="4447729" y="3736871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FDBD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5C9B33E2-E5B6-5B4A-AC02-1CD8664F9BDF}"/>
              </a:ext>
            </a:extLst>
          </p:cNvPr>
          <p:cNvSpPr/>
          <p:nvPr/>
        </p:nvSpPr>
        <p:spPr>
          <a:xfrm>
            <a:off x="2930282" y="2166846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FDBD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8" name="Round Same Side Corner Rectangle 36">
            <a:extLst>
              <a:ext uri="{FF2B5EF4-FFF2-40B4-BE49-F238E27FC236}">
                <a16:creationId xmlns:a16="http://schemas.microsoft.com/office/drawing/2014/main" id="{A02B6152-0E3D-3A4A-95E9-3D625C28E6A6}"/>
              </a:ext>
            </a:extLst>
          </p:cNvPr>
          <p:cNvSpPr>
            <a:spLocks noChangeAspect="1"/>
          </p:cNvSpPr>
          <p:nvPr/>
        </p:nvSpPr>
        <p:spPr>
          <a:xfrm>
            <a:off x="2898589" y="3751981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9" name="Rounded Rectangle 2">
            <a:extLst>
              <a:ext uri="{FF2B5EF4-FFF2-40B4-BE49-F238E27FC236}">
                <a16:creationId xmlns:a16="http://schemas.microsoft.com/office/drawing/2014/main" id="{905F2A2A-954E-B744-9A9D-E7EC50FD9140}"/>
              </a:ext>
            </a:extLst>
          </p:cNvPr>
          <p:cNvSpPr/>
          <p:nvPr/>
        </p:nvSpPr>
        <p:spPr>
          <a:xfrm>
            <a:off x="3985221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ysClr val="window" lastClr="FFFFFF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D07ED92D-97FD-A247-962B-D4FD903BCA60}"/>
              </a:ext>
            </a:extLst>
          </p:cNvPr>
          <p:cNvSpPr/>
          <p:nvPr/>
        </p:nvSpPr>
        <p:spPr>
          <a:xfrm>
            <a:off x="4399561" y="5223074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FDBD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7FCA7-60D5-8246-B224-1C704DDDDDFE}"/>
              </a:ext>
            </a:extLst>
          </p:cNvPr>
          <p:cNvSpPr txBox="1"/>
          <p:nvPr/>
        </p:nvSpPr>
        <p:spPr>
          <a:xfrm>
            <a:off x="6656024" y="2555782"/>
            <a:ext cx="5239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students in Columbia University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- age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- education background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short term</a:t>
            </a:r>
          </a:p>
        </p:txBody>
      </p:sp>
      <p:sp>
        <p:nvSpPr>
          <p:cNvPr id="63" name="Parallelogram 15">
            <a:extLst>
              <a:ext uri="{FF2B5EF4-FFF2-40B4-BE49-F238E27FC236}">
                <a16:creationId xmlns:a16="http://schemas.microsoft.com/office/drawing/2014/main" id="{27C49128-4F13-F249-A6B2-FB42D5015A06}"/>
              </a:ext>
            </a:extLst>
          </p:cNvPr>
          <p:cNvSpPr/>
          <p:nvPr/>
        </p:nvSpPr>
        <p:spPr>
          <a:xfrm rot="16200000">
            <a:off x="6036535" y="2549347"/>
            <a:ext cx="546956" cy="55982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96E5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5" name="Parallelogram 15">
            <a:extLst>
              <a:ext uri="{FF2B5EF4-FFF2-40B4-BE49-F238E27FC236}">
                <a16:creationId xmlns:a16="http://schemas.microsoft.com/office/drawing/2014/main" id="{0C2AF5F3-5C61-B947-963E-A888DABDD53D}"/>
              </a:ext>
            </a:extLst>
          </p:cNvPr>
          <p:cNvSpPr/>
          <p:nvPr/>
        </p:nvSpPr>
        <p:spPr>
          <a:xfrm flipH="1">
            <a:off x="6125433" y="4029842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BE8B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2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508001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  <a:solidFill>
            <a:srgbClr val="FFD5D6"/>
          </a:solidFill>
          <a:ln>
            <a:solidFill>
              <a:srgbClr val="FFD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069946" y="2937483"/>
            <a:ext cx="66675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Conclusion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264977" y="1995698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83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495214" y="518841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333344" y="-261466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Conclusion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627501" y="4567585"/>
            <a:ext cx="12192000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690AF6-D08B-0345-8330-8D6083CE80A6}"/>
              </a:ext>
            </a:extLst>
          </p:cNvPr>
          <p:cNvSpPr txBox="1"/>
          <p:nvPr/>
        </p:nvSpPr>
        <p:spPr>
          <a:xfrm>
            <a:off x="834780" y="1555355"/>
            <a:ext cx="952705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Compatibility during speed dating?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common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Females: Physical 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Males: Knowledgeable &amp; Earning potential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“Love is not an equation.………it’s the place you come back to, no matter where you headed.”</a:t>
            </a:r>
          </a:p>
          <a:p>
            <a:r>
              <a:rPr lang="en-US" sz="2400" dirty="0"/>
              <a:t>                                                                          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------- Jodi Picoult           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Be the most authentic and comfortable self</a:t>
            </a:r>
          </a:p>
          <a:p>
            <a:endParaRPr lang="en-US" dirty="0"/>
          </a:p>
        </p:txBody>
      </p:sp>
      <p:sp>
        <p:nvSpPr>
          <p:cNvPr id="18" name="Heart 38">
            <a:extLst>
              <a:ext uri="{FF2B5EF4-FFF2-40B4-BE49-F238E27FC236}">
                <a16:creationId xmlns:a16="http://schemas.microsoft.com/office/drawing/2014/main" id="{03884EDA-28E6-D541-B8BA-3D18554596CA}"/>
              </a:ext>
            </a:extLst>
          </p:cNvPr>
          <p:cNvSpPr/>
          <p:nvPr/>
        </p:nvSpPr>
        <p:spPr>
          <a:xfrm>
            <a:off x="6463797" y="5712792"/>
            <a:ext cx="298707" cy="298707"/>
          </a:xfrm>
          <a:prstGeom prst="heart">
            <a:avLst/>
          </a:prstGeom>
          <a:solidFill>
            <a:srgbClr val="FDBD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76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8C46A-95E3-2E47-98EA-D1F10C68F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480" b="153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402C9-8405-224A-8621-78537AF7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788" y="4570379"/>
            <a:ext cx="10918056" cy="132738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227693" y="-310753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F85489-330A-5140-B1E4-FDB944BF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-38100" y="-50006"/>
            <a:ext cx="12280900" cy="6908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193" y="3632994"/>
            <a:ext cx="11404600" cy="23241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What made you want to go on </a:t>
            </a:r>
            <a:br>
              <a:rPr lang="en-US" altLang="zh-CN" sz="4000" dirty="0">
                <a:solidFill>
                  <a:schemeClr val="bg1"/>
                </a:solidFill>
                <a:latin typeface="+mn-lt"/>
              </a:rPr>
            </a:br>
            <a:r>
              <a:rPr lang="en-US" altLang="zh-CN" sz="4000" dirty="0">
                <a:solidFill>
                  <a:schemeClr val="bg1"/>
                </a:solidFill>
                <a:latin typeface="+mn-lt"/>
              </a:rPr>
              <a:t>a second date? 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1C081-13B2-8642-90A2-96FB751E0C26}"/>
              </a:ext>
            </a:extLst>
          </p:cNvPr>
          <p:cNvSpPr txBox="1"/>
          <p:nvPr/>
        </p:nvSpPr>
        <p:spPr>
          <a:xfrm>
            <a:off x="1041400" y="990600"/>
            <a:ext cx="394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a typeface="+mj-ea"/>
                <a:cs typeface="+mj-cs"/>
              </a:rPr>
              <a:t>Think</a:t>
            </a:r>
            <a:r>
              <a:rPr lang="zh-CN" altLang="en-US" sz="40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+mj-ea"/>
                <a:cs typeface="+mj-cs"/>
              </a:rPr>
              <a:t>about</a:t>
            </a:r>
            <a:r>
              <a:rPr lang="zh-CN" altLang="en-US" sz="40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+mj-ea"/>
                <a:cs typeface="+mj-cs"/>
              </a:rPr>
              <a:t>your</a:t>
            </a:r>
            <a:r>
              <a:rPr lang="zh-CN" altLang="en-US" sz="40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+mj-ea"/>
                <a:cs typeface="+mj-cs"/>
              </a:rPr>
              <a:t>last</a:t>
            </a:r>
            <a:r>
              <a:rPr lang="zh-CN" altLang="en-US" sz="40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+mj-ea"/>
                <a:cs typeface="+mj-cs"/>
              </a:rPr>
              <a:t>first date</a:t>
            </a:r>
            <a:endParaRPr lang="en-US" sz="4000" dirty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62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145817" y="-239311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AA15B-063E-F044-90D5-211BB16E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313" y="590952"/>
            <a:ext cx="4470400" cy="57689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find compatibility while speed dating?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48D849-C839-254C-A1D1-15AC07F99EF9}"/>
              </a:ext>
            </a:extLst>
          </p:cNvPr>
          <p:cNvGrpSpPr/>
          <p:nvPr/>
        </p:nvGrpSpPr>
        <p:grpSpPr>
          <a:xfrm rot="19540464" flipH="1">
            <a:off x="5624505" y="241647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12" name="Freeform: Shape 27">
              <a:extLst>
                <a:ext uri="{FF2B5EF4-FFF2-40B4-BE49-F238E27FC236}">
                  <a16:creationId xmlns:a16="http://schemas.microsoft.com/office/drawing/2014/main" id="{B41EC6E2-86C3-6047-872A-3E1EDDBA1E1E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Freeform: Shape 28">
              <a:extLst>
                <a:ext uri="{FF2B5EF4-FFF2-40B4-BE49-F238E27FC236}">
                  <a16:creationId xmlns:a16="http://schemas.microsoft.com/office/drawing/2014/main" id="{71DBDB42-F821-FC4E-8EBE-C23E8E606BB0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Freeform: Shape 52">
              <a:extLst>
                <a:ext uri="{FF2B5EF4-FFF2-40B4-BE49-F238E27FC236}">
                  <a16:creationId xmlns:a16="http://schemas.microsoft.com/office/drawing/2014/main" id="{5401C589-8141-E448-91AD-379C8F579AE6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Freeform: Shape 53">
              <a:extLst>
                <a:ext uri="{FF2B5EF4-FFF2-40B4-BE49-F238E27FC236}">
                  <a16:creationId xmlns:a16="http://schemas.microsoft.com/office/drawing/2014/main" id="{E5FA2681-B05C-1942-AC0D-8CBD3DBA0B79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Freeform: Shape 54">
              <a:extLst>
                <a:ext uri="{FF2B5EF4-FFF2-40B4-BE49-F238E27FC236}">
                  <a16:creationId xmlns:a16="http://schemas.microsoft.com/office/drawing/2014/main" id="{DF233F15-1661-734E-8B2B-E413E060D080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Freeform: Shape 55">
              <a:extLst>
                <a:ext uri="{FF2B5EF4-FFF2-40B4-BE49-F238E27FC236}">
                  <a16:creationId xmlns:a16="http://schemas.microsoft.com/office/drawing/2014/main" id="{1B016B15-0E29-7F43-B2F0-B4363354BD36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Freeform: Shape 56">
              <a:extLst>
                <a:ext uri="{FF2B5EF4-FFF2-40B4-BE49-F238E27FC236}">
                  <a16:creationId xmlns:a16="http://schemas.microsoft.com/office/drawing/2014/main" id="{0E3ABEDC-83EF-3945-A060-D38CD8B1305B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73A2BAC3-B96F-974A-80D0-1209F906B3F6}"/>
              </a:ext>
            </a:extLst>
          </p:cNvPr>
          <p:cNvSpPr/>
          <p:nvPr/>
        </p:nvSpPr>
        <p:spPr>
          <a:xfrm>
            <a:off x="140395" y="978706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AF51533-0755-D340-A9DB-C5BF1C48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-1" y="2355049"/>
            <a:ext cx="4114800" cy="1063824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14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695741" y="592004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251981" y="-202072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5478CB-2873-C04B-8DD4-5B494811DF4A}"/>
              </a:ext>
            </a:extLst>
          </p:cNvPr>
          <p:cNvGrpSpPr/>
          <p:nvPr/>
        </p:nvGrpSpPr>
        <p:grpSpPr>
          <a:xfrm>
            <a:off x="2219176" y="2346370"/>
            <a:ext cx="7751474" cy="1937160"/>
            <a:chOff x="1081358" y="2754386"/>
            <a:chExt cx="7751474" cy="19371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026FC3-3E58-5343-BCE2-42A4E4B2A4D9}"/>
                </a:ext>
              </a:extLst>
            </p:cNvPr>
            <p:cNvGrpSpPr/>
            <p:nvPr/>
          </p:nvGrpSpPr>
          <p:grpSpPr>
            <a:xfrm rot="8690698">
              <a:off x="3648323" y="3333664"/>
              <a:ext cx="242564" cy="1357882"/>
              <a:chOff x="1403648" y="3356992"/>
              <a:chExt cx="234910" cy="1315034"/>
            </a:xfrm>
            <a:solidFill>
              <a:sysClr val="window" lastClr="FFFFFF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0B88C34-82D2-9947-9765-68B6B69C2885}"/>
                  </a:ext>
                </a:extLst>
              </p:cNvPr>
              <p:cNvSpPr/>
              <p:nvPr/>
            </p:nvSpPr>
            <p:spPr>
              <a:xfrm>
                <a:off x="1403648" y="4437116"/>
                <a:ext cx="234910" cy="234910"/>
              </a:xfrm>
              <a:prstGeom prst="rect">
                <a:avLst/>
              </a:prstGeom>
              <a:solidFill>
                <a:srgbClr val="BE8BE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7AE5011-9893-784B-AC0E-4DF927504A9D}"/>
                  </a:ext>
                </a:extLst>
              </p:cNvPr>
              <p:cNvSpPr/>
              <p:nvPr/>
            </p:nvSpPr>
            <p:spPr>
              <a:xfrm>
                <a:off x="1403648" y="4077076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161D9C7-6A8A-6747-9672-53A61592103C}"/>
                  </a:ext>
                </a:extLst>
              </p:cNvPr>
              <p:cNvSpPr/>
              <p:nvPr/>
            </p:nvSpPr>
            <p:spPr>
              <a:xfrm>
                <a:off x="1403648" y="3717036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D783464-F387-2543-9DA0-89CFEC22F598}"/>
                  </a:ext>
                </a:extLst>
              </p:cNvPr>
              <p:cNvSpPr/>
              <p:nvPr/>
            </p:nvSpPr>
            <p:spPr>
              <a:xfrm>
                <a:off x="1403648" y="3356992"/>
                <a:ext cx="234910" cy="234910"/>
              </a:xfrm>
              <a:prstGeom prst="rect">
                <a:avLst/>
              </a:prstGeom>
              <a:solidFill>
                <a:srgbClr val="BE8BE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172F860-454F-6544-B6CD-A085AD5F7035}"/>
                </a:ext>
              </a:extLst>
            </p:cNvPr>
            <p:cNvGrpSpPr/>
            <p:nvPr/>
          </p:nvGrpSpPr>
          <p:grpSpPr>
            <a:xfrm rot="3245569">
              <a:off x="4998434" y="2682965"/>
              <a:ext cx="242565" cy="2071474"/>
              <a:chOff x="1405139" y="2657468"/>
              <a:chExt cx="234911" cy="2014559"/>
            </a:xfrm>
            <a:solidFill>
              <a:sysClr val="window" lastClr="FFFFFF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8018BFD-695C-D54E-94B1-742EF88D5461}"/>
                  </a:ext>
                </a:extLst>
              </p:cNvPr>
              <p:cNvSpPr/>
              <p:nvPr/>
            </p:nvSpPr>
            <p:spPr>
              <a:xfrm>
                <a:off x="1405140" y="4437117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BBF14E2-64E9-2C4C-A924-F1E019C86E45}"/>
                  </a:ext>
                </a:extLst>
              </p:cNvPr>
              <p:cNvSpPr/>
              <p:nvPr/>
            </p:nvSpPr>
            <p:spPr>
              <a:xfrm>
                <a:off x="1405139" y="4077077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E936803-7224-F04A-BFB6-CA20FF8E2E35}"/>
                  </a:ext>
                </a:extLst>
              </p:cNvPr>
              <p:cNvSpPr/>
              <p:nvPr/>
            </p:nvSpPr>
            <p:spPr>
              <a:xfrm>
                <a:off x="1405139" y="3717037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3705729-C71F-AB40-8B5C-35C4FEA083BD}"/>
                  </a:ext>
                </a:extLst>
              </p:cNvPr>
              <p:cNvSpPr/>
              <p:nvPr/>
            </p:nvSpPr>
            <p:spPr>
              <a:xfrm>
                <a:off x="1405139" y="3356996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84A3B08-F424-E848-B056-C3ED68001340}"/>
                  </a:ext>
                </a:extLst>
              </p:cNvPr>
              <p:cNvSpPr/>
              <p:nvPr/>
            </p:nvSpPr>
            <p:spPr>
              <a:xfrm>
                <a:off x="1405139" y="2996955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D19EBE-22AB-EF4F-AE73-6D951EDD4D30}"/>
                  </a:ext>
                </a:extLst>
              </p:cNvPr>
              <p:cNvSpPr/>
              <p:nvPr/>
            </p:nvSpPr>
            <p:spPr>
              <a:xfrm>
                <a:off x="1405139" y="2657468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612EC3-AEA4-8B45-9894-6BD32CE7BB3B}"/>
                </a:ext>
              </a:extLst>
            </p:cNvPr>
            <p:cNvGrpSpPr/>
            <p:nvPr/>
          </p:nvGrpSpPr>
          <p:grpSpPr>
            <a:xfrm rot="3195195">
              <a:off x="7666055" y="2052194"/>
              <a:ext cx="245941" cy="2087613"/>
              <a:chOff x="1401868" y="2996954"/>
              <a:chExt cx="238180" cy="2030254"/>
            </a:xfrm>
            <a:solidFill>
              <a:sysClr val="window" lastClr="FFFFFF"/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097161-E80C-D84B-9F8D-032405BF615C}"/>
                  </a:ext>
                </a:extLst>
              </p:cNvPr>
              <p:cNvSpPr/>
              <p:nvPr/>
            </p:nvSpPr>
            <p:spPr>
              <a:xfrm>
                <a:off x="1405136" y="4437114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4E7A2F-29ED-FD45-9C4F-D803C103C9DF}"/>
                  </a:ext>
                </a:extLst>
              </p:cNvPr>
              <p:cNvSpPr/>
              <p:nvPr/>
            </p:nvSpPr>
            <p:spPr>
              <a:xfrm>
                <a:off x="1405136" y="4077074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524C654-68F8-4042-AEB3-2875B650BA94}"/>
                  </a:ext>
                </a:extLst>
              </p:cNvPr>
              <p:cNvSpPr/>
              <p:nvPr/>
            </p:nvSpPr>
            <p:spPr>
              <a:xfrm>
                <a:off x="1405137" y="3717034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1BBBBB-9F4A-3944-829D-9CD26346C254}"/>
                  </a:ext>
                </a:extLst>
              </p:cNvPr>
              <p:cNvSpPr/>
              <p:nvPr/>
            </p:nvSpPr>
            <p:spPr>
              <a:xfrm>
                <a:off x="1405138" y="3356994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CF8AC-3C85-7146-88C8-186F9E552A4E}"/>
                  </a:ext>
                </a:extLst>
              </p:cNvPr>
              <p:cNvSpPr/>
              <p:nvPr/>
            </p:nvSpPr>
            <p:spPr>
              <a:xfrm>
                <a:off x="1405137" y="2996954"/>
                <a:ext cx="234910" cy="234910"/>
              </a:xfrm>
              <a:prstGeom prst="rect">
                <a:avLst/>
              </a:prstGeom>
              <a:solidFill>
                <a:srgbClr val="BE8BE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6" name="Rectangle 39">
                <a:extLst>
                  <a:ext uri="{FF2B5EF4-FFF2-40B4-BE49-F238E27FC236}">
                    <a16:creationId xmlns:a16="http://schemas.microsoft.com/office/drawing/2014/main" id="{0B520C92-309D-DD4F-B9A1-C6C6BE32D975}"/>
                  </a:ext>
                </a:extLst>
              </p:cNvPr>
              <p:cNvSpPr/>
              <p:nvPr/>
            </p:nvSpPr>
            <p:spPr>
              <a:xfrm>
                <a:off x="1401868" y="4792298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48" name="Group 31">
              <a:extLst>
                <a:ext uri="{FF2B5EF4-FFF2-40B4-BE49-F238E27FC236}">
                  <a16:creationId xmlns:a16="http://schemas.microsoft.com/office/drawing/2014/main" id="{7BB73124-CF38-6C4D-85EF-AEABDC44645E}"/>
                </a:ext>
              </a:extLst>
            </p:cNvPr>
            <p:cNvGrpSpPr/>
            <p:nvPr/>
          </p:nvGrpSpPr>
          <p:grpSpPr>
            <a:xfrm rot="3362377">
              <a:off x="2157039" y="3156850"/>
              <a:ext cx="242564" cy="2393926"/>
              <a:chOff x="1405139" y="2657470"/>
              <a:chExt cx="234910" cy="2328151"/>
            </a:xfrm>
            <a:solidFill>
              <a:sysClr val="window" lastClr="FFFFFF"/>
            </a:solidFill>
          </p:grpSpPr>
          <p:sp>
            <p:nvSpPr>
              <p:cNvPr id="54" name="Rectangle 32">
                <a:extLst>
                  <a:ext uri="{FF2B5EF4-FFF2-40B4-BE49-F238E27FC236}">
                    <a16:creationId xmlns:a16="http://schemas.microsoft.com/office/drawing/2014/main" id="{2381A83E-295A-7347-806E-DC25A504462D}"/>
                  </a:ext>
                </a:extLst>
              </p:cNvPr>
              <p:cNvSpPr/>
              <p:nvPr/>
            </p:nvSpPr>
            <p:spPr>
              <a:xfrm>
                <a:off x="1405139" y="4437116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5" name="Rectangle 33">
                <a:extLst>
                  <a:ext uri="{FF2B5EF4-FFF2-40B4-BE49-F238E27FC236}">
                    <a16:creationId xmlns:a16="http://schemas.microsoft.com/office/drawing/2014/main" id="{E45F747A-4C65-E54D-9E90-501481832D69}"/>
                  </a:ext>
                </a:extLst>
              </p:cNvPr>
              <p:cNvSpPr/>
              <p:nvPr/>
            </p:nvSpPr>
            <p:spPr>
              <a:xfrm>
                <a:off x="1405139" y="4077075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6" name="Rectangle 34">
                <a:extLst>
                  <a:ext uri="{FF2B5EF4-FFF2-40B4-BE49-F238E27FC236}">
                    <a16:creationId xmlns:a16="http://schemas.microsoft.com/office/drawing/2014/main" id="{1F63DBB7-A21A-2842-8209-920D800FFB82}"/>
                  </a:ext>
                </a:extLst>
              </p:cNvPr>
              <p:cNvSpPr/>
              <p:nvPr/>
            </p:nvSpPr>
            <p:spPr>
              <a:xfrm>
                <a:off x="1405139" y="3717035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7" name="Rectangle 35">
                <a:extLst>
                  <a:ext uri="{FF2B5EF4-FFF2-40B4-BE49-F238E27FC236}">
                    <a16:creationId xmlns:a16="http://schemas.microsoft.com/office/drawing/2014/main" id="{41796A86-730D-6F48-BB34-237E3B630553}"/>
                  </a:ext>
                </a:extLst>
              </p:cNvPr>
              <p:cNvSpPr/>
              <p:nvPr/>
            </p:nvSpPr>
            <p:spPr>
              <a:xfrm>
                <a:off x="1405139" y="3356995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EA0FC4C5-8658-DA4C-8243-D52433414DAC}"/>
                  </a:ext>
                </a:extLst>
              </p:cNvPr>
              <p:cNvSpPr/>
              <p:nvPr/>
            </p:nvSpPr>
            <p:spPr>
              <a:xfrm>
                <a:off x="1405139" y="2996955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9" name="Rectangle 37">
                <a:extLst>
                  <a:ext uri="{FF2B5EF4-FFF2-40B4-BE49-F238E27FC236}">
                    <a16:creationId xmlns:a16="http://schemas.microsoft.com/office/drawing/2014/main" id="{34F6FC71-1007-B145-A5C9-52A34CB4B881}"/>
                  </a:ext>
                </a:extLst>
              </p:cNvPr>
              <p:cNvSpPr/>
              <p:nvPr/>
            </p:nvSpPr>
            <p:spPr>
              <a:xfrm>
                <a:off x="1405139" y="2657470"/>
                <a:ext cx="234910" cy="2349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0" name="Rectangle 32">
                <a:extLst>
                  <a:ext uri="{FF2B5EF4-FFF2-40B4-BE49-F238E27FC236}">
                    <a16:creationId xmlns:a16="http://schemas.microsoft.com/office/drawing/2014/main" id="{F9695511-6D22-8D44-A2E1-92EB220BFB70}"/>
                  </a:ext>
                </a:extLst>
              </p:cNvPr>
              <p:cNvSpPr/>
              <p:nvPr/>
            </p:nvSpPr>
            <p:spPr>
              <a:xfrm>
                <a:off x="1405139" y="4750711"/>
                <a:ext cx="234910" cy="234910"/>
              </a:xfrm>
              <a:prstGeom prst="rect">
                <a:avLst/>
              </a:prstGeom>
              <a:solidFill>
                <a:srgbClr val="BE8BE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375E9EA-95E5-C848-828E-F84639493BE7}"/>
                </a:ext>
              </a:extLst>
            </p:cNvPr>
            <p:cNvGrpSpPr/>
            <p:nvPr/>
          </p:nvGrpSpPr>
          <p:grpSpPr>
            <a:xfrm rot="19381873">
              <a:off x="6335588" y="2754386"/>
              <a:ext cx="242564" cy="1336653"/>
              <a:chOff x="1405139" y="2657468"/>
              <a:chExt cx="234910" cy="1294475"/>
            </a:xfrm>
            <a:solidFill>
              <a:sysClr val="window" lastClr="FFFFFF"/>
            </a:solidFill>
          </p:grpSpPr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325C3F6A-8B29-3B47-B0F1-9E540852076C}"/>
                  </a:ext>
                </a:extLst>
              </p:cNvPr>
              <p:cNvSpPr/>
              <p:nvPr/>
            </p:nvSpPr>
            <p:spPr>
              <a:xfrm>
                <a:off x="1405139" y="3717033"/>
                <a:ext cx="234910" cy="234910"/>
              </a:xfrm>
              <a:prstGeom prst="rect">
                <a:avLst/>
              </a:prstGeom>
              <a:solidFill>
                <a:srgbClr val="BE8BE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1" name="Rectangle 35">
                <a:extLst>
                  <a:ext uri="{FF2B5EF4-FFF2-40B4-BE49-F238E27FC236}">
                    <a16:creationId xmlns:a16="http://schemas.microsoft.com/office/drawing/2014/main" id="{D80A4C84-6510-174C-BE1D-1D5C57CD6BF7}"/>
                  </a:ext>
                </a:extLst>
              </p:cNvPr>
              <p:cNvSpPr/>
              <p:nvPr/>
            </p:nvSpPr>
            <p:spPr>
              <a:xfrm>
                <a:off x="1405139" y="3356993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2" name="Rectangle 36">
                <a:extLst>
                  <a:ext uri="{FF2B5EF4-FFF2-40B4-BE49-F238E27FC236}">
                    <a16:creationId xmlns:a16="http://schemas.microsoft.com/office/drawing/2014/main" id="{CF9C1332-9455-5C4F-ADEB-A564B92D7006}"/>
                  </a:ext>
                </a:extLst>
              </p:cNvPr>
              <p:cNvSpPr/>
              <p:nvPr/>
            </p:nvSpPr>
            <p:spPr>
              <a:xfrm>
                <a:off x="1405139" y="2996955"/>
                <a:ext cx="234910" cy="23491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3" name="Rectangle 37">
                <a:extLst>
                  <a:ext uri="{FF2B5EF4-FFF2-40B4-BE49-F238E27FC236}">
                    <a16:creationId xmlns:a16="http://schemas.microsoft.com/office/drawing/2014/main" id="{B2950CEA-EB3D-2746-8D40-41EDBA817E42}"/>
                  </a:ext>
                </a:extLst>
              </p:cNvPr>
              <p:cNvSpPr/>
              <p:nvPr/>
            </p:nvSpPr>
            <p:spPr>
              <a:xfrm>
                <a:off x="1405139" y="2657468"/>
                <a:ext cx="234910" cy="234910"/>
              </a:xfrm>
              <a:prstGeom prst="rect">
                <a:avLst/>
              </a:prstGeom>
              <a:solidFill>
                <a:srgbClr val="BE8BE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9CFC6A4-913E-EC44-A499-1471D07A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20427" flipH="1">
            <a:off x="1123104" y="3931441"/>
            <a:ext cx="800100" cy="13716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9DB5883-0679-9943-A7B0-922902330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57451" flipH="1">
            <a:off x="10115550" y="1081974"/>
            <a:ext cx="800100" cy="13335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CE2E1CD-1F16-3240-B120-06B840C715BB}"/>
              </a:ext>
            </a:extLst>
          </p:cNvPr>
          <p:cNvSpPr txBox="1"/>
          <p:nvPr/>
        </p:nvSpPr>
        <p:spPr>
          <a:xfrm>
            <a:off x="3573022" y="2362584"/>
            <a:ext cx="272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EBAFD3-5D0E-0D42-B7DB-EFCD1D33AB7D}"/>
              </a:ext>
            </a:extLst>
          </p:cNvPr>
          <p:cNvSpPr txBox="1"/>
          <p:nvPr/>
        </p:nvSpPr>
        <p:spPr>
          <a:xfrm>
            <a:off x="4240339" y="4482519"/>
            <a:ext cx="1976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F00150-553E-2244-AA4A-41DFC9A72001}"/>
              </a:ext>
            </a:extLst>
          </p:cNvPr>
          <p:cNvSpPr txBox="1"/>
          <p:nvPr/>
        </p:nvSpPr>
        <p:spPr>
          <a:xfrm>
            <a:off x="6454951" y="1787071"/>
            <a:ext cx="163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670172-E1BE-D64C-B0B7-B9A6A99C3E06}"/>
              </a:ext>
            </a:extLst>
          </p:cNvPr>
          <p:cNvSpPr txBox="1"/>
          <p:nvPr/>
        </p:nvSpPr>
        <p:spPr>
          <a:xfrm>
            <a:off x="7159726" y="3891535"/>
            <a:ext cx="180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508001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  <a:solidFill>
            <a:srgbClr val="FFD5D6"/>
          </a:solidFill>
          <a:ln>
            <a:solidFill>
              <a:srgbClr val="FFD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873587"/>
            <a:ext cx="66675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Background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264977" y="1995698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88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9A484F-34EA-304A-AB33-C85D83C823BA}"/>
              </a:ext>
            </a:extLst>
          </p:cNvPr>
          <p:cNvGrpSpPr/>
          <p:nvPr/>
        </p:nvGrpSpPr>
        <p:grpSpPr>
          <a:xfrm>
            <a:off x="3472547" y="4567585"/>
            <a:ext cx="12192000" cy="2290415"/>
            <a:chOff x="3472547" y="4567585"/>
            <a:chExt cx="12192000" cy="229041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056474-BC28-6A42-8EA5-AA4555B4B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43" name="Content Placeholder 4">
              <a:extLst>
                <a:ext uri="{FF2B5EF4-FFF2-40B4-BE49-F238E27FC236}">
                  <a16:creationId xmlns:a16="http://schemas.microsoft.com/office/drawing/2014/main" id="{D6E31204-DD78-8A4A-8095-286A87230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196559" y="-330033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Background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7" name="Content Placeholder 4">
            <a:extLst>
              <a:ext uri="{FF2B5EF4-FFF2-40B4-BE49-F238E27FC236}">
                <a16:creationId xmlns:a16="http://schemas.microsoft.com/office/drawing/2014/main" id="{F9F80221-57C2-E84B-90B9-AB6F2178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648241" y="662781"/>
            <a:ext cx="3149720" cy="814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95ED1-6020-B24A-AA6A-14C18FDE0F7B}"/>
              </a:ext>
            </a:extLst>
          </p:cNvPr>
          <p:cNvSpPr txBox="1"/>
          <p:nvPr/>
        </p:nvSpPr>
        <p:spPr>
          <a:xfrm>
            <a:off x="520700" y="2743200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Experimental speed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dating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9A968-6927-8E4F-9DE5-4CCCE3C87943}"/>
              </a:ext>
            </a:extLst>
          </p:cNvPr>
          <p:cNvSpPr txBox="1"/>
          <p:nvPr/>
        </p:nvSpPr>
        <p:spPr>
          <a:xfrm>
            <a:off x="4478539" y="2868692"/>
            <a:ext cx="2846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2002</a:t>
            </a:r>
            <a:r>
              <a:rPr lang="en-US" dirty="0"/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/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1ABE6-BEC1-8F45-879E-55C1579C98CA}"/>
              </a:ext>
            </a:extLst>
          </p:cNvPr>
          <p:cNvSpPr txBox="1"/>
          <p:nvPr/>
        </p:nvSpPr>
        <p:spPr>
          <a:xfrm>
            <a:off x="7921267" y="2867961"/>
            <a:ext cx="179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minutes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7CD84-6DBC-E947-929D-F91CC3C94921}"/>
              </a:ext>
            </a:extLst>
          </p:cNvPr>
          <p:cNvSpPr txBox="1"/>
          <p:nvPr/>
        </p:nvSpPr>
        <p:spPr>
          <a:xfrm>
            <a:off x="6375400" y="5096903"/>
            <a:ext cx="2441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Pre- &amp; Post- questionnaires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7D35B1-FF6E-4147-8B4C-13E3EAAA9B81}"/>
              </a:ext>
            </a:extLst>
          </p:cNvPr>
          <p:cNvSpPr txBox="1"/>
          <p:nvPr/>
        </p:nvSpPr>
        <p:spPr>
          <a:xfrm>
            <a:off x="2049857" y="5059649"/>
            <a:ext cx="273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8378 rows x 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 columns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0EBA3BE-DE1F-B24D-84F3-54EE669F199F}"/>
              </a:ext>
            </a:extLst>
          </p:cNvPr>
          <p:cNvGrpSpPr/>
          <p:nvPr/>
        </p:nvGrpSpPr>
        <p:grpSpPr>
          <a:xfrm>
            <a:off x="1214328" y="1864923"/>
            <a:ext cx="9598515" cy="3039588"/>
            <a:chOff x="1673167" y="2071232"/>
            <a:chExt cx="9598515" cy="303958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940404-3A33-C044-85E9-2E2E943200F7}"/>
                </a:ext>
              </a:extLst>
            </p:cNvPr>
            <p:cNvGrpSpPr/>
            <p:nvPr/>
          </p:nvGrpSpPr>
          <p:grpSpPr>
            <a:xfrm>
              <a:off x="2441526" y="2408891"/>
              <a:ext cx="8697593" cy="2363900"/>
              <a:chOff x="1633635" y="1755670"/>
              <a:chExt cx="6682781" cy="1816297"/>
            </a:xfrm>
            <a:solidFill>
              <a:sysClr val="window" lastClr="FFFFFF"/>
            </a:solidFill>
          </p:grpSpPr>
          <p:sp>
            <p:nvSpPr>
              <p:cNvPr id="94" name="Block Arc 93">
                <a:extLst>
                  <a:ext uri="{FF2B5EF4-FFF2-40B4-BE49-F238E27FC236}">
                    <a16:creationId xmlns:a16="http://schemas.microsoft.com/office/drawing/2014/main" id="{41884D47-AC34-3648-A393-1E624A3A4020}"/>
                  </a:ext>
                </a:extLst>
              </p:cNvPr>
              <p:cNvSpPr/>
              <p:nvPr/>
            </p:nvSpPr>
            <p:spPr>
              <a:xfrm>
                <a:off x="6500119" y="1755670"/>
                <a:ext cx="1816297" cy="1816297"/>
              </a:xfrm>
              <a:prstGeom prst="blockArc">
                <a:avLst>
                  <a:gd name="adj1" fmla="val 16127381"/>
                  <a:gd name="adj2" fmla="val 5490194"/>
                  <a:gd name="adj3" fmla="val 4041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B1A3A68-E466-9A40-A84E-F6B278EDBD3C}"/>
                  </a:ext>
                </a:extLst>
              </p:cNvPr>
              <p:cNvSpPr/>
              <p:nvPr/>
            </p:nvSpPr>
            <p:spPr>
              <a:xfrm>
                <a:off x="1633635" y="1755670"/>
                <a:ext cx="5808713" cy="720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131ECC5-DE5D-1548-B04D-0B971C5AEAC6}"/>
                  </a:ext>
                </a:extLst>
              </p:cNvPr>
              <p:cNvSpPr/>
              <p:nvPr/>
            </p:nvSpPr>
            <p:spPr>
              <a:xfrm>
                <a:off x="3029770" y="3499967"/>
                <a:ext cx="4398026" cy="720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EE54CB-D515-A145-8A97-A01BC3DFD1F3}"/>
                </a:ext>
              </a:extLst>
            </p:cNvPr>
            <p:cNvSpPr/>
            <p:nvPr/>
          </p:nvSpPr>
          <p:spPr>
            <a:xfrm>
              <a:off x="1673167" y="2071232"/>
              <a:ext cx="756084" cy="756084"/>
            </a:xfrm>
            <a:prstGeom prst="rect">
              <a:avLst/>
            </a:prstGeom>
            <a:solidFill>
              <a:srgbClr val="C5A8F4"/>
            </a:solidFill>
            <a:ln w="508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D65775-C4D4-FD49-9DA0-9E17A53398BB}"/>
                </a:ext>
              </a:extLst>
            </p:cNvPr>
            <p:cNvSpPr/>
            <p:nvPr/>
          </p:nvSpPr>
          <p:spPr>
            <a:xfrm>
              <a:off x="5277094" y="2083908"/>
              <a:ext cx="756084" cy="756084"/>
            </a:xfrm>
            <a:prstGeom prst="rect">
              <a:avLst/>
            </a:prstGeom>
            <a:solidFill>
              <a:srgbClr val="C5A8F4"/>
            </a:solidFill>
            <a:ln w="508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77FE9AF-600E-0D4B-8ED4-84DD4DB25AA2}"/>
                </a:ext>
              </a:extLst>
            </p:cNvPr>
            <p:cNvSpPr/>
            <p:nvPr/>
          </p:nvSpPr>
          <p:spPr>
            <a:xfrm>
              <a:off x="8880915" y="2083908"/>
              <a:ext cx="756084" cy="756084"/>
            </a:xfrm>
            <a:prstGeom prst="rect">
              <a:avLst/>
            </a:prstGeom>
            <a:solidFill>
              <a:srgbClr val="C5A8F4"/>
            </a:solidFill>
            <a:ln w="508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28EED21-9046-0949-BDB9-E64BBB77B833}"/>
                </a:ext>
              </a:extLst>
            </p:cNvPr>
            <p:cNvGrpSpPr/>
            <p:nvPr/>
          </p:nvGrpSpPr>
          <p:grpSpPr>
            <a:xfrm rot="10800000">
              <a:off x="5453486" y="4515241"/>
              <a:ext cx="435077" cy="435077"/>
              <a:chOff x="1547664" y="3147814"/>
              <a:chExt cx="720080" cy="720080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C30F82D-6201-2B4C-8AE1-9CE2D585CF3F}"/>
                  </a:ext>
                </a:extLst>
              </p:cNvPr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3" name="Chevron 56">
                <a:extLst>
                  <a:ext uri="{FF2B5EF4-FFF2-40B4-BE49-F238E27FC236}">
                    <a16:creationId xmlns:a16="http://schemas.microsoft.com/office/drawing/2014/main" id="{BC121FE9-D97F-7E4D-ACA9-315EDC47BF99}"/>
                  </a:ext>
                </a:extLst>
              </p:cNvPr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C8F897-3895-3747-B001-86E0EFAF5263}"/>
                </a:ext>
              </a:extLst>
            </p:cNvPr>
            <p:cNvGrpSpPr/>
            <p:nvPr/>
          </p:nvGrpSpPr>
          <p:grpSpPr>
            <a:xfrm rot="5400000">
              <a:off x="10836605" y="3384037"/>
              <a:ext cx="435077" cy="435077"/>
              <a:chOff x="1547664" y="3147814"/>
              <a:chExt cx="720080" cy="72008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F032C3E-A719-0846-8C25-624797921DDD}"/>
                  </a:ext>
                </a:extLst>
              </p:cNvPr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Chevron 59">
                <a:extLst>
                  <a:ext uri="{FF2B5EF4-FFF2-40B4-BE49-F238E27FC236}">
                    <a16:creationId xmlns:a16="http://schemas.microsoft.com/office/drawing/2014/main" id="{7A950B70-D386-BC40-A697-9D676E4E02D3}"/>
                  </a:ext>
                </a:extLst>
              </p:cNvPr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41D7021A-0380-A946-8AF9-95670301B175}"/>
                </a:ext>
              </a:extLst>
            </p:cNvPr>
            <p:cNvSpPr/>
            <p:nvPr/>
          </p:nvSpPr>
          <p:spPr>
            <a:xfrm>
              <a:off x="5500564" y="2319670"/>
              <a:ext cx="353479" cy="259208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AFC47F2B-6AD0-5F4A-9534-48444F79FBA3}"/>
                </a:ext>
              </a:extLst>
            </p:cNvPr>
            <p:cNvSpPr/>
            <p:nvPr/>
          </p:nvSpPr>
          <p:spPr>
            <a:xfrm>
              <a:off x="1865677" y="2279646"/>
              <a:ext cx="383447" cy="38344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Rounded Rectangle 27">
              <a:extLst>
                <a:ext uri="{FF2B5EF4-FFF2-40B4-BE49-F238E27FC236}">
                  <a16:creationId xmlns:a16="http://schemas.microsoft.com/office/drawing/2014/main" id="{6DF67F7B-90F9-4F4D-AB39-2E356BB6FBFC}"/>
                </a:ext>
              </a:extLst>
            </p:cNvPr>
            <p:cNvSpPr/>
            <p:nvPr/>
          </p:nvSpPr>
          <p:spPr>
            <a:xfrm>
              <a:off x="9084863" y="2319671"/>
              <a:ext cx="367653" cy="282407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5146335-EC66-2840-8FB5-3465F04BBEC3}"/>
                </a:ext>
              </a:extLst>
            </p:cNvPr>
            <p:cNvSpPr/>
            <p:nvPr/>
          </p:nvSpPr>
          <p:spPr>
            <a:xfrm>
              <a:off x="3475183" y="4354736"/>
              <a:ext cx="756084" cy="756084"/>
            </a:xfrm>
            <a:prstGeom prst="rect">
              <a:avLst/>
            </a:prstGeom>
            <a:solidFill>
              <a:srgbClr val="C5A8F4"/>
            </a:solidFill>
            <a:ln w="508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68EC8F8-8FE6-7A42-8A96-2CBA5304B364}"/>
                </a:ext>
              </a:extLst>
            </p:cNvPr>
            <p:cNvGrpSpPr/>
            <p:nvPr/>
          </p:nvGrpSpPr>
          <p:grpSpPr>
            <a:xfrm>
              <a:off x="3635217" y="2244414"/>
              <a:ext cx="435077" cy="435077"/>
              <a:chOff x="1547664" y="3147814"/>
              <a:chExt cx="720080" cy="72008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E77256-2F47-5241-9705-3864CDA544B3}"/>
                  </a:ext>
                </a:extLst>
              </p:cNvPr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9" name="Chevron 50">
                <a:extLst>
                  <a:ext uri="{FF2B5EF4-FFF2-40B4-BE49-F238E27FC236}">
                    <a16:creationId xmlns:a16="http://schemas.microsoft.com/office/drawing/2014/main" id="{34730359-4A95-CA4A-BEC5-50178F5C9883}"/>
                  </a:ext>
                </a:extLst>
              </p:cNvPr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8690F83C-8978-CA46-9239-406631876E5D}"/>
                </a:ext>
              </a:extLst>
            </p:cNvPr>
            <p:cNvSpPr/>
            <p:nvPr/>
          </p:nvSpPr>
          <p:spPr>
            <a:xfrm>
              <a:off x="3666332" y="4539616"/>
              <a:ext cx="373787" cy="322573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55941A0-7818-6C4A-B68E-407FA112CD9D}"/>
                </a:ext>
              </a:extLst>
            </p:cNvPr>
            <p:cNvSpPr/>
            <p:nvPr/>
          </p:nvSpPr>
          <p:spPr>
            <a:xfrm>
              <a:off x="7079004" y="4354736"/>
              <a:ext cx="756084" cy="756084"/>
            </a:xfrm>
            <a:prstGeom prst="rect">
              <a:avLst/>
            </a:prstGeom>
            <a:solidFill>
              <a:srgbClr val="C5A8F4"/>
            </a:solidFill>
            <a:ln w="508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370DC4F-E3F1-C94B-8A92-0BB61C539008}"/>
                </a:ext>
              </a:extLst>
            </p:cNvPr>
            <p:cNvGrpSpPr/>
            <p:nvPr/>
          </p:nvGrpSpPr>
          <p:grpSpPr>
            <a:xfrm>
              <a:off x="7239508" y="2244414"/>
              <a:ext cx="435077" cy="435077"/>
              <a:chOff x="1547664" y="3147814"/>
              <a:chExt cx="720080" cy="72008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C2578D9-C11E-4F46-9D13-7D1D05F34C64}"/>
                  </a:ext>
                </a:extLst>
              </p:cNvPr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7" name="Chevron 53">
                <a:extLst>
                  <a:ext uri="{FF2B5EF4-FFF2-40B4-BE49-F238E27FC236}">
                    <a16:creationId xmlns:a16="http://schemas.microsoft.com/office/drawing/2014/main" id="{669CEB85-95E4-654C-91BC-89A820369500}"/>
                  </a:ext>
                </a:extLst>
              </p:cNvPr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85" name="Round Same Side Corner Rectangle 36">
              <a:extLst>
                <a:ext uri="{FF2B5EF4-FFF2-40B4-BE49-F238E27FC236}">
                  <a16:creationId xmlns:a16="http://schemas.microsoft.com/office/drawing/2014/main" id="{1F418B07-C2EB-AC40-AEE0-503B645DE276}"/>
                </a:ext>
              </a:extLst>
            </p:cNvPr>
            <p:cNvSpPr/>
            <p:nvPr/>
          </p:nvSpPr>
          <p:spPr>
            <a:xfrm>
              <a:off x="7267148" y="4550767"/>
              <a:ext cx="379797" cy="300273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9A484F-34EA-304A-AB33-C85D83C823BA}"/>
              </a:ext>
            </a:extLst>
          </p:cNvPr>
          <p:cNvGrpSpPr/>
          <p:nvPr/>
        </p:nvGrpSpPr>
        <p:grpSpPr>
          <a:xfrm>
            <a:off x="-3639170" y="4567585"/>
            <a:ext cx="12192000" cy="2290415"/>
            <a:chOff x="3472547" y="4567585"/>
            <a:chExt cx="12192000" cy="229041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056474-BC28-6A42-8EA5-AA4555B4B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43" name="Content Placeholder 4">
              <a:extLst>
                <a:ext uri="{FF2B5EF4-FFF2-40B4-BE49-F238E27FC236}">
                  <a16:creationId xmlns:a16="http://schemas.microsoft.com/office/drawing/2014/main" id="{D6E31204-DD78-8A4A-8095-286A87230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E2B609-7543-1546-B121-F412C1F69E06}"/>
              </a:ext>
            </a:extLst>
          </p:cNvPr>
          <p:cNvGrpSpPr/>
          <p:nvPr/>
        </p:nvGrpSpPr>
        <p:grpSpPr>
          <a:xfrm>
            <a:off x="1051700" y="1896166"/>
            <a:ext cx="10290568" cy="4217812"/>
            <a:chOff x="951049" y="1817732"/>
            <a:chExt cx="10290568" cy="4217812"/>
          </a:xfrm>
        </p:grpSpPr>
        <p:sp>
          <p:nvSpPr>
            <p:cNvPr id="28" name="Donut 1">
              <a:extLst>
                <a:ext uri="{FF2B5EF4-FFF2-40B4-BE49-F238E27FC236}">
                  <a16:creationId xmlns:a16="http://schemas.microsoft.com/office/drawing/2014/main" id="{DB59FEBA-096A-6E4F-8A10-FBD968EF18A9}"/>
                </a:ext>
              </a:extLst>
            </p:cNvPr>
            <p:cNvSpPr/>
            <p:nvPr/>
          </p:nvSpPr>
          <p:spPr>
            <a:xfrm>
              <a:off x="3926576" y="2529903"/>
              <a:ext cx="2799629" cy="2799629"/>
            </a:xfrm>
            <a:prstGeom prst="donut">
              <a:avLst>
                <a:gd name="adj" fmla="val 4972"/>
              </a:avLst>
            </a:pr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FB3EF7-21DD-3C4A-8F7B-CA1B87B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951049" y="2578577"/>
              <a:ext cx="2799629" cy="15225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rgbClr val="F4BDC7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110E45C-AA62-3141-A033-52D7E670AB4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759561" y="2584952"/>
              <a:ext cx="577011" cy="354947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rgbClr val="F4BDC7"/>
              </a:solidFill>
              <a:prstDash val="solid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6B45D1-FB2B-B642-A40C-9EC7E5C7CDC6}"/>
                </a:ext>
              </a:extLst>
            </p:cNvPr>
            <p:cNvSpPr txBox="1"/>
            <p:nvPr/>
          </p:nvSpPr>
          <p:spPr>
            <a:xfrm>
              <a:off x="4601184" y="4185768"/>
              <a:ext cx="145210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Arial Unicode MS"/>
                </a:rPr>
                <a:t>Variables</a:t>
              </a:r>
            </a:p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kern="0" dirty="0">
                  <a:solidFill>
                    <a:schemeClr val="accent4">
                      <a:lumMod val="75000"/>
                    </a:schemeClr>
                  </a:solidFill>
                  <a:latin typeface="Arial"/>
                  <a:ea typeface="Arial Unicode MS"/>
                </a:rPr>
                <a:t>Used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"/>
                <a:ea typeface="Arial Unicode MS"/>
              </a:endParaRPr>
            </a:p>
          </p:txBody>
        </p:sp>
        <p:sp>
          <p:nvSpPr>
            <p:cNvPr id="32" name="Donut 66">
              <a:extLst>
                <a:ext uri="{FF2B5EF4-FFF2-40B4-BE49-F238E27FC236}">
                  <a16:creationId xmlns:a16="http://schemas.microsoft.com/office/drawing/2014/main" id="{BD173160-1B5E-8648-947F-FC2B6A760FD2}"/>
                </a:ext>
              </a:extLst>
            </p:cNvPr>
            <p:cNvSpPr/>
            <p:nvPr/>
          </p:nvSpPr>
          <p:spPr>
            <a:xfrm>
              <a:off x="7397978" y="4162254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B2A72E-7A97-924B-A379-24D21D715F60}"/>
                </a:ext>
              </a:extLst>
            </p:cNvPr>
            <p:cNvCxnSpPr>
              <a:cxnSpLocks/>
            </p:cNvCxnSpPr>
            <p:nvPr/>
          </p:nvCxnSpPr>
          <p:spPr>
            <a:xfrm>
              <a:off x="8099008" y="4511411"/>
              <a:ext cx="3142609" cy="4070"/>
            </a:xfrm>
            <a:prstGeom prst="line">
              <a:avLst/>
            </a:prstGeom>
            <a:noFill/>
            <a:ln w="25400" cap="flat" cmpd="sng" algn="ctr">
              <a:solidFill>
                <a:srgbClr val="F4BDC7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34" name="Donut 59">
              <a:extLst>
                <a:ext uri="{FF2B5EF4-FFF2-40B4-BE49-F238E27FC236}">
                  <a16:creationId xmlns:a16="http://schemas.microsoft.com/office/drawing/2014/main" id="{22555A7E-BF24-BB48-B752-E3E596506AA0}"/>
                </a:ext>
              </a:extLst>
            </p:cNvPr>
            <p:cNvSpPr/>
            <p:nvPr/>
          </p:nvSpPr>
          <p:spPr>
            <a:xfrm>
              <a:off x="6395968" y="1817732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F14636-9B02-5E42-A67F-919EA56411D6}"/>
                </a:ext>
              </a:extLst>
            </p:cNvPr>
            <p:cNvCxnSpPr>
              <a:cxnSpLocks/>
            </p:cNvCxnSpPr>
            <p:nvPr/>
          </p:nvCxnSpPr>
          <p:spPr>
            <a:xfrm>
              <a:off x="7096998" y="2168247"/>
              <a:ext cx="4144619" cy="0"/>
            </a:xfrm>
            <a:prstGeom prst="line">
              <a:avLst/>
            </a:prstGeom>
            <a:solidFill>
              <a:srgbClr val="F4BDC7"/>
            </a:solidFill>
            <a:ln w="25400" cap="flat" cmpd="sng" algn="ctr">
              <a:solidFill>
                <a:srgbClr val="F4BDC7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36" name="Donut 60">
              <a:extLst>
                <a:ext uri="{FF2B5EF4-FFF2-40B4-BE49-F238E27FC236}">
                  <a16:creationId xmlns:a16="http://schemas.microsoft.com/office/drawing/2014/main" id="{849A1472-D689-7F4B-9B7B-9B916B5915C4}"/>
                </a:ext>
              </a:extLst>
            </p:cNvPr>
            <p:cNvSpPr/>
            <p:nvPr/>
          </p:nvSpPr>
          <p:spPr>
            <a:xfrm>
              <a:off x="6395968" y="5334514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CA1B5A-BB92-8742-82A1-64EF62CC54A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998" y="5685029"/>
              <a:ext cx="4144619" cy="0"/>
            </a:xfrm>
            <a:prstGeom prst="line">
              <a:avLst/>
            </a:prstGeom>
            <a:solidFill>
              <a:srgbClr val="F4BDC7"/>
            </a:solidFill>
            <a:ln w="25400" cap="flat" cmpd="sng" algn="ctr">
              <a:solidFill>
                <a:srgbClr val="F4BDC7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38" name="Donut 61">
              <a:extLst>
                <a:ext uri="{FF2B5EF4-FFF2-40B4-BE49-F238E27FC236}">
                  <a16:creationId xmlns:a16="http://schemas.microsoft.com/office/drawing/2014/main" id="{44D94038-1090-534A-9B48-8005E0235313}"/>
                </a:ext>
              </a:extLst>
            </p:cNvPr>
            <p:cNvSpPr/>
            <p:nvPr/>
          </p:nvSpPr>
          <p:spPr>
            <a:xfrm>
              <a:off x="7397978" y="2989993"/>
              <a:ext cx="701030" cy="701030"/>
            </a:xfrm>
            <a:prstGeom prst="donut">
              <a:avLst>
                <a:gd name="adj" fmla="val 8736"/>
              </a:avLst>
            </a:pr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2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9C979E-7FC9-924E-B10D-D38ADB9DBC5F}"/>
                </a:ext>
              </a:extLst>
            </p:cNvPr>
            <p:cNvCxnSpPr>
              <a:cxnSpLocks/>
            </p:cNvCxnSpPr>
            <p:nvPr/>
          </p:nvCxnSpPr>
          <p:spPr>
            <a:xfrm>
              <a:off x="8099008" y="3337794"/>
              <a:ext cx="3142609" cy="4070"/>
            </a:xfrm>
            <a:prstGeom prst="line">
              <a:avLst/>
            </a:prstGeom>
            <a:noFill/>
            <a:ln w="25400" cap="flat" cmpd="sng" algn="ctr">
              <a:solidFill>
                <a:srgbClr val="F4BDC7"/>
              </a:solidFill>
              <a:prstDash val="solid"/>
              <a:miter lim="800000"/>
              <a:tailEnd type="oval"/>
            </a:ln>
            <a:effectLst/>
          </p:spPr>
        </p:cxnSp>
        <p:sp>
          <p:nvSpPr>
            <p:cNvPr id="40" name="Freeform 55">
              <a:extLst>
                <a:ext uri="{FF2B5EF4-FFF2-40B4-BE49-F238E27FC236}">
                  <a16:creationId xmlns:a16="http://schemas.microsoft.com/office/drawing/2014/main" id="{F9F68A7D-F550-9B4A-98B9-D673E020D8ED}"/>
                </a:ext>
              </a:extLst>
            </p:cNvPr>
            <p:cNvSpPr/>
            <p:nvPr/>
          </p:nvSpPr>
          <p:spPr>
            <a:xfrm rot="2700000">
              <a:off x="5082700" y="2965443"/>
              <a:ext cx="489070" cy="1198387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D63409C6-86D6-3343-87F6-F9C7874A3ACC}"/>
                </a:ext>
              </a:extLst>
            </p:cNvPr>
            <p:cNvSpPr/>
            <p:nvPr/>
          </p:nvSpPr>
          <p:spPr>
            <a:xfrm>
              <a:off x="7610281" y="3197695"/>
              <a:ext cx="274447" cy="27364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4" name="Frame 17">
              <a:extLst>
                <a:ext uri="{FF2B5EF4-FFF2-40B4-BE49-F238E27FC236}">
                  <a16:creationId xmlns:a16="http://schemas.microsoft.com/office/drawing/2014/main" id="{F544A650-4493-6541-B648-02223FC69830}"/>
                </a:ext>
              </a:extLst>
            </p:cNvPr>
            <p:cNvSpPr/>
            <p:nvPr/>
          </p:nvSpPr>
          <p:spPr>
            <a:xfrm>
              <a:off x="6596317" y="2012517"/>
              <a:ext cx="294760" cy="29476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5" name="Isosceles Triangle 8">
              <a:extLst>
                <a:ext uri="{FF2B5EF4-FFF2-40B4-BE49-F238E27FC236}">
                  <a16:creationId xmlns:a16="http://schemas.microsoft.com/office/drawing/2014/main" id="{2D973A83-6997-A04E-8B6F-1F61CE4A6D6C}"/>
                </a:ext>
              </a:extLst>
            </p:cNvPr>
            <p:cNvSpPr/>
            <p:nvPr/>
          </p:nvSpPr>
          <p:spPr>
            <a:xfrm rot="16200000">
              <a:off x="6605952" y="5508530"/>
              <a:ext cx="290652" cy="3465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6" name="Donut 39">
              <a:extLst>
                <a:ext uri="{FF2B5EF4-FFF2-40B4-BE49-F238E27FC236}">
                  <a16:creationId xmlns:a16="http://schemas.microsoft.com/office/drawing/2014/main" id="{7542AAE1-A5A6-2049-93B1-88CD351EEDD5}"/>
                </a:ext>
              </a:extLst>
            </p:cNvPr>
            <p:cNvSpPr/>
            <p:nvPr/>
          </p:nvSpPr>
          <p:spPr>
            <a:xfrm>
              <a:off x="7572181" y="4335780"/>
              <a:ext cx="351261" cy="351261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rgbClr val="F4BDC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E9A41C-4E3F-9E46-A6F8-C980E96111FE}"/>
              </a:ext>
            </a:extLst>
          </p:cNvPr>
          <p:cNvSpPr txBox="1"/>
          <p:nvPr/>
        </p:nvSpPr>
        <p:spPr>
          <a:xfrm>
            <a:off x="10235769" y="1791232"/>
            <a:ext cx="166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57E35-CA55-FA43-A66B-0875475422CC}"/>
              </a:ext>
            </a:extLst>
          </p:cNvPr>
          <p:cNvSpPr txBox="1"/>
          <p:nvPr/>
        </p:nvSpPr>
        <p:spPr>
          <a:xfrm>
            <a:off x="7742848" y="2264291"/>
            <a:ext cx="54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Binary:  0 - not success; 1 -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149A6-DF07-B647-804F-0586D027E554}"/>
              </a:ext>
            </a:extLst>
          </p:cNvPr>
          <p:cNvSpPr txBox="1"/>
          <p:nvPr/>
        </p:nvSpPr>
        <p:spPr>
          <a:xfrm>
            <a:off x="10148942" y="3008139"/>
            <a:ext cx="124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4B4DC-14BD-DD4D-B341-79AC3B0EF9CA}"/>
              </a:ext>
            </a:extLst>
          </p:cNvPr>
          <p:cNvSpPr txBox="1"/>
          <p:nvPr/>
        </p:nvSpPr>
        <p:spPr>
          <a:xfrm>
            <a:off x="8451704" y="3423627"/>
            <a:ext cx="27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Binary: 0 - male; 1 - female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9FB28C-1C3C-2147-92CA-3CFFB49B8D36}"/>
              </a:ext>
            </a:extLst>
          </p:cNvPr>
          <p:cNvSpPr txBox="1"/>
          <p:nvPr/>
        </p:nvSpPr>
        <p:spPr>
          <a:xfrm>
            <a:off x="9746731" y="4164400"/>
            <a:ext cx="2350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 Interests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C692BD-8326-0143-8F7A-2ED125707387}"/>
              </a:ext>
            </a:extLst>
          </p:cNvPr>
          <p:cNvSpPr txBox="1"/>
          <p:nvPr/>
        </p:nvSpPr>
        <p:spPr>
          <a:xfrm>
            <a:off x="9667041" y="5339136"/>
            <a:ext cx="164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Attributes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C88F67-1CE2-634A-B24A-D1421EC9497C}"/>
              </a:ext>
            </a:extLst>
          </p:cNvPr>
          <p:cNvSpPr txBox="1"/>
          <p:nvPr/>
        </p:nvSpPr>
        <p:spPr>
          <a:xfrm>
            <a:off x="1527955" y="2146672"/>
            <a:ext cx="290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29 features used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BAF60F82-6343-9944-B469-342E2D43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Background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4998CBD9-9D55-404D-9811-EC40120872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648241" y="662781"/>
            <a:ext cx="3149720" cy="8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508001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  <a:solidFill>
            <a:srgbClr val="FFD5D6"/>
          </a:solidFill>
          <a:ln>
            <a:solidFill>
              <a:srgbClr val="FFD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069946" y="2521985"/>
            <a:ext cx="66675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Find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Common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Interests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264977" y="1995698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82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AFEC4-2D20-C843-9B08-8B352B88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23766" y="568219"/>
            <a:ext cx="3149720" cy="8143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85002-7FF3-2249-87C7-6F3D831E383D}"/>
              </a:ext>
            </a:extLst>
          </p:cNvPr>
          <p:cNvSpPr/>
          <p:nvPr/>
        </p:nvSpPr>
        <p:spPr>
          <a:xfrm>
            <a:off x="-345701" y="-266004"/>
            <a:ext cx="12736286" cy="7429500"/>
          </a:xfrm>
          <a:prstGeom prst="rect">
            <a:avLst/>
          </a:prstGeom>
          <a:solidFill>
            <a:srgbClr val="FFD5D6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FC2E-3CEC-A24C-A569-A331324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3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Find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Common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Interests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2177EA-55DA-D544-B13E-3896333E4553}"/>
              </a:ext>
            </a:extLst>
          </p:cNvPr>
          <p:cNvGrpSpPr/>
          <p:nvPr/>
        </p:nvGrpSpPr>
        <p:grpSpPr>
          <a:xfrm>
            <a:off x="4627501" y="4567585"/>
            <a:ext cx="12192000" cy="2290415"/>
            <a:chOff x="3472547" y="4567585"/>
            <a:chExt cx="12192000" cy="22904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08ED9-631D-7843-8F32-93A82CAE4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8964" t="39017" r="3768" b="33143"/>
            <a:stretch/>
          </p:blipFill>
          <p:spPr>
            <a:xfrm>
              <a:off x="3472547" y="4567585"/>
              <a:ext cx="12192000" cy="2290415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2731F12A-8A33-8B42-A04F-1DC78A56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7987069" y="5059649"/>
              <a:ext cx="2439631" cy="65314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7065C6-DA6C-A74A-8319-BF6B4A77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21770"/>
            <a:ext cx="8890772" cy="5436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3DF5B-613F-F147-AA3E-E1080A40BA4D}"/>
              </a:ext>
            </a:extLst>
          </p:cNvPr>
          <p:cNvSpPr txBox="1"/>
          <p:nvPr/>
        </p:nvSpPr>
        <p:spPr>
          <a:xfrm>
            <a:off x="9937566" y="2107659"/>
            <a:ext cx="28791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Dining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Music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Movies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73695-ED19-FB46-A921-02871B463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6878" y="2098029"/>
            <a:ext cx="597766" cy="597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179956-A895-744E-970E-9E183872C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878" y="3325417"/>
            <a:ext cx="715943" cy="71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4B2823-CBC8-8B46-9BAC-0784A60F0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4792" y="4670982"/>
            <a:ext cx="499852" cy="49985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A749F6B-E428-624D-9CBB-97E760B546AB}"/>
              </a:ext>
            </a:extLst>
          </p:cNvPr>
          <p:cNvSpPr/>
          <p:nvPr/>
        </p:nvSpPr>
        <p:spPr>
          <a:xfrm>
            <a:off x="7908325" y="2373197"/>
            <a:ext cx="457200" cy="1668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338</Words>
  <Application>Microsoft Macintosh PowerPoint</Application>
  <PresentationFormat>Widescreen</PresentationFormat>
  <Paragraphs>123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Section Break Slide Master</vt:lpstr>
      <vt:lpstr>Speed Dating</vt:lpstr>
      <vt:lpstr>What made you want to go on  a second date? </vt:lpstr>
      <vt:lpstr>How do you find compatibility while speed dating?</vt:lpstr>
      <vt:lpstr>  Agenda</vt:lpstr>
      <vt:lpstr>PowerPoint Presentation</vt:lpstr>
      <vt:lpstr>  Background</vt:lpstr>
      <vt:lpstr>  Background</vt:lpstr>
      <vt:lpstr>PowerPoint Presentation</vt:lpstr>
      <vt:lpstr>  Find Common Interests</vt:lpstr>
      <vt:lpstr>PowerPoint Presentation</vt:lpstr>
      <vt:lpstr>  Attributes</vt:lpstr>
      <vt:lpstr>  Attributes</vt:lpstr>
      <vt:lpstr>  Attributes</vt:lpstr>
      <vt:lpstr>  Attributes</vt:lpstr>
      <vt:lpstr>PowerPoint Presentation</vt:lpstr>
      <vt:lpstr>  Limitation</vt:lpstr>
      <vt:lpstr>PowerPoint Presentation</vt:lpstr>
      <vt:lpstr>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Dating</dc:title>
  <dc:creator>Feng, Jiaxing</dc:creator>
  <cp:lastModifiedBy>Feng, Jiaxing</cp:lastModifiedBy>
  <cp:revision>60</cp:revision>
  <dcterms:created xsi:type="dcterms:W3CDTF">2018-11-07T21:54:44Z</dcterms:created>
  <dcterms:modified xsi:type="dcterms:W3CDTF">2019-07-10T01:00:58Z</dcterms:modified>
</cp:coreProperties>
</file>