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4601-A78E-406E-BF04-9FF87872C4E9}" type="datetimeFigureOut">
              <a:rPr lang="pl-PL" smtClean="0"/>
              <a:pPr/>
              <a:t>11.05.2021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4C4-1BF5-49CE-B913-10E2C7CD469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Ignacy Rzecki - mieszkania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l-PL" dirty="0" smtClean="0"/>
              <a:t>Proszę o zrobienie notatek w zeszycie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pl-PL" dirty="0" smtClean="0"/>
              <a:t>Technika milieu (</a:t>
            </a:r>
            <a:r>
              <a:rPr lang="pl-PL" b="1" dirty="0" smtClean="0"/>
              <a:t>mieszkanie</a:t>
            </a:r>
            <a:r>
              <a:rPr lang="pl-PL" dirty="0" smtClean="0"/>
              <a:t> Rzeckiego)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pl-PL" b="1" dirty="0" smtClean="0"/>
              <a:t>Na podstawie wyglądu pokoju Rzeckiego, ustal, jakie cechy ma sam bohater, jakim jest człowiekiem.</a:t>
            </a:r>
          </a:p>
          <a:p>
            <a:pPr marL="514350" indent="-514350">
              <a:buAutoNum type="arabicParenR"/>
            </a:pPr>
            <a:r>
              <a:rPr lang="pl-PL" dirty="0" smtClean="0"/>
              <a:t>Przeczytaj dwa fragmenty o mieszkaniu Rzeckiego – porównaj lokalizację i </a:t>
            </a:r>
            <a:r>
              <a:rPr lang="pl-PL" smtClean="0"/>
              <a:t>wyposażenie pokoju/ów </a:t>
            </a:r>
            <a:r>
              <a:rPr lang="pl-PL" dirty="0" smtClean="0"/>
              <a:t>(notatka w zeszycie)</a:t>
            </a:r>
          </a:p>
          <a:p>
            <a:pPr marL="514350" indent="-514350">
              <a:buAutoNum type="arabicParenR"/>
            </a:pPr>
            <a:r>
              <a:rPr lang="pl-PL" dirty="0" smtClean="0"/>
              <a:t>Narysuj w zeszycie jego stary pokój i opisz rysunek (strzałki i krótki komentarz)</a:t>
            </a:r>
          </a:p>
          <a:p>
            <a:pPr marL="514350" indent="-514350">
              <a:buAutoNum type="arabicParenR"/>
            </a:pPr>
            <a:r>
              <a:rPr lang="pl-PL" dirty="0" smtClean="0"/>
              <a:t>Scharakteryzuj !!! postać Rzeckiego na podstawie wyglądu jego pokoju </a:t>
            </a:r>
            <a:r>
              <a:rPr lang="pl-PL" b="1" dirty="0" smtClean="0"/>
              <a:t>(milieu</a:t>
            </a:r>
            <a:r>
              <a:rPr lang="pl-PL" b="1" dirty="0" smtClean="0"/>
              <a:t>) – wypisz cechy bohatera w zeszycie</a:t>
            </a:r>
            <a:endParaRPr lang="pl-PL" b="1" dirty="0"/>
          </a:p>
        </p:txBody>
      </p:sp>
      <p:sp>
        <p:nvSpPr>
          <p:cNvPr id="4" name="Strzałka w dół 3"/>
          <p:cNvSpPr/>
          <p:nvPr/>
        </p:nvSpPr>
        <p:spPr>
          <a:xfrm>
            <a:off x="4499992" y="5589240"/>
            <a:ext cx="576064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pl-PL" smtClean="0"/>
              <a:t>Powieść realistyczna:</a:t>
            </a:r>
          </a:p>
        </p:txBody>
      </p:sp>
      <p:sp>
        <p:nvSpPr>
          <p:cNvPr id="43011" name="Symbol zastępczy zawartości 2"/>
          <p:cNvSpPr>
            <a:spLocks noGrp="1"/>
          </p:cNvSpPr>
          <p:nvPr>
            <p:ph idx="1"/>
          </p:nvPr>
        </p:nvSpPr>
        <p:spPr>
          <a:xfrm>
            <a:off x="179388" y="908050"/>
            <a:ext cx="8785225" cy="5545138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pl-PL" sz="2400" dirty="0" smtClean="0"/>
              <a:t>Charakteryzuje </a:t>
            </a:r>
            <a:r>
              <a:rPr lang="pl-PL" sz="2400" b="1" dirty="0" smtClean="0"/>
              <a:t>pośrednio</a:t>
            </a:r>
            <a:r>
              <a:rPr lang="pl-PL" sz="2400" dirty="0" smtClean="0"/>
              <a:t> bohatera utworu (bezpośrednio: zachowania bohatera, jego wypowiedzi)</a:t>
            </a:r>
          </a:p>
          <a:p>
            <a:pPr algn="just"/>
            <a:r>
              <a:rPr lang="pl-PL" sz="2400" dirty="0" smtClean="0"/>
              <a:t>– </a:t>
            </a:r>
            <a:r>
              <a:rPr lang="pl-PL" sz="2400" u="sng" dirty="0" smtClean="0"/>
              <a:t>technika </a:t>
            </a:r>
            <a:r>
              <a:rPr lang="pl-PL" sz="2400" b="1" u="sng" dirty="0" smtClean="0"/>
              <a:t>milieu </a:t>
            </a:r>
            <a:r>
              <a:rPr lang="pl-PL" sz="2400" dirty="0" smtClean="0"/>
              <a:t>(</a:t>
            </a:r>
            <a:r>
              <a:rPr lang="pl-PL" sz="2400" dirty="0" err="1" smtClean="0"/>
              <a:t>fr</a:t>
            </a:r>
            <a:r>
              <a:rPr lang="pl-PL" sz="2400" dirty="0" smtClean="0"/>
              <a:t>. </a:t>
            </a:r>
            <a:r>
              <a:rPr lang="pl-PL" sz="2400" b="1" dirty="0" smtClean="0"/>
              <a:t>otoczenie, środowisko</a:t>
            </a:r>
            <a:r>
              <a:rPr lang="pl-PL" sz="2400" dirty="0" smtClean="0"/>
              <a:t>) – jak definiują nas przedmioty, którymi się otaczamy (lub jak wygląd naszego pokoju manifestuje jakieś nasze cechy…)</a:t>
            </a:r>
            <a:endParaRPr lang="pl-PL" sz="2400" b="1" i="1" dirty="0" smtClean="0"/>
          </a:p>
          <a:p>
            <a:pPr algn="just"/>
            <a:r>
              <a:rPr lang="pl-PL" sz="2400" b="1" i="1" dirty="0" smtClean="0"/>
              <a:t>Zabieg milieu</a:t>
            </a:r>
            <a:r>
              <a:rPr lang="pl-PL" sz="2400" i="1" dirty="0" smtClean="0"/>
              <a:t> – </a:t>
            </a:r>
            <a:r>
              <a:rPr lang="pl-PL" sz="2400" b="1" i="1" dirty="0" smtClean="0"/>
              <a:t>wnikliwy i szczegółowy opis p</a:t>
            </a:r>
            <a:r>
              <a:rPr lang="pl-PL" sz="2400" b="1" i="1" u="sng" dirty="0" smtClean="0"/>
              <a:t>rzedmiotó</a:t>
            </a:r>
            <a:r>
              <a:rPr lang="pl-PL" sz="2400" b="1" i="1" dirty="0" smtClean="0"/>
              <a:t>w należących do bohatera utworu (najczęściej powieści) oraz </a:t>
            </a:r>
            <a:r>
              <a:rPr lang="pl-PL" sz="2400" b="1" i="1" u="sng" dirty="0" smtClean="0"/>
              <a:t>pomieszcze</a:t>
            </a:r>
            <a:r>
              <a:rPr lang="pl-PL" sz="2400" b="1" i="1" dirty="0" smtClean="0"/>
              <a:t>ń, w których on zwykle przebywał</a:t>
            </a:r>
            <a:r>
              <a:rPr lang="pl-PL" sz="2400" i="1" dirty="0" smtClean="0"/>
              <a:t>. </a:t>
            </a:r>
          </a:p>
          <a:p>
            <a:pPr algn="just"/>
            <a:r>
              <a:rPr lang="pl-PL" sz="2400" i="1" dirty="0" smtClean="0"/>
              <a:t>Zabieg ten pisarze stosowali w celu scharakteryzowania danej postaci i przybliżenia czytelnikowi jej osobowości, </a:t>
            </a:r>
            <a:r>
              <a:rPr lang="pl-PL" sz="2400" b="1" i="1" dirty="0" smtClean="0"/>
              <a:t>zanim samego bohatera wprowadzą na scenę</a:t>
            </a:r>
            <a:r>
              <a:rPr lang="pl-PL" sz="2400" b="1" dirty="0" smtClean="0"/>
              <a:t>. </a:t>
            </a:r>
          </a:p>
          <a:p>
            <a:pPr algn="just"/>
            <a:r>
              <a:rPr lang="pl-PL" sz="2400" dirty="0" smtClean="0"/>
              <a:t>(np. pokój Rzeckiego w „Lalce”; „Ojciec </a:t>
            </a:r>
            <a:r>
              <a:rPr lang="pl-PL" sz="2400" dirty="0" err="1" smtClean="0"/>
              <a:t>Goriot</a:t>
            </a:r>
            <a:r>
              <a:rPr lang="pl-PL" sz="2400" dirty="0" smtClean="0"/>
              <a:t>” Balzaca; salon Cecylii w „Granicy” Nałkowskiej)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l-PL" dirty="0" smtClean="0"/>
              <a:t>Fragment pierwszy: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Rozdział 2, tom I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260648"/>
            <a:ext cx="8712968" cy="6408712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pl-PL" dirty="0" smtClean="0"/>
              <a:t>Ani jednak ciekawość ogółu, ani fizyczne i duchowe zalety trzech subiektów, ani nawet ustalona reputacja sklepu może nie uchroniłyby go od upadku, gdyby nie zawiadował nim czterdziestoletni pracownik firmy, przyjaciel i zastępca Wokulskiego, pan Ignacy Rzecki.</a:t>
            </a:r>
          </a:p>
          <a:p>
            <a:pPr algn="just">
              <a:buNone/>
            </a:pPr>
            <a:r>
              <a:rPr lang="pl-PL" b="1" dirty="0" smtClean="0"/>
              <a:t>II. Rządy starego subiekta</a:t>
            </a:r>
            <a:endParaRPr lang="pl-PL" dirty="0" smtClean="0"/>
          </a:p>
          <a:p>
            <a:pPr algn="just">
              <a:buNone/>
            </a:pPr>
            <a:r>
              <a:rPr lang="pl-PL" dirty="0" smtClean="0"/>
              <a:t>Pan Ignacy od dwudziestu pięciu lat mieszkał w pokoiku przy sklepie. W ciągu tego czasu sklep zmieniał właścicieli i podłogę, szafy i szyby w oknach, zakres swojej działalności i subiektów; ale pokój pana Rzeckiego pozostał zawsze taki sam. Było w nim to samo smutne okno, wychodzące na to samo podwórze, z tą samą kratą, na której szczeblach zwieszała się być może ćwierćwiekowa pajęczyna, a z pewnością ćwierćwiekowa firanka, niegdyś zielona, obecnie wypłowiała z tęsknoty za słońcem.</a:t>
            </a:r>
          </a:p>
          <a:p>
            <a:pPr algn="just">
              <a:buNone/>
            </a:pPr>
            <a:r>
              <a:rPr lang="pl-PL" dirty="0" smtClean="0"/>
              <a:t>Pod oknem stał ten sam czarny stół obity suknem, także niegdyś zielonym, dziś tylko poplamionym. Na nim wielki czarny kałamarz wraz z wielką czarną piaseczniczką, przymocowaną do tej samej podstawki - para mosiężnych lichtarzy do świec łojowych, których już nikt nie palił, i stalowe szczypce, którymi już nikt nie obcinał knotów. Żelazne łóżko z bardzo cienkim materacem, nad nim nigdy nie używana dubeltówka, pod nim pudło z gitarą, przypominające dziecinną trumienkę, wąska kanapka obita skórą, dwa krzesła również skórą obite, duża blaszana miednica i mała szafa ciemnowiśniowej barwy stanowiły umeblowanie pokoju, który ze względu na swoją długość i mrok w nim panujący zdawał się być podobniejszym do grobu aniżeli do mieszkania.</a:t>
            </a:r>
          </a:p>
          <a:p>
            <a:pPr algn="just">
              <a:buNone/>
            </a:pPr>
            <a:r>
              <a:rPr lang="pl-PL" dirty="0" smtClean="0"/>
              <a:t>Równie jak pokój, nie zmieniły się od ćwierć wieku zwyczaje pana Ignacego.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332656"/>
            <a:ext cx="8712968" cy="6336704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pl-PL" dirty="0" smtClean="0"/>
              <a:t>Rano budził się zawsze o szóstej; przez chwilę słuchał, czy idzie leżący na krześle zegarek, i spoglądał na </a:t>
            </a:r>
            <a:r>
              <a:rPr lang="pl-PL" dirty="0" err="1" smtClean="0"/>
              <a:t>skazówki</a:t>
            </a:r>
            <a:r>
              <a:rPr lang="pl-PL" dirty="0" smtClean="0"/>
              <a:t>, które tworzyły jedną linię prostą. Chciał wstać spokojnie, bez awantur; ale że chłodne nogi i nieco zesztywniałe ręce nie okazywały się dość uległymi jego woli, więc zrywał się nagle, wyskakiwał na środek pokoju i rzuciwszy na łóżko szlafmycę, biegł pod piec do wielkiej miednicy, w której mył się od stóp do głów, rżąc i parskając jak wiekowy rumak szlachetnej krwi, któremu przypomniał się wyścig.</a:t>
            </a:r>
          </a:p>
          <a:p>
            <a:pPr algn="just">
              <a:buNone/>
            </a:pPr>
            <a:r>
              <a:rPr lang="pl-PL" dirty="0" smtClean="0"/>
              <a:t>Podczas obrządku wycierania się kosmatymi ręcznikami z upodobaniem patrzył na swoje chude łydki i zarośnięte piersi mrucząc:</a:t>
            </a:r>
          </a:p>
          <a:p>
            <a:pPr algn="just">
              <a:buNone/>
            </a:pPr>
            <a:r>
              <a:rPr lang="pl-PL" dirty="0" smtClean="0"/>
              <a:t>"No, przecie nabieram ciała".</a:t>
            </a:r>
          </a:p>
          <a:p>
            <a:pPr algn="just">
              <a:buNone/>
            </a:pPr>
            <a:r>
              <a:rPr lang="pl-PL" dirty="0" smtClean="0"/>
              <a:t>W tym samym czasie zeskakiwał z kanapki jego stary pudel Ir z wybitym okiem i mocno otrząsnąwszy się, zapewne z resztek snu, skrobał do drzwi, za którymi rozlegało się pracowite dmuchanie w samowar. </a:t>
            </a:r>
          </a:p>
          <a:p>
            <a:pPr algn="just">
              <a:buNone/>
            </a:pPr>
            <a:r>
              <a:rPr lang="pl-PL" dirty="0" smtClean="0"/>
              <a:t>Pan Rzecki, wciąż ubierając się z pośpiechem, wypuszczał psa, mówił dzień dobry służącemu, wydobywał z szafy imbryk, mylił się przy zapinaniu mankietów, biegł na podwórze zobaczyć stan pogody, parzył się gorącą herbatą, czesał się nie patrząc w lustro i o wpół do siódmej był gotów.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pl-PL" dirty="0" smtClean="0"/>
              <a:t>Fragment drugi: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Rozdział 10, tom I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552728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l-PL" dirty="0" smtClean="0"/>
              <a:t>T. I, r. 10 Ale cóż to za złote serce!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Ze wstydem wyznaję, że było mi trochę przykro wynosić się na nowy lokal. Jeszcze ze sklepem pół biedy; nawet wolę służyć w ogromnym magazynie, na wzór paryskich, aniżeli w takim kramie, jakim był nasz poprzedni. Żal mi jednak było mego pokoju, w którym dwadzieścia pięć lat przemieszkałem. Ponieważ do lipca obowiązuje nas stary kontrakt, więc do połowy maja siedziałem w moim pokoiku, przypatrując się jego ścianom, kracie, która przypominała mi najmilsze chwile w Zamościu, i starym sprzętom.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"Jak ja to wszystko ruszę, jak ja to przeniosę, Boże miłosierny!..."- myślałem.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Aż jednego dnia, około połowy maja (rozeszły się wówczas wieści mocno pokojowe), Staś przed samym zamknięciem sklepu przychodzi do mnie i mówi: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- Cóż, stary, czas by się przeprowadzić na nowe mieszkanie.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Doznałem takiego uczucia, jakby ze mnie krew wyciekła. A on prawi dalej :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- Chodźże ze mną, pokażę ci nowy lokal, który wziąłem dla ciebie w tym samym domu.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- Jak to wziąłeś? - pytam. - Przecież muszę umówić się o cenę z gospodarzem.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- Już zapłacone! - on odpowiada.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Wziął mnie pod rękę i prowadzi przez tylne drzwi sklepu do sieni.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- Ależ - mówię - tu lokal zajęty...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Zamiast odpowiedzi otworzył drzwi po drugiej stronie sieni... Wchodzę... słowo honoru - salon!... Meble kryte </a:t>
            </a:r>
            <a:r>
              <a:rPr lang="pl-PL" sz="3500" dirty="0" err="1" smtClean="0">
                <a:latin typeface="Arial" pitchFamily="34" charset="0"/>
                <a:cs typeface="Arial" pitchFamily="34" charset="0"/>
              </a:rPr>
              <a:t>utrechtem</a:t>
            </a:r>
            <a:r>
              <a:rPr lang="pl-PL" sz="3500" dirty="0" smtClean="0">
                <a:latin typeface="Arial" pitchFamily="34" charset="0"/>
                <a:cs typeface="Arial" pitchFamily="34" charset="0"/>
              </a:rPr>
              <a:t>, na stołach albumy, w oknie majoliki... Pod ścianą biblioteka...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- Masz tu - mówi Staś pokazując bogato oprawne książki - trzy historie Napoleona I, życie Garibaldiego i Kossutha, historię Węgier...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Z książek byłem bardzo kontent, ale ten salon, muszę wyznać, zrobił na mnie przykre wrażenie. Staś spostrzegł to i uśmiechnąwszy się, nagle otworzył drugie drzwi.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Boże miłosierny!... ależ ten drugi pokój to mój pokój, w którym mieszkałem od lat dwudziestu pięciu. Okna zakratowane, zielona firanka, mój czarny stół... A pod ścianą naprzeciw moje żelazne łóżko, dubeltówka i pudło z gitarą...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- Jak to - pytam - więc mnie już przenieśli?...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- Tak - odpowiada Staś - przenieśli ci każdy ćwieczek, nawet płachtę dla </a:t>
            </a:r>
            <a:r>
              <a:rPr lang="pl-PL" sz="3500" dirty="0" err="1" smtClean="0">
                <a:latin typeface="Arial" pitchFamily="34" charset="0"/>
                <a:cs typeface="Arial" pitchFamily="34" charset="0"/>
              </a:rPr>
              <a:t>Ira</a:t>
            </a:r>
            <a:r>
              <a:rPr lang="pl-PL" sz="3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Może to się wyda komu śmiesznym, ale ja miałem łzy w oczach...</a:t>
            </a:r>
          </a:p>
          <a:p>
            <a:pPr algn="just">
              <a:buNone/>
            </a:pPr>
            <a:r>
              <a:rPr lang="pl-PL" sz="3500" dirty="0" smtClean="0">
                <a:latin typeface="Arial" pitchFamily="34" charset="0"/>
                <a:cs typeface="Arial" pitchFamily="34" charset="0"/>
              </a:rPr>
              <a:t>Patrzyłem na jego surową twarz, smutne oczy i prawie nie mogłem wyobrazić sobie, że ten człowiek jest tak domyślny i posiada taką delikatność uczuć. Bo żebym mu choć wspomniał o tym... On sam odgadł, że mogę tęsknić za dawną siedzibą, i sam czuwał nad przeprowadzeniem moich gratów.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906</Words>
  <Application>Microsoft Office PowerPoint</Application>
  <PresentationFormat>Pokaz na ekranie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Ignacy Rzecki - mieszkania</vt:lpstr>
      <vt:lpstr>Technika milieu (mieszkanie Rzeckiego) </vt:lpstr>
      <vt:lpstr>Powieść realistyczna:</vt:lpstr>
      <vt:lpstr>Fragment pierwszy: </vt:lpstr>
      <vt:lpstr>Slajd 5</vt:lpstr>
      <vt:lpstr>Slajd 6</vt:lpstr>
      <vt:lpstr>Fragment drugi:</vt:lpstr>
      <vt:lpstr>Slajd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Ignacy Rzecki - mieszkania</dc:title>
  <dc:creator>tomek</dc:creator>
  <cp:lastModifiedBy>tomek</cp:lastModifiedBy>
  <cp:revision>8</cp:revision>
  <dcterms:created xsi:type="dcterms:W3CDTF">2021-05-11T09:21:52Z</dcterms:created>
  <dcterms:modified xsi:type="dcterms:W3CDTF">2021-05-11T11:34:15Z</dcterms:modified>
</cp:coreProperties>
</file>