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6" r:id="rId4"/>
    <p:sldId id="267" r:id="rId5"/>
    <p:sldId id="268" r:id="rId6"/>
    <p:sldId id="275" r:id="rId7"/>
    <p:sldId id="271" r:id="rId8"/>
    <p:sldId id="272" r:id="rId9"/>
    <p:sldId id="257" r:id="rId10"/>
    <p:sldId id="263" r:id="rId11"/>
    <p:sldId id="264" r:id="rId12"/>
    <p:sldId id="258" r:id="rId13"/>
    <p:sldId id="260" r:id="rId14"/>
    <p:sldId id="261" r:id="rId15"/>
    <p:sldId id="262" r:id="rId16"/>
    <p:sldId id="276" r:id="rId17"/>
    <p:sldId id="270" r:id="rId18"/>
    <p:sldId id="273" r:id="rId19"/>
    <p:sldId id="274" r:id="rId20"/>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24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100F8C77-5C74-4E40-8381-85F80D4FE28F}" type="datetimeFigureOut">
              <a:rPr lang="pl-PL" smtClean="0"/>
              <a:pPr/>
              <a:t>12.05.2021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5F8C722A-1053-4C65-9BDA-193702696286}" type="slidenum">
              <a:rPr lang="pl-PL" smtClean="0"/>
              <a:pPr/>
              <a:t>‹#›</a:t>
            </a:fld>
            <a:endParaRPr lang="pl-P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100F8C77-5C74-4E40-8381-85F80D4FE28F}" type="datetimeFigureOut">
              <a:rPr lang="pl-PL" smtClean="0"/>
              <a:pPr/>
              <a:t>12.05.2021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5F8C722A-1053-4C65-9BDA-193702696286}" type="slidenum">
              <a:rPr lang="pl-PL" smtClean="0"/>
              <a:pPr/>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100F8C77-5C74-4E40-8381-85F80D4FE28F}" type="datetimeFigureOut">
              <a:rPr lang="pl-PL" smtClean="0"/>
              <a:pPr/>
              <a:t>12.05.2021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5F8C722A-1053-4C65-9BDA-193702696286}" type="slidenum">
              <a:rPr lang="pl-PL" smtClean="0"/>
              <a:pPr/>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100F8C77-5C74-4E40-8381-85F80D4FE28F}" type="datetimeFigureOut">
              <a:rPr lang="pl-PL" smtClean="0"/>
              <a:pPr/>
              <a:t>12.05.2021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5F8C722A-1053-4C65-9BDA-193702696286}" type="slidenum">
              <a:rPr lang="pl-PL" smtClean="0"/>
              <a:pPr/>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100F8C77-5C74-4E40-8381-85F80D4FE28F}" type="datetimeFigureOut">
              <a:rPr lang="pl-PL" smtClean="0"/>
              <a:pPr/>
              <a:t>12.05.2021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5F8C722A-1053-4C65-9BDA-193702696286}" type="slidenum">
              <a:rPr lang="pl-PL" smtClean="0"/>
              <a:pPr/>
              <a:t>‹#›</a:t>
            </a:fld>
            <a:endParaRPr lang="pl-P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p:txBody>
          <a:bodyPr/>
          <a:lstStyle/>
          <a:p>
            <a:fld id="{100F8C77-5C74-4E40-8381-85F80D4FE28F}" type="datetimeFigureOut">
              <a:rPr lang="pl-PL" smtClean="0"/>
              <a:pPr/>
              <a:t>12.05.2021</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5F8C722A-1053-4C65-9BDA-193702696286}" type="slidenum">
              <a:rPr lang="pl-PL" smtClean="0"/>
              <a:pPr/>
              <a:t>‹#›</a:t>
            </a:fld>
            <a:endParaRPr lang="pl-P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6"/>
          <p:cNvSpPr>
            <a:spLocks noGrp="1"/>
          </p:cNvSpPr>
          <p:nvPr>
            <p:ph type="dt" sz="half" idx="10"/>
          </p:nvPr>
        </p:nvSpPr>
        <p:spPr/>
        <p:txBody>
          <a:bodyPr/>
          <a:lstStyle/>
          <a:p>
            <a:fld id="{100F8C77-5C74-4E40-8381-85F80D4FE28F}" type="datetimeFigureOut">
              <a:rPr lang="pl-PL" smtClean="0"/>
              <a:pPr/>
              <a:t>12.05.2021</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5F8C722A-1053-4C65-9BDA-193702696286}" type="slidenum">
              <a:rPr lang="pl-PL" smtClean="0"/>
              <a:pPr/>
              <a:t>‹#›</a:t>
            </a:fld>
            <a:endParaRPr lang="pl-P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100F8C77-5C74-4E40-8381-85F80D4FE28F}" type="datetimeFigureOut">
              <a:rPr lang="pl-PL" smtClean="0"/>
              <a:pPr/>
              <a:t>12.05.2021</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5F8C722A-1053-4C65-9BDA-193702696286}" type="slidenum">
              <a:rPr lang="pl-PL" smtClean="0"/>
              <a:pPr/>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100F8C77-5C74-4E40-8381-85F80D4FE28F}" type="datetimeFigureOut">
              <a:rPr lang="pl-PL" smtClean="0"/>
              <a:pPr/>
              <a:t>12.05.2021</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5F8C722A-1053-4C65-9BDA-193702696286}" type="slidenum">
              <a:rPr lang="pl-PL" smtClean="0"/>
              <a:pPr/>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100F8C77-5C74-4E40-8381-85F80D4FE28F}" type="datetimeFigureOut">
              <a:rPr lang="pl-PL" smtClean="0"/>
              <a:pPr/>
              <a:t>12.05.2021</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5F8C722A-1053-4C65-9BDA-193702696286}" type="slidenum">
              <a:rPr lang="pl-PL" smtClean="0"/>
              <a:pPr/>
              <a:t>‹#›</a:t>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100F8C77-5C74-4E40-8381-85F80D4FE28F}" type="datetimeFigureOut">
              <a:rPr lang="pl-PL" smtClean="0"/>
              <a:pPr/>
              <a:t>12.05.2021</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5F8C722A-1053-4C65-9BDA-193702696286}" type="slidenum">
              <a:rPr lang="pl-PL" smtClean="0"/>
              <a:pPr/>
              <a:t>‹#›</a:t>
            </a:fld>
            <a:endParaRPr lang="pl-P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Kliknij, aby edytować styl</a:t>
            </a:r>
            <a:endParaRPr lang="pl-PL"/>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0F8C77-5C74-4E40-8381-85F80D4FE28F}" type="datetimeFigureOut">
              <a:rPr lang="pl-PL" smtClean="0"/>
              <a:pPr/>
              <a:t>12.05.2021</a:t>
            </a:fld>
            <a:endParaRPr lang="pl-PL"/>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C722A-1053-4C65-9BDA-193702696286}" type="slidenum">
              <a:rPr lang="pl-PL" smtClean="0"/>
              <a:pPr/>
              <a:t>‹#›</a:t>
            </a:fld>
            <a:endParaRPr lang="pl-P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smtClean="0"/>
              <a:t>„Książki zbójeckie”</a:t>
            </a:r>
            <a:endParaRPr lang="pl-PL" dirty="0"/>
          </a:p>
        </p:txBody>
      </p:sp>
      <p:sp>
        <p:nvSpPr>
          <p:cNvPr id="3" name="Podtytuł 2"/>
          <p:cNvSpPr>
            <a:spLocks noGrp="1"/>
          </p:cNvSpPr>
          <p:nvPr>
            <p:ph type="subTitle" idx="1"/>
          </p:nvPr>
        </p:nvSpPr>
        <p:spPr>
          <a:xfrm>
            <a:off x="323528" y="3886200"/>
            <a:ext cx="8640960" cy="2423120"/>
          </a:xfrm>
          <a:ln>
            <a:solidFill>
              <a:schemeClr val="accent1"/>
            </a:solidFill>
          </a:ln>
        </p:spPr>
        <p:txBody>
          <a:bodyPr>
            <a:normAutofit fontScale="85000" lnSpcReduction="20000"/>
          </a:bodyPr>
          <a:lstStyle/>
          <a:p>
            <a:endParaRPr lang="pl-PL" dirty="0" smtClean="0">
              <a:solidFill>
                <a:schemeClr val="tx1"/>
              </a:solidFill>
            </a:endParaRPr>
          </a:p>
          <a:p>
            <a:r>
              <a:rPr lang="pl-PL" dirty="0" smtClean="0">
                <a:solidFill>
                  <a:schemeClr val="tx1"/>
                </a:solidFill>
              </a:rPr>
              <a:t>I) Jakie czynniki </a:t>
            </a:r>
            <a:r>
              <a:rPr lang="pl-PL" dirty="0" smtClean="0">
                <a:solidFill>
                  <a:schemeClr val="tx1"/>
                </a:solidFill>
              </a:rPr>
              <a:t>determinują ludzkie życie</a:t>
            </a:r>
            <a:r>
              <a:rPr lang="pl-PL" dirty="0" smtClean="0">
                <a:solidFill>
                  <a:schemeClr val="tx1"/>
                </a:solidFill>
              </a:rPr>
              <a:t>? (polecenia 1 i  2)</a:t>
            </a:r>
          </a:p>
          <a:p>
            <a:r>
              <a:rPr lang="pl-PL" dirty="0" smtClean="0">
                <a:solidFill>
                  <a:schemeClr val="tx1"/>
                </a:solidFill>
              </a:rPr>
              <a:t>II) </a:t>
            </a:r>
            <a:r>
              <a:rPr lang="pl-PL" dirty="0" smtClean="0">
                <a:solidFill>
                  <a:schemeClr val="tx1"/>
                </a:solidFill>
              </a:rPr>
              <a:t>Co ukształtowało w Wokulskim platońską wizję miłości? Co nie pozwala jej zrealizować i staje się prawdziwą przyczyną nieszczęść? </a:t>
            </a:r>
            <a:r>
              <a:rPr lang="pl-PL" dirty="0" smtClean="0">
                <a:solidFill>
                  <a:schemeClr val="tx1"/>
                </a:solidFill>
              </a:rPr>
              <a:t> (polecenia 3a, 3b, 3c oraz 3d i 3e)</a:t>
            </a:r>
          </a:p>
          <a:p>
            <a:r>
              <a:rPr lang="pl-PL" smtClean="0">
                <a:solidFill>
                  <a:schemeClr val="tx1"/>
                </a:solidFill>
              </a:rPr>
              <a:t>PROSZĘ O ZROBIENIE NOTATEK W ZESZYCIE </a:t>
            </a:r>
            <a:endParaRPr lang="pl-PL" dirty="0" smtClean="0">
              <a:solidFill>
                <a:schemeClr val="tx1"/>
              </a:solidFill>
            </a:endParaRPr>
          </a:p>
          <a:p>
            <a:endParaRPr lang="pl-PL" dirty="0" smtClean="0">
              <a:solidFill>
                <a:schemeClr val="tx1"/>
              </a:solidFill>
            </a:endParaRPr>
          </a:p>
          <a:p>
            <a:endParaRPr lang="pl-PL" dirty="0" smtClean="0">
              <a:solidFill>
                <a:schemeClr val="tx1"/>
              </a:solidFill>
            </a:endParaRPr>
          </a:p>
          <a:p>
            <a:endParaRPr lang="pl-PL" dirty="0" smtClean="0">
              <a:solidFill>
                <a:schemeClr val="tx1"/>
              </a:solidFill>
            </a:endParaRPr>
          </a:p>
          <a:p>
            <a:endParaRPr lang="pl-PL"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179512" y="332656"/>
            <a:ext cx="8784976" cy="6336704"/>
          </a:xfrm>
          <a:ln>
            <a:solidFill>
              <a:schemeClr val="accent1"/>
            </a:solidFill>
          </a:ln>
        </p:spPr>
        <p:txBody>
          <a:bodyPr>
            <a:normAutofit fontScale="77500" lnSpcReduction="20000"/>
          </a:bodyPr>
          <a:lstStyle/>
          <a:p>
            <a:pPr algn="just"/>
            <a:r>
              <a:rPr lang="pl-PL" dirty="0" smtClean="0"/>
              <a:t>Rozczarowanie </a:t>
            </a:r>
            <a:r>
              <a:rPr lang="pl-PL" dirty="0" smtClean="0"/>
              <a:t>poezją romantyków widoczne jest również w scenie rozgrywającej się w </a:t>
            </a:r>
            <a:r>
              <a:rPr lang="pl-PL" b="1" dirty="0" smtClean="0"/>
              <a:t>pokoju hotelowym w Paryżu, w której </a:t>
            </a:r>
            <a:r>
              <a:rPr lang="pl-PL" b="1" dirty="0" smtClean="0"/>
              <a:t>Wokulski</a:t>
            </a:r>
            <a:r>
              <a:rPr lang="pl-PL" b="1" dirty="0" smtClean="0"/>
              <a:t> </a:t>
            </a:r>
            <a:r>
              <a:rPr lang="pl-PL" b="1" dirty="0" smtClean="0"/>
              <a:t>rzuca książką z wierszami Adama Mickiewicza: </a:t>
            </a:r>
          </a:p>
          <a:p>
            <a:pPr algn="just">
              <a:buNone/>
            </a:pPr>
            <a:r>
              <a:rPr lang="pl-PL" dirty="0" smtClean="0"/>
              <a:t>„Teraz już wiem, przez kogo jestem tak zaczarowany...” Uczuł łzę pod powieką, lecz pohamował się i – nie splamiła mu twarzy. „Zmarnowaliście życie moje... Zatruliście dwa pokolenia! – szepnął. – Oto skutki waszych sentymentalnych poglądów na miłość...” </a:t>
            </a:r>
            <a:endParaRPr lang="pl-PL" dirty="0" smtClean="0"/>
          </a:p>
          <a:p>
            <a:pPr algn="just">
              <a:buNone/>
            </a:pPr>
            <a:r>
              <a:rPr lang="pl-PL" dirty="0" smtClean="0"/>
              <a:t>Złożył </a:t>
            </a:r>
            <a:r>
              <a:rPr lang="pl-PL" dirty="0" smtClean="0"/>
              <a:t>książkę i cisnął nią w kąt pokoju, aż rozleciały się kartki. Książka odbiła się od ściany, spadła na umywalnię i ze smutnym szelestem stoczyła się na podłogę</a:t>
            </a:r>
            <a:r>
              <a:rPr lang="pl-PL" dirty="0" smtClean="0"/>
              <a:t>.</a:t>
            </a:r>
          </a:p>
          <a:p>
            <a:pPr algn="just">
              <a:buNone/>
            </a:pPr>
            <a:r>
              <a:rPr lang="pl-PL" dirty="0" smtClean="0"/>
              <a:t>„</a:t>
            </a:r>
            <a:r>
              <a:rPr lang="pl-PL" dirty="0" smtClean="0"/>
              <a:t>Dobrze ci tak! tam twoje miejsce... – myślał Wokulski. – Bo któż to miłość przedstawiał mi jako świętą tajemnicę? Kto nauczył mnie gardzić codziennymi kobietami, a szukać niepochwytnego ideału?... </a:t>
            </a:r>
            <a:endParaRPr lang="pl-PL" dirty="0" smtClean="0"/>
          </a:p>
          <a:p>
            <a:pPr algn="just">
              <a:buNone/>
            </a:pPr>
            <a:r>
              <a:rPr lang="pl-PL" dirty="0" smtClean="0"/>
              <a:t>Miłość </a:t>
            </a:r>
            <a:r>
              <a:rPr lang="pl-PL" dirty="0" smtClean="0"/>
              <a:t>jest radością świata, słońcem życia, wesołą melodią w pustyni, a ty co z niej zrobiłeś?... Żałobny ołtarz, przed którym śpiewają się egzekwie nad zdeptanym sercem ludzkim!”[II, 190–191]. </a:t>
            </a:r>
            <a:endParaRPr lang="pl-PL"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0" y="188640"/>
            <a:ext cx="4427984" cy="6552728"/>
          </a:xfrm>
          <a:ln>
            <a:solidFill>
              <a:schemeClr val="accent1"/>
            </a:solidFill>
          </a:ln>
        </p:spPr>
        <p:txBody>
          <a:bodyPr>
            <a:normAutofit fontScale="55000" lnSpcReduction="20000"/>
          </a:bodyPr>
          <a:lstStyle/>
          <a:p>
            <a:pPr algn="just">
              <a:buNone/>
            </a:pPr>
            <a:r>
              <a:rPr lang="pl-PL" dirty="0" smtClean="0"/>
              <a:t>Wtem nasunęło mu się pytanie: </a:t>
            </a:r>
            <a:br>
              <a:rPr lang="pl-PL" dirty="0" smtClean="0"/>
            </a:br>
            <a:r>
              <a:rPr lang="pl-PL" b="1" dirty="0" smtClean="0"/>
              <a:t>"Jeżeli poezja zatruła twoje życie, to któż zatruł ją samą? I dlaczego Mickiewicz, zamiast śmiać się i swawolić jak francuscy pieśniarze, umiał tylko tęsknić i rozpaczać? </a:t>
            </a:r>
            <a:r>
              <a:rPr lang="pl-PL" dirty="0" smtClean="0"/>
              <a:t/>
            </a:r>
            <a:br>
              <a:rPr lang="pl-PL" dirty="0" smtClean="0"/>
            </a:br>
            <a:r>
              <a:rPr lang="pl-PL" dirty="0" smtClean="0"/>
              <a:t>Bo on, tak jak i ja, kochał pannę wysokiego urodzenia, która mogła stać się nagrodą nie rozumu, nie pracy, nie poświęceń, nawet nie geniuszu, ale... pieniędzy i tytułu..."</a:t>
            </a:r>
            <a:br>
              <a:rPr lang="pl-PL" dirty="0" smtClean="0"/>
            </a:br>
            <a:r>
              <a:rPr lang="pl-PL" dirty="0" smtClean="0"/>
              <a:t>"Biedny męczenniku! - szepnął Wokulski. - Tyś oddał narodowi, coś miał najlepszego; lecz cóżeś winien, że przelewając w niego własną duszę, razem z nią przelałeś cierpienia, jakimi nasycali ciebie? </a:t>
            </a:r>
            <a:r>
              <a:rPr lang="pl-PL" b="1" dirty="0" smtClean="0"/>
              <a:t>To oni są winni twoim, moim i naszym nieszczęściom..."</a:t>
            </a:r>
            <a:r>
              <a:rPr lang="pl-PL" dirty="0" smtClean="0"/>
              <a:t/>
            </a:r>
            <a:br>
              <a:rPr lang="pl-PL" dirty="0" smtClean="0"/>
            </a:br>
            <a:r>
              <a:rPr lang="pl-PL" dirty="0" smtClean="0"/>
              <a:t>Podniósł się z fotelu i ze czcią zebrał porozdzierane kartki. </a:t>
            </a:r>
            <a:br>
              <a:rPr lang="pl-PL" dirty="0" smtClean="0"/>
            </a:br>
            <a:r>
              <a:rPr lang="pl-PL" dirty="0" smtClean="0"/>
              <a:t>"Nie dość, że byłeś umęczony przez nich, ale jeszcze miałbyś odpowiadać za ich występki?... </a:t>
            </a:r>
            <a:r>
              <a:rPr lang="pl-PL" b="1" dirty="0" smtClean="0"/>
              <a:t>To oni winni, oni, że twoje serce, zamiast śpiewać, jęczało jak dzwon rozbity."</a:t>
            </a:r>
            <a:r>
              <a:rPr lang="pl-PL" dirty="0" smtClean="0"/>
              <a:t/>
            </a:r>
            <a:br>
              <a:rPr lang="pl-PL" dirty="0" smtClean="0"/>
            </a:br>
            <a:r>
              <a:rPr lang="pl-PL" dirty="0" smtClean="0"/>
              <a:t>II 4 (190-191)</a:t>
            </a:r>
            <a:endParaRPr lang="pl-PL" dirty="0"/>
          </a:p>
        </p:txBody>
      </p:sp>
      <p:sp>
        <p:nvSpPr>
          <p:cNvPr id="4" name="pole tekstowe 3"/>
          <p:cNvSpPr txBox="1"/>
          <p:nvPr/>
        </p:nvSpPr>
        <p:spPr>
          <a:xfrm>
            <a:off x="4499992" y="116632"/>
            <a:ext cx="4392488" cy="6679332"/>
          </a:xfrm>
          <a:prstGeom prst="rect">
            <a:avLst/>
          </a:prstGeom>
          <a:solidFill>
            <a:srgbClr val="FFC000"/>
          </a:solidFill>
          <a:ln>
            <a:solidFill>
              <a:schemeClr val="accent1"/>
            </a:solidFill>
          </a:ln>
        </p:spPr>
        <p:txBody>
          <a:bodyPr wrap="square" rtlCol="0">
            <a:spAutoFit/>
          </a:bodyPr>
          <a:lstStyle/>
          <a:p>
            <a:pPr algn="just"/>
            <a:r>
              <a:rPr lang="pl-PL" u="sng" dirty="0" smtClean="0"/>
              <a:t>Oskarżenie</a:t>
            </a:r>
            <a:r>
              <a:rPr lang="pl-PL" dirty="0" smtClean="0"/>
              <a:t> wysunięte przeciwko romantycznej poezji wieszcza podkreślają w powyższym cytacie </a:t>
            </a:r>
            <a:r>
              <a:rPr lang="pl-PL" b="1" dirty="0" smtClean="0"/>
              <a:t>negatywnie nacechowane czasowniki – zaczarować, zmarnować, zatruć; </a:t>
            </a:r>
            <a:r>
              <a:rPr lang="pl-PL" dirty="0" smtClean="0"/>
              <a:t>natomiast żal i pretensje  przyjęły w warstwie językowej formę </a:t>
            </a:r>
            <a:r>
              <a:rPr lang="pl-PL" b="1" dirty="0" smtClean="0"/>
              <a:t>wykrzyknień i pytań retorycznych</a:t>
            </a:r>
            <a:r>
              <a:rPr lang="pl-PL" dirty="0" smtClean="0"/>
              <a:t>. Prus na zasadzie kontrastu zestawił metafory opisujące miłość – z jednej strony jako świętą tajemnicę, radość świata, słońce życia, wesołą melodię w pustyni, a z drugiej żałobny ołtarz, przed którym śpiewają się egzekwie nad zdeptanym sercem ludzkim. Ostatecznie Wokulski dochodzi do wniosku, że to </a:t>
            </a:r>
            <a:r>
              <a:rPr lang="pl-PL" b="1" dirty="0" smtClean="0"/>
              <a:t>nie Mickiewicz i jego poezja są winni nieszczęściom, jakie go spotkały, ale winne jest </a:t>
            </a:r>
            <a:r>
              <a:rPr lang="pl-PL" b="1" u="sng" dirty="0" smtClean="0"/>
              <a:t>społeczeństwo, stosunki w nim panujące i obowiązujący model wychowania młodych pokoleń </a:t>
            </a:r>
            <a:r>
              <a:rPr lang="pl-PL" u="sng" dirty="0" smtClean="0"/>
              <a:t>Polaków </a:t>
            </a:r>
            <a:r>
              <a:rPr lang="pl-PL" dirty="0" smtClean="0"/>
              <a:t>[II, 191–192]. </a:t>
            </a:r>
          </a:p>
          <a:p>
            <a:pPr algn="just"/>
            <a:r>
              <a:rPr lang="pl-PL" dirty="0" smtClean="0"/>
              <a:t>Wokulski stał się zatem ofiarą teorii miłości stworzonej przez średniowiecznych trubadurów, a funkcjonującej nadal w kręgach arystokratycznych</a:t>
            </a:r>
            <a:endParaRPr lang="pl-PL" dirty="0"/>
          </a:p>
        </p:txBody>
      </p:sp>
      <p:cxnSp>
        <p:nvCxnSpPr>
          <p:cNvPr id="6" name="Łącznik prosty ze strzałką 5"/>
          <p:cNvCxnSpPr/>
          <p:nvPr/>
        </p:nvCxnSpPr>
        <p:spPr>
          <a:xfrm>
            <a:off x="3707904" y="3933056"/>
            <a:ext cx="864096"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Łącznik prosty ze strzałką 7"/>
          <p:cNvCxnSpPr/>
          <p:nvPr/>
        </p:nvCxnSpPr>
        <p:spPr>
          <a:xfrm flipV="1">
            <a:off x="3851920" y="4869160"/>
            <a:ext cx="792088"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1403647" y="116632"/>
            <a:ext cx="5904657" cy="66282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107504" y="1052736"/>
            <a:ext cx="8928992" cy="5544616"/>
          </a:xfrm>
          <a:ln>
            <a:solidFill>
              <a:schemeClr val="accent1"/>
            </a:solidFill>
          </a:ln>
        </p:spPr>
        <p:txBody>
          <a:bodyPr>
            <a:normAutofit fontScale="55000" lnSpcReduction="20000"/>
          </a:bodyPr>
          <a:lstStyle/>
          <a:p>
            <a:pPr algn="just">
              <a:buNone/>
            </a:pPr>
            <a:r>
              <a:rPr lang="pl-PL" dirty="0" smtClean="0"/>
              <a:t>„Poglądy Wokulskiego na temat </a:t>
            </a:r>
            <a:r>
              <a:rPr lang="pl-PL" b="1" dirty="0" smtClean="0"/>
              <a:t>kobiet i miłości są wyidealizowane</a:t>
            </a:r>
            <a:r>
              <a:rPr lang="pl-PL" dirty="0" smtClean="0"/>
              <a:t>, ponieważ Prus ukazał go w powieści jako człowieka, którego </a:t>
            </a:r>
            <a:r>
              <a:rPr lang="pl-PL" b="1" dirty="0" smtClean="0"/>
              <a:t>w młodości ukształtowała lektura utworów pisarzy epoki romantyzmu. </a:t>
            </a:r>
          </a:p>
          <a:p>
            <a:pPr algn="just">
              <a:buNone/>
            </a:pPr>
            <a:r>
              <a:rPr lang="pl-PL" dirty="0" smtClean="0"/>
              <a:t>Na jego sposób postrzegania świata wpłynęła przede wszystkim poezja Adama Mickiewicza, o czym wspomina przyjaciel bohatera – </a:t>
            </a:r>
            <a:r>
              <a:rPr lang="pl-PL" b="1" dirty="0" smtClean="0"/>
              <a:t>doktor Szuman: </a:t>
            </a:r>
          </a:p>
          <a:p>
            <a:pPr algn="just">
              <a:buNone/>
            </a:pPr>
            <a:r>
              <a:rPr lang="pl-PL" dirty="0" smtClean="0"/>
              <a:t>„[...] A tymczasem on [Wokulski] – prawił Szuman – czy to w piwnicy </a:t>
            </a:r>
            <a:r>
              <a:rPr lang="pl-PL" dirty="0" err="1" smtClean="0"/>
              <a:t>Hopfera</a:t>
            </a:r>
            <a:r>
              <a:rPr lang="pl-PL" dirty="0" smtClean="0"/>
              <a:t>, czy to na stepie [podczas zesłania na Syberię] </a:t>
            </a:r>
            <a:r>
              <a:rPr lang="pl-PL" b="1" u="sng" dirty="0" smtClean="0"/>
              <a:t>tak się karmił Aldonami, Grażynami, Marylami i tym podobnymi chimerami, że w pannie Łęckiej widzi bóstwo</a:t>
            </a:r>
            <a:r>
              <a:rPr lang="pl-PL" dirty="0" smtClean="0"/>
              <a:t>. On się już nie tylko kocha, ale uwielbia, modli się, padałby przed nią na twarz... Przykre go czeka zbudzenie!... Bo choć to romantyk pełnej krwi, jednak nie będzie naśladować Mickiewicza, który nie tylko przebaczył tej, co z niego zadrwiła, ale jeszcze tęsknił do niej po zdradzie, ba! nawet ją unieśmiertelnił... Piękna nauka dla naszych panien: jeżeli chcesz być sławną, zdradzaj najgorętszych wielbicieli!... My, Polacy, jesteśmy skazani na głupców nawet w tak prostej rzeczy jak miłość... [II, 401–402</a:t>
            </a:r>
            <a:r>
              <a:rPr lang="pl-PL" dirty="0" smtClean="0"/>
              <a:t>].”</a:t>
            </a:r>
          </a:p>
          <a:p>
            <a:pPr algn="just">
              <a:buNone/>
            </a:pPr>
            <a:endParaRPr lang="pl-PL" b="1" dirty="0" smtClean="0"/>
          </a:p>
          <a:p>
            <a:pPr algn="just">
              <a:buNone/>
            </a:pPr>
            <a:r>
              <a:rPr lang="pl-PL" dirty="0" smtClean="0"/>
              <a:t>W jego wypowiedzi dotyczącej miłości Wokulskiego do Izabeli dominuje ton </a:t>
            </a:r>
            <a:r>
              <a:rPr lang="pl-PL" b="1" dirty="0" smtClean="0"/>
              <a:t>oskarżycielski i ironiczny</a:t>
            </a:r>
            <a:r>
              <a:rPr lang="pl-PL" dirty="0" smtClean="0"/>
              <a:t>, co potęguje wykorzystana przez Prusa </a:t>
            </a:r>
            <a:r>
              <a:rPr lang="pl-PL" u="sng" dirty="0" smtClean="0"/>
              <a:t>metonimia (Aldony, Grażyny, Maryle – zamiast tytułów utworów Mickiewicza wymienia ich bohaterki) </a:t>
            </a:r>
            <a:r>
              <a:rPr lang="pl-PL" dirty="0" smtClean="0"/>
              <a:t>oraz </a:t>
            </a:r>
            <a:r>
              <a:rPr lang="pl-PL" u="sng" dirty="0" smtClean="0"/>
              <a:t>nagromadzenie form werbalnych </a:t>
            </a:r>
            <a:r>
              <a:rPr lang="pl-PL" dirty="0" smtClean="0"/>
              <a:t>opisujących postępowanie Stanisława (kocha, uwielbia, modli się, padałby na twarz). </a:t>
            </a:r>
          </a:p>
          <a:p>
            <a:pPr algn="just">
              <a:buNone/>
            </a:pPr>
            <a:r>
              <a:rPr lang="pl-PL" dirty="0" smtClean="0"/>
              <a:t>Doktor nazywa przyjaciela romantykiem pełnej krwi, a nawet głupcem.”</a:t>
            </a:r>
          </a:p>
        </p:txBody>
      </p:sp>
      <p:sp>
        <p:nvSpPr>
          <p:cNvPr id="4" name="pole tekstowe 3"/>
          <p:cNvSpPr txBox="1"/>
          <p:nvPr/>
        </p:nvSpPr>
        <p:spPr>
          <a:xfrm>
            <a:off x="179512" y="0"/>
            <a:ext cx="8784976" cy="923330"/>
          </a:xfrm>
          <a:prstGeom prst="rect">
            <a:avLst/>
          </a:prstGeom>
          <a:solidFill>
            <a:srgbClr val="FFC000"/>
          </a:solidFill>
          <a:ln>
            <a:solidFill>
              <a:schemeClr val="accent1"/>
            </a:solidFill>
          </a:ln>
        </p:spPr>
        <p:txBody>
          <a:bodyPr wrap="square" rtlCol="0">
            <a:spAutoFit/>
          </a:bodyPr>
          <a:lstStyle/>
          <a:p>
            <a:r>
              <a:rPr lang="pl-PL" dirty="0" smtClean="0"/>
              <a:t>  </a:t>
            </a:r>
            <a:r>
              <a:rPr lang="pl-PL" dirty="0" smtClean="0"/>
              <a:t>3d) DOKTOR SZUMAN: „Książki </a:t>
            </a:r>
            <a:r>
              <a:rPr lang="pl-PL" dirty="0" smtClean="0"/>
              <a:t>zbójeckie” w biografii Wokulskiego – ustal, czego naczytał się i  czym nasiąkł młody  </a:t>
            </a:r>
            <a:r>
              <a:rPr lang="pl-PL" dirty="0" smtClean="0"/>
              <a:t>Wokulski (jakie tytuły książek Mickiewicza ukrywają się pod imionami bohaterek)</a:t>
            </a:r>
            <a:endParaRPr lang="pl-PL"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251520" y="404664"/>
            <a:ext cx="8568952" cy="5721499"/>
          </a:xfrm>
          <a:ln>
            <a:solidFill>
              <a:schemeClr val="accent1"/>
            </a:solidFill>
          </a:ln>
        </p:spPr>
        <p:txBody>
          <a:bodyPr>
            <a:normAutofit/>
          </a:bodyPr>
          <a:lstStyle/>
          <a:p>
            <a:pPr algn="just">
              <a:buNone/>
            </a:pPr>
            <a:r>
              <a:rPr lang="pl-PL" dirty="0" smtClean="0"/>
              <a:t>W rozmyślaniach samego bohatera pojawia się również </a:t>
            </a:r>
            <a:r>
              <a:rPr lang="pl-PL" b="1" dirty="0" smtClean="0"/>
              <a:t>aluzja do koncepcji romantycznej miłości, do teorii o przeznaczonych sobie duszach, które się nawzajem poszukują, aby zlać się w jedną całość (Platon)</a:t>
            </a:r>
            <a:r>
              <a:rPr lang="pl-PL" dirty="0" smtClean="0"/>
              <a:t>:</a:t>
            </a:r>
          </a:p>
          <a:p>
            <a:pPr>
              <a:buNone/>
            </a:pPr>
            <a:r>
              <a:rPr lang="pl-PL" dirty="0" smtClean="0"/>
              <a:t>„Licho wie [...]. Może właśnie ta kobieta najlepiej nadaje się do ciebie. Może naprawdę, jak mówi legenda, </a:t>
            </a:r>
            <a:r>
              <a:rPr lang="pl-PL" b="1" dirty="0" smtClean="0"/>
              <a:t>dusze wasze stanowiły kiedyś, przed wiekami, jedną całość?...” </a:t>
            </a:r>
            <a:r>
              <a:rPr lang="pl-PL" dirty="0" smtClean="0"/>
              <a:t>[I, 400].</a:t>
            </a:r>
            <a:endParaRPr lang="pl-PL"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179512" y="116632"/>
            <a:ext cx="8784976" cy="6552728"/>
          </a:xfrm>
          <a:ln>
            <a:solidFill>
              <a:schemeClr val="accent1"/>
            </a:solidFill>
          </a:ln>
        </p:spPr>
        <p:txBody>
          <a:bodyPr>
            <a:normAutofit fontScale="62500" lnSpcReduction="20000"/>
          </a:bodyPr>
          <a:lstStyle/>
          <a:p>
            <a:pPr algn="just">
              <a:buNone/>
            </a:pPr>
            <a:endParaRPr lang="pl-PL" dirty="0" smtClean="0">
              <a:latin typeface="Arial" pitchFamily="34" charset="0"/>
              <a:cs typeface="Arial" pitchFamily="34" charset="0"/>
            </a:endParaRPr>
          </a:p>
          <a:p>
            <a:pPr algn="just">
              <a:buNone/>
            </a:pPr>
            <a:endParaRPr lang="pl-PL" dirty="0" smtClean="0">
              <a:latin typeface="Arial" pitchFamily="34" charset="0"/>
              <a:cs typeface="Arial" pitchFamily="34" charset="0"/>
            </a:endParaRPr>
          </a:p>
          <a:p>
            <a:pPr algn="just">
              <a:buNone/>
            </a:pPr>
            <a:r>
              <a:rPr lang="pl-PL" dirty="0" smtClean="0">
                <a:latin typeface="Arial" pitchFamily="34" charset="0"/>
                <a:cs typeface="Arial" pitchFamily="34" charset="0"/>
              </a:rPr>
              <a:t>Gdy </a:t>
            </a:r>
            <a:r>
              <a:rPr lang="pl-PL" u="sng" dirty="0" smtClean="0">
                <a:latin typeface="Arial" pitchFamily="34" charset="0"/>
                <a:cs typeface="Arial" pitchFamily="34" charset="0"/>
              </a:rPr>
              <a:t>bohater analizował </a:t>
            </a:r>
            <a:r>
              <a:rPr lang="pl-PL" dirty="0" smtClean="0">
                <a:latin typeface="Arial" pitchFamily="34" charset="0"/>
                <a:cs typeface="Arial" pitchFamily="34" charset="0"/>
              </a:rPr>
              <a:t>swoje fatalne zauroczenie, stwierdzał, że popełnił błąd, uważając Izabelę za kogoś wyjątkowego, gdyż nie różni się ona wcale od innych kobiet flirtujących z wieloma mężczyznami. W celu podkreślenia </a:t>
            </a:r>
            <a:r>
              <a:rPr lang="pl-PL" b="1" dirty="0" smtClean="0">
                <a:latin typeface="Arial" pitchFamily="34" charset="0"/>
                <a:cs typeface="Arial" pitchFamily="34" charset="0"/>
              </a:rPr>
              <a:t>zmiany, jaka nastąpiła w mentalności Wokulskiego</a:t>
            </a:r>
            <a:r>
              <a:rPr lang="pl-PL" dirty="0" smtClean="0">
                <a:latin typeface="Arial" pitchFamily="34" charset="0"/>
                <a:cs typeface="Arial" pitchFamily="34" charset="0"/>
              </a:rPr>
              <a:t>, Prus umieścił we fragmencie opisującym myśli bohatera parafrazę cytatu z powieści Narcyzy Żmichowskiej pt. „Poganka”: </a:t>
            </a:r>
          </a:p>
          <a:p>
            <a:pPr algn="just">
              <a:buNone/>
            </a:pPr>
            <a:endParaRPr lang="pl-PL" dirty="0" smtClean="0">
              <a:latin typeface="Arial" pitchFamily="34" charset="0"/>
              <a:cs typeface="Arial" pitchFamily="34" charset="0"/>
            </a:endParaRPr>
          </a:p>
          <a:p>
            <a:pPr algn="just">
              <a:buNone/>
            </a:pPr>
            <a:r>
              <a:rPr lang="pl-PL" dirty="0" smtClean="0">
                <a:latin typeface="Arial" pitchFamily="34" charset="0"/>
                <a:cs typeface="Arial" pitchFamily="34" charset="0"/>
              </a:rPr>
              <a:t>„Niegdyś wierzyłem, że są tu na ziemi, Białe anioły z skrzydłami </a:t>
            </a:r>
            <a:r>
              <a:rPr lang="pl-PL" dirty="0" err="1" smtClean="0">
                <a:latin typeface="Arial" pitchFamily="34" charset="0"/>
                <a:cs typeface="Arial" pitchFamily="34" charset="0"/>
              </a:rPr>
              <a:t>jasnemi</a:t>
            </a:r>
            <a:r>
              <a:rPr lang="pl-PL" dirty="0" smtClean="0">
                <a:latin typeface="Arial" pitchFamily="34" charset="0"/>
                <a:cs typeface="Arial" pitchFamily="34" charset="0"/>
              </a:rPr>
              <a:t>...” Piękne anioły!... jasne skrzydła!... Pan </a:t>
            </a:r>
            <a:r>
              <a:rPr lang="pl-PL" dirty="0" err="1" smtClean="0">
                <a:latin typeface="Arial" pitchFamily="34" charset="0"/>
                <a:cs typeface="Arial" pitchFamily="34" charset="0"/>
              </a:rPr>
              <a:t>Molinari</a:t>
            </a:r>
            <a:r>
              <a:rPr lang="pl-PL" dirty="0" smtClean="0">
                <a:latin typeface="Arial" pitchFamily="34" charset="0"/>
                <a:cs typeface="Arial" pitchFamily="34" charset="0"/>
              </a:rPr>
              <a:t>, pan Starski i Bóg wie, ilu ich jeszcze... </a:t>
            </a:r>
          </a:p>
          <a:p>
            <a:pPr algn="just">
              <a:buNone/>
            </a:pPr>
            <a:r>
              <a:rPr lang="pl-PL" b="1" dirty="0" smtClean="0">
                <a:latin typeface="Arial" pitchFamily="34" charset="0"/>
                <a:cs typeface="Arial" pitchFamily="34" charset="0"/>
              </a:rPr>
              <a:t>Oto skutki znajomości kobiet z poezji! </a:t>
            </a:r>
            <a:r>
              <a:rPr lang="pl-PL" dirty="0" smtClean="0">
                <a:latin typeface="Arial" pitchFamily="34" charset="0"/>
                <a:cs typeface="Arial" pitchFamily="34" charset="0"/>
              </a:rPr>
              <a:t>Trzeba było </a:t>
            </a:r>
            <a:r>
              <a:rPr lang="pl-PL" b="1" dirty="0" smtClean="0">
                <a:latin typeface="Arial" pitchFamily="34" charset="0"/>
                <a:cs typeface="Arial" pitchFamily="34" charset="0"/>
              </a:rPr>
              <a:t>poznawać kobiety nie przez okulary Mickiewiczów, Krasińskich albo Słowackich,</a:t>
            </a:r>
            <a:r>
              <a:rPr lang="pl-PL" dirty="0" smtClean="0">
                <a:latin typeface="Arial" pitchFamily="34" charset="0"/>
                <a:cs typeface="Arial" pitchFamily="34" charset="0"/>
              </a:rPr>
              <a:t> ale ze statystyki, która uczy, że każdy anioł jest w dziesiątej części prostytutką; no i jeżeli spotkałoby cię rozczarowanie, to choć przyjemne... [II, 521–522</a:t>
            </a:r>
            <a:r>
              <a:rPr lang="pl-PL" dirty="0" smtClean="0">
                <a:latin typeface="Arial" pitchFamily="34" charset="0"/>
                <a:cs typeface="Arial" pitchFamily="34" charset="0"/>
              </a:rPr>
              <a:t>]”. </a:t>
            </a:r>
            <a:endParaRPr lang="pl-PL" dirty="0" smtClean="0">
              <a:latin typeface="Arial" pitchFamily="34" charset="0"/>
              <a:cs typeface="Arial" pitchFamily="34" charset="0"/>
            </a:endParaRPr>
          </a:p>
          <a:p>
            <a:pPr algn="just">
              <a:buNone/>
            </a:pPr>
            <a:endParaRPr lang="pl-PL" dirty="0" smtClean="0">
              <a:latin typeface="Arial" pitchFamily="34" charset="0"/>
              <a:cs typeface="Arial" pitchFamily="34" charset="0"/>
            </a:endParaRPr>
          </a:p>
          <a:p>
            <a:pPr algn="just">
              <a:buNone/>
            </a:pPr>
            <a:r>
              <a:rPr lang="pl-PL" dirty="0" smtClean="0"/>
              <a:t>W przytoczonym wyżej fragmencie powieści Prusa na uwagę </a:t>
            </a:r>
            <a:r>
              <a:rPr lang="pl-PL" u="sng" dirty="0" smtClean="0"/>
              <a:t>zasługuje znakomita </a:t>
            </a:r>
            <a:r>
              <a:rPr lang="pl-PL" b="1" u="sng" dirty="0" smtClean="0"/>
              <a:t>metafora zbudowana z metonimii</a:t>
            </a:r>
            <a:r>
              <a:rPr lang="pl-PL" u="sng" dirty="0" smtClean="0"/>
              <a:t>: „Trzeba było poznawać kobiety nie przez okulary Mickiewiczów, Krasińskich albo Słowackich”, </a:t>
            </a:r>
            <a:r>
              <a:rPr lang="pl-PL" dirty="0" smtClean="0"/>
              <a:t>która jest oskarżeniem rzuconym romantycznej wizji poezji idealizującej miłość i kobietę. </a:t>
            </a:r>
          </a:p>
          <a:p>
            <a:pPr algn="just">
              <a:buNone/>
            </a:pPr>
            <a:endParaRPr lang="pl-PL" dirty="0" smtClean="0">
              <a:latin typeface="Arial" pitchFamily="34" charset="0"/>
              <a:cs typeface="Arial" pitchFamily="34" charset="0"/>
            </a:endParaRPr>
          </a:p>
          <a:p>
            <a:pPr algn="just">
              <a:buNone/>
            </a:pPr>
            <a:endParaRPr lang="pl-PL" dirty="0" smtClean="0">
              <a:latin typeface="Arial" pitchFamily="34" charset="0"/>
              <a:cs typeface="Arial" pitchFamily="34" charset="0"/>
            </a:endParaRPr>
          </a:p>
        </p:txBody>
      </p:sp>
      <p:sp>
        <p:nvSpPr>
          <p:cNvPr id="4" name="pole tekstowe 3"/>
          <p:cNvSpPr txBox="1"/>
          <p:nvPr/>
        </p:nvSpPr>
        <p:spPr>
          <a:xfrm>
            <a:off x="0" y="0"/>
            <a:ext cx="9144000" cy="646331"/>
          </a:xfrm>
          <a:prstGeom prst="rect">
            <a:avLst/>
          </a:prstGeom>
          <a:solidFill>
            <a:srgbClr val="FFC000"/>
          </a:solidFill>
          <a:ln>
            <a:solidFill>
              <a:schemeClr val="accent1"/>
            </a:solidFill>
          </a:ln>
        </p:spPr>
        <p:txBody>
          <a:bodyPr wrap="square" rtlCol="0">
            <a:spAutoFit/>
          </a:bodyPr>
          <a:lstStyle/>
          <a:p>
            <a:r>
              <a:rPr lang="pl-PL" dirty="0" smtClean="0">
                <a:latin typeface="Arial" pitchFamily="34" charset="0"/>
                <a:cs typeface="Arial" pitchFamily="34" charset="0"/>
              </a:rPr>
              <a:t>3e) AUTOANALIZA – myśli </a:t>
            </a:r>
            <a:r>
              <a:rPr lang="pl-PL" dirty="0" smtClean="0">
                <a:latin typeface="Arial" pitchFamily="34" charset="0"/>
                <a:cs typeface="Arial" pitchFamily="34" charset="0"/>
              </a:rPr>
              <a:t>Wokulskiego (napisz, za pomocą jakiego sformułowania mówi się tu o „książkach zbójeckich”?)</a:t>
            </a:r>
            <a:endParaRPr lang="pl-PL"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ln>
            <a:solidFill>
              <a:schemeClr val="accent1"/>
            </a:solidFill>
          </a:ln>
        </p:spPr>
        <p:txBody>
          <a:bodyPr>
            <a:normAutofit fontScale="90000"/>
          </a:bodyPr>
          <a:lstStyle/>
          <a:p>
            <a:r>
              <a:rPr lang="pl-PL" dirty="0" smtClean="0"/>
              <a:t>Poniżej 3 fragmenty do poczytania dla chętnych:</a:t>
            </a:r>
            <a:endParaRPr lang="pl-PL" dirty="0"/>
          </a:p>
        </p:txBody>
      </p:sp>
      <p:sp>
        <p:nvSpPr>
          <p:cNvPr id="3" name="Symbol zastępczy zawartości 2"/>
          <p:cNvSpPr>
            <a:spLocks noGrp="1"/>
          </p:cNvSpPr>
          <p:nvPr>
            <p:ph idx="1"/>
          </p:nvPr>
        </p:nvSpPr>
        <p:spPr/>
        <p:txBody>
          <a:bodyPr/>
          <a:lstStyle/>
          <a:p>
            <a:endParaRPr lang="pl-PL"/>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179512" y="260648"/>
            <a:ext cx="8856984" cy="6480720"/>
          </a:xfrm>
          <a:ln>
            <a:solidFill>
              <a:schemeClr val="accent1"/>
            </a:solidFill>
          </a:ln>
        </p:spPr>
        <p:txBody>
          <a:bodyPr>
            <a:normAutofit fontScale="47500" lnSpcReduction="20000"/>
          </a:bodyPr>
          <a:lstStyle/>
          <a:p>
            <a:pPr algn="just">
              <a:buNone/>
            </a:pPr>
            <a:r>
              <a:rPr lang="pl-PL" dirty="0" smtClean="0"/>
              <a:t>Nieładnie!... Najgorsze, co ty myślisz, że nikt nie wie, co tobie dolega? Tymczasem wszyscy wiedzą, że masz jakieś moralne cierpienie, tylko jeden myśli, że chciałbyś kupować tu fałszywe </a:t>
            </a:r>
            <a:r>
              <a:rPr lang="pl-PL" dirty="0" err="1" smtClean="0"/>
              <a:t>bankocetle</a:t>
            </a:r>
            <a:r>
              <a:rPr lang="pl-PL" dirty="0" smtClean="0"/>
              <a:t>, a inny dogaduje się, że rad byś zbankrutować, jeżeli już nie jesteś bankrut. </a:t>
            </a:r>
          </a:p>
          <a:p>
            <a:pPr algn="just">
              <a:buNone/>
            </a:pPr>
            <a:r>
              <a:rPr lang="pl-PL" dirty="0" smtClean="0"/>
              <a:t>- I ty w to wierzysz? - spytał Wokulski. </a:t>
            </a:r>
          </a:p>
          <a:p>
            <a:pPr algn="just">
              <a:buNone/>
            </a:pPr>
            <a:r>
              <a:rPr lang="pl-PL" dirty="0" smtClean="0"/>
              <a:t>- Aj! Stanisławie Piotrowiczu, już komu, ale tobie nie godzi się awansować mnie na durnia. </a:t>
            </a:r>
            <a:r>
              <a:rPr lang="pl-PL" b="1" dirty="0" smtClean="0"/>
              <a:t>Ty myślisz: ja nie wiem, że tobie chodzi o kobietę?... Nu, kobieta smaczna rzecz i bywa, że nawet innemu </a:t>
            </a:r>
            <a:r>
              <a:rPr lang="pl-PL" b="1" dirty="0" err="1" smtClean="0"/>
              <a:t>solidniemu</a:t>
            </a:r>
            <a:r>
              <a:rPr lang="pl-PL" b="1" dirty="0" smtClean="0"/>
              <a:t> człowiekowi przewróci mózgi. Baw więc się i ty, kiedy masz pieniądze</a:t>
            </a:r>
            <a:r>
              <a:rPr lang="pl-PL" dirty="0" smtClean="0"/>
              <a:t>. Ale ja tobie, Stanisławie Piotrowiczu, powiem jedno słówko, chcesz?.. </a:t>
            </a:r>
          </a:p>
          <a:p>
            <a:pPr algn="just">
              <a:buNone/>
            </a:pPr>
            <a:r>
              <a:rPr lang="pl-PL" dirty="0" smtClean="0"/>
              <a:t>- Proszę cię. </a:t>
            </a:r>
          </a:p>
          <a:p>
            <a:pPr algn="just">
              <a:buNone/>
            </a:pPr>
            <a:r>
              <a:rPr lang="pl-PL" dirty="0" smtClean="0"/>
              <a:t>- Kto prosi, żeby mu ogolić brodę, nie gniewa się na zdrapanie. Otóż, gołąbku, powiem tobie przypowieść. Znajduje się w tej Francji jakaś cudowna woda na wszystkie choroby (nie pomnę jej nazwiska).Więc słuchaj mnie: są tacy, którzy przychodzą tam na kolanach i prawie nie </a:t>
            </a:r>
            <a:r>
              <a:rPr lang="pl-PL" dirty="0" err="1" smtClean="0"/>
              <a:t>śmią</a:t>
            </a:r>
            <a:r>
              <a:rPr lang="pl-PL" dirty="0" smtClean="0"/>
              <a:t> spojrzeć; a są inni, którzy tę wodę bez ceremonii piją i nawet zęby płuczą... Ach, Stanisławie Piotrowiczu, </a:t>
            </a:r>
            <a:r>
              <a:rPr lang="pl-PL" b="1" dirty="0" smtClean="0"/>
              <a:t>ty nie wiesz, jak ten pijący grubo żartuje z modlącego się... Zobacz więc, czy nie jesteś takim, a gdybyś był, pluń na wszystko... Ale co tobie?... Boli? prawda..</a:t>
            </a:r>
            <a:r>
              <a:rPr lang="pl-PL" dirty="0" smtClean="0"/>
              <a:t>. No, pokosztuj wina... </a:t>
            </a:r>
          </a:p>
          <a:p>
            <a:pPr algn="just">
              <a:buNone/>
            </a:pPr>
            <a:r>
              <a:rPr lang="pl-PL" dirty="0" smtClean="0"/>
              <a:t>- Czyś słyszał co o niej? - głucho spytał Wokulski. </a:t>
            </a:r>
          </a:p>
          <a:p>
            <a:pPr algn="just">
              <a:buNone/>
            </a:pPr>
            <a:r>
              <a:rPr lang="pl-PL" dirty="0" smtClean="0"/>
              <a:t>- </a:t>
            </a:r>
            <a:r>
              <a:rPr lang="pl-PL" b="1" dirty="0" smtClean="0"/>
              <a:t>Klnę się, żem nic nadzwyczajnego nie słyszał - odparł Suzin uderzając się w piersi. - Kupcowi trzeba subiektów, a kobiecie bijących przed nią czołem, choćby dla zasłonięcia tego zucha, który nie bije pokłonów. Rzecz całkiem naturalna. Tylko ty, Stanisławie Piotrowiczu, nie wchodź między czeredę, a jeżeliś wszedł, podnieś głowę. Pół miliona rubli kapitału to przecie nie plewy; z takiego kupca nie powinni naśmiewać się ludzie</a:t>
            </a:r>
            <a:r>
              <a:rPr lang="pl-PL" dirty="0" smtClean="0"/>
              <a:t>. </a:t>
            </a:r>
          </a:p>
          <a:p>
            <a:pPr algn="just">
              <a:buNone/>
            </a:pPr>
            <a:r>
              <a:rPr lang="pl-PL" dirty="0" smtClean="0"/>
              <a:t>Wokulski podniósł się i przeciągnął jak człowiek, któremu zrobiono operację rozpalonym żelazem. </a:t>
            </a:r>
          </a:p>
          <a:p>
            <a:pPr algn="just">
              <a:buNone/>
            </a:pPr>
            <a:r>
              <a:rPr lang="pl-PL" dirty="0" smtClean="0"/>
              <a:t>"Może tak nie być, a może... tak być!... - pomyślał. - Ale jeżeli tak jest... część majątku oddam szczęśliwemu wielbicielowi za to; że mnie wyleczył!..." </a:t>
            </a:r>
          </a:p>
          <a:p>
            <a:pPr algn="just">
              <a:buNone/>
            </a:pPr>
            <a:r>
              <a:rPr lang="pl-PL" dirty="0" smtClean="0"/>
              <a:t>Wrócił do siebie i pierwszy raz całkiem spokojnie </a:t>
            </a:r>
            <a:r>
              <a:rPr lang="pl-PL" b="1" dirty="0" smtClean="0"/>
              <a:t>począł przebiegać myślą wszystkich adoratorów panny Izabeli</a:t>
            </a:r>
            <a:r>
              <a:rPr lang="pl-PL" dirty="0" smtClean="0"/>
              <a:t>, których widywał z nią lub o których tylko słyszał. </a:t>
            </a:r>
            <a:r>
              <a:rPr lang="pl-PL" b="1" dirty="0" smtClean="0"/>
              <a:t>Przypominał sobie ich znaczące rozmowy, tkliwe spojrzenia, dziwne półsłówka, wszystkie sprawozdania pani </a:t>
            </a:r>
            <a:r>
              <a:rPr lang="pl-PL" b="1" dirty="0" err="1" smtClean="0"/>
              <a:t>Meliton</a:t>
            </a:r>
            <a:r>
              <a:rPr lang="pl-PL" b="1" dirty="0" smtClean="0"/>
              <a:t>, wszystkie sądy, jakie krążyły o pannie Izabeli wśród podziwiającej ją publiczności. Wreszcie głęboko odetchnął: zdawało mu się, że znalazł jakąś nitkę, która może wyprowadzić go z labiryntu. </a:t>
            </a:r>
          </a:p>
          <a:p>
            <a:pPr algn="just">
              <a:buNone/>
            </a:pPr>
            <a:r>
              <a:rPr lang="pl-PL" dirty="0" smtClean="0"/>
              <a:t>"Wyjdę z niego chyba do pracowni </a:t>
            </a:r>
            <a:r>
              <a:rPr lang="pl-PL" dirty="0" err="1" smtClean="0"/>
              <a:t>Geista</a:t>
            </a:r>
            <a:r>
              <a:rPr lang="pl-PL" dirty="0" smtClean="0"/>
              <a:t>" - pomyślał czując, że już wpadło mu w serce pierwsze ziarno pogardy. </a:t>
            </a:r>
          </a:p>
          <a:p>
            <a:pPr algn="just">
              <a:buNone/>
            </a:pPr>
            <a:r>
              <a:rPr lang="pl-PL" dirty="0" smtClean="0"/>
              <a:t>"Ma prawo, ma wszelkie prawo!... - mruczał uśmiechając się. - Ale też wybór, czy może nawet wybory... </a:t>
            </a:r>
            <a:r>
              <a:rPr lang="pl-PL" dirty="0" err="1" smtClean="0"/>
              <a:t>Ehej</a:t>
            </a:r>
            <a:r>
              <a:rPr lang="pl-PL" dirty="0" smtClean="0"/>
              <a:t>, </a:t>
            </a:r>
            <a:r>
              <a:rPr lang="pl-PL" dirty="0" err="1" smtClean="0"/>
              <a:t>jakieżem</a:t>
            </a:r>
            <a:r>
              <a:rPr lang="pl-PL" dirty="0" smtClean="0"/>
              <a:t> ja podłe bydlę; a </a:t>
            </a:r>
            <a:r>
              <a:rPr lang="pl-PL" dirty="0" err="1" smtClean="0"/>
              <a:t>Geist</a:t>
            </a:r>
            <a:r>
              <a:rPr lang="pl-PL" dirty="0" smtClean="0"/>
              <a:t> uważa mnie za człowieka!..."</a:t>
            </a:r>
          </a:p>
          <a:p>
            <a:pPr>
              <a:buNone/>
            </a:pPr>
            <a:endParaRPr lang="pl-PL"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107504" y="0"/>
            <a:ext cx="9036496" cy="6858000"/>
          </a:xfrm>
          <a:ln>
            <a:solidFill>
              <a:schemeClr val="accent1"/>
            </a:solidFill>
          </a:ln>
        </p:spPr>
        <p:txBody>
          <a:bodyPr>
            <a:normAutofit fontScale="25000" lnSpcReduction="20000"/>
          </a:bodyPr>
          <a:lstStyle/>
          <a:p>
            <a:pPr algn="just">
              <a:buNone/>
            </a:pPr>
            <a:r>
              <a:rPr lang="pl-PL" sz="4800" dirty="0" smtClean="0">
                <a:latin typeface="Arial" pitchFamily="34" charset="0"/>
                <a:cs typeface="Arial" pitchFamily="34" charset="0"/>
              </a:rPr>
              <a:t>I ja miałbym tam wracać?... Po co?... Tu przynajmniej mam naród żyjący wszystkimi zdolnościami, jakimi obdarowano człowieka. Tu naczelnych miejsc nie obsiada pleśń podejrzanej starożytności, ale wysuwają się naprzód istotne siły: praca, rozum, wola, twórczość, wiedza, nawet piękność i zręczność, a nawet choćby szczere uczucie. Tam zaś praca staje pod pręgierzem, a triumfuje rozpusta! Ten, kto dorabia się majątku, nosi tytuł sknery, kutwy, dorobkiewicza; ten, kto go trwoni, nazywa się: hojnym, bezinteresownym, wspaniałomyślnym... Tam prostota jest dziwactwem, oszczędność wstydem, uczoność równoznaczny z obłędem, artyzm symbolizuje się dziurawymi łokciami. Tam, chcąc zdobyć miano człowieka, trzeba posiadać albo tytuł z pieniędzmi, albo talent wciskania się do przedpokojów. I ja bym tam miał wracać?...„   Począł chodzić po pokoju i liczyć: </a:t>
            </a:r>
          </a:p>
          <a:p>
            <a:pPr algn="just">
              <a:buNone/>
            </a:pPr>
            <a:r>
              <a:rPr lang="pl-PL" sz="4800" dirty="0" smtClean="0">
                <a:latin typeface="Arial" pitchFamily="34" charset="0"/>
                <a:cs typeface="Arial" pitchFamily="34" charset="0"/>
              </a:rPr>
              <a:t>"</a:t>
            </a:r>
            <a:r>
              <a:rPr lang="pl-PL" sz="4800" dirty="0" err="1" smtClean="0">
                <a:latin typeface="Arial" pitchFamily="34" charset="0"/>
                <a:cs typeface="Arial" pitchFamily="34" charset="0"/>
              </a:rPr>
              <a:t>Geist</a:t>
            </a:r>
            <a:r>
              <a:rPr lang="pl-PL" sz="4800" dirty="0" smtClean="0">
                <a:latin typeface="Arial" pitchFamily="34" charset="0"/>
                <a:cs typeface="Arial" pitchFamily="34" charset="0"/>
              </a:rPr>
              <a:t> jeden, ja drugi, Ochocki trzeci... Ze dwu jeszcze znajdziemy i za cztery albo pięć lat wyczerpalibyśmy owe osiem tysięcy doświadczeń, potrzebnych do znalezienia metalu lżejszego niż powietrze. No, a wtedy co?... Co stanie się z dzisiejszym światem na widok pierwszej machiny latającej, bez skrzydeł, bez skomplikowanych mechanizmów, a trwałej jak okręt pancerny?"</a:t>
            </a:r>
          </a:p>
          <a:p>
            <a:pPr algn="just">
              <a:buNone/>
            </a:pPr>
            <a:r>
              <a:rPr lang="pl-PL" sz="4800" dirty="0" smtClean="0">
                <a:latin typeface="Arial" pitchFamily="34" charset="0"/>
                <a:cs typeface="Arial" pitchFamily="34" charset="0"/>
              </a:rPr>
              <a:t>Zdawało mu się, że szmer uliczny za jego oknami rozszerza się i potęguje ogarniając cały Paryż, Francję i Europę. I że wszystkie głosy ludzkie zlewają się w jeden ogromny okrzyk: "Sława!... sława!... sława!..."</a:t>
            </a:r>
          </a:p>
          <a:p>
            <a:pPr algn="just">
              <a:buNone/>
            </a:pPr>
            <a:r>
              <a:rPr lang="pl-PL" sz="4800" dirty="0" smtClean="0">
                <a:latin typeface="Arial" pitchFamily="34" charset="0"/>
                <a:cs typeface="Arial" pitchFamily="34" charset="0"/>
              </a:rPr>
              <a:t>"Oszalałem?" - mruknął. </a:t>
            </a:r>
          </a:p>
          <a:p>
            <a:pPr algn="just">
              <a:buNone/>
            </a:pPr>
            <a:r>
              <a:rPr lang="pl-PL" sz="4800" dirty="0" smtClean="0">
                <a:latin typeface="Arial" pitchFamily="34" charset="0"/>
                <a:cs typeface="Arial" pitchFamily="34" charset="0"/>
              </a:rPr>
              <a:t>Szybko rozpiął kamizelkę i wydobywszy spod koszuli złoty medalion otworzył go. Skrawek metalu, podobnego do mosiądzu i lekkiego jak puch, był na swoim miejscu.</a:t>
            </a:r>
          </a:p>
          <a:p>
            <a:pPr algn="just">
              <a:buNone/>
            </a:pPr>
            <a:r>
              <a:rPr lang="pl-PL" sz="4800" dirty="0" err="1" smtClean="0">
                <a:latin typeface="Arial" pitchFamily="34" charset="0"/>
                <a:cs typeface="Arial" pitchFamily="34" charset="0"/>
              </a:rPr>
              <a:t>Geist</a:t>
            </a:r>
            <a:r>
              <a:rPr lang="pl-PL" sz="4800" dirty="0" smtClean="0">
                <a:latin typeface="Arial" pitchFamily="34" charset="0"/>
                <a:cs typeface="Arial" pitchFamily="34" charset="0"/>
              </a:rPr>
              <a:t> nie łudził go; droga do olbrzymiego wynalazku była na oścież otwarta. </a:t>
            </a:r>
          </a:p>
          <a:p>
            <a:pPr algn="just">
              <a:buNone/>
            </a:pPr>
            <a:r>
              <a:rPr lang="pl-PL" sz="4800" dirty="0" smtClean="0">
                <a:latin typeface="Arial" pitchFamily="34" charset="0"/>
                <a:cs typeface="Arial" pitchFamily="34" charset="0"/>
              </a:rPr>
              <a:t>"Zostaję! - szepnął. - Bóg ani ludzie nie przebaczyliby mi zaniedbania podobnej sprawy."</a:t>
            </a:r>
          </a:p>
          <a:p>
            <a:pPr algn="just">
              <a:buNone/>
            </a:pPr>
            <a:r>
              <a:rPr lang="pl-PL" sz="4800" dirty="0" smtClean="0">
                <a:latin typeface="Arial" pitchFamily="34" charset="0"/>
                <a:cs typeface="Arial" pitchFamily="34" charset="0"/>
              </a:rPr>
              <a:t>Mrok już zapadał. Wokulski zaświecił gazowe lampy nad stołem, wydobył papier i pióro i zaczął pisać: </a:t>
            </a:r>
          </a:p>
          <a:p>
            <a:pPr algn="just">
              <a:buNone/>
            </a:pPr>
            <a:r>
              <a:rPr lang="pl-PL" sz="4800" dirty="0" smtClean="0">
                <a:latin typeface="Arial" pitchFamily="34" charset="0"/>
                <a:cs typeface="Arial" pitchFamily="34" charset="0"/>
              </a:rPr>
              <a:t>"Mój Ignacy! Chcę pogadać z tobą o bardzo ważnych rzeczach, a ponieważ do Warszawy już nie wrócę, proszę cię więc, ażebyś jak najśpieszniej..."</a:t>
            </a:r>
          </a:p>
          <a:p>
            <a:pPr algn="just">
              <a:buNone/>
            </a:pPr>
            <a:r>
              <a:rPr lang="pl-PL" sz="4800" dirty="0" smtClean="0">
                <a:latin typeface="Arial" pitchFamily="34" charset="0"/>
                <a:cs typeface="Arial" pitchFamily="34" charset="0"/>
              </a:rPr>
              <a:t>Nagle rzucił pióro: jakaś trwoga opanowała go na widok napisanych przez siebie wyrazów: "do Warszawy już nie wrócę..." </a:t>
            </a:r>
          </a:p>
          <a:p>
            <a:pPr algn="just">
              <a:buNone/>
            </a:pPr>
            <a:r>
              <a:rPr lang="pl-PL" sz="4800" dirty="0" smtClean="0">
                <a:latin typeface="Arial" pitchFamily="34" charset="0"/>
                <a:cs typeface="Arial" pitchFamily="34" charset="0"/>
              </a:rPr>
              <a:t>"Dlaczego nie mam wrócić?.. " - szepnął. </a:t>
            </a:r>
          </a:p>
          <a:p>
            <a:pPr algn="just">
              <a:buNone/>
            </a:pPr>
            <a:r>
              <a:rPr lang="pl-PL" sz="4800" dirty="0" smtClean="0">
                <a:latin typeface="Arial" pitchFamily="34" charset="0"/>
                <a:cs typeface="Arial" pitchFamily="34" charset="0"/>
              </a:rPr>
              <a:t>"A po co?... Może po to, ażeby znowu spotkać pannę Izabelę, znowu stracić energię?..."</a:t>
            </a:r>
          </a:p>
          <a:p>
            <a:pPr algn="just">
              <a:buNone/>
            </a:pPr>
            <a:r>
              <a:rPr lang="pl-PL" sz="4800" dirty="0" smtClean="0">
                <a:latin typeface="Arial" pitchFamily="34" charset="0"/>
                <a:cs typeface="Arial" pitchFamily="34" charset="0"/>
              </a:rPr>
              <a:t>"Raz nareszcie muszę zamknąć te głupie rachunki..."</a:t>
            </a:r>
          </a:p>
          <a:p>
            <a:pPr algn="just">
              <a:buNone/>
            </a:pPr>
            <a:r>
              <a:rPr lang="pl-PL" sz="4800" dirty="0" smtClean="0">
                <a:latin typeface="Arial" pitchFamily="34" charset="0"/>
                <a:cs typeface="Arial" pitchFamily="34" charset="0"/>
              </a:rPr>
              <a:t>Chodził i myślał: </a:t>
            </a:r>
          </a:p>
          <a:p>
            <a:pPr algn="just">
              <a:buNone/>
            </a:pPr>
            <a:r>
              <a:rPr lang="pl-PL" sz="4800" dirty="0" smtClean="0">
                <a:latin typeface="Arial" pitchFamily="34" charset="0"/>
                <a:cs typeface="Arial" pitchFamily="34" charset="0"/>
              </a:rPr>
              <a:t>"Oto dwie drogi: jedna wiedzie do nieobliczonych reform ludzkości, druga do podobania się, a nawet, przypuśćmy, do zdobycia kobiety. Co wybrać?... Bo jużci jest faktem, że każdy nowy a ważny materiał, każda nowa siła to nowe piętro cywilizacji. Brąz stworzył cywilizację klasyczną, żelazo wieki średnie; proch zakończył wieki średnie, a węgiel kamienny rozpoczął wiek dziewiętnasty. Co się tu wahać: metale </a:t>
            </a:r>
            <a:r>
              <a:rPr lang="pl-PL" sz="4800" dirty="0" err="1" smtClean="0">
                <a:latin typeface="Arial" pitchFamily="34" charset="0"/>
                <a:cs typeface="Arial" pitchFamily="34" charset="0"/>
              </a:rPr>
              <a:t>Geista</a:t>
            </a:r>
            <a:r>
              <a:rPr lang="pl-PL" sz="4800" dirty="0" smtClean="0">
                <a:latin typeface="Arial" pitchFamily="34" charset="0"/>
                <a:cs typeface="Arial" pitchFamily="34" charset="0"/>
              </a:rPr>
              <a:t> dadzą początek takiej cywilizacji, o jakiej nie marzono, i kto wie, czy wprost nie uszlachetnią gatunku ludzkiego...</a:t>
            </a:r>
          </a:p>
          <a:p>
            <a:pPr algn="just">
              <a:buNone/>
            </a:pPr>
            <a:r>
              <a:rPr lang="pl-PL" sz="4800" dirty="0" smtClean="0">
                <a:latin typeface="Arial" pitchFamily="34" charset="0"/>
                <a:cs typeface="Arial" pitchFamily="34" charset="0"/>
              </a:rPr>
              <a:t>A z drugiej strony cóż mam?... Kobietę, która przy takich jak ja parweniuszach nie wahałaby się kąpać. Czym jestem w jej oczach obok tych wykwintnisiów, dla których pusta rozmowa, koncept, </a:t>
            </a:r>
            <a:r>
              <a:rPr lang="pl-PL" sz="4800" dirty="0" err="1" smtClean="0">
                <a:latin typeface="Arial" pitchFamily="34" charset="0"/>
                <a:cs typeface="Arial" pitchFamily="34" charset="0"/>
              </a:rPr>
              <a:t>kompliment</a:t>
            </a:r>
            <a:r>
              <a:rPr lang="pl-PL" sz="4800" dirty="0" smtClean="0">
                <a:latin typeface="Arial" pitchFamily="34" charset="0"/>
                <a:cs typeface="Arial" pitchFamily="34" charset="0"/>
              </a:rPr>
              <a:t> stanowią najwyższą treść życia. Co ta czereda, nie wyłączając jej samej, powiedziałaby na widok obdartego </a:t>
            </a:r>
            <a:r>
              <a:rPr lang="pl-PL" sz="4800" dirty="0" err="1" smtClean="0">
                <a:latin typeface="Arial" pitchFamily="34" charset="0"/>
                <a:cs typeface="Arial" pitchFamily="34" charset="0"/>
              </a:rPr>
              <a:t>Geista</a:t>
            </a:r>
            <a:r>
              <a:rPr lang="pl-PL" sz="4800" dirty="0" smtClean="0">
                <a:latin typeface="Arial" pitchFamily="34" charset="0"/>
                <a:cs typeface="Arial" pitchFamily="34" charset="0"/>
              </a:rPr>
              <a:t> i jego niezmiernych odkryć? Tak są ciemni, że nawet nie dziwiliby się temu. </a:t>
            </a:r>
          </a:p>
          <a:p>
            <a:pPr algn="just">
              <a:buNone/>
            </a:pPr>
            <a:r>
              <a:rPr lang="pl-PL" sz="4800" dirty="0" smtClean="0">
                <a:latin typeface="Arial" pitchFamily="34" charset="0"/>
                <a:cs typeface="Arial" pitchFamily="34" charset="0"/>
              </a:rPr>
              <a:t>Przypuśćmy wreszcie, żebym się z nią ożenił, a wtedy co?... Natychmiast do salonu dorobkiewicza wleliby się wszyscy jawni i tajni wielbiciele, kuzyni rozmaitego stopnia, czy ja wiem wreszcie </a:t>
            </a:r>
            <a:r>
              <a:rPr lang="pl-PL" sz="4800" dirty="0" err="1" smtClean="0">
                <a:latin typeface="Arial" pitchFamily="34" charset="0"/>
                <a:cs typeface="Arial" pitchFamily="34" charset="0"/>
              </a:rPr>
              <a:t>kto!...I</a:t>
            </a:r>
            <a:r>
              <a:rPr lang="pl-PL" sz="4800" dirty="0" smtClean="0">
                <a:latin typeface="Arial" pitchFamily="34" charset="0"/>
                <a:cs typeface="Arial" pitchFamily="34" charset="0"/>
              </a:rPr>
              <a:t> znowu musiałbym zamykać oczy na ich spojrzenia, głuchnąć na ich </a:t>
            </a:r>
            <a:r>
              <a:rPr lang="pl-PL" sz="4800" dirty="0" err="1" smtClean="0">
                <a:latin typeface="Arial" pitchFamily="34" charset="0"/>
                <a:cs typeface="Arial" pitchFamily="34" charset="0"/>
              </a:rPr>
              <a:t>komplimenta</a:t>
            </a:r>
            <a:r>
              <a:rPr lang="pl-PL" sz="4800" dirty="0" smtClean="0">
                <a:latin typeface="Arial" pitchFamily="34" charset="0"/>
                <a:cs typeface="Arial" pitchFamily="34" charset="0"/>
              </a:rPr>
              <a:t>, dyskretnie usuwać się od ich poufnych rozmów-o czym? O mojej hańbie czy głupocie?... Po roku tego życia spodliliby mnie tak, że może zniżyłbym się do zazdrości o podobne indywidua... </a:t>
            </a:r>
          </a:p>
          <a:p>
            <a:pPr algn="just">
              <a:buNone/>
            </a:pPr>
            <a:r>
              <a:rPr lang="pl-PL" sz="4800" dirty="0" smtClean="0">
                <a:latin typeface="Arial" pitchFamily="34" charset="0"/>
                <a:cs typeface="Arial" pitchFamily="34" charset="0"/>
              </a:rPr>
              <a:t>Ach, czy nie wolałbym rzucić serce głodnemu psu aniżeli oddać je kobiecie, która nawet nie domyśla się, jaka jest różnica między nimi a mną.  Basta!."</a:t>
            </a:r>
          </a:p>
          <a:p>
            <a:endParaRPr lang="pl-PL"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107504" y="620688"/>
            <a:ext cx="8784976" cy="6048672"/>
          </a:xfrm>
          <a:ln>
            <a:solidFill>
              <a:schemeClr val="accent1"/>
            </a:solidFill>
          </a:ln>
        </p:spPr>
        <p:txBody>
          <a:bodyPr>
            <a:normAutofit fontScale="47500" lnSpcReduction="20000"/>
          </a:bodyPr>
          <a:lstStyle/>
          <a:p>
            <a:pPr algn="just">
              <a:buNone/>
            </a:pPr>
            <a:r>
              <a:rPr lang="pl-PL" dirty="0" smtClean="0"/>
              <a:t>Znowu usiadł przy stole i zaczął list do </a:t>
            </a:r>
            <a:r>
              <a:rPr lang="pl-PL" dirty="0" err="1" smtClean="0"/>
              <a:t>Geista</a:t>
            </a:r>
            <a:r>
              <a:rPr lang="pl-PL" dirty="0" smtClean="0"/>
              <a:t>. Nagle przerwał: </a:t>
            </a:r>
          </a:p>
          <a:p>
            <a:pPr algn="just">
              <a:buNone/>
            </a:pPr>
            <a:r>
              <a:rPr lang="pl-PL" dirty="0" smtClean="0"/>
              <a:t>"Paradny jestem - rzekł głośno - chcę pisać zobowiązanie </a:t>
            </a:r>
            <a:r>
              <a:rPr lang="pl-PL" dirty="0" err="1" smtClean="0"/>
              <a:t>nieuregulowawszy</a:t>
            </a:r>
            <a:r>
              <a:rPr lang="pl-PL" dirty="0" smtClean="0"/>
              <a:t> moich interesów..."</a:t>
            </a:r>
          </a:p>
          <a:p>
            <a:pPr algn="just">
              <a:buNone/>
            </a:pPr>
            <a:r>
              <a:rPr lang="pl-PL" dirty="0" smtClean="0"/>
              <a:t>"Oto zmieniły się czasy! - myślał. - Dawniej taki </a:t>
            </a:r>
            <a:r>
              <a:rPr lang="pl-PL" dirty="0" err="1" smtClean="0"/>
              <a:t>Geist</a:t>
            </a:r>
            <a:r>
              <a:rPr lang="pl-PL" dirty="0" smtClean="0"/>
              <a:t> byłby symbolem szatana, z którym walczy o duszę ludzką anioł w postaci kobiety. A dzisiaj... kto jest szatanem, a kto aniołem?..."</a:t>
            </a:r>
          </a:p>
          <a:p>
            <a:pPr algn="just">
              <a:buNone/>
            </a:pPr>
            <a:r>
              <a:rPr lang="pl-PL" dirty="0" smtClean="0"/>
              <a:t>Wtem zapukano do drzwi. Wszedł garson i podał Wokulskiemu duży list. </a:t>
            </a:r>
          </a:p>
          <a:p>
            <a:pPr algn="just">
              <a:buNone/>
            </a:pPr>
            <a:r>
              <a:rPr lang="pl-PL" dirty="0" smtClean="0"/>
              <a:t>"Z Warszawy - szepnął. - Od Rzeckiego?... Przysyła mi jakiś drugi list... Ach, od prezesowej!... Co, może donosi mi o ślubie panny Izabeli? </a:t>
            </a:r>
          </a:p>
          <a:p>
            <a:pPr algn="just">
              <a:buNone/>
            </a:pPr>
            <a:r>
              <a:rPr lang="pl-PL" dirty="0" smtClean="0"/>
              <a:t>Rozerwał kopertę, lecz przez chwilę wahał się z odczytaniem. Serce zaczęło mu bić śpieszniej. "Wszystko jedno!" -mruknął i zaczął: </a:t>
            </a:r>
          </a:p>
          <a:p>
            <a:pPr algn="just">
              <a:buNone/>
            </a:pPr>
            <a:r>
              <a:rPr lang="pl-PL" dirty="0" smtClean="0"/>
              <a:t>"Mój kochany panie Stanisławie! Dobrze, widać, bawisz się, podobno nawet w Paryżu, kiedy zapominasz o swoich przyjaciołach. A grób śp. biednego stryja twego wciąż czeka na obiecany kamień i ja także chciałabym poradzić się ciebie o budowę cukrowni, do której namawiają mnie na stare lata. Wstydź się, panie Stanisławie a nade wszystko żałuj, że nie widzisz rumieńca na twarzy Beli, która w tej chwili jest u mnie i spiekła raczka usłyszawszy, że piszę do ciebie. Kochane dziecko! Mieszka u ciotki w sąsiedztwie i często mnie odwiedza. Domyślam się, że zrobiłeś jej jakąś dużą przykrość; nie ociągaj się więc z przeprosinami i jak najrychlej przyjeżdżaj prosto do mnie. Bela zabawi tu jeszcze kilka dni i może uda mi się wyjednać ci przebaczenie..."</a:t>
            </a:r>
          </a:p>
          <a:p>
            <a:pPr algn="just">
              <a:buNone/>
            </a:pPr>
            <a:r>
              <a:rPr lang="pl-PL" dirty="0" smtClean="0"/>
              <a:t>Wokulski zerwał się od stołu, otworzył okno i postawszy w nim chwilę przeczytał drugi raz list prezesowej; oczy zaiskrzyły mu się, na twarz wystąpiły wypieki. </a:t>
            </a:r>
          </a:p>
          <a:p>
            <a:pPr algn="just">
              <a:buNone/>
            </a:pPr>
            <a:r>
              <a:rPr lang="pl-PL" dirty="0" smtClean="0"/>
              <a:t>Zadzwonił raz, drugi, trzeci... Wreszcie sam wybiegł na korytarz wołając: </a:t>
            </a:r>
          </a:p>
          <a:p>
            <a:pPr algn="just">
              <a:buNone/>
            </a:pPr>
            <a:r>
              <a:rPr lang="pl-PL" dirty="0" smtClean="0"/>
              <a:t>- Garson!.. Hej, garson!... </a:t>
            </a:r>
          </a:p>
          <a:p>
            <a:pPr algn="just">
              <a:buNone/>
            </a:pPr>
            <a:r>
              <a:rPr lang="pl-PL" dirty="0" smtClean="0"/>
              <a:t>- Do usług... </a:t>
            </a:r>
          </a:p>
          <a:p>
            <a:pPr algn="just">
              <a:buNone/>
            </a:pPr>
            <a:r>
              <a:rPr lang="pl-PL" dirty="0" smtClean="0"/>
              <a:t>- Rachunek. </a:t>
            </a:r>
          </a:p>
          <a:p>
            <a:pPr algn="just">
              <a:buNone/>
            </a:pPr>
            <a:r>
              <a:rPr lang="pl-PL" dirty="0" smtClean="0"/>
              <a:t>- Jaki?.. </a:t>
            </a:r>
          </a:p>
          <a:p>
            <a:pPr algn="just">
              <a:buNone/>
            </a:pPr>
            <a:r>
              <a:rPr lang="pl-PL" dirty="0" smtClean="0"/>
              <a:t>- Cały rachunek za ostatnie pięć dni... Cały, nie rozumiesz?... </a:t>
            </a:r>
          </a:p>
          <a:p>
            <a:pPr algn="just">
              <a:buNone/>
            </a:pPr>
            <a:r>
              <a:rPr lang="pl-PL" dirty="0" smtClean="0"/>
              <a:t>- Czy zaraz?... - zdziwił się garson. </a:t>
            </a:r>
          </a:p>
          <a:p>
            <a:pPr algn="just">
              <a:buNone/>
            </a:pPr>
            <a:r>
              <a:rPr lang="pl-PL" dirty="0" smtClean="0"/>
              <a:t>- Natychmiast i... powóz na dworzec kolei północnej... Natychmiast!</a:t>
            </a:r>
          </a:p>
          <a:p>
            <a:endParaRPr lang="pl-PL" dirty="0"/>
          </a:p>
        </p:txBody>
      </p:sp>
      <p:sp>
        <p:nvSpPr>
          <p:cNvPr id="4" name="pole tekstowe 3"/>
          <p:cNvSpPr txBox="1"/>
          <p:nvPr/>
        </p:nvSpPr>
        <p:spPr>
          <a:xfrm>
            <a:off x="1115616" y="188640"/>
            <a:ext cx="5460406" cy="369332"/>
          </a:xfrm>
          <a:prstGeom prst="rect">
            <a:avLst/>
          </a:prstGeom>
          <a:noFill/>
          <a:ln>
            <a:solidFill>
              <a:schemeClr val="accent1"/>
            </a:solidFill>
          </a:ln>
        </p:spPr>
        <p:txBody>
          <a:bodyPr wrap="none" rtlCol="0">
            <a:spAutoFit/>
          </a:bodyPr>
          <a:lstStyle/>
          <a:p>
            <a:r>
              <a:rPr lang="pl-PL" dirty="0" smtClean="0"/>
              <a:t>Jak kończy się pojedynek pozytywizmu z romantyzmem?</a:t>
            </a:r>
            <a:endParaRPr lang="pl-PL"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Poniższe sceny są w tomie II:</a:t>
            </a:r>
            <a:endParaRPr lang="pl-PL" dirty="0"/>
          </a:p>
        </p:txBody>
      </p:sp>
      <p:sp>
        <p:nvSpPr>
          <p:cNvPr id="3" name="Symbol zastępczy zawartości 2"/>
          <p:cNvSpPr>
            <a:spLocks noGrp="1"/>
          </p:cNvSpPr>
          <p:nvPr>
            <p:ph idx="1"/>
          </p:nvPr>
        </p:nvSpPr>
        <p:spPr>
          <a:xfrm>
            <a:off x="251520" y="1484784"/>
            <a:ext cx="8712968" cy="5112568"/>
          </a:xfrm>
          <a:ln>
            <a:solidFill>
              <a:schemeClr val="accent1"/>
            </a:solidFill>
          </a:ln>
        </p:spPr>
        <p:txBody>
          <a:bodyPr/>
          <a:lstStyle/>
          <a:p>
            <a:pPr>
              <a:buNone/>
            </a:pPr>
            <a:r>
              <a:rPr lang="pl-PL" b="1" dirty="0" smtClean="0"/>
              <a:t>Paryż</a:t>
            </a:r>
            <a:r>
              <a:rPr lang="pl-PL" dirty="0" smtClean="0"/>
              <a:t>: </a:t>
            </a:r>
          </a:p>
          <a:p>
            <a:pPr>
              <a:buNone/>
            </a:pPr>
            <a:r>
              <a:rPr lang="pl-PL" dirty="0" smtClean="0"/>
              <a:t>a) r.3 </a:t>
            </a:r>
            <a:r>
              <a:rPr lang="pl-PL" i="1" dirty="0" smtClean="0"/>
              <a:t>Szare dnie i krwawe godziny</a:t>
            </a:r>
          </a:p>
          <a:p>
            <a:pPr>
              <a:buNone/>
            </a:pPr>
            <a:r>
              <a:rPr lang="pl-PL" dirty="0" smtClean="0"/>
              <a:t>b) r. 4 – </a:t>
            </a:r>
            <a:r>
              <a:rPr lang="pl-PL" i="1" dirty="0" smtClean="0"/>
              <a:t>Widziadło </a:t>
            </a:r>
            <a:endParaRPr lang="pl-PL" i="1" dirty="0"/>
          </a:p>
        </p:txBody>
      </p:sp>
      <p:sp>
        <p:nvSpPr>
          <p:cNvPr id="4" name="pole tekstowe 3"/>
          <p:cNvSpPr txBox="1"/>
          <p:nvPr/>
        </p:nvSpPr>
        <p:spPr>
          <a:xfrm>
            <a:off x="395536" y="3789040"/>
            <a:ext cx="8438528" cy="2308324"/>
          </a:xfrm>
          <a:prstGeom prst="rect">
            <a:avLst/>
          </a:prstGeom>
          <a:noFill/>
          <a:ln>
            <a:solidFill>
              <a:schemeClr val="accent1"/>
            </a:solidFill>
          </a:ln>
        </p:spPr>
        <p:txBody>
          <a:bodyPr wrap="square" rtlCol="0">
            <a:spAutoFit/>
          </a:bodyPr>
          <a:lstStyle/>
          <a:p>
            <a:r>
              <a:rPr lang="pl-PL" b="1" dirty="0" smtClean="0"/>
              <a:t>Cechy romantycznego bohatera</a:t>
            </a:r>
            <a:r>
              <a:rPr lang="pl-PL" b="1" dirty="0" smtClean="0"/>
              <a:t>: przypomnienie</a:t>
            </a:r>
            <a:endParaRPr lang="pl-PL" b="1" dirty="0" smtClean="0"/>
          </a:p>
          <a:p>
            <a:pPr marL="342900" indent="-342900">
              <a:buAutoNum type="arabicParenR"/>
            </a:pPr>
            <a:r>
              <a:rPr lang="pl-PL" b="1" dirty="0" smtClean="0"/>
              <a:t>Indywidualizm</a:t>
            </a:r>
          </a:p>
          <a:p>
            <a:pPr marL="342900" indent="-342900">
              <a:buAutoNum type="arabicParenR"/>
            </a:pPr>
            <a:r>
              <a:rPr lang="pl-PL" b="1" dirty="0" smtClean="0"/>
              <a:t>Bunt</a:t>
            </a:r>
          </a:p>
          <a:p>
            <a:pPr marL="342900" indent="-342900">
              <a:buAutoNum type="arabicParenR"/>
            </a:pPr>
            <a:r>
              <a:rPr lang="pl-PL" b="1" dirty="0" smtClean="0"/>
              <a:t>Poczucie osamotnienia/niezrozumienia</a:t>
            </a:r>
          </a:p>
          <a:p>
            <a:pPr marL="342900" indent="-342900">
              <a:buAutoNum type="arabicParenR"/>
            </a:pPr>
            <a:r>
              <a:rPr lang="pl-PL" b="1" dirty="0" smtClean="0"/>
              <a:t>Specyficzna biografia (ewolucja)</a:t>
            </a:r>
          </a:p>
          <a:p>
            <a:pPr marL="342900" indent="-342900">
              <a:buAutoNum type="arabicParenR"/>
            </a:pPr>
            <a:r>
              <a:rPr lang="pl-PL" b="1" dirty="0" smtClean="0"/>
              <a:t>Emocjonalizm</a:t>
            </a:r>
          </a:p>
          <a:p>
            <a:pPr marL="342900" indent="-342900">
              <a:buAutoNum type="arabicParenR"/>
            </a:pPr>
            <a:r>
              <a:rPr lang="pl-PL" b="1" dirty="0" smtClean="0"/>
              <a:t>Próba samobójcza</a:t>
            </a:r>
          </a:p>
          <a:p>
            <a:pPr marL="342900" indent="-342900">
              <a:buAutoNum type="arabicParenR"/>
            </a:pPr>
            <a:r>
              <a:rPr lang="pl-PL" b="1" dirty="0" smtClean="0"/>
              <a:t>Miłość – teoria bliźniaczych </a:t>
            </a:r>
            <a:r>
              <a:rPr lang="pl-PL" b="1" dirty="0" smtClean="0"/>
              <a:t>dusz (Platon)</a:t>
            </a:r>
            <a:endParaRPr lang="pl-PL"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706090"/>
          </a:xfrm>
          <a:ln>
            <a:solidFill>
              <a:schemeClr val="accent1"/>
            </a:solidFill>
          </a:ln>
        </p:spPr>
        <p:txBody>
          <a:bodyPr>
            <a:normAutofit/>
          </a:bodyPr>
          <a:lstStyle/>
          <a:p>
            <a:pPr algn="just"/>
            <a:r>
              <a:rPr lang="pl-PL" sz="2800" dirty="0" smtClean="0"/>
              <a:t>     Paryż – wpływ miejsca urodzenia na przebieg życia</a:t>
            </a:r>
            <a:endParaRPr lang="pl-PL" sz="2800" dirty="0"/>
          </a:p>
        </p:txBody>
      </p:sp>
      <p:cxnSp>
        <p:nvCxnSpPr>
          <p:cNvPr id="5" name="Łącznik prosty ze strzałką 4"/>
          <p:cNvCxnSpPr/>
          <p:nvPr/>
        </p:nvCxnSpPr>
        <p:spPr>
          <a:xfrm flipH="1">
            <a:off x="1331640" y="836712"/>
            <a:ext cx="2664296" cy="18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pole tekstowe 5"/>
          <p:cNvSpPr txBox="1"/>
          <p:nvPr/>
        </p:nvSpPr>
        <p:spPr>
          <a:xfrm>
            <a:off x="179512" y="2780928"/>
            <a:ext cx="4529260" cy="2031325"/>
          </a:xfrm>
          <a:prstGeom prst="rect">
            <a:avLst/>
          </a:prstGeom>
          <a:solidFill>
            <a:srgbClr val="FFC000"/>
          </a:solidFill>
          <a:ln>
            <a:solidFill>
              <a:schemeClr val="accent1"/>
            </a:solidFill>
          </a:ln>
        </p:spPr>
        <p:txBody>
          <a:bodyPr wrap="square" rtlCol="0">
            <a:spAutoFit/>
          </a:bodyPr>
          <a:lstStyle/>
          <a:p>
            <a:r>
              <a:rPr lang="pl-PL" u="sng" dirty="0" smtClean="0"/>
              <a:t>Determinizm</a:t>
            </a:r>
          </a:p>
          <a:p>
            <a:r>
              <a:rPr lang="pl-PL" dirty="0" smtClean="0"/>
              <a:t> - zależność życia od</a:t>
            </a:r>
          </a:p>
          <a:p>
            <a:r>
              <a:rPr lang="pl-PL" b="1" dirty="0" smtClean="0"/>
              <a:t>miejsca</a:t>
            </a:r>
            <a:r>
              <a:rPr lang="pl-PL" dirty="0" smtClean="0"/>
              <a:t>, w którym się urodziło.</a:t>
            </a:r>
          </a:p>
          <a:p>
            <a:endParaRPr lang="pl-PL" dirty="0" smtClean="0"/>
          </a:p>
          <a:p>
            <a:pPr algn="just"/>
            <a:r>
              <a:rPr lang="pl-PL" dirty="0" smtClean="0"/>
              <a:t>1) </a:t>
            </a:r>
            <a:r>
              <a:rPr lang="pl-PL" b="1" dirty="0" smtClean="0"/>
              <a:t>Jak wyglądałoby życie Wokulskiego,</a:t>
            </a:r>
          </a:p>
          <a:p>
            <a:pPr algn="just"/>
            <a:r>
              <a:rPr lang="pl-PL" b="1" dirty="0" smtClean="0"/>
              <a:t>gdyby urodził się w Paryżu? Przedstaw na </a:t>
            </a:r>
          </a:p>
          <a:p>
            <a:pPr algn="just"/>
            <a:r>
              <a:rPr lang="pl-PL" b="1" dirty="0" smtClean="0"/>
              <a:t>podstawie fragmentu nr </a:t>
            </a:r>
            <a:r>
              <a:rPr lang="pl-PL" b="1" dirty="0" smtClean="0"/>
              <a:t>1.</a:t>
            </a:r>
            <a:endParaRPr lang="pl-PL" b="1" dirty="0"/>
          </a:p>
        </p:txBody>
      </p:sp>
      <p:cxnSp>
        <p:nvCxnSpPr>
          <p:cNvPr id="8" name="Łącznik prosty ze strzałką 7"/>
          <p:cNvCxnSpPr/>
          <p:nvPr/>
        </p:nvCxnSpPr>
        <p:spPr>
          <a:xfrm>
            <a:off x="4932040" y="908720"/>
            <a:ext cx="1152128" cy="15841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pole tekstowe 8"/>
          <p:cNvSpPr txBox="1"/>
          <p:nvPr/>
        </p:nvSpPr>
        <p:spPr>
          <a:xfrm>
            <a:off x="5004048" y="2708920"/>
            <a:ext cx="3960440" cy="2308324"/>
          </a:xfrm>
          <a:prstGeom prst="rect">
            <a:avLst/>
          </a:prstGeom>
          <a:solidFill>
            <a:srgbClr val="FFC000"/>
          </a:solidFill>
          <a:ln>
            <a:solidFill>
              <a:schemeClr val="accent1"/>
            </a:solidFill>
          </a:ln>
        </p:spPr>
        <p:txBody>
          <a:bodyPr wrap="square" rtlCol="0">
            <a:spAutoFit/>
          </a:bodyPr>
          <a:lstStyle/>
          <a:p>
            <a:pPr algn="just"/>
            <a:r>
              <a:rPr lang="pl-PL" dirty="0" smtClean="0"/>
              <a:t>2) </a:t>
            </a:r>
            <a:r>
              <a:rPr lang="pl-PL" u="sng" dirty="0" smtClean="0"/>
              <a:t>Antropogeografia </a:t>
            </a:r>
          </a:p>
          <a:p>
            <a:pPr algn="just"/>
            <a:r>
              <a:rPr lang="pl-PL" dirty="0" smtClean="0"/>
              <a:t>– jak w naukowy sposób Wokulski tłumaczy </a:t>
            </a:r>
            <a:r>
              <a:rPr lang="pl-PL" b="1" dirty="0" smtClean="0"/>
              <a:t>różnice między różnymi miejscami życia (gdzie żyje się łatwiej i </a:t>
            </a:r>
            <a:r>
              <a:rPr lang="pl-PL" b="1" dirty="0" err="1" smtClean="0"/>
              <a:t>wartościowiej</a:t>
            </a:r>
            <a:r>
              <a:rPr lang="pl-PL" b="1" dirty="0" smtClean="0"/>
              <a:t> i dlaczego</a:t>
            </a:r>
            <a:r>
              <a:rPr lang="pl-PL" b="1" dirty="0" smtClean="0"/>
              <a:t>?) </a:t>
            </a:r>
            <a:r>
              <a:rPr lang="pl-PL" b="1" dirty="0" smtClean="0"/>
              <a:t>Przedstaw na podstawie fragmentu nr </a:t>
            </a:r>
            <a:r>
              <a:rPr lang="pl-PL" b="1" dirty="0" smtClean="0"/>
              <a:t>2.</a:t>
            </a:r>
            <a:endParaRPr lang="pl-PL" b="1" dirty="0" smtClean="0"/>
          </a:p>
          <a:p>
            <a:endParaRPr lang="pl-PL" dirty="0" smtClean="0"/>
          </a:p>
          <a:p>
            <a:endParaRPr lang="pl-PL" dirty="0"/>
          </a:p>
        </p:txBody>
      </p:sp>
      <p:sp>
        <p:nvSpPr>
          <p:cNvPr id="7" name="pole tekstowe 6"/>
          <p:cNvSpPr txBox="1"/>
          <p:nvPr/>
        </p:nvSpPr>
        <p:spPr>
          <a:xfrm>
            <a:off x="2987824" y="1988840"/>
            <a:ext cx="2376264" cy="646331"/>
          </a:xfrm>
          <a:prstGeom prst="rect">
            <a:avLst/>
          </a:prstGeom>
          <a:noFill/>
          <a:ln>
            <a:solidFill>
              <a:schemeClr val="accent1"/>
            </a:solidFill>
          </a:ln>
        </p:spPr>
        <p:txBody>
          <a:bodyPr wrap="square" rtlCol="0">
            <a:spAutoFit/>
          </a:bodyPr>
          <a:lstStyle/>
          <a:p>
            <a:r>
              <a:rPr lang="pl-PL" dirty="0" smtClean="0"/>
              <a:t>NOTATKA DO ZESZYTU: polecenia 1 i 2</a:t>
            </a:r>
            <a:endParaRPr lang="pl-PL"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107504" y="188640"/>
            <a:ext cx="8928992" cy="6552728"/>
          </a:xfrm>
          <a:ln>
            <a:solidFill>
              <a:schemeClr val="accent1"/>
            </a:solidFill>
          </a:ln>
        </p:spPr>
        <p:txBody>
          <a:bodyPr>
            <a:normAutofit fontScale="32500" lnSpcReduction="20000"/>
          </a:bodyPr>
          <a:lstStyle/>
          <a:p>
            <a:pPr>
              <a:buNone/>
            </a:pPr>
            <a:r>
              <a:rPr lang="pl-PL" sz="3700" dirty="0" smtClean="0">
                <a:latin typeface="Arial" pitchFamily="34" charset="0"/>
                <a:cs typeface="Arial" pitchFamily="34" charset="0"/>
              </a:rPr>
              <a:t>Każdy zresztą dzień w Paryżu przynosił mu nowe idee albo rozjaśniał tajemnice jego własnej duszy. </a:t>
            </a:r>
          </a:p>
          <a:p>
            <a:pPr>
              <a:buNone/>
            </a:pPr>
            <a:r>
              <a:rPr lang="pl-PL" sz="3700" dirty="0" smtClean="0">
                <a:latin typeface="Arial" pitchFamily="34" charset="0"/>
                <a:cs typeface="Arial" pitchFamily="34" charset="0"/>
              </a:rPr>
              <a:t>Raz, gdy siedział przed kawiarnią pijąc mazagran, zbliżył się do </a:t>
            </a:r>
            <a:r>
              <a:rPr lang="pl-PL" sz="3700" dirty="0" err="1" smtClean="0">
                <a:latin typeface="Arial" pitchFamily="34" charset="0"/>
                <a:cs typeface="Arial" pitchFamily="34" charset="0"/>
              </a:rPr>
              <a:t>werendy</a:t>
            </a:r>
            <a:r>
              <a:rPr lang="pl-PL" sz="3700" dirty="0" smtClean="0">
                <a:latin typeface="Arial" pitchFamily="34" charset="0"/>
                <a:cs typeface="Arial" pitchFamily="34" charset="0"/>
              </a:rPr>
              <a:t> jakiś uliczny tenor i przy akompaniamencie arfy zaśpiewał:</a:t>
            </a:r>
          </a:p>
          <a:p>
            <a:pPr>
              <a:buNone/>
            </a:pPr>
            <a:r>
              <a:rPr lang="pl-PL" sz="3700" i="1" dirty="0" smtClean="0">
                <a:latin typeface="Arial" pitchFamily="34" charset="0"/>
                <a:cs typeface="Arial" pitchFamily="34" charset="0"/>
              </a:rPr>
              <a:t>Au </a:t>
            </a:r>
            <a:r>
              <a:rPr lang="pl-PL" sz="3700" i="1" dirty="0" err="1" smtClean="0">
                <a:latin typeface="Arial" pitchFamily="34" charset="0"/>
                <a:cs typeface="Arial" pitchFamily="34" charset="0"/>
              </a:rPr>
              <a:t>printemps</a:t>
            </a:r>
            <a:r>
              <a:rPr lang="pl-PL" sz="3700" i="1" dirty="0" smtClean="0">
                <a:latin typeface="Arial" pitchFamily="34" charset="0"/>
                <a:cs typeface="Arial" pitchFamily="34" charset="0"/>
              </a:rPr>
              <a:t>, la </a:t>
            </a:r>
            <a:r>
              <a:rPr lang="pl-PL" sz="3700" i="1" dirty="0" err="1" smtClean="0">
                <a:latin typeface="Arial" pitchFamily="34" charset="0"/>
                <a:cs typeface="Arial" pitchFamily="34" charset="0"/>
              </a:rPr>
              <a:t>feuille</a:t>
            </a:r>
            <a:r>
              <a:rPr lang="pl-PL" sz="3700" i="1" dirty="0" smtClean="0">
                <a:latin typeface="Arial" pitchFamily="34" charset="0"/>
                <a:cs typeface="Arial" pitchFamily="34" charset="0"/>
              </a:rPr>
              <a:t> </a:t>
            </a:r>
            <a:r>
              <a:rPr lang="pl-PL" sz="3700" i="1" dirty="0" err="1" smtClean="0">
                <a:latin typeface="Arial" pitchFamily="34" charset="0"/>
                <a:cs typeface="Arial" pitchFamily="34" charset="0"/>
              </a:rPr>
              <a:t>repousse</a:t>
            </a:r>
            <a:r>
              <a:rPr lang="pl-PL" sz="3700" i="1" dirty="0" smtClean="0">
                <a:latin typeface="Arial" pitchFamily="34" charset="0"/>
                <a:cs typeface="Arial" pitchFamily="34" charset="0"/>
              </a:rPr>
              <a:t/>
            </a:r>
            <a:br>
              <a:rPr lang="pl-PL" sz="3700" i="1" dirty="0" smtClean="0">
                <a:latin typeface="Arial" pitchFamily="34" charset="0"/>
                <a:cs typeface="Arial" pitchFamily="34" charset="0"/>
              </a:rPr>
            </a:br>
            <a:r>
              <a:rPr lang="pl-PL" sz="3700" i="1" dirty="0" smtClean="0">
                <a:latin typeface="Arial" pitchFamily="34" charset="0"/>
                <a:cs typeface="Arial" pitchFamily="34" charset="0"/>
              </a:rPr>
              <a:t>Et la </a:t>
            </a:r>
            <a:r>
              <a:rPr lang="pl-PL" sz="3700" i="1" dirty="0" err="1" smtClean="0">
                <a:latin typeface="Arial" pitchFamily="34" charset="0"/>
                <a:cs typeface="Arial" pitchFamily="34" charset="0"/>
              </a:rPr>
              <a:t>flteur</a:t>
            </a:r>
            <a:r>
              <a:rPr lang="pl-PL" sz="3700" i="1" dirty="0" smtClean="0">
                <a:latin typeface="Arial" pitchFamily="34" charset="0"/>
                <a:cs typeface="Arial" pitchFamily="34" charset="0"/>
              </a:rPr>
              <a:t> </a:t>
            </a:r>
            <a:r>
              <a:rPr lang="pl-PL" sz="3700" i="1" dirty="0" err="1" smtClean="0">
                <a:latin typeface="Arial" pitchFamily="34" charset="0"/>
                <a:cs typeface="Arial" pitchFamily="34" charset="0"/>
              </a:rPr>
              <a:t>embellit</a:t>
            </a:r>
            <a:r>
              <a:rPr lang="pl-PL" sz="3700" i="1" dirty="0" smtClean="0">
                <a:latin typeface="Arial" pitchFamily="34" charset="0"/>
                <a:cs typeface="Arial" pitchFamily="34" charset="0"/>
              </a:rPr>
              <a:t> les </a:t>
            </a:r>
            <a:r>
              <a:rPr lang="pl-PL" sz="3700" i="1" dirty="0" err="1" smtClean="0">
                <a:latin typeface="Arial" pitchFamily="34" charset="0"/>
                <a:cs typeface="Arial" pitchFamily="34" charset="0"/>
              </a:rPr>
              <a:t>prés</a:t>
            </a:r>
            <a:r>
              <a:rPr lang="pl-PL" sz="3700" i="1" dirty="0" smtClean="0">
                <a:latin typeface="Arial" pitchFamily="34" charset="0"/>
                <a:cs typeface="Arial" pitchFamily="34" charset="0"/>
              </a:rPr>
              <a:t>, </a:t>
            </a:r>
            <a:br>
              <a:rPr lang="pl-PL" sz="3700" i="1" dirty="0" smtClean="0">
                <a:latin typeface="Arial" pitchFamily="34" charset="0"/>
                <a:cs typeface="Arial" pitchFamily="34" charset="0"/>
              </a:rPr>
            </a:br>
            <a:r>
              <a:rPr lang="pl-PL" sz="3700" i="1" dirty="0" err="1" smtClean="0">
                <a:latin typeface="Arial" pitchFamily="34" charset="0"/>
                <a:cs typeface="Arial" pitchFamily="34" charset="0"/>
              </a:rPr>
              <a:t>Mignonette</a:t>
            </a:r>
            <a:r>
              <a:rPr lang="pl-PL" sz="3700" i="1" dirty="0" smtClean="0">
                <a:latin typeface="Arial" pitchFamily="34" charset="0"/>
                <a:cs typeface="Arial" pitchFamily="34" charset="0"/>
              </a:rPr>
              <a:t>, en </a:t>
            </a:r>
            <a:r>
              <a:rPr lang="pl-PL" sz="3700" i="1" dirty="0" err="1" smtClean="0">
                <a:latin typeface="Arial" pitchFamily="34" charset="0"/>
                <a:cs typeface="Arial" pitchFamily="34" charset="0"/>
              </a:rPr>
              <a:t>foulant</a:t>
            </a:r>
            <a:r>
              <a:rPr lang="pl-PL" sz="3700" i="1" dirty="0" smtClean="0">
                <a:latin typeface="Arial" pitchFamily="34" charset="0"/>
                <a:cs typeface="Arial" pitchFamily="34" charset="0"/>
              </a:rPr>
              <a:t> la </a:t>
            </a:r>
            <a:r>
              <a:rPr lang="pl-PL" sz="3700" i="1" dirty="0" err="1" smtClean="0">
                <a:latin typeface="Arial" pitchFamily="34" charset="0"/>
                <a:cs typeface="Arial" pitchFamily="34" charset="0"/>
              </a:rPr>
              <a:t>mousse</a:t>
            </a:r>
            <a:r>
              <a:rPr lang="pl-PL" sz="3700" i="1" dirty="0" smtClean="0">
                <a:latin typeface="Arial" pitchFamily="34" charset="0"/>
                <a:cs typeface="Arial" pitchFamily="34" charset="0"/>
              </a:rPr>
              <a:t>,</a:t>
            </a:r>
            <a:br>
              <a:rPr lang="pl-PL" sz="3700" i="1" dirty="0" smtClean="0">
                <a:latin typeface="Arial" pitchFamily="34" charset="0"/>
                <a:cs typeface="Arial" pitchFamily="34" charset="0"/>
              </a:rPr>
            </a:br>
            <a:r>
              <a:rPr lang="pl-PL" sz="3700" i="1" dirty="0" err="1" smtClean="0">
                <a:latin typeface="Arial" pitchFamily="34" charset="0"/>
                <a:cs typeface="Arial" pitchFamily="34" charset="0"/>
              </a:rPr>
              <a:t>Suivons</a:t>
            </a:r>
            <a:r>
              <a:rPr lang="pl-PL" sz="3700" i="1" dirty="0" smtClean="0">
                <a:latin typeface="Arial" pitchFamily="34" charset="0"/>
                <a:cs typeface="Arial" pitchFamily="34" charset="0"/>
              </a:rPr>
              <a:t> les </a:t>
            </a:r>
            <a:r>
              <a:rPr lang="pl-PL" sz="3700" i="1" dirty="0" err="1" smtClean="0">
                <a:latin typeface="Arial" pitchFamily="34" charset="0"/>
                <a:cs typeface="Arial" pitchFamily="34" charset="0"/>
              </a:rPr>
              <a:t>papillons</a:t>
            </a:r>
            <a:r>
              <a:rPr lang="pl-PL" sz="3700" i="1" dirty="0" smtClean="0">
                <a:latin typeface="Arial" pitchFamily="34" charset="0"/>
                <a:cs typeface="Arial" pitchFamily="34" charset="0"/>
              </a:rPr>
              <a:t> </a:t>
            </a:r>
            <a:r>
              <a:rPr lang="pl-PL" sz="3700" i="1" dirty="0" err="1" smtClean="0">
                <a:latin typeface="Arial" pitchFamily="34" charset="0"/>
                <a:cs typeface="Arial" pitchFamily="34" charset="0"/>
              </a:rPr>
              <a:t>diaprés</a:t>
            </a:r>
            <a:r>
              <a:rPr lang="pl-PL" sz="3700" i="1" dirty="0" smtClean="0">
                <a:latin typeface="Arial" pitchFamily="34" charset="0"/>
                <a:cs typeface="Arial" pitchFamily="34" charset="0"/>
              </a:rPr>
              <a:t>.</a:t>
            </a:r>
            <a:br>
              <a:rPr lang="pl-PL" sz="3700" i="1" dirty="0" smtClean="0">
                <a:latin typeface="Arial" pitchFamily="34" charset="0"/>
                <a:cs typeface="Arial" pitchFamily="34" charset="0"/>
              </a:rPr>
            </a:br>
            <a:r>
              <a:rPr lang="pl-PL" sz="3700" i="1" dirty="0" err="1" smtClean="0">
                <a:latin typeface="Arial" pitchFamily="34" charset="0"/>
                <a:cs typeface="Arial" pitchFamily="34" charset="0"/>
              </a:rPr>
              <a:t>Vois</a:t>
            </a:r>
            <a:r>
              <a:rPr lang="pl-PL" sz="3700" i="1" dirty="0" smtClean="0">
                <a:latin typeface="Arial" pitchFamily="34" charset="0"/>
                <a:cs typeface="Arial" pitchFamily="34" charset="0"/>
              </a:rPr>
              <a:t> les </a:t>
            </a:r>
            <a:r>
              <a:rPr lang="pl-PL" sz="3700" i="1" dirty="0" err="1" smtClean="0">
                <a:latin typeface="Arial" pitchFamily="34" charset="0"/>
                <a:cs typeface="Arial" pitchFamily="34" charset="0"/>
              </a:rPr>
              <a:t>se</a:t>
            </a:r>
            <a:r>
              <a:rPr lang="pl-PL" sz="3700" i="1" dirty="0" smtClean="0">
                <a:latin typeface="Arial" pitchFamily="34" charset="0"/>
                <a:cs typeface="Arial" pitchFamily="34" charset="0"/>
              </a:rPr>
              <a:t> </a:t>
            </a:r>
            <a:r>
              <a:rPr lang="pl-PL" sz="3700" i="1" dirty="0" err="1" smtClean="0">
                <a:latin typeface="Arial" pitchFamily="34" charset="0"/>
                <a:cs typeface="Arial" pitchFamily="34" charset="0"/>
              </a:rPr>
              <a:t>poser</a:t>
            </a:r>
            <a:r>
              <a:rPr lang="pl-PL" sz="3700" i="1" dirty="0" smtClean="0">
                <a:latin typeface="Arial" pitchFamily="34" charset="0"/>
                <a:cs typeface="Arial" pitchFamily="34" charset="0"/>
              </a:rPr>
              <a:t> sur les </a:t>
            </a:r>
            <a:r>
              <a:rPr lang="pl-PL" sz="3700" i="1" dirty="0" err="1" smtClean="0">
                <a:latin typeface="Arial" pitchFamily="34" charset="0"/>
                <a:cs typeface="Arial" pitchFamily="34" charset="0"/>
              </a:rPr>
              <a:t>roses</a:t>
            </a:r>
            <a:r>
              <a:rPr lang="pl-PL" sz="3700" i="1" dirty="0" smtClean="0">
                <a:latin typeface="Arial" pitchFamily="34" charset="0"/>
                <a:cs typeface="Arial" pitchFamily="34" charset="0"/>
              </a:rPr>
              <a:t>; </a:t>
            </a:r>
            <a:br>
              <a:rPr lang="pl-PL" sz="3700" i="1" dirty="0" smtClean="0">
                <a:latin typeface="Arial" pitchFamily="34" charset="0"/>
                <a:cs typeface="Arial" pitchFamily="34" charset="0"/>
              </a:rPr>
            </a:br>
            <a:r>
              <a:rPr lang="pl-PL" sz="3700" i="1" dirty="0" err="1" smtClean="0">
                <a:latin typeface="Arial" pitchFamily="34" charset="0"/>
                <a:cs typeface="Arial" pitchFamily="34" charset="0"/>
              </a:rPr>
              <a:t>Comme</a:t>
            </a:r>
            <a:r>
              <a:rPr lang="pl-PL" sz="3700" i="1" dirty="0" smtClean="0">
                <a:latin typeface="Arial" pitchFamily="34" charset="0"/>
                <a:cs typeface="Arial" pitchFamily="34" charset="0"/>
              </a:rPr>
              <a:t> </a:t>
            </a:r>
            <a:r>
              <a:rPr lang="pl-PL" sz="3700" i="1" dirty="0" err="1" smtClean="0">
                <a:latin typeface="Arial" pitchFamily="34" charset="0"/>
                <a:cs typeface="Arial" pitchFamily="34" charset="0"/>
              </a:rPr>
              <a:t>eux</a:t>
            </a:r>
            <a:r>
              <a:rPr lang="pl-PL" sz="3700" i="1" dirty="0" smtClean="0">
                <a:latin typeface="Arial" pitchFamily="34" charset="0"/>
                <a:cs typeface="Arial" pitchFamily="34" charset="0"/>
              </a:rPr>
              <a:t> </a:t>
            </a:r>
            <a:r>
              <a:rPr lang="pl-PL" sz="3700" i="1" dirty="0" err="1" smtClean="0">
                <a:latin typeface="Arial" pitchFamily="34" charset="0"/>
                <a:cs typeface="Arial" pitchFamily="34" charset="0"/>
              </a:rPr>
              <a:t>aussi</a:t>
            </a:r>
            <a:r>
              <a:rPr lang="pl-PL" sz="3700" i="1" dirty="0" smtClean="0">
                <a:latin typeface="Arial" pitchFamily="34" charset="0"/>
                <a:cs typeface="Arial" pitchFamily="34" charset="0"/>
              </a:rPr>
              <a:t> je </a:t>
            </a:r>
            <a:r>
              <a:rPr lang="pl-PL" sz="3700" i="1" dirty="0" err="1" smtClean="0">
                <a:latin typeface="Arial" pitchFamily="34" charset="0"/>
                <a:cs typeface="Arial" pitchFamily="34" charset="0"/>
              </a:rPr>
              <a:t>veux</a:t>
            </a:r>
            <a:r>
              <a:rPr lang="pl-PL" sz="3700" i="1" dirty="0" smtClean="0">
                <a:latin typeface="Arial" pitchFamily="34" charset="0"/>
                <a:cs typeface="Arial" pitchFamily="34" charset="0"/>
              </a:rPr>
              <a:t> </a:t>
            </a:r>
            <a:r>
              <a:rPr lang="pl-PL" sz="3700" i="1" dirty="0" err="1" smtClean="0">
                <a:latin typeface="Arial" pitchFamily="34" charset="0"/>
                <a:cs typeface="Arial" pitchFamily="34" charset="0"/>
              </a:rPr>
              <a:t>poser</a:t>
            </a:r>
            <a:r>
              <a:rPr lang="pl-PL" sz="3700" i="1" dirty="0" smtClean="0">
                <a:latin typeface="Arial" pitchFamily="34" charset="0"/>
                <a:cs typeface="Arial" pitchFamily="34" charset="0"/>
              </a:rPr>
              <a:t/>
            </a:r>
            <a:br>
              <a:rPr lang="pl-PL" sz="3700" i="1" dirty="0" smtClean="0">
                <a:latin typeface="Arial" pitchFamily="34" charset="0"/>
                <a:cs typeface="Arial" pitchFamily="34" charset="0"/>
              </a:rPr>
            </a:br>
            <a:r>
              <a:rPr lang="pl-PL" sz="3700" i="1" dirty="0" smtClean="0">
                <a:latin typeface="Arial" pitchFamily="34" charset="0"/>
                <a:cs typeface="Arial" pitchFamily="34" charset="0"/>
              </a:rPr>
              <a:t>Ma </a:t>
            </a:r>
            <a:r>
              <a:rPr lang="pl-PL" sz="3700" i="1" dirty="0" err="1" smtClean="0">
                <a:latin typeface="Arial" pitchFamily="34" charset="0"/>
                <a:cs typeface="Arial" pitchFamily="34" charset="0"/>
              </a:rPr>
              <a:t>lévre</a:t>
            </a:r>
            <a:r>
              <a:rPr lang="pl-PL" sz="3700" i="1" dirty="0" smtClean="0">
                <a:latin typeface="Arial" pitchFamily="34" charset="0"/>
                <a:cs typeface="Arial" pitchFamily="34" charset="0"/>
              </a:rPr>
              <a:t> sur </a:t>
            </a:r>
            <a:r>
              <a:rPr lang="pl-PL" sz="3700" i="1" dirty="0" err="1" smtClean="0">
                <a:latin typeface="Arial" pitchFamily="34" charset="0"/>
                <a:cs typeface="Arial" pitchFamily="34" charset="0"/>
              </a:rPr>
              <a:t>tes</a:t>
            </a:r>
            <a:r>
              <a:rPr lang="pl-PL" sz="3700" i="1" dirty="0" smtClean="0">
                <a:latin typeface="Arial" pitchFamily="34" charset="0"/>
                <a:cs typeface="Arial" pitchFamily="34" charset="0"/>
              </a:rPr>
              <a:t> </a:t>
            </a:r>
            <a:r>
              <a:rPr lang="pl-PL" sz="3700" i="1" dirty="0" err="1" smtClean="0">
                <a:latin typeface="Arial" pitchFamily="34" charset="0"/>
                <a:cs typeface="Arial" pitchFamily="34" charset="0"/>
              </a:rPr>
              <a:t>lévres</a:t>
            </a:r>
            <a:r>
              <a:rPr lang="pl-PL" sz="3700" i="1" dirty="0" smtClean="0">
                <a:latin typeface="Arial" pitchFamily="34" charset="0"/>
                <a:cs typeface="Arial" pitchFamily="34" charset="0"/>
              </a:rPr>
              <a:t> </a:t>
            </a:r>
            <a:r>
              <a:rPr lang="pl-PL" sz="3700" i="1" dirty="0" err="1" smtClean="0">
                <a:latin typeface="Arial" pitchFamily="34" charset="0"/>
                <a:cs typeface="Arial" pitchFamily="34" charset="0"/>
              </a:rPr>
              <a:t>closes</a:t>
            </a:r>
            <a:r>
              <a:rPr lang="pl-PL" sz="3700" i="1" dirty="0" smtClean="0">
                <a:latin typeface="Arial" pitchFamily="34" charset="0"/>
                <a:cs typeface="Arial" pitchFamily="34" charset="0"/>
              </a:rPr>
              <a:t>,</a:t>
            </a:r>
            <a:br>
              <a:rPr lang="pl-PL" sz="3700" i="1" dirty="0" smtClean="0">
                <a:latin typeface="Arial" pitchFamily="34" charset="0"/>
                <a:cs typeface="Arial" pitchFamily="34" charset="0"/>
              </a:rPr>
            </a:br>
            <a:r>
              <a:rPr lang="pl-PL" sz="3700" i="1" dirty="0" smtClean="0">
                <a:latin typeface="Arial" pitchFamily="34" charset="0"/>
                <a:cs typeface="Arial" pitchFamily="34" charset="0"/>
              </a:rPr>
              <a:t>Et te </a:t>
            </a:r>
            <a:r>
              <a:rPr lang="pl-PL" sz="3700" i="1" dirty="0" err="1" smtClean="0">
                <a:latin typeface="Arial" pitchFamily="34" charset="0"/>
                <a:cs typeface="Arial" pitchFamily="34" charset="0"/>
              </a:rPr>
              <a:t>ravir</a:t>
            </a:r>
            <a:r>
              <a:rPr lang="pl-PL" sz="3700" i="1" dirty="0" smtClean="0">
                <a:latin typeface="Arial" pitchFamily="34" charset="0"/>
                <a:cs typeface="Arial" pitchFamily="34" charset="0"/>
              </a:rPr>
              <a:t> </a:t>
            </a:r>
            <a:r>
              <a:rPr lang="pl-PL" sz="3700" i="1" dirty="0" err="1" smtClean="0">
                <a:latin typeface="Arial" pitchFamily="34" charset="0"/>
                <a:cs typeface="Arial" pitchFamily="34" charset="0"/>
              </a:rPr>
              <a:t>un</a:t>
            </a:r>
            <a:r>
              <a:rPr lang="pl-PL" sz="3700" i="1" dirty="0" smtClean="0">
                <a:latin typeface="Arial" pitchFamily="34" charset="0"/>
                <a:cs typeface="Arial" pitchFamily="34" charset="0"/>
              </a:rPr>
              <a:t> </a:t>
            </a:r>
            <a:r>
              <a:rPr lang="pl-PL" sz="3700" i="1" dirty="0" err="1" smtClean="0">
                <a:latin typeface="Arial" pitchFamily="34" charset="0"/>
                <a:cs typeface="Arial" pitchFamily="34" charset="0"/>
              </a:rPr>
              <a:t>doux</a:t>
            </a:r>
            <a:r>
              <a:rPr lang="pl-PL" sz="3700" i="1" dirty="0" smtClean="0">
                <a:latin typeface="Arial" pitchFamily="34" charset="0"/>
                <a:cs typeface="Arial" pitchFamily="34" charset="0"/>
              </a:rPr>
              <a:t> </a:t>
            </a:r>
            <a:r>
              <a:rPr lang="pl-PL" sz="3700" i="1" dirty="0" err="1" smtClean="0">
                <a:latin typeface="Arial" pitchFamily="34" charset="0"/>
                <a:cs typeface="Arial" pitchFamily="34" charset="0"/>
              </a:rPr>
              <a:t>baiser</a:t>
            </a:r>
            <a:r>
              <a:rPr lang="pl-PL" sz="3700" i="1" dirty="0" smtClean="0">
                <a:latin typeface="Arial" pitchFamily="34" charset="0"/>
                <a:cs typeface="Arial" pitchFamily="34" charset="0"/>
              </a:rPr>
              <a:t>!</a:t>
            </a:r>
          </a:p>
          <a:p>
            <a:pPr>
              <a:buNone/>
            </a:pPr>
            <a:r>
              <a:rPr lang="pl-PL" sz="3700" dirty="0" smtClean="0">
                <a:latin typeface="Arial" pitchFamily="34" charset="0"/>
                <a:cs typeface="Arial" pitchFamily="34" charset="0"/>
              </a:rPr>
              <a:t>I natychmiast kilku gości powtórzyło ostatnią strofę.</a:t>
            </a:r>
          </a:p>
          <a:p>
            <a:pPr algn="just">
              <a:buNone/>
            </a:pPr>
            <a:r>
              <a:rPr lang="pl-PL" sz="3700" dirty="0" smtClean="0">
                <a:latin typeface="Arial" pitchFamily="34" charset="0"/>
                <a:cs typeface="Arial" pitchFamily="34" charset="0"/>
              </a:rPr>
              <a:t>"Głupcy! - mruknął Wokulski. - Nie mają co powtarzać, tylko takie błazeństwa."</a:t>
            </a:r>
          </a:p>
          <a:p>
            <a:pPr algn="just">
              <a:buNone/>
            </a:pPr>
            <a:r>
              <a:rPr lang="pl-PL" sz="3700" dirty="0" smtClean="0">
                <a:latin typeface="Arial" pitchFamily="34" charset="0"/>
                <a:cs typeface="Arial" pitchFamily="34" charset="0"/>
              </a:rPr>
              <a:t>Wstał zachmurzony i z bólem w sercu przesuwał się pomiędzy potokiem ludzi tak ruchliwych, krzykliwych, rozmawiających i śpiewających jak dzieci wypuszczone ze szkoły. </a:t>
            </a:r>
          </a:p>
          <a:p>
            <a:pPr algn="just">
              <a:buNone/>
            </a:pPr>
            <a:r>
              <a:rPr lang="pl-PL" sz="3700" dirty="0" smtClean="0">
                <a:latin typeface="Arial" pitchFamily="34" charset="0"/>
                <a:cs typeface="Arial" pitchFamily="34" charset="0"/>
              </a:rPr>
              <a:t>"Głupcy! głupcy!..." - powtarzał.   Nagle przyszło mu na myśl: czy to on raczej nie jest głupi?... </a:t>
            </a:r>
          </a:p>
          <a:p>
            <a:pPr algn="just">
              <a:buNone/>
            </a:pPr>
            <a:r>
              <a:rPr lang="pl-PL" sz="3700" dirty="0" smtClean="0">
                <a:latin typeface="Arial" pitchFamily="34" charset="0"/>
                <a:cs typeface="Arial" pitchFamily="34" charset="0"/>
              </a:rPr>
              <a:t>"Gdyby ci wszyscy ludzie - mówił sobie - byli podobni do mnie, Paryż wyglądałby jak szpital smutnych wariatów. Każdy trułby się jakimś widziadłem, ulice zamieniłyby się w kałuże, a domy w ruinę. Tymczasem oni biorą życie, jakim jest, uganiają się za praktycznymi celami, są szczęśliwi i tworzą arcydzieła. </a:t>
            </a:r>
          </a:p>
          <a:p>
            <a:pPr algn="just">
              <a:buNone/>
            </a:pPr>
            <a:r>
              <a:rPr lang="pl-PL" sz="3700" dirty="0" smtClean="0">
                <a:latin typeface="Arial" pitchFamily="34" charset="0"/>
                <a:cs typeface="Arial" pitchFamily="34" charset="0"/>
              </a:rPr>
              <a:t>A ja za czym goniłem? Naprzód - za </a:t>
            </a:r>
            <a:r>
              <a:rPr lang="pl-PL" sz="3700" i="1" dirty="0" smtClean="0">
                <a:latin typeface="Arial" pitchFamily="34" charset="0"/>
                <a:cs typeface="Arial" pitchFamily="34" charset="0"/>
              </a:rPr>
              <a:t>perpetuum mobile </a:t>
            </a:r>
            <a:r>
              <a:rPr lang="pl-PL" sz="3700" dirty="0" smtClean="0">
                <a:latin typeface="Arial" pitchFamily="34" charset="0"/>
                <a:cs typeface="Arial" pitchFamily="34" charset="0"/>
              </a:rPr>
              <a:t>i kierowaniem balonami, potem za zdobyciem stanowiska, do którego nie dopuszczali mnie moi właśni sprzymierzeńcy, nareszcie za kobietą, do której prawie nie wolno mi się zbliżyć. A zawsze albo poświęcałem się, albo ulegałem ideom wytworzonym przez klasy, które chciały mnie zrobić swoim sługą i niewolnikiem."</a:t>
            </a:r>
          </a:p>
          <a:p>
            <a:pPr algn="just">
              <a:buNone/>
            </a:pPr>
            <a:r>
              <a:rPr lang="pl-PL" sz="3700" b="1" dirty="0" smtClean="0">
                <a:latin typeface="Arial" pitchFamily="34" charset="0"/>
                <a:cs typeface="Arial" pitchFamily="34" charset="0"/>
              </a:rPr>
              <a:t>I wyobrażał sobie, jak by to było, gdyby zamiast w Warszawie przyszedł na świat w Paryżu. Przede wszystkim dzięki mnóstwu </a:t>
            </a:r>
            <a:r>
              <a:rPr lang="pl-PL" sz="3700" b="1" dirty="0" err="1" smtClean="0">
                <a:latin typeface="Arial" pitchFamily="34" charset="0"/>
                <a:cs typeface="Arial" pitchFamily="34" charset="0"/>
              </a:rPr>
              <a:t>instytucyj</a:t>
            </a:r>
            <a:r>
              <a:rPr lang="pl-PL" sz="3700" b="1" dirty="0" smtClean="0">
                <a:latin typeface="Arial" pitchFamily="34" charset="0"/>
                <a:cs typeface="Arial" pitchFamily="34" charset="0"/>
              </a:rPr>
              <a:t> mógłby więcej nauczyć się w dzieciństwie. Później, nawet dostawszy się do kupca, doznałby mniej przykrości, a więcej pomocy w studiach. Dalej, nie pracowałby nad </a:t>
            </a:r>
            <a:r>
              <a:rPr lang="pl-PL" sz="3700" b="1" i="1" dirty="0" smtClean="0">
                <a:latin typeface="Arial" pitchFamily="34" charset="0"/>
                <a:cs typeface="Arial" pitchFamily="34" charset="0"/>
              </a:rPr>
              <a:t>perpetuum mobile</a:t>
            </a:r>
            <a:r>
              <a:rPr lang="pl-PL" sz="3700" b="1" dirty="0" smtClean="0">
                <a:latin typeface="Arial" pitchFamily="34" charset="0"/>
                <a:cs typeface="Arial" pitchFamily="34" charset="0"/>
              </a:rPr>
              <a:t> przekonawszy się, że w tutejszych muzeach istnieje wiele podobnych machin, które nigdy nie funkcjonowały. Gdyby zaś wziął się do kierowania balonami, znalazłby gotowe modele, całe grupy podobnych jak on marzycieli, a nawet pomoc w razie praktyczności pomysłów. </a:t>
            </a:r>
          </a:p>
          <a:p>
            <a:pPr algn="just">
              <a:buNone/>
            </a:pPr>
            <a:r>
              <a:rPr lang="pl-PL" sz="3700" b="1" dirty="0" smtClean="0">
                <a:latin typeface="Arial" pitchFamily="34" charset="0"/>
                <a:cs typeface="Arial" pitchFamily="34" charset="0"/>
              </a:rPr>
              <a:t>A gdyby nareszcie, posiadając majątek, zakochał się w arystokratycznej pannie, nie napotkałby tylu przeszkód w zbliżeniu się do niej. Mógłby ją poznać i albo wytrzeźwiałby, albo zdobyłby jej wzajemność. W żadnym zaś wypadku nie traktowano by go jak Murzyna w Ameryce. Zresztą, czy w tym Paryżu można zakochać się tak jak on do szaleństwa? </a:t>
            </a:r>
          </a:p>
          <a:p>
            <a:pPr algn="just">
              <a:buNone/>
            </a:pPr>
            <a:r>
              <a:rPr lang="pl-PL" sz="3700" b="1" dirty="0" smtClean="0">
                <a:latin typeface="Arial" pitchFamily="34" charset="0"/>
                <a:cs typeface="Arial" pitchFamily="34" charset="0"/>
              </a:rPr>
              <a:t>Tu zakochani nie rozpaczają, ale tańczą, śpiewają i w ogóle najweselej pędzą życie. Gdy nie mogą zdobyć się na małżeństwo urzędowe, tworzą wolne stadło; gdy nie mogą przy sobie chować dzieci, oddają je na mamki. Tu miłość nigdy chyba nie doprowadziła do obłędu rozsądnego człowieka. </a:t>
            </a:r>
          </a:p>
          <a:p>
            <a:pPr algn="just">
              <a:buNone/>
            </a:pPr>
            <a:r>
              <a:rPr lang="pl-PL" sz="3700" dirty="0" smtClean="0">
                <a:latin typeface="Arial" pitchFamily="34" charset="0"/>
                <a:cs typeface="Arial" pitchFamily="34" charset="0"/>
              </a:rPr>
              <a:t>"Dwa ostatnie lata mojej egzystencji - mówił Wokulski - schodzą na uganianiu się za kobietą, której może bym się nawet wyrzekł poznawszy ją dokładniej. Cała moja energia, nauka, zdolności i taki ogromny majątek toną w jednym afekcie dlatego tylko, że ja jestem kupcem, a ona jakąś tam arystokratką... Czyliż ten ogół w mojej osobie nie krzywdzi samego siebie..."</a:t>
            </a:r>
          </a:p>
          <a:p>
            <a:pPr algn="just">
              <a:buNone/>
            </a:pPr>
            <a:r>
              <a:rPr lang="pl-PL" sz="3700" dirty="0" smtClean="0">
                <a:latin typeface="Arial" pitchFamily="34" charset="0"/>
                <a:cs typeface="Arial" pitchFamily="34" charset="0"/>
              </a:rPr>
              <a:t>Tu Wokulski </a:t>
            </a:r>
            <a:r>
              <a:rPr lang="pl-PL" sz="3700" dirty="0" err="1" smtClean="0">
                <a:latin typeface="Arial" pitchFamily="34" charset="0"/>
                <a:cs typeface="Arial" pitchFamily="34" charset="0"/>
              </a:rPr>
              <a:t>dosięgnął</a:t>
            </a:r>
            <a:r>
              <a:rPr lang="pl-PL" sz="3700" dirty="0" smtClean="0">
                <a:latin typeface="Arial" pitchFamily="34" charset="0"/>
                <a:cs typeface="Arial" pitchFamily="34" charset="0"/>
              </a:rPr>
              <a:t> najwyższego punktu samokrytyki: poznał niedorzeczność swego położenia i postanowił wydobyć się. </a:t>
            </a:r>
          </a:p>
          <a:p>
            <a:pPr algn="just">
              <a:buNone/>
            </a:pPr>
            <a:endParaRPr lang="pl-PL" dirty="0"/>
          </a:p>
        </p:txBody>
      </p:sp>
      <p:sp>
        <p:nvSpPr>
          <p:cNvPr id="4" name="pole tekstowe 3"/>
          <p:cNvSpPr txBox="1"/>
          <p:nvPr/>
        </p:nvSpPr>
        <p:spPr>
          <a:xfrm>
            <a:off x="4860032" y="1052736"/>
            <a:ext cx="3312368" cy="369332"/>
          </a:xfrm>
          <a:prstGeom prst="rect">
            <a:avLst/>
          </a:prstGeom>
          <a:noFill/>
          <a:ln>
            <a:solidFill>
              <a:schemeClr val="accent1"/>
            </a:solidFill>
          </a:ln>
        </p:spPr>
        <p:txBody>
          <a:bodyPr wrap="square" rtlCol="0">
            <a:spAutoFit/>
          </a:bodyPr>
          <a:lstStyle/>
          <a:p>
            <a:r>
              <a:rPr lang="pl-PL" dirty="0" smtClean="0"/>
              <a:t>Fragment 1 determinizm</a:t>
            </a:r>
            <a:endParaRPr lang="pl-PL"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107504" y="188640"/>
            <a:ext cx="8928992" cy="6480720"/>
          </a:xfrm>
          <a:ln>
            <a:solidFill>
              <a:schemeClr val="accent1"/>
            </a:solidFill>
          </a:ln>
        </p:spPr>
        <p:txBody>
          <a:bodyPr>
            <a:normAutofit fontScale="40000" lnSpcReduction="20000"/>
          </a:bodyPr>
          <a:lstStyle/>
          <a:p>
            <a:pPr algn="just">
              <a:buNone/>
            </a:pPr>
            <a:r>
              <a:rPr lang="pl-PL" sz="3500" dirty="0" smtClean="0">
                <a:latin typeface="Arial" pitchFamily="34" charset="0"/>
                <a:cs typeface="Arial" pitchFamily="34" charset="0"/>
              </a:rPr>
              <a:t>Później przyszło mu na myśl: na co to, on strwonił siły i życie?... </a:t>
            </a:r>
          </a:p>
          <a:p>
            <a:pPr algn="just">
              <a:buNone/>
            </a:pPr>
            <a:r>
              <a:rPr lang="pl-PL" sz="3500" dirty="0" smtClean="0">
                <a:latin typeface="Arial" pitchFamily="34" charset="0"/>
                <a:cs typeface="Arial" pitchFamily="34" charset="0"/>
              </a:rPr>
              <a:t>Na walkę z otoczeniem, do którego nie przystawał. Gdy miał ochotę uczyć się, nie mógł, ponieważ w jego kraju potrzebowano nie uczonych, ale - chłopców i subiektów sklepowych. Gdy chciał służyć społeczeństwu, choćby ofiarą własnego życia, podsunięto mu fantastyczne marzenia zamiast programu, a potem - zapomniano o nim. Gdy szukał pracy, nie dano mu jej, lecz wskazano szeroki gościniec do ożenienia się ze starszą kobietą dla pieniędzy. Gdy nareszcie zakochał się i chciał zostać legalnym ojcem rodziny, kapłanem domowego ogniska, którego świętość wszyscy dokoła zachwalali, postawiono go w położeniu bez wyjścia. Tak, że nie wie nawet, czy kobieta, za którą szalał, jest zwykłą kokietką o przewróconej głowie, czy może taką jak on zbłąkaną istotą, która nie znalazła właściwej dla siebie drogi. Sądząc jej czyny, jest to panna na wydaniu, która szuka najlepszej partii; patrząc w jej oczy, jest to anielska dusza, której konwenanse ludzkie spętały skrzydła. </a:t>
            </a:r>
          </a:p>
          <a:p>
            <a:pPr algn="just">
              <a:buNone/>
            </a:pPr>
            <a:endParaRPr lang="pl-PL" sz="3500" dirty="0" smtClean="0">
              <a:latin typeface="Arial" pitchFamily="34" charset="0"/>
              <a:cs typeface="Arial" pitchFamily="34" charset="0"/>
            </a:endParaRPr>
          </a:p>
          <a:p>
            <a:pPr algn="just">
              <a:buNone/>
            </a:pPr>
            <a:r>
              <a:rPr lang="pl-PL" sz="3500" dirty="0" smtClean="0">
                <a:latin typeface="Arial" pitchFamily="34" charset="0"/>
                <a:cs typeface="Arial" pitchFamily="34" charset="0"/>
              </a:rPr>
              <a:t>"Gdyby mi wystarczyło kilkadziesiąt tysięcy rubli rocznie i komplet do wista, byłbym w Warszawie najszczęśliwszym człowiekiem - mówił do siebie. - </a:t>
            </a:r>
            <a:r>
              <a:rPr lang="pl-PL" sz="3500" b="1" dirty="0" smtClean="0">
                <a:latin typeface="Arial" pitchFamily="34" charset="0"/>
                <a:cs typeface="Arial" pitchFamily="34" charset="0"/>
              </a:rPr>
              <a:t>Ale ponieważ </a:t>
            </a:r>
            <a:r>
              <a:rPr lang="pl-PL" sz="3500" b="1" u="sng" dirty="0" smtClean="0">
                <a:latin typeface="Arial" pitchFamily="34" charset="0"/>
                <a:cs typeface="Arial" pitchFamily="34" charset="0"/>
              </a:rPr>
              <a:t>oprócz żołądka mam duszę</a:t>
            </a:r>
            <a:r>
              <a:rPr lang="pl-PL" sz="3500" b="1" dirty="0" smtClean="0">
                <a:latin typeface="Arial" pitchFamily="34" charset="0"/>
                <a:cs typeface="Arial" pitchFamily="34" charset="0"/>
              </a:rPr>
              <a:t>, która łaknie wiedzy i miłości, więc musiałbym tam zginąć. W tej strefie nie dojrzewają ani pewnego gatunku rośliny, ani pewnego gatunku ludzie... </a:t>
            </a:r>
          </a:p>
          <a:p>
            <a:pPr algn="just">
              <a:buNone/>
            </a:pPr>
            <a:r>
              <a:rPr lang="pl-PL" sz="3500" dirty="0" smtClean="0">
                <a:latin typeface="Arial" pitchFamily="34" charset="0"/>
                <a:cs typeface="Arial" pitchFamily="34" charset="0"/>
              </a:rPr>
              <a:t>Strefa!... Raz będąc w obserwatorium rzucił okiem na </a:t>
            </a:r>
            <a:r>
              <a:rPr lang="pl-PL" sz="3500" b="1" u="sng" dirty="0" smtClean="0">
                <a:latin typeface="Arial" pitchFamily="34" charset="0"/>
                <a:cs typeface="Arial" pitchFamily="34" charset="0"/>
              </a:rPr>
              <a:t>klimatyczną mapę Europy </a:t>
            </a:r>
            <a:r>
              <a:rPr lang="pl-PL" sz="3500" dirty="0" smtClean="0">
                <a:latin typeface="Arial" pitchFamily="34" charset="0"/>
                <a:cs typeface="Arial" pitchFamily="34" charset="0"/>
              </a:rPr>
              <a:t>i zapamiętał, że </a:t>
            </a:r>
            <a:r>
              <a:rPr lang="pl-PL" sz="3500" b="1" dirty="0" smtClean="0">
                <a:latin typeface="Arial" pitchFamily="34" charset="0"/>
                <a:cs typeface="Arial" pitchFamily="34" charset="0"/>
              </a:rPr>
              <a:t>średnia temperatura Paryża jest o pięć stopni wyższą aniżeli Warszawy. Znaczy, że ów Paryż ma rocznie więcej o dwa tysiące stopni ciepła aniżeli Warszawa. A że ciepło jest siłą, i to potężną, jeżeli nie jedyną siłą twórczą, więc... zagadka rozwiązana... </a:t>
            </a:r>
          </a:p>
          <a:p>
            <a:pPr algn="just">
              <a:buNone/>
            </a:pPr>
            <a:r>
              <a:rPr lang="pl-PL" sz="3500" b="1" dirty="0" smtClean="0">
                <a:latin typeface="Arial" pitchFamily="34" charset="0"/>
                <a:cs typeface="Arial" pitchFamily="34" charset="0"/>
              </a:rPr>
              <a:t>"Na północy jest chłodniej - myślał - świat roślinny i zwierzęcy jest mniej obfity, a więc o żywność dla człowieka trudniej. Nie dość na tym: ten sam człowiek musi jeszcze wkładać mnóstwo pracy w budowę ciepłych mieszkań i przygotowanie ciepłej odzieży. Francuz w porównaniu z mieszkańcem północy ma więcej wolnych sił i czasu, a nie potrzebując zużywać ich na zaspokojenie potrzeb materialnych obraca je na twórczość duchową. Jeżeli do ciężkich warunków klimatycznych dodać jeszcze arystokrację, która opanowała wszystkie oszczędności narodu i utopiła je w bezmyślnej rozpuście, to zaraz wyjaśni się, dlaczego ludzie niezwykle zdolni nie tylko nie mogą rozwijać się tam, ale wprost muszą ginąć." </a:t>
            </a:r>
            <a:r>
              <a:rPr lang="pl-PL" sz="3500" dirty="0" smtClean="0">
                <a:latin typeface="Arial" pitchFamily="34" charset="0"/>
                <a:cs typeface="Arial" pitchFamily="34" charset="0"/>
              </a:rPr>
              <a:t>"No, już ja nie zginę!..." - mruknął głęboko zniechęcony. </a:t>
            </a:r>
          </a:p>
          <a:p>
            <a:pPr algn="just">
              <a:buNone/>
            </a:pPr>
            <a:r>
              <a:rPr lang="pl-PL" sz="3500" dirty="0" smtClean="0">
                <a:latin typeface="Arial" pitchFamily="34" charset="0"/>
                <a:cs typeface="Arial" pitchFamily="34" charset="0"/>
              </a:rPr>
              <a:t>I w tej chwili, po raz pierwszy, jasno zarysował mu się projekt niewracania do kraju.</a:t>
            </a:r>
          </a:p>
          <a:p>
            <a:pPr algn="just">
              <a:buNone/>
            </a:pPr>
            <a:r>
              <a:rPr lang="pl-PL" sz="3500" dirty="0" smtClean="0">
                <a:latin typeface="Arial" pitchFamily="34" charset="0"/>
                <a:cs typeface="Arial" pitchFamily="34" charset="0"/>
              </a:rPr>
              <a:t>"Sprzedam sklep - myślał - wycofam moje kapitały i osiądę w Paryżu. Nie będę zawadzał tym, którzy mnie nie chcą... Będę tu zwiedzał muzea, może wezmę się do jakiej specjalnej nauki i życie upłynie mi, jeżeli nie w szczęściu, to przynajmniej bez boleści..."</a:t>
            </a:r>
          </a:p>
          <a:p>
            <a:pPr algn="just">
              <a:buNone/>
            </a:pPr>
            <a:r>
              <a:rPr lang="pl-PL" sz="3500" dirty="0" smtClean="0">
                <a:latin typeface="Arial" pitchFamily="34" charset="0"/>
                <a:cs typeface="Arial" pitchFamily="34" charset="0"/>
              </a:rPr>
              <a:t>Powrócić go do kraju i zatrzymać w nim mógł już tylko jeden wypadek, jedna osoba... Ale ten wypadek nie nadchodził, a natomiast zdarzały się inne, coraz bardziej odsuwające go od Warszawy i coraz mocniej przykuwające do Paryża.</a:t>
            </a:r>
          </a:p>
          <a:p>
            <a:endParaRPr lang="pl-PL" dirty="0"/>
          </a:p>
        </p:txBody>
      </p:sp>
      <p:sp>
        <p:nvSpPr>
          <p:cNvPr id="5" name="pole tekstowe 4"/>
          <p:cNvSpPr txBox="1"/>
          <p:nvPr/>
        </p:nvSpPr>
        <p:spPr>
          <a:xfrm>
            <a:off x="5220072" y="1988840"/>
            <a:ext cx="2088232" cy="369332"/>
          </a:xfrm>
          <a:prstGeom prst="rect">
            <a:avLst/>
          </a:prstGeom>
          <a:noFill/>
          <a:ln>
            <a:solidFill>
              <a:schemeClr val="accent1"/>
            </a:solidFill>
          </a:ln>
        </p:spPr>
        <p:txBody>
          <a:bodyPr wrap="square" rtlCol="0">
            <a:spAutoFit/>
          </a:bodyPr>
          <a:lstStyle/>
          <a:p>
            <a:r>
              <a:rPr lang="pl-PL" dirty="0" smtClean="0"/>
              <a:t>2) antropogeografia</a:t>
            </a:r>
            <a:endParaRPr lang="pl-PL" dirty="0"/>
          </a:p>
        </p:txBody>
      </p:sp>
      <p:cxnSp>
        <p:nvCxnSpPr>
          <p:cNvPr id="7" name="Łącznik prosty ze strzałką 6"/>
          <p:cNvCxnSpPr/>
          <p:nvPr/>
        </p:nvCxnSpPr>
        <p:spPr>
          <a:xfrm flipH="1">
            <a:off x="5652120" y="2348880"/>
            <a:ext cx="36004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490066"/>
          </a:xfrm>
        </p:spPr>
        <p:txBody>
          <a:bodyPr>
            <a:normAutofit fontScale="90000"/>
          </a:bodyPr>
          <a:lstStyle/>
          <a:p>
            <a:r>
              <a:rPr lang="pl-PL" dirty="0" smtClean="0"/>
              <a:t>3) „Książki zbójeckie”</a:t>
            </a:r>
            <a:endParaRPr lang="pl-PL" dirty="0"/>
          </a:p>
        </p:txBody>
      </p:sp>
      <p:sp>
        <p:nvSpPr>
          <p:cNvPr id="3" name="Symbol zastępczy zawartości 2"/>
          <p:cNvSpPr>
            <a:spLocks noGrp="1"/>
          </p:cNvSpPr>
          <p:nvPr>
            <p:ph idx="1"/>
          </p:nvPr>
        </p:nvSpPr>
        <p:spPr>
          <a:xfrm>
            <a:off x="179512" y="980728"/>
            <a:ext cx="8784976" cy="5616624"/>
          </a:xfrm>
          <a:ln>
            <a:solidFill>
              <a:schemeClr val="accent1"/>
            </a:solidFill>
          </a:ln>
        </p:spPr>
        <p:txBody>
          <a:bodyPr>
            <a:normAutofit/>
          </a:bodyPr>
          <a:lstStyle/>
          <a:p>
            <a:pPr marL="514350" indent="-514350" algn="just">
              <a:buAutoNum type="alphaLcParenR"/>
            </a:pPr>
            <a:r>
              <a:rPr lang="pl-PL" dirty="0" smtClean="0"/>
              <a:t>Przypomnij sobie, skąd pochodzi cytat o „książkach zbójeckich” i co ten termin oznacza</a:t>
            </a:r>
          </a:p>
          <a:p>
            <a:pPr marL="514350" indent="-514350" algn="just">
              <a:buFont typeface="Arial" pitchFamily="34" charset="0"/>
              <a:buAutoNum type="alphaLcParenR"/>
            </a:pPr>
            <a:r>
              <a:rPr lang="pl-PL" dirty="0" smtClean="0"/>
              <a:t>Jakie lektury ukształtowały Wokulskiego i jego wizję miłości</a:t>
            </a:r>
            <a:r>
              <a:rPr lang="pl-PL" dirty="0" smtClean="0"/>
              <a:t>? </a:t>
            </a:r>
          </a:p>
          <a:p>
            <a:pPr marL="514350" indent="-514350" algn="just">
              <a:buFont typeface="Arial" pitchFamily="34" charset="0"/>
              <a:buAutoNum type="alphaLcParenR"/>
            </a:pPr>
            <a:r>
              <a:rPr lang="pl-PL" b="1" dirty="0" smtClean="0"/>
              <a:t>Co </a:t>
            </a:r>
            <a:r>
              <a:rPr lang="pl-PL" b="1" dirty="0" smtClean="0"/>
              <a:t>sprawiło, że te lektury </a:t>
            </a:r>
            <a:r>
              <a:rPr lang="pl-PL" b="1" dirty="0" smtClean="0"/>
              <a:t>taki obraz </a:t>
            </a:r>
            <a:r>
              <a:rPr lang="pl-PL" b="1" dirty="0" smtClean="0"/>
              <a:t>miłości zawierały</a:t>
            </a:r>
            <a:r>
              <a:rPr lang="pl-PL" b="1" dirty="0" smtClean="0"/>
              <a:t>??????</a:t>
            </a:r>
            <a:r>
              <a:rPr lang="pl-PL" dirty="0" smtClean="0"/>
              <a:t> - </a:t>
            </a:r>
            <a:r>
              <a:rPr lang="pl-PL" b="1" dirty="0" smtClean="0"/>
              <a:t>Co </a:t>
            </a:r>
            <a:r>
              <a:rPr lang="pl-PL" b="1" dirty="0" smtClean="0"/>
              <a:t>nie pozwala </a:t>
            </a:r>
            <a:r>
              <a:rPr lang="pl-PL" b="1" dirty="0" smtClean="0"/>
              <a:t>tej platońskiej wizji miłości </a:t>
            </a:r>
            <a:r>
              <a:rPr lang="pl-PL" b="1" dirty="0" smtClean="0"/>
              <a:t>zrealizować </a:t>
            </a:r>
            <a:r>
              <a:rPr lang="pl-PL" b="1" dirty="0" smtClean="0"/>
              <a:t>w życiu i </a:t>
            </a:r>
            <a:r>
              <a:rPr lang="pl-PL" b="1" dirty="0" smtClean="0"/>
              <a:t>staje się prawdziwą przyczyną nieszczęść?</a:t>
            </a:r>
            <a:endParaRPr lang="pl-PL" b="1" dirty="0"/>
          </a:p>
        </p:txBody>
      </p:sp>
      <p:sp>
        <p:nvSpPr>
          <p:cNvPr id="4" name="pole tekstowe 3"/>
          <p:cNvSpPr txBox="1"/>
          <p:nvPr/>
        </p:nvSpPr>
        <p:spPr>
          <a:xfrm>
            <a:off x="899592" y="5157192"/>
            <a:ext cx="7488832" cy="1477328"/>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just"/>
            <a:endParaRPr lang="pl-PL" b="1" dirty="0" smtClean="0">
              <a:solidFill>
                <a:schemeClr val="tx1"/>
              </a:solidFill>
            </a:endParaRPr>
          </a:p>
          <a:p>
            <a:pPr algn="just"/>
            <a:r>
              <a:rPr lang="pl-PL" b="1" dirty="0" smtClean="0">
                <a:solidFill>
                  <a:schemeClr val="tx1"/>
                </a:solidFill>
              </a:rPr>
              <a:t>JAKA jest </a:t>
            </a:r>
            <a:r>
              <a:rPr lang="pl-PL" b="1" u="sng" dirty="0" smtClean="0">
                <a:solidFill>
                  <a:schemeClr val="tx1"/>
                </a:solidFill>
              </a:rPr>
              <a:t>głębsza i istotna </a:t>
            </a:r>
            <a:r>
              <a:rPr lang="pl-PL" b="1" dirty="0" smtClean="0">
                <a:solidFill>
                  <a:schemeClr val="tx1"/>
                </a:solidFill>
              </a:rPr>
              <a:t>przyczyna nieszczęśliwej miłości:</a:t>
            </a:r>
          </a:p>
          <a:p>
            <a:pPr algn="just"/>
            <a:r>
              <a:rPr lang="pl-PL" b="1" dirty="0" smtClean="0">
                <a:solidFill>
                  <a:schemeClr val="tx1"/>
                </a:solidFill>
              </a:rPr>
              <a:t> Mickiewicza, bohaterów romantycznych, Wokulskiego?</a:t>
            </a:r>
          </a:p>
          <a:p>
            <a:pPr algn="just"/>
            <a:r>
              <a:rPr lang="pl-PL" b="1" dirty="0" smtClean="0">
                <a:solidFill>
                  <a:schemeClr val="tx1"/>
                </a:solidFill>
              </a:rPr>
              <a:t>(nie jest nią czytanie „książek zbójeckich”, </a:t>
            </a:r>
            <a:r>
              <a:rPr lang="pl-PL" b="1" dirty="0" smtClean="0">
                <a:solidFill>
                  <a:schemeClr val="tx1"/>
                </a:solidFill>
              </a:rPr>
              <a:t>tylko</a:t>
            </a:r>
            <a:r>
              <a:rPr lang="pl-PL" b="1" dirty="0" smtClean="0">
                <a:solidFill>
                  <a:schemeClr val="tx1"/>
                </a:solidFill>
              </a:rPr>
              <a:t> </a:t>
            </a:r>
            <a:r>
              <a:rPr lang="pl-PL" b="1" dirty="0" smtClean="0">
                <a:solidFill>
                  <a:schemeClr val="tx1"/>
                </a:solidFill>
              </a:rPr>
              <a:t>co?)</a:t>
            </a:r>
          </a:p>
          <a:p>
            <a:endParaRPr lang="pl-PL" b="1" dirty="0">
              <a:solidFill>
                <a:schemeClr val="tx1"/>
              </a:solidFill>
            </a:endParaRPr>
          </a:p>
        </p:txBody>
      </p:sp>
      <p:cxnSp>
        <p:nvCxnSpPr>
          <p:cNvPr id="6" name="Łącznik prosty ze strzałką 5"/>
          <p:cNvCxnSpPr/>
          <p:nvPr/>
        </p:nvCxnSpPr>
        <p:spPr>
          <a:xfrm>
            <a:off x="2627784" y="5085184"/>
            <a:ext cx="0" cy="4320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179512" y="260648"/>
            <a:ext cx="8712968" cy="6336704"/>
          </a:xfrm>
          <a:ln>
            <a:solidFill>
              <a:schemeClr val="accent1"/>
            </a:solidFill>
          </a:ln>
        </p:spPr>
        <p:txBody>
          <a:bodyPr>
            <a:normAutofit fontScale="47500" lnSpcReduction="20000"/>
          </a:bodyPr>
          <a:lstStyle/>
          <a:p>
            <a:pPr algn="just">
              <a:buNone/>
            </a:pPr>
            <a:r>
              <a:rPr lang="pl-PL" sz="3400" dirty="0" smtClean="0">
                <a:latin typeface="Arial" pitchFamily="34" charset="0"/>
                <a:cs typeface="Arial" pitchFamily="34" charset="0"/>
              </a:rPr>
              <a:t>- Kiedy widzę okazy, wierzę - odparł Wokulski - kiedy pana słucham, rozumiem. Ale gdy wyjdę stąd... Rozłożył ręce w sposób desperacki. </a:t>
            </a:r>
          </a:p>
          <a:p>
            <a:pPr algn="just">
              <a:buNone/>
            </a:pPr>
            <a:r>
              <a:rPr lang="pl-PL" sz="3400" dirty="0" err="1" smtClean="0">
                <a:latin typeface="Arial" pitchFamily="34" charset="0"/>
                <a:cs typeface="Arial" pitchFamily="34" charset="0"/>
              </a:rPr>
              <a:t>Geist</a:t>
            </a:r>
            <a:r>
              <a:rPr lang="pl-PL" sz="3400" dirty="0" smtClean="0">
                <a:latin typeface="Arial" pitchFamily="34" charset="0"/>
                <a:cs typeface="Arial" pitchFamily="34" charset="0"/>
              </a:rPr>
              <a:t> znowu otworzył szafę, poszukał i wydobywszy mały skrawek metalu, barwą przypominającego mosiądz, podał Wokulskiemu </a:t>
            </a:r>
          </a:p>
          <a:p>
            <a:pPr algn="just">
              <a:buNone/>
            </a:pPr>
            <a:r>
              <a:rPr lang="pl-PL" sz="3400" dirty="0" smtClean="0">
                <a:latin typeface="Arial" pitchFamily="34" charset="0"/>
                <a:cs typeface="Arial" pitchFamily="34" charset="0"/>
              </a:rPr>
              <a:t>- </a:t>
            </a:r>
            <a:r>
              <a:rPr lang="pl-PL" sz="3400" b="1" dirty="0" smtClean="0">
                <a:latin typeface="Arial" pitchFamily="34" charset="0"/>
                <a:cs typeface="Arial" pitchFamily="34" charset="0"/>
              </a:rPr>
              <a:t>Weź sobie to jako amulet przeciw powątpiewaniu o moim rozumie czy prawdomówności. Ten metal jest około pięciu razy lżejszy od wody</a:t>
            </a:r>
            <a:r>
              <a:rPr lang="pl-PL" sz="3400" dirty="0" smtClean="0">
                <a:latin typeface="Arial" pitchFamily="34" charset="0"/>
                <a:cs typeface="Arial" pitchFamily="34" charset="0"/>
              </a:rPr>
              <a:t>, dobrze więc będzie ci przypominał naszą znajomość. Przy tym - dodał śmiejąc się - ma on wielką zaletę: nie obawia się żadnych odczynników chemicznych... Prędzej zniknie, aniżeli zdradzi mój sekret... A teraz idź już, panie S i u z ę, odpocznij i namyśl się: co masz zrobić ze sobą? </a:t>
            </a:r>
          </a:p>
          <a:p>
            <a:pPr algn="just">
              <a:buNone/>
            </a:pPr>
            <a:r>
              <a:rPr lang="pl-PL" sz="3400" dirty="0" smtClean="0">
                <a:latin typeface="Arial" pitchFamily="34" charset="0"/>
                <a:cs typeface="Arial" pitchFamily="34" charset="0"/>
              </a:rPr>
              <a:t>- Przyjdę tu - szepnął Wokulski. </a:t>
            </a:r>
          </a:p>
          <a:p>
            <a:pPr algn="just">
              <a:buNone/>
            </a:pPr>
            <a:r>
              <a:rPr lang="pl-PL" sz="3400" dirty="0" smtClean="0">
                <a:latin typeface="Arial" pitchFamily="34" charset="0"/>
                <a:cs typeface="Arial" pitchFamily="34" charset="0"/>
              </a:rPr>
              <a:t>- O nie! nie zaraz!... - odparł </a:t>
            </a:r>
            <a:r>
              <a:rPr lang="pl-PL" sz="3400" dirty="0" err="1" smtClean="0">
                <a:latin typeface="Arial" pitchFamily="34" charset="0"/>
                <a:cs typeface="Arial" pitchFamily="34" charset="0"/>
              </a:rPr>
              <a:t>Geist</a:t>
            </a:r>
            <a:r>
              <a:rPr lang="pl-PL" sz="3400" dirty="0" smtClean="0">
                <a:latin typeface="Arial" pitchFamily="34" charset="0"/>
                <a:cs typeface="Arial" pitchFamily="34" charset="0"/>
              </a:rPr>
              <a:t>. - Jeszcze nic ukończyłeś swoich rachunków ze światem; a że i ja mam na parę lat pieniądze, więc nie nalegam. Przyjdziesz tu, kiedy ci już nic nie zostanie z dawnych złudzeń...  (…). </a:t>
            </a:r>
          </a:p>
          <a:p>
            <a:pPr algn="just">
              <a:buNone/>
            </a:pPr>
            <a:r>
              <a:rPr lang="pl-PL" sz="3400" dirty="0" smtClean="0">
                <a:latin typeface="Arial" pitchFamily="34" charset="0"/>
                <a:cs typeface="Arial" pitchFamily="34" charset="0"/>
              </a:rPr>
              <a:t>Wróciwszy do miasta Wokulski przede wszystkim </a:t>
            </a:r>
            <a:r>
              <a:rPr lang="pl-PL" sz="3400" b="1" dirty="0" smtClean="0">
                <a:latin typeface="Arial" pitchFamily="34" charset="0"/>
                <a:cs typeface="Arial" pitchFamily="34" charset="0"/>
              </a:rPr>
              <a:t>kupił złoty medalion, umieścił w nim skrawek nowego metalu i zawiesił na szyi jak szkaplerz. </a:t>
            </a:r>
            <a:r>
              <a:rPr lang="pl-PL" sz="3400" dirty="0" smtClean="0">
                <a:latin typeface="Arial" pitchFamily="34" charset="0"/>
                <a:cs typeface="Arial" pitchFamily="34" charset="0"/>
              </a:rPr>
              <a:t>Chciał przespacerować się, ale spostrzegł, że ruch uliczny męczy go; więc poszedł do siebie. </a:t>
            </a:r>
          </a:p>
          <a:p>
            <a:pPr algn="just">
              <a:buNone/>
            </a:pPr>
            <a:r>
              <a:rPr lang="pl-PL" sz="3400" dirty="0" smtClean="0">
                <a:latin typeface="Arial" pitchFamily="34" charset="0"/>
                <a:cs typeface="Arial" pitchFamily="34" charset="0"/>
              </a:rPr>
              <a:t>"Czemu ja się wracam? - szeptał. - Dlaczego nie idę do </a:t>
            </a:r>
            <a:r>
              <a:rPr lang="pl-PL" sz="3400" dirty="0" err="1" smtClean="0">
                <a:latin typeface="Arial" pitchFamily="34" charset="0"/>
                <a:cs typeface="Arial" pitchFamily="34" charset="0"/>
              </a:rPr>
              <a:t>Geista</a:t>
            </a:r>
            <a:r>
              <a:rPr lang="pl-PL" sz="3400" dirty="0" smtClean="0">
                <a:latin typeface="Arial" pitchFamily="34" charset="0"/>
                <a:cs typeface="Arial" pitchFamily="34" charset="0"/>
              </a:rPr>
              <a:t> do roboty?..." </a:t>
            </a:r>
          </a:p>
          <a:p>
            <a:pPr algn="just">
              <a:buNone/>
            </a:pPr>
            <a:r>
              <a:rPr lang="pl-PL" sz="3400" dirty="0" smtClean="0">
                <a:latin typeface="Arial" pitchFamily="34" charset="0"/>
                <a:cs typeface="Arial" pitchFamily="34" charset="0"/>
              </a:rPr>
              <a:t>Usiadł na fotelu i </a:t>
            </a:r>
            <a:r>
              <a:rPr lang="pl-PL" sz="3400" b="1" dirty="0" smtClean="0">
                <a:latin typeface="Arial" pitchFamily="34" charset="0"/>
                <a:cs typeface="Arial" pitchFamily="34" charset="0"/>
              </a:rPr>
              <a:t>utonął we wspomnieniach</a:t>
            </a:r>
            <a:r>
              <a:rPr lang="pl-PL" sz="3400" dirty="0" smtClean="0">
                <a:latin typeface="Arial" pitchFamily="34" charset="0"/>
                <a:cs typeface="Arial" pitchFamily="34" charset="0"/>
              </a:rPr>
              <a:t>. Widział sklep </a:t>
            </a:r>
            <a:r>
              <a:rPr lang="pl-PL" sz="3400" dirty="0" err="1" smtClean="0">
                <a:latin typeface="Arial" pitchFamily="34" charset="0"/>
                <a:cs typeface="Arial" pitchFamily="34" charset="0"/>
              </a:rPr>
              <a:t>Hopfera</a:t>
            </a:r>
            <a:r>
              <a:rPr lang="pl-PL" sz="3400" dirty="0" smtClean="0">
                <a:latin typeface="Arial" pitchFamily="34" charset="0"/>
                <a:cs typeface="Arial" pitchFamily="34" charset="0"/>
              </a:rPr>
              <a:t>, stołowe pokoje i gości, którzy drwili z niego; widział swoją maszynę o wieczystym ruchu i model balonu, któremu usiłował nadać kierunek. Widział Kasię </a:t>
            </a:r>
            <a:r>
              <a:rPr lang="pl-PL" sz="3400" dirty="0" err="1" smtClean="0">
                <a:latin typeface="Arial" pitchFamily="34" charset="0"/>
                <a:cs typeface="Arial" pitchFamily="34" charset="0"/>
              </a:rPr>
              <a:t>Hopfer</a:t>
            </a:r>
            <a:r>
              <a:rPr lang="pl-PL" sz="3400" dirty="0" smtClean="0">
                <a:latin typeface="Arial" pitchFamily="34" charset="0"/>
                <a:cs typeface="Arial" pitchFamily="34" charset="0"/>
              </a:rPr>
              <a:t>, która mizerniała z miłości dla niego... </a:t>
            </a:r>
          </a:p>
          <a:p>
            <a:pPr algn="just">
              <a:buNone/>
            </a:pPr>
            <a:r>
              <a:rPr lang="pl-PL" sz="3400" dirty="0" smtClean="0">
                <a:latin typeface="Arial" pitchFamily="34" charset="0"/>
                <a:cs typeface="Arial" pitchFamily="34" charset="0"/>
              </a:rPr>
              <a:t>"Do roboty!... Dlaczego ja nie idę do roboty?.. " </a:t>
            </a:r>
          </a:p>
          <a:p>
            <a:pPr algn="just">
              <a:buNone/>
            </a:pPr>
            <a:endParaRPr lang="pl-PL" sz="4200" b="1" dirty="0" smtClean="0">
              <a:latin typeface="Arial" pitchFamily="34" charset="0"/>
              <a:cs typeface="Arial" pitchFamily="34" charset="0"/>
            </a:endParaRPr>
          </a:p>
          <a:p>
            <a:pPr algn="just">
              <a:buNone/>
            </a:pPr>
            <a:r>
              <a:rPr lang="pl-PL" sz="4200" b="1" dirty="0" smtClean="0">
                <a:latin typeface="Arial" pitchFamily="34" charset="0"/>
                <a:cs typeface="Arial" pitchFamily="34" charset="0"/>
              </a:rPr>
              <a:t>Wzrok jego machinalnie padł na stół, gdzie leżał niedawno kupiony Mickiewicz. </a:t>
            </a:r>
          </a:p>
          <a:p>
            <a:pPr algn="just">
              <a:buNone/>
            </a:pPr>
            <a:r>
              <a:rPr lang="pl-PL" sz="4200" b="1" dirty="0" smtClean="0">
                <a:latin typeface="Arial" pitchFamily="34" charset="0"/>
                <a:cs typeface="Arial" pitchFamily="34" charset="0"/>
              </a:rPr>
              <a:t>"Ile ja to razy czytałem!..." - westchnął biorąc książkę do ręki. </a:t>
            </a:r>
          </a:p>
          <a:p>
            <a:pPr>
              <a:buNone/>
            </a:pPr>
            <a:endParaRPr lang="pl-PL"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107504" y="116632"/>
            <a:ext cx="8928992" cy="6624736"/>
          </a:xfrm>
          <a:solidFill>
            <a:srgbClr val="FFC000"/>
          </a:solidFill>
          <a:ln>
            <a:solidFill>
              <a:schemeClr val="accent1"/>
            </a:solidFill>
          </a:ln>
        </p:spPr>
        <p:txBody>
          <a:bodyPr>
            <a:normAutofit fontScale="40000" lnSpcReduction="20000"/>
          </a:bodyPr>
          <a:lstStyle/>
          <a:p>
            <a:pPr algn="just">
              <a:buNone/>
            </a:pPr>
            <a:r>
              <a:rPr lang="pl-PL" dirty="0" smtClean="0">
                <a:latin typeface="Arial" pitchFamily="34" charset="0"/>
                <a:cs typeface="Arial" pitchFamily="34" charset="0"/>
              </a:rPr>
              <a:t>Książka otworzyła się sama i Wokulski przeczytał:</a:t>
            </a:r>
          </a:p>
          <a:p>
            <a:pPr algn="just">
              <a:buNone/>
            </a:pPr>
            <a:r>
              <a:rPr lang="pl-PL" dirty="0" smtClean="0">
                <a:latin typeface="Arial" pitchFamily="34" charset="0"/>
                <a:cs typeface="Arial" pitchFamily="34" charset="0"/>
              </a:rPr>
              <a:t>"Zrywam się, biegnę, składam na pamięć wyrazy, którymi mam złorzeczyć okrucieństwu twemu, składane, zapomniane już po milion </a:t>
            </a:r>
            <a:r>
              <a:rPr lang="pl-PL" dirty="0" err="1" smtClean="0">
                <a:latin typeface="Arial" pitchFamily="34" charset="0"/>
                <a:cs typeface="Arial" pitchFamily="34" charset="0"/>
              </a:rPr>
              <a:t>razy...Ale</a:t>
            </a:r>
            <a:r>
              <a:rPr lang="pl-PL" dirty="0" smtClean="0">
                <a:latin typeface="Arial" pitchFamily="34" charset="0"/>
                <a:cs typeface="Arial" pitchFamily="34" charset="0"/>
              </a:rPr>
              <a:t> gdy ciebie ujrzę, nic pojmuję, czemu znowu jestem spokojny, zimniejszy nad głazy, aby goreć na nowo, milczeć po dawnemu."</a:t>
            </a:r>
          </a:p>
          <a:p>
            <a:pPr algn="just">
              <a:buNone/>
            </a:pPr>
            <a:r>
              <a:rPr lang="pl-PL" dirty="0" smtClean="0">
                <a:latin typeface="Arial" pitchFamily="34" charset="0"/>
                <a:cs typeface="Arial" pitchFamily="34" charset="0"/>
              </a:rPr>
              <a:t>"Teraz już wiem, przez kogo jestem tak zaczarowany..."</a:t>
            </a:r>
          </a:p>
          <a:p>
            <a:pPr algn="just">
              <a:buNone/>
            </a:pPr>
            <a:r>
              <a:rPr lang="pl-PL" dirty="0" smtClean="0">
                <a:latin typeface="Arial" pitchFamily="34" charset="0"/>
                <a:cs typeface="Arial" pitchFamily="34" charset="0"/>
              </a:rPr>
              <a:t>Uczuł łzę pod powieką, lecz pohamował się i nie splamiła mu twarzy. </a:t>
            </a:r>
          </a:p>
          <a:p>
            <a:pPr algn="just">
              <a:buNone/>
            </a:pPr>
            <a:r>
              <a:rPr lang="pl-PL" dirty="0" smtClean="0">
                <a:latin typeface="Arial" pitchFamily="34" charset="0"/>
                <a:cs typeface="Arial" pitchFamily="34" charset="0"/>
              </a:rPr>
              <a:t>"Zmarnowaliście życie moje... Zatruliście dwa pokolenia!.. szepnął. - Oto skutki waszych sentymentalnych, poglądów na miłość." </a:t>
            </a:r>
          </a:p>
          <a:p>
            <a:pPr algn="just">
              <a:buNone/>
            </a:pPr>
            <a:r>
              <a:rPr lang="pl-PL" dirty="0" smtClean="0">
                <a:latin typeface="Arial" pitchFamily="34" charset="0"/>
                <a:cs typeface="Arial" pitchFamily="34" charset="0"/>
              </a:rPr>
              <a:t>Złożył książkę i cisnął nią w kąt pokoju, aż rozleciały się kartki. Książka odbiła się od ściany, spadła na umywalnię i ze smutnym szelestem stoczyła się na podłogę. </a:t>
            </a:r>
          </a:p>
          <a:p>
            <a:pPr algn="just">
              <a:buNone/>
            </a:pPr>
            <a:r>
              <a:rPr lang="pl-PL" dirty="0" smtClean="0">
                <a:latin typeface="Arial" pitchFamily="34" charset="0"/>
                <a:cs typeface="Arial" pitchFamily="34" charset="0"/>
              </a:rPr>
              <a:t>"Dobrze ci tak! tam twoje miejsce... - myślał Wokulski. - Bo któż to miłość przedstawiał mi jako świętą tajemnicę? Kto nauczył mnie gardzić codziennymi kobietami, a szukać niepochwytnego ideału?... Miłość jest radością świata, słońcem życia, wesołą melodią w pustyni a ty co z niej zrobiłeś?... Żałobny ołtarz, przed którym śpiewają się egzekwie nad zdeptanym sercem ludzkim!"</a:t>
            </a:r>
          </a:p>
          <a:p>
            <a:pPr algn="just">
              <a:buNone/>
            </a:pPr>
            <a:endParaRPr lang="pl-PL" dirty="0" smtClean="0">
              <a:latin typeface="Arial" pitchFamily="34" charset="0"/>
              <a:cs typeface="Arial" pitchFamily="34" charset="0"/>
            </a:endParaRPr>
          </a:p>
          <a:p>
            <a:pPr algn="just">
              <a:buNone/>
            </a:pPr>
            <a:r>
              <a:rPr lang="pl-PL" dirty="0" smtClean="0">
                <a:latin typeface="Arial" pitchFamily="34" charset="0"/>
                <a:cs typeface="Arial" pitchFamily="34" charset="0"/>
              </a:rPr>
              <a:t>Wtem nasunęło mu się pytanie: </a:t>
            </a:r>
          </a:p>
          <a:p>
            <a:pPr algn="just">
              <a:buNone/>
            </a:pPr>
            <a:r>
              <a:rPr lang="pl-PL" dirty="0" smtClean="0">
                <a:latin typeface="Arial" pitchFamily="34" charset="0"/>
                <a:cs typeface="Arial" pitchFamily="34" charset="0"/>
              </a:rPr>
              <a:t>"Jeżeli poezja zatruła twoje życie, to któż zatruł ją samą? I dlaczego </a:t>
            </a:r>
            <a:r>
              <a:rPr lang="pl-PL" dirty="0" err="1" smtClean="0">
                <a:latin typeface="Arial" pitchFamily="34" charset="0"/>
                <a:cs typeface="Arial" pitchFamily="34" charset="0"/>
              </a:rPr>
              <a:t>Mickicwicz</a:t>
            </a:r>
            <a:r>
              <a:rPr lang="pl-PL" dirty="0" smtClean="0">
                <a:latin typeface="Arial" pitchFamily="34" charset="0"/>
                <a:cs typeface="Arial" pitchFamily="34" charset="0"/>
              </a:rPr>
              <a:t>, zamiast śmiać się i swawolić jak francuscy pieśniarze, umiał tylko tęsknić i rozpaczać? </a:t>
            </a:r>
          </a:p>
          <a:p>
            <a:pPr algn="just">
              <a:buNone/>
            </a:pPr>
            <a:r>
              <a:rPr lang="pl-PL" dirty="0" smtClean="0">
                <a:latin typeface="Arial" pitchFamily="34" charset="0"/>
                <a:cs typeface="Arial" pitchFamily="34" charset="0"/>
              </a:rPr>
              <a:t>Bo on, tak jak i ja, kochał pannę wysokiego urodzenia, która mogła stać się nagrodą nie rozumu, nie pracy, nie poświęceń, nawet nie geniuszu, ale... pieniędzy i tytułu..."</a:t>
            </a:r>
          </a:p>
          <a:p>
            <a:pPr algn="just">
              <a:buNone/>
            </a:pPr>
            <a:r>
              <a:rPr lang="pl-PL" dirty="0" smtClean="0">
                <a:latin typeface="Arial" pitchFamily="34" charset="0"/>
                <a:cs typeface="Arial" pitchFamily="34" charset="0"/>
              </a:rPr>
              <a:t>"Biedny męczenniku! - szepnął Wokulski. - Tyś oddał narodowi, coś miał najlepszego; lecz cóżeś winien, że przelewając w niego własną duszę, razem z nią przelałeś cierpienia, jakimi nasycali ciebie? To oni są winni twoim, moim i naszym nieszczęściom..."</a:t>
            </a:r>
          </a:p>
          <a:p>
            <a:pPr algn="just">
              <a:buNone/>
            </a:pPr>
            <a:r>
              <a:rPr lang="pl-PL" dirty="0" smtClean="0">
                <a:latin typeface="Arial" pitchFamily="34" charset="0"/>
                <a:cs typeface="Arial" pitchFamily="34" charset="0"/>
              </a:rPr>
              <a:t>Podniósł się z fotelu i ze czcią zebrał porozdzierane kartki. </a:t>
            </a:r>
          </a:p>
          <a:p>
            <a:pPr algn="just">
              <a:buNone/>
            </a:pPr>
            <a:r>
              <a:rPr lang="pl-PL" dirty="0" smtClean="0">
                <a:latin typeface="Arial" pitchFamily="34" charset="0"/>
                <a:cs typeface="Arial" pitchFamily="34" charset="0"/>
              </a:rPr>
              <a:t>"Nie dość, że byłeś umęczony przez nich, ale jeszcze miałbyś odpowiadać za ich występki?... To oni winni, oni, że twoje serce, zamiast śpiewać, jęczało jak dzwon rozbity.„</a:t>
            </a:r>
          </a:p>
          <a:p>
            <a:pPr algn="just">
              <a:buNone/>
            </a:pPr>
            <a:endParaRPr lang="pl-PL" dirty="0" smtClean="0">
              <a:latin typeface="Arial" pitchFamily="34" charset="0"/>
              <a:cs typeface="Arial" pitchFamily="34" charset="0"/>
            </a:endParaRPr>
          </a:p>
          <a:p>
            <a:pPr algn="just">
              <a:buNone/>
            </a:pPr>
            <a:r>
              <a:rPr lang="pl-PL" dirty="0" smtClean="0">
                <a:latin typeface="Arial" pitchFamily="34" charset="0"/>
                <a:cs typeface="Arial" pitchFamily="34" charset="0"/>
              </a:rPr>
              <a:t>Położył się na kanapie i znowu myślał: "Szczególny kraj, w którym od tak dawna mieszkają obok siebie dwa całkiem różne narody: arystokracja i pospólstwo. Jeden mówi, że jest szlachetną rośliną, która ma prawo ssać glinę i mierzwę, a ten drugi albo przytakuje dzikim pretensjom, albo nie ma siły zaprotestować przeciw krzywdzie. </a:t>
            </a:r>
          </a:p>
          <a:p>
            <a:pPr algn="just">
              <a:buNone/>
            </a:pPr>
            <a:r>
              <a:rPr lang="pl-PL" dirty="0" smtClean="0">
                <a:latin typeface="Arial" pitchFamily="34" charset="0"/>
                <a:cs typeface="Arial" pitchFamily="34" charset="0"/>
              </a:rPr>
              <a:t>A jak się to wszystko składało na uwiecznienie monopolu jednej klasy i zdławienie w zarodku każdej innej! Tak silnie wierzono w powagę rodu, że nawet synowie rzemieślników i handlarzy albo kupowali herby, albo podszywali się pod jakieś zubożałe rody szlachetne. </a:t>
            </a:r>
          </a:p>
          <a:p>
            <a:pPr algn="just">
              <a:buNone/>
            </a:pPr>
            <a:r>
              <a:rPr lang="pl-PL" dirty="0" smtClean="0">
                <a:latin typeface="Arial" pitchFamily="34" charset="0"/>
                <a:cs typeface="Arial" pitchFamily="34" charset="0"/>
              </a:rPr>
              <a:t>Nikt nie miał odwagi nazwać się dzieckiem swoich zasług, a nawet ja, głupiec, wydałem kilkaset rubli na kupno szlacheckiego patentu. </a:t>
            </a:r>
          </a:p>
          <a:p>
            <a:endParaRPr lang="pl-PL" dirty="0"/>
          </a:p>
        </p:txBody>
      </p:sp>
      <p:cxnSp>
        <p:nvCxnSpPr>
          <p:cNvPr id="5" name="Łącznik prosty 4"/>
          <p:cNvCxnSpPr/>
          <p:nvPr/>
        </p:nvCxnSpPr>
        <p:spPr>
          <a:xfrm>
            <a:off x="0" y="2636912"/>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pole tekstowe 5"/>
          <p:cNvSpPr txBox="1"/>
          <p:nvPr/>
        </p:nvSpPr>
        <p:spPr>
          <a:xfrm>
            <a:off x="2555776" y="2636912"/>
            <a:ext cx="720080" cy="369332"/>
          </a:xfrm>
          <a:prstGeom prst="rect">
            <a:avLst/>
          </a:prstGeom>
          <a:noFill/>
          <a:ln>
            <a:solidFill>
              <a:schemeClr val="accent1"/>
            </a:solidFill>
          </a:ln>
        </p:spPr>
        <p:txBody>
          <a:bodyPr wrap="square" rtlCol="0">
            <a:spAutoFit/>
          </a:bodyPr>
          <a:lstStyle/>
          <a:p>
            <a:r>
              <a:rPr lang="pl-PL" dirty="0" smtClean="0"/>
              <a:t>!!!</a:t>
            </a:r>
            <a:endParaRPr lang="pl-PL" dirty="0"/>
          </a:p>
        </p:txBody>
      </p:sp>
      <p:cxnSp>
        <p:nvCxnSpPr>
          <p:cNvPr id="8" name="Łącznik prosty 7"/>
          <p:cNvCxnSpPr/>
          <p:nvPr/>
        </p:nvCxnSpPr>
        <p:spPr>
          <a:xfrm>
            <a:off x="0" y="5013176"/>
            <a:ext cx="9144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79512" y="116632"/>
            <a:ext cx="2835071" cy="369332"/>
          </a:xfrm>
          <a:prstGeom prst="rect">
            <a:avLst/>
          </a:prstGeom>
          <a:noFill/>
          <a:ln>
            <a:solidFill>
              <a:schemeClr val="accent1"/>
            </a:solidFill>
          </a:ln>
        </p:spPr>
        <p:txBody>
          <a:bodyPr wrap="none" rtlCol="0">
            <a:spAutoFit/>
          </a:bodyPr>
          <a:lstStyle/>
          <a:p>
            <a:r>
              <a:rPr lang="pl-PL" dirty="0" smtClean="0"/>
              <a:t>Fragment – książki zbójeckie</a:t>
            </a:r>
            <a:endParaRPr lang="pl-PL" dirty="0"/>
          </a:p>
        </p:txBody>
      </p:sp>
      <p:pic>
        <p:nvPicPr>
          <p:cNvPr id="5122" name="Picture 2"/>
          <p:cNvPicPr>
            <a:picLocks noChangeAspect="1" noChangeArrowheads="1"/>
          </p:cNvPicPr>
          <p:nvPr/>
        </p:nvPicPr>
        <p:blipFill>
          <a:blip r:embed="rId2" cstate="print"/>
          <a:srcRect/>
          <a:stretch>
            <a:fillRect/>
          </a:stretch>
        </p:blipFill>
        <p:spPr bwMode="auto">
          <a:xfrm>
            <a:off x="3083171" y="0"/>
            <a:ext cx="5920434"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4260</Words>
  <Application>Microsoft Office PowerPoint</Application>
  <PresentationFormat>Pokaz na ekranie (4:3)</PresentationFormat>
  <Paragraphs>169</Paragraphs>
  <Slides>19</Slides>
  <Notes>0</Notes>
  <HiddenSlides>0</HiddenSlides>
  <MMClips>0</MMClips>
  <ScaleCrop>false</ScaleCrop>
  <HeadingPairs>
    <vt:vector size="4" baseType="variant">
      <vt:variant>
        <vt:lpstr>Motyw</vt:lpstr>
      </vt:variant>
      <vt:variant>
        <vt:i4>1</vt:i4>
      </vt:variant>
      <vt:variant>
        <vt:lpstr>Tytuły slajdów</vt:lpstr>
      </vt:variant>
      <vt:variant>
        <vt:i4>19</vt:i4>
      </vt:variant>
    </vt:vector>
  </HeadingPairs>
  <TitlesOfParts>
    <vt:vector size="20" baseType="lpstr">
      <vt:lpstr>Motyw pakietu Office</vt:lpstr>
      <vt:lpstr>„Książki zbójeckie”</vt:lpstr>
      <vt:lpstr>Poniższe sceny są w tomie II:</vt:lpstr>
      <vt:lpstr>     Paryż – wpływ miejsca urodzenia na przebieg życia</vt:lpstr>
      <vt:lpstr>Slajd 4</vt:lpstr>
      <vt:lpstr>Slajd 5</vt:lpstr>
      <vt:lpstr>3) „Książki zbójeckie”</vt:lpstr>
      <vt:lpstr>Slajd 7</vt:lpstr>
      <vt:lpstr>Slajd 8</vt:lpstr>
      <vt:lpstr>Slajd 9</vt:lpstr>
      <vt:lpstr>Slajd 10</vt:lpstr>
      <vt:lpstr>Slajd 11</vt:lpstr>
      <vt:lpstr>Slajd 12</vt:lpstr>
      <vt:lpstr>Slajd 13</vt:lpstr>
      <vt:lpstr>Slajd 14</vt:lpstr>
      <vt:lpstr>Slajd 15</vt:lpstr>
      <vt:lpstr>Poniżej 3 fragmenty do poczytania dla chętnych:</vt:lpstr>
      <vt:lpstr>Slajd 17</vt:lpstr>
      <vt:lpstr>Slajd 18</vt:lpstr>
      <vt:lpstr>Slajd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„Książki zbójeckie”</dc:title>
  <dc:creator>tomek</dc:creator>
  <cp:lastModifiedBy>tomek</cp:lastModifiedBy>
  <cp:revision>31</cp:revision>
  <dcterms:created xsi:type="dcterms:W3CDTF">2021-05-09T09:56:17Z</dcterms:created>
  <dcterms:modified xsi:type="dcterms:W3CDTF">2021-05-12T07:30:34Z</dcterms:modified>
</cp:coreProperties>
</file>