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6" r:id="rId11"/>
    <p:sldId id="263" r:id="rId12"/>
    <p:sldId id="264" r:id="rId13"/>
    <p:sldId id="257" r:id="rId14"/>
    <p:sldId id="267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2438-6775-49D2-8D22-EFA89CE78304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DDE73-1329-4E6F-B213-408FC73C3ADF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plp.pl/artykul/rosj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Lalka – ROSJANI</a:t>
            </a:r>
            <a:r>
              <a:rPr lang="en-US" smtClean="0"/>
              <a:t>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128792" cy="206308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l-PL" dirty="0" smtClean="0">
                <a:hlinkClick r:id="rId2"/>
              </a:rPr>
              <a:t>http://nplp.pl/artykul/rosja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Proszę o zrobienie trzyczęściowej notatki do zeszytu z tej prezentacji. 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l-PL" dirty="0" smtClean="0"/>
              <a:t>Notatka nr 3 - SUZIN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85313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buNone/>
            </a:pPr>
            <a:r>
              <a:rPr lang="pl-PL" dirty="0" smtClean="0"/>
              <a:t>1) Omów znaczenie tej postaci w życiu Wokulskiego (okoliczności poznania – dowody przyjaźni…) – skorzystaj w informacji na kolejnych slajdach</a:t>
            </a:r>
          </a:p>
          <a:p>
            <a:pPr algn="just">
              <a:buNone/>
            </a:pPr>
            <a:r>
              <a:rPr lang="pl-PL" dirty="0" smtClean="0"/>
              <a:t>2) Zinterpretuj scenę rozmowy Suzina i Wokulskiego w Paryżu – czego dotyczy ich wymiana zdań (poza uwagami o handlu i sile pieniądza), dlaczego na tak wiele może sobie pozwolić Suzin (cytat na </a:t>
            </a:r>
            <a:r>
              <a:rPr lang="pl-PL" smtClean="0"/>
              <a:t>ostatnim slajdzie)</a:t>
            </a: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624736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pl-PL" b="1" dirty="0" smtClean="0"/>
              <a:t>Cień zaborczego mocarstwa ogarnia więc świat przedstawiony </a:t>
            </a:r>
            <a:r>
              <a:rPr lang="pl-PL" i="1" dirty="0" smtClean="0"/>
              <a:t>Lalki</a:t>
            </a:r>
            <a:r>
              <a:rPr lang="pl-PL" dirty="0" smtClean="0"/>
              <a:t>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Wszakże </a:t>
            </a:r>
            <a:r>
              <a:rPr lang="pl-PL" dirty="0" smtClean="0"/>
              <a:t>Prus, oprócz </a:t>
            </a:r>
            <a:r>
              <a:rPr lang="pl-PL" b="1" dirty="0" smtClean="0"/>
              <a:t>strategii przemilczeń i dyskretnych </a:t>
            </a:r>
            <a:r>
              <a:rPr lang="pl-PL" b="1" dirty="0" smtClean="0"/>
              <a:t>aluzji (mowa ezopowa)</a:t>
            </a:r>
            <a:r>
              <a:rPr lang="pl-PL" dirty="0" smtClean="0"/>
              <a:t>, </a:t>
            </a:r>
            <a:r>
              <a:rPr lang="pl-PL" dirty="0" smtClean="0"/>
              <a:t>zastosował też jeszcze inną metodę w ukazywaniu motywów rosyjskich w </a:t>
            </a:r>
            <a:r>
              <a:rPr lang="pl-PL" i="1" dirty="0" smtClean="0"/>
              <a:t>Lalce</a:t>
            </a:r>
            <a:r>
              <a:rPr lang="pl-PL" dirty="0" smtClean="0"/>
              <a:t>.</a:t>
            </a:r>
          </a:p>
          <a:p>
            <a:pPr algn="just">
              <a:buNone/>
            </a:pPr>
            <a:r>
              <a:rPr lang="pl-PL" dirty="0" smtClean="0"/>
              <a:t>Chodzi </a:t>
            </a:r>
            <a:r>
              <a:rPr lang="pl-PL" dirty="0" smtClean="0"/>
              <a:t>o </a:t>
            </a:r>
            <a:r>
              <a:rPr lang="pl-PL" b="1" dirty="0" smtClean="0"/>
              <a:t>kreację rosyjskiego kupca Suzina</a:t>
            </a:r>
            <a:r>
              <a:rPr lang="pl-PL" dirty="0" smtClean="0"/>
              <a:t>. Już samo jego nazwisko wzbudzało zastrzeżenia współczesnych, jako że utrwaliło się ono w świadomości Polaków chlubną kartą. Rodzina Suzinów cieszyła się szacunkiem na Litwie; Adama Suzina, skazanego w wileńskim procesie filomatów i filaretów, uwiecznił Mickiewicz w scenie więziennej III części </a:t>
            </a:r>
            <a:r>
              <a:rPr lang="pl-PL" i="1" dirty="0" smtClean="0"/>
              <a:t>Dziadów</a:t>
            </a:r>
            <a:r>
              <a:rPr lang="pl-PL" dirty="0" smtClean="0"/>
              <a:t>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Suzin </a:t>
            </a:r>
            <a:r>
              <a:rPr lang="pl-PL" dirty="0" smtClean="0"/>
              <a:t>z </a:t>
            </a:r>
            <a:r>
              <a:rPr lang="pl-PL" i="1" dirty="0" smtClean="0"/>
              <a:t>Lalki</a:t>
            </a:r>
            <a:r>
              <a:rPr lang="pl-PL" dirty="0" smtClean="0"/>
              <a:t> to </a:t>
            </a:r>
            <a:r>
              <a:rPr lang="pl-PL" b="1" dirty="0" smtClean="0"/>
              <a:t>handlowy partner i przyjaciel Wokulskiego</a:t>
            </a:r>
            <a:r>
              <a:rPr lang="pl-PL" dirty="0" smtClean="0"/>
              <a:t>, człowiek jowialny i dobroduszny, przy tym rzetelny w interesach.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Bohaterowie </a:t>
            </a:r>
            <a:r>
              <a:rPr lang="pl-PL" u="sng" dirty="0" smtClean="0"/>
              <a:t>poznali się na </a:t>
            </a:r>
            <a:r>
              <a:rPr lang="pl-PL" u="sng" dirty="0" smtClean="0"/>
              <a:t>Syberii </a:t>
            </a:r>
            <a:r>
              <a:rPr lang="pl-PL" dirty="0" smtClean="0"/>
              <a:t>(Wokulski udzielał mu korepetycji), </a:t>
            </a:r>
            <a:r>
              <a:rPr lang="pl-PL" dirty="0" smtClean="0"/>
              <a:t>potem Rosjanin nakłonił Wokulskiego, by w charakterze </a:t>
            </a:r>
            <a:r>
              <a:rPr lang="pl-PL" u="sng" dirty="0" smtClean="0"/>
              <a:t>dostawcy żywności dla wojska rosyjskiego udał się z nim do Bułgarii</a:t>
            </a:r>
            <a:r>
              <a:rPr lang="pl-PL" dirty="0" smtClean="0"/>
              <a:t> na wojnę rosyjsko-turecką (wybuchłą w 1877 roku).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Gdy</a:t>
            </a:r>
            <a:r>
              <a:rPr lang="pl-PL" dirty="0" smtClean="0"/>
              <a:t> później Wokulski wziął jeszcze udział w niejasnych transakcjach Suzina </a:t>
            </a:r>
            <a:r>
              <a:rPr lang="pl-PL" u="sng" dirty="0" smtClean="0"/>
              <a:t>w Paryżu </a:t>
            </a:r>
            <a:r>
              <a:rPr lang="pl-PL" dirty="0" smtClean="0"/>
              <a:t>(dotyczyły one najpewniej układów zbrojeniowych między Rosją a Francją) i gdy znowu zarobił na tym duże pieniądze, to tym samym ponownie musiał narazić się polskiej opinii publicznej (ponownie, bo już po powrocie bohatera z Bułgarii ludzie uznający się za patriotów zarzucali mu nawet zdradę narodową).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Jednakże </a:t>
            </a:r>
            <a:r>
              <a:rPr lang="pl-PL" dirty="0" smtClean="0"/>
              <a:t>Prus – </a:t>
            </a:r>
            <a:r>
              <a:rPr lang="pl-PL" b="1" dirty="0" smtClean="0"/>
              <a:t>odrzucając myślenie o własnym narodzie w duchu wyłącznie martyrologicznym – chciał ukazać możliwość nawiązania stosunków polsko-rosyjskich na innej zasadzie aniżeli układ: prześladujący zaborca – ofiara. Tą zasadą była ekonomiczna współpraca</a:t>
            </a:r>
            <a:r>
              <a:rPr lang="pl-PL" dirty="0" smtClean="0"/>
              <a:t>, z której korzyści mogła czerpać także strona polska (Wokulski organizuje przecież spółkę do handlu z Cesarstwem).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336704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pl-PL" dirty="0" smtClean="0"/>
              <a:t>Ale to </a:t>
            </a:r>
            <a:r>
              <a:rPr lang="pl-PL" b="1" dirty="0" smtClean="0"/>
              <a:t>nowe pojmowanie relacji między Rosjanami a Polakami</a:t>
            </a:r>
            <a:r>
              <a:rPr lang="pl-PL" dirty="0" smtClean="0"/>
              <a:t>, sprzeczne zarówno z kanonem polskiego patriotyzmu dziewiętnastowiecznego, jak i z polityką zaborczą Rosji, zostało zakwestionowane przez carskiego cenzora: wykreślił on z tekstu powieści fragment, w którym przyjacielsko nastawiony do Wokulskiego Suzin, krytykując miłosne zaślepienie przyjaciela Izabelą, wspominał o zakochanej w nim młodej bogatej Rosjance, a zarazem ironizował na temat mentalności Polaków. </a:t>
            </a:r>
            <a:r>
              <a:rPr lang="pl-PL" i="1" dirty="0" smtClean="0"/>
              <a:t>Ach, ty pan! ach, ty bezmózgi szlachcic polski! – śmiał się Suzin. – Ot, co was gubi wszystkich Polaków: u was na wszystko, i na handel, i na politykę, i na kobiety</a:t>
            </a:r>
            <a:r>
              <a:rPr lang="pl-PL" dirty="0" smtClean="0"/>
              <a:t> […] </a:t>
            </a:r>
            <a:r>
              <a:rPr lang="pl-PL" i="1" dirty="0" smtClean="0"/>
              <a:t>– serce i serce… I to jest wasze głupstwo</a:t>
            </a:r>
            <a:r>
              <a:rPr lang="pl-PL" dirty="0" smtClean="0"/>
              <a:t>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W</a:t>
            </a:r>
            <a:r>
              <a:rPr lang="pl-PL" dirty="0" smtClean="0"/>
              <a:t> opinii Suzina pobrzmiewał pogłos stanowiska samego autora, albowiem Prus starał się nakłonić rodaków do takich zmian w myśleniu o otaczającej rzeczywistości, które by polegały na uwzględnianiu czynników innych niż polityczne i zamiast idei bezkompromisowej walki preferowały organicznikowskie </a:t>
            </a:r>
            <a:r>
              <a:rPr lang="pl-PL" b="1" dirty="0" smtClean="0"/>
              <a:t>prawo „wspierania się” i „wymiany usług”</a:t>
            </a:r>
            <a:r>
              <a:rPr lang="pl-PL" dirty="0" smtClean="0"/>
              <a:t>. W </a:t>
            </a:r>
            <a:r>
              <a:rPr lang="pl-PL" i="1" dirty="0" smtClean="0"/>
              <a:t>Lalce</a:t>
            </a:r>
            <a:r>
              <a:rPr lang="pl-PL" dirty="0" smtClean="0"/>
              <a:t> o Rosji i rosyjskości Prus nie mógł wiele napisać, ale nawet te nieliczne motywy poświęcone tej tematyce mają dużą wartość poznawczą.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pl-PL" dirty="0" smtClean="0"/>
              <a:t>Wśród bohaterów </a:t>
            </a:r>
            <a:r>
              <a:rPr lang="pl-PL" i="1" dirty="0" smtClean="0"/>
              <a:t>Lalki</a:t>
            </a:r>
            <a:r>
              <a:rPr lang="pl-PL" dirty="0" smtClean="0"/>
              <a:t> </a:t>
            </a:r>
            <a:r>
              <a:rPr lang="pl-PL" b="1" dirty="0" smtClean="0"/>
              <a:t>Suzin jest jedynym Rosjaninem</a:t>
            </a:r>
            <a:r>
              <a:rPr lang="pl-PL" dirty="0" smtClean="0"/>
              <a:t>. Zalicza się do </a:t>
            </a:r>
            <a:r>
              <a:rPr lang="pl-PL" b="1" dirty="0" smtClean="0"/>
              <a:t>„przyjaciół Moskali</a:t>
            </a:r>
            <a:r>
              <a:rPr lang="pl-PL" dirty="0" smtClean="0"/>
              <a:t>”, a Bolesław Prus kreśli jego sylwetkę z wyraźną </a:t>
            </a:r>
            <a:r>
              <a:rPr lang="pl-PL" b="1" dirty="0" smtClean="0"/>
              <a:t>sympatią</a:t>
            </a:r>
            <a:r>
              <a:rPr lang="pl-PL" dirty="0" smtClean="0"/>
              <a:t>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To</a:t>
            </a:r>
            <a:r>
              <a:rPr lang="pl-PL" dirty="0" smtClean="0"/>
              <a:t> człowiek potężny, choć niewysoki, z siwiejącą brodą i włosami, w zachowaniu serdeczny i bezpośredni. Ubrany niegustownie, ale jednocześnie obwieszony złotem (pierścienie, dewizka).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Jest </a:t>
            </a:r>
            <a:r>
              <a:rPr lang="pl-PL" dirty="0" smtClean="0"/>
              <a:t>milionerem, cały majątek zawdzięcza sobie, wykazuje cechy dorobkiewicza: nie posiada wykształcenia, nie zna języków obcych, w jego światopoglądzie latanie balonem uchodzi za rzecz niegodną chrześcijanina, a zarazem za błazeństwo kompromitujące poważnego człowieka.</a:t>
            </a:r>
          </a:p>
          <a:p>
            <a:pPr algn="just">
              <a:buNone/>
            </a:pPr>
            <a:r>
              <a:rPr lang="pl-PL" dirty="0" smtClean="0"/>
              <a:t>Jest kupcem, prowadzi transakcje na wielka skalę w różnych branżach: od galanterii do statków, jednak najważniejszą dziedziną jego działalności jest handel bronią, a głównym odbiorcą – rząd rosyjski. Umie korzystać z okazji, ale w stosunku do partnerów jest lojalny, potrafi być wdzięczny za wyświadczone przysługi. Ceni swoją pozycję społeczną, uważa, że posiadacz milionów zasługuje na szacunek.</a:t>
            </a:r>
            <a:br>
              <a:rPr lang="pl-PL" dirty="0" smtClean="0"/>
            </a:br>
            <a:r>
              <a:rPr lang="pl-PL" dirty="0" smtClean="0"/>
              <a:t>Na Syberii zetknął się ze Stanisławem Wokulskim, z którym się zaprzyjaźnił i czynił go wspólnikiem w poważnych przedsięwzięciach.</a:t>
            </a:r>
          </a:p>
          <a:p>
            <a:pPr algn="just">
              <a:buNone/>
            </a:pPr>
            <a:r>
              <a:rPr lang="pl-PL" dirty="0" smtClean="0"/>
              <a:t>Na</a:t>
            </a:r>
            <a:r>
              <a:rPr lang="pl-PL" dirty="0" smtClean="0"/>
              <a:t> szczególną uwagę zasługuje </a:t>
            </a:r>
            <a:r>
              <a:rPr lang="pl-PL" b="1" dirty="0" smtClean="0"/>
              <a:t>język Suzina. </a:t>
            </a:r>
            <a:r>
              <a:rPr lang="pl-PL" dirty="0" smtClean="0"/>
              <a:t>Jego wypowiedzi są poprawne gramatycznie, nie ma w nich pospolitych rusycyzmów, ale autor zastosował swoistą stylizację wprowadzając w dosłownym tłumaczeniu zwroty takie jak na przykład: </a:t>
            </a:r>
            <a:r>
              <a:rPr lang="pl-PL" i="1" dirty="0" smtClean="0"/>
              <a:t>ty gołąbku</a:t>
            </a:r>
            <a:r>
              <a:rPr lang="pl-PL" dirty="0" smtClean="0"/>
              <a:t>, </a:t>
            </a:r>
            <a:r>
              <a:rPr lang="pl-PL" i="1" dirty="0" smtClean="0"/>
              <a:t>ojciec rodzony</a:t>
            </a:r>
            <a:r>
              <a:rPr lang="pl-PL" dirty="0" smtClean="0"/>
              <a:t>, </a:t>
            </a:r>
            <a:r>
              <a:rPr lang="pl-PL" i="1" dirty="0" smtClean="0"/>
              <a:t>ja nie wasz człowiek</a:t>
            </a:r>
            <a:r>
              <a:rPr lang="pl-PL" dirty="0" smtClean="0"/>
              <a:t>, a nawet całe zdanie: </a:t>
            </a:r>
            <a:r>
              <a:rPr lang="pl-PL" i="1" dirty="0" smtClean="0"/>
              <a:t>Czort mnie do ich parszywej Polski, niechaj ona i nie zginęła</a:t>
            </a:r>
            <a:r>
              <a:rPr lang="pl-PL" dirty="0" smtClean="0"/>
              <a:t>. Bez znajomości języka rosyjskiego trudno zrozumieć zwroty w rodzaju: „bałaganowy skoczek” (‘jarmarczny akrobata’), ponieważ „bałagan” to nie ‘nieporządek’, tylko ‘buda jarmarczna’, czy „rozbita kopiejka”, bo „rozbity” to tyle, co ‘złamany’. </a:t>
            </a:r>
            <a:r>
              <a:rPr lang="pl-PL" b="1" dirty="0" smtClean="0"/>
              <a:t>W ten sposób nie wprowadzając dialogów rosyjskich Prus sygnalizuje, że właśnie w tym języku toczyły się rozmowy</a:t>
            </a:r>
            <a:r>
              <a:rPr lang="pl-PL" dirty="0" smtClean="0"/>
              <a:t>.</a:t>
            </a:r>
            <a:br>
              <a:rPr lang="pl-PL" dirty="0" smtClean="0"/>
            </a:br>
            <a:r>
              <a:rPr lang="pl-PL" dirty="0" smtClean="0"/>
              <a:t>Z postacią Suzina wiąże się najpoważniejsza ingerencja cenzury, polegająca na usunięciu z tekstu, publikowanego pierwotnie w „Kurierze Codziennym”, całego odcinka 109 (dn. 20 IV 1888), zawierającego opis pobytu Suzina w Warszawie.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0"/>
            <a:ext cx="8856984" cy="68580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Przede wszystkim wyjeżdżał Suzin zakupiwszy kilkanaście statków. Najzupełniej legalny zysk z tej operacji był ogromny - tak ogromny 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że cząstka 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przypadająca na Wokulskiego pokryła wszystkie wydatki, jakie w ciągu ostatnich miesięcy poniósł w Warszawie.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Na parę godzin przed pożegnaniem się Suzin i Wokulski jedli śniadanie w swoim paradnym numerze i naturalnie rozmawiali o zyskach.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- Masz bajeczne szczęście - odezwał się Wokulski.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Suzin pociągnął łyk szampana i oparłszy na brzuchu ręce ozdobione pierścieniami rzekł: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- To nie szczęście, Stanisławie Piotrowiczu, to miliony. Nożykiem tniesz wiklinę, a toporem dęby. Kto ma kopiejki, robi </a:t>
            </a:r>
            <a:r>
              <a:rPr lang="pl-PL" sz="1100" dirty="0" err="1" smtClean="0">
                <a:latin typeface="Arial" pitchFamily="34" charset="0"/>
                <a:cs typeface="Arial" pitchFamily="34" charset="0"/>
              </a:rPr>
              <a:t>interesa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 kopiejkowe i kopiejki zyskuje; ale kto ma miliony, musi zyskiwać miliony. Rubel, Stanisławie Piotrowiczu, jest jak zapracowana szkapa: kilka lat musisz czekać, zanim urodzi ci nowego rubla; ale milion jest mnożny jak świnia: co rok daje kilkoro. Za dwa albo za trzy lata, Stanisławie Piotrowiczu, i ty zbierzesz okrągły milionik, a wtedy przekonasz się, jak zanim gonią inne pieniądze. Chociaż z tobą!... 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Suzin 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westchnął, zmarszczył brwi i znowu wypił szampana.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- Cóż ze mną? - spytał Wokulski.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- A ot, co z tobą - odparł Suzin. - Ty, zamiast w takim mieście robić </a:t>
            </a:r>
            <a:r>
              <a:rPr lang="pl-PL" sz="1100" dirty="0" err="1" smtClean="0">
                <a:latin typeface="Arial" pitchFamily="34" charset="0"/>
                <a:cs typeface="Arial" pitchFamily="34" charset="0"/>
              </a:rPr>
              <a:t>interesa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 dla siebie do swego handlu, ty nic... Ty sobie wałęsasz się z głową na dół albo do góry, na nic się nie patrząc, albo nawet (wstyd powiedzieć chrześcijaninowi!) latasz w powietrze balonem... Cóż ty bałaganowym skoczkiem myślisz zostać, ha?... No i nareszcie, powiem tobie, Stanisławie Piotrowiczu, ty obraziłeś na siebie jedną bardzo dystyngowaną damę, tę ot </a:t>
            </a:r>
            <a:r>
              <a:rPr lang="pl-PL" sz="1100" dirty="0" err="1" smtClean="0">
                <a:latin typeface="Arial" pitchFamily="34" charset="0"/>
                <a:cs typeface="Arial" pitchFamily="34" charset="0"/>
              </a:rPr>
              <a:t>baronowę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... A przecie u niej można było i w karty pograć, i ładne kobiety znaleźć; i dowiedzieć się o niejednej rzeczy. Radzę tobie, daj ty jej co zarobić przed wyjazdem: nie dasz adwokatowi rubla, on tobie sto wyciągnie. Ach, ty ojcze rodzony... 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  Wokulski 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słuchał z uwagą. Suzin znowu westchnął i ciągnął dalej: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- I z czarownikami naradzasz się (</a:t>
            </a:r>
            <a:r>
              <a:rPr lang="pl-PL" sz="1100" dirty="0" err="1" smtClean="0">
                <a:latin typeface="Arial" pitchFamily="34" charset="0"/>
                <a:cs typeface="Arial" pitchFamily="34" charset="0"/>
              </a:rPr>
              <a:t>pfy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! nieczysta siła...), na czym, mówię tobie, nie zyskasz rozbitej kopiejki, a możesz na siebie obrazić Boga. 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 Nieładnie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!... Najgorsze, co ty myślisz, że nikt nie wie, co tobie dolega? Tymczasem wszyscy wiedzą, że masz jakieś moralne cierpienie, tylko jeden myśli, że chciałbyś kupować tu fałszywe </a:t>
            </a:r>
            <a:r>
              <a:rPr lang="pl-PL" sz="1100" dirty="0" err="1" smtClean="0">
                <a:latin typeface="Arial" pitchFamily="34" charset="0"/>
                <a:cs typeface="Arial" pitchFamily="34" charset="0"/>
              </a:rPr>
              <a:t>bankocetle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, a inny dogaduje się, że rad byś zbankrutować, jeżeli już nie jesteś bankrut.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- I ty w to wierzysz? - spytał Wokulski.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- Aj! Stanisławie Piotrowiczu, już komu, ale tobie nie godzi się awansować mnie na durnia. Ty myślisz: ja nie wiem, że tobie chodzi o kobietę?... Nu, kobieta smaczna rzecz i bywa, że nawet innemu </a:t>
            </a:r>
            <a:r>
              <a:rPr lang="pl-PL" sz="1100" dirty="0" err="1" smtClean="0">
                <a:latin typeface="Arial" pitchFamily="34" charset="0"/>
                <a:cs typeface="Arial" pitchFamily="34" charset="0"/>
              </a:rPr>
              <a:t>solidniemu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 człowiekowi przewróci mózgi. Baw więc się i ty, kiedy masz pieniądze. Ale ja tobie, Stanisławie Piotrowiczu, powiem jedno słówko, chcesz?..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- Proszę cię.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- Kto prosi, żeby mu ogolić brodę, nie gniewa się na zdrapanie. Otóż, gołąbku, powiem tobie przypowieść. Znajduje się w tej Francji jakaś cudowna woda na wszystkie choroby (nie pomnę jej nazwiska).Więc słuchaj mnie: są tacy, którzy przychodzą tam na kolanach i prawie nie </a:t>
            </a:r>
            <a:r>
              <a:rPr lang="pl-PL" sz="1100" dirty="0" err="1" smtClean="0">
                <a:latin typeface="Arial" pitchFamily="34" charset="0"/>
                <a:cs typeface="Arial" pitchFamily="34" charset="0"/>
              </a:rPr>
              <a:t>śmią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 spojrzeć; a są inni, którzy tę wodę bez ceremonii piją i nawet zęby płuczą... Ach, Stanisławie Piotrowiczu, ty nie wiesz, jak ten pijący grubo żartuje z modlącego się... Zobacz więc, czy nie jesteś takim, a gdybyś był, pluń na wszystko... Ale co tobie?... Boli? </a:t>
            </a:r>
            <a:r>
              <a:rPr lang="pl-PL" sz="1100" dirty="0" err="1" smtClean="0">
                <a:latin typeface="Arial" pitchFamily="34" charset="0"/>
                <a:cs typeface="Arial" pitchFamily="34" charset="0"/>
              </a:rPr>
              <a:t>prawda...No</a:t>
            </a:r>
            <a:r>
              <a:rPr lang="pl-PL" sz="1100" dirty="0" smtClean="0">
                <a:latin typeface="Arial" pitchFamily="34" charset="0"/>
                <a:cs typeface="Arial" pitchFamily="34" charset="0"/>
              </a:rPr>
              <a:t>, pokosztuj wina...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- Czyś słyszał co o niej? - głucho spytał Wokulski.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- Klnę się, żem nic nadzwyczajnego nie słyszał - odparł Suzin uderzając się w piersi. - Kupcowi trzeba subiektów, a kobiecie bijących przed nią czołem, choćby dla zasłonięcia tego zucha, który nie bije pokłonów. Rzecz całkiem naturalna. Tylko ty, Stanisławie Piotrowiczu, nie wchodź między czeredę, a jeżeliś wszedł, podnieś głowę. Pół miliona rubli kapitału to przecie nie plewy; z takiego kupca nie powinni naśmiewać się ludzie. </a:t>
            </a:r>
          </a:p>
          <a:p>
            <a:pPr algn="just">
              <a:buNone/>
            </a:pPr>
            <a:r>
              <a:rPr lang="pl-PL" sz="1100" dirty="0" smtClean="0">
                <a:latin typeface="Arial" pitchFamily="34" charset="0"/>
                <a:cs typeface="Arial" pitchFamily="34" charset="0"/>
              </a:rPr>
              <a:t>Wokulski podniósł się i przeciągnął jak człowiek, któremu zrobiono operację rozpalonym żelazem. </a:t>
            </a:r>
          </a:p>
          <a:p>
            <a:endParaRPr lang="pl-PL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1) Notatka nr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pl-PL" dirty="0" smtClean="0"/>
              <a:t>Na pięciu kolejnych slajdach są zamieszczone informacje o niemalże niewystępowaniu Rosji i Rosjan (zaborców) na kartach powieści.</a:t>
            </a:r>
          </a:p>
          <a:p>
            <a:pPr marL="514350" indent="-514350">
              <a:buAutoNum type="arabicParenR"/>
            </a:pPr>
            <a:r>
              <a:rPr lang="pl-PL" dirty="0" smtClean="0"/>
              <a:t>Wypisz, jak naprawdę wyglądała obecność zaborców w stolicy Kraju </a:t>
            </a:r>
            <a:r>
              <a:rPr lang="pl-PL" dirty="0" err="1" smtClean="0"/>
              <a:t>Nadwislańskiego</a:t>
            </a:r>
            <a:r>
              <a:rPr lang="pl-PL" dirty="0" smtClean="0"/>
              <a:t>, czyli w Warszawie</a:t>
            </a:r>
          </a:p>
          <a:p>
            <a:pPr marL="514350" indent="-514350">
              <a:buAutoNum type="arabicParenR"/>
            </a:pPr>
            <a:r>
              <a:rPr lang="pl-PL" dirty="0" smtClean="0"/>
              <a:t>Wyjaśnij, dlaczego Prus niemalże usunął Rosjan z kart powieści </a:t>
            </a:r>
          </a:p>
          <a:p>
            <a:pPr marL="514350" indent="-514350">
              <a:buAutoNum type="arabicParenR"/>
            </a:pPr>
            <a:r>
              <a:rPr lang="pl-PL" dirty="0" smtClean="0"/>
              <a:t>Jakie strategie stosował, aby jednak przemycić niektóre informacje 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741368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Realistyczny obraz Warszawy lat 80-tych XIX wieku na kartach 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Lalki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badacze przyrównują do 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starannie wyretuszowanej fotografii. </a:t>
            </a:r>
            <a:endParaRPr lang="pl-PL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Przy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całej faktograficznej skrupulatności autora, powieść świadomie pomija ogromną liczbę elementów świata przedstawionego, które wiążą się z 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obecnością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zaborcy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W 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Lalce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jedynym bohaterem, którego określa się jako Rosjanina, jest rubaszny przyjaciel Wokulskiego, kupiec Suzin. </a:t>
            </a: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Tymczasem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w latach 80-tych ok. 3 % mieszkańców Warszawy stanowili Rosjanie, i to nie licząc oddziałów stacjonującej tu armii. </a:t>
            </a: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Charakterystyczne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, że o wojskowym, którego Wokulski spotkał na święconym u hrabiny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Karolowej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, mówi się krótko „jenerał”, nie dodając żadnych informacji na temat armii, w której służył. </a:t>
            </a: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Urzędnicy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, uczniowie, studenci byli przymuszani do noszenia uniformów rosyjskiego kroju. </a:t>
            </a: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Zaborcy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szczególnie dbali o nadanie kolei rosyjskiego charakteru: Rosjanami obsadzali wszystkie posady kolejowe, wyłącznie po rosyjsku drukowali rozkłady jazdy pociągów, by sugerować podróżnym, że są już w Cesarstwie.</a:t>
            </a:r>
          </a:p>
          <a:p>
            <a:pPr algn="just">
              <a:buNone/>
            </a:pPr>
            <a:r>
              <a:rPr lang="pl-PL" b="1" dirty="0" smtClean="0">
                <a:latin typeface="Arial" pitchFamily="34" charset="0"/>
                <a:cs typeface="Arial" pitchFamily="34" charset="0"/>
              </a:rPr>
              <a:t>Charakterystyczne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niedomówienia obejmują również architekturę.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</a:t>
            </a: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 Warszawie Prusa są liczne odwiedzane przez bohaterów kościoły, ale nie ma cerkwi, których było wówczas kilkanaście (np. sobór i cerkiew przy ul. Długiej, cerkiew przy ul. Miodowej i na Podwalu) – codziennie odbywały się w nich nabożeństwa i biły dzwony. </a:t>
            </a: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 powieści mówi się o pomnikach polskich, demonstracyjnie nie wspomina się natomiast o rosyjskich (które znajdowały się w reprezentacyjnych miejscach miasta, jak np. pomnik Katarzyny II w Ogrodzie Belwederskim, pomnik Iwana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Paskiewicza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przez Pałacem Namiestnikowskim – dziś Prezydenckim). </a:t>
            </a: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 czasie spaceru po reprezentacyjnej ulicy Warszawy Wokulski nie dociera do Zamku Królewskiego, mieszczącego w sobie siedzibę namiestnika, a w skrzydle od strony placu – koszary, zaś wyglądając przez okna swojego mieszkania bohater nie widzi przerobionej fasady Pałacu Staszica, której klasycystyczny styl gubernator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Apuchtin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postanowił „zruszczyć” bizantyjskimi ozdobami (komentowanymi zjadliwie przez współczesnych, którym przywodziły na myśl „kolorowe ręczniki jarosławskie”). </a:t>
            </a: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Opisując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wystawy sklepowe Prus nie mówi też nic o jaskrawym kolorze szyldów, który został narzucony urzędowo jako reakcja zaborcy na ponury, czarno-biały wygląd magazynów w latach żałoby narodowej, ani o tym, że musiały one być napisane po rosyjsku lub przynajmniej dwujęzyczne, zaś urzędnicy pilnowali bardzo skrupulatnie, by litery polskie nie były przypadkiem większe od rosyjskich.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624736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pl-PL" dirty="0" smtClean="0"/>
              <a:t>W </a:t>
            </a:r>
            <a:r>
              <a:rPr lang="pl-PL" i="1" dirty="0" smtClean="0"/>
              <a:t>Lalce</a:t>
            </a:r>
            <a:r>
              <a:rPr lang="pl-PL" dirty="0" smtClean="0"/>
              <a:t> nie widzi się i nie słyszy ruszczyzny.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Zwroty </a:t>
            </a:r>
            <a:r>
              <a:rPr lang="pl-PL" dirty="0" smtClean="0"/>
              <a:t>rosyjskie pojawiają się tylko w wypowiedziach przybyłych z Moskwy „</a:t>
            </a:r>
            <a:r>
              <a:rPr lang="pl-PL" dirty="0" err="1" smtClean="0"/>
              <a:t>prykaszczyków</a:t>
            </a:r>
            <a:r>
              <a:rPr lang="pl-PL" dirty="0" smtClean="0"/>
              <a:t>”, czyli subiektów (</a:t>
            </a:r>
            <a:r>
              <a:rPr lang="pl-PL" i="1" dirty="0" smtClean="0"/>
              <a:t>Polki to sama </a:t>
            </a:r>
            <a:r>
              <a:rPr lang="pl-PL" i="1" dirty="0" err="1" smtClean="0"/>
              <a:t>prelest</a:t>
            </a:r>
            <a:r>
              <a:rPr lang="pl-PL" dirty="0" smtClean="0"/>
              <a:t> – ros. ‘rozkosz’, ‘cudowne’) lub Suzina.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Pewne </a:t>
            </a:r>
            <a:r>
              <a:rPr lang="pl-PL" dirty="0" smtClean="0"/>
              <a:t>charakterystyczne echa rosyjskiej wymowy i składni można znaleźć w słowach sędziego pokoju podczas procesu o lalkę (</a:t>
            </a:r>
            <a:r>
              <a:rPr lang="pl-PL" i="1" dirty="0" smtClean="0"/>
              <a:t>Tak i cóż?</a:t>
            </a:r>
            <a:r>
              <a:rPr lang="pl-PL" dirty="0" smtClean="0"/>
              <a:t>; </a:t>
            </a:r>
            <a:r>
              <a:rPr lang="pl-PL" i="1" dirty="0" smtClean="0"/>
              <a:t>U was była ta lalka?</a:t>
            </a:r>
            <a:r>
              <a:rPr lang="pl-PL" dirty="0" smtClean="0"/>
              <a:t>; </a:t>
            </a:r>
            <a:r>
              <a:rPr lang="pl-PL" i="1" dirty="0" smtClean="0"/>
              <a:t>Nu, tak…</a:t>
            </a:r>
            <a:r>
              <a:rPr lang="pl-PL" dirty="0" smtClean="0"/>
              <a:t>), co dla wprawnego ucha współczesnych czytelników wyraźnie świadczyło o jego narodowości.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Tymczasem </a:t>
            </a:r>
            <a:r>
              <a:rPr lang="pl-PL" b="1" dirty="0" smtClean="0"/>
              <a:t>rosyjski był obowiązkowym językiem warszawskiej ulicy, urzędu i szkoły</a:t>
            </a:r>
            <a:r>
              <a:rPr lang="pl-PL" dirty="0" smtClean="0"/>
              <a:t>. </a:t>
            </a:r>
            <a:r>
              <a:rPr lang="pl-PL" b="1" dirty="0" smtClean="0"/>
              <a:t>Polszczyznę dopuszczano zasadniczo wyłącznie w teatrze i w kościele, na pewno jednak nie w sądzie, gdzie językiem rozprawy był rosyjski, a tym, którzy go nie znali, obowiązkowo musiał towarzyszyć tłumacz z </a:t>
            </a:r>
            <a:r>
              <a:rPr lang="pl-PL" b="1" dirty="0" smtClean="0"/>
              <a:t>urzędu</a:t>
            </a:r>
            <a:r>
              <a:rPr lang="pl-PL" dirty="0" smtClean="0"/>
              <a:t>.</a:t>
            </a:r>
          </a:p>
          <a:p>
            <a:pPr algn="just">
              <a:buNone/>
            </a:pPr>
            <a:r>
              <a:rPr lang="pl-PL" dirty="0" smtClean="0"/>
              <a:t>Bohaterowie </a:t>
            </a:r>
            <a:r>
              <a:rPr lang="pl-PL" dirty="0" smtClean="0"/>
              <a:t>powieści konsekwentnie ignorują wprowadzony przez zaborcę kalendarz. Tymczasem na obwieszczeniach czy w czasopismach podawano wówczas </a:t>
            </a:r>
            <a:r>
              <a:rPr lang="pl-PL" b="1" dirty="0" smtClean="0"/>
              <a:t>podwójny system datowania</a:t>
            </a:r>
            <a:r>
              <a:rPr lang="pl-PL" dirty="0" smtClean="0"/>
              <a:t>: według nowego stylu, obowiązującego w Europie, i starego, rosyjskiego, jeszcze sprzed gregoriańskiej reformy kalendarza, co w roku 1878 dawało różnicę 12 dni.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Obchodzono </a:t>
            </a:r>
            <a:r>
              <a:rPr lang="pl-PL" dirty="0" smtClean="0"/>
              <a:t>również bardzo liczne święta prawosławne i państwowe, tzw. galówki, które były dla uczniów i studentów dniami wolnymi od nauki, a dla urzędników – od pracy. Do ich charakterystycznych elementów należały obowiązkowe nabożeństwa prawosławne, przyozdabianie domów rosyjskimi flagami i jaskrawe oświetlanie ulic – nawet w rynsztokach płonęły łojówki, z których układano inicjały przedstawicieli rodziny panującej. Na rok przypadało ok. 50 takich galówek – w czasie trwania akcji powieści Prus nie wspomina ani jednej.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48072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algn="just"/>
            <a:r>
              <a:rPr lang="pl-PL" dirty="0" smtClean="0"/>
              <a:t>Rosjanie mieszkający w Warszawie tworzyli raczej zamkniętą społeczność, dość rzadko stykającą się z Polakami na gruncie towarzyskim. Mieli własne kluby i towarzystwa (np. osobne, działające od 1866 r. Rosyjskie Towarzystwo Dobroczynności</a:t>
            </a:r>
            <a:r>
              <a:rPr lang="pl-PL" dirty="0" smtClean="0"/>
              <a:t>).</a:t>
            </a:r>
          </a:p>
          <a:p>
            <a:pPr algn="just"/>
            <a:r>
              <a:rPr lang="pl-PL" dirty="0" smtClean="0"/>
              <a:t> </a:t>
            </a:r>
            <a:r>
              <a:rPr lang="pl-PL" dirty="0" smtClean="0"/>
              <a:t>Akceptowanymi społecznie miejscami spotkań Polaków i Rosjan na „neutralnym gruncie” były: teatr, wyścigi (na które zresztą z tego też powodu patrzono czasem niechętnie) oraz Klub </a:t>
            </a:r>
            <a:r>
              <a:rPr lang="pl-PL" dirty="0" smtClean="0"/>
              <a:t>Myśliwski.</a:t>
            </a:r>
          </a:p>
          <a:p>
            <a:pPr algn="just"/>
            <a:r>
              <a:rPr lang="pl-PL" dirty="0" smtClean="0"/>
              <a:t>Widoczne </a:t>
            </a:r>
            <a:r>
              <a:rPr lang="pl-PL" dirty="0" smtClean="0"/>
              <a:t>na kartach </a:t>
            </a:r>
            <a:r>
              <a:rPr lang="pl-PL" i="1" dirty="0" smtClean="0"/>
              <a:t>Lalki</a:t>
            </a:r>
            <a:r>
              <a:rPr lang="pl-PL" dirty="0" smtClean="0"/>
              <a:t> </a:t>
            </a:r>
            <a:r>
              <a:rPr lang="pl-PL" b="1" dirty="0" smtClean="0"/>
              <a:t>demonstracyjne ignorowanie świata rosyjskiego </a:t>
            </a:r>
            <a:r>
              <a:rPr lang="pl-PL" dirty="0" smtClean="0"/>
              <a:t>było odpowiedzią polskich pisarzy i publicystów na zakaz umieszczania w tekstach rosyjskich nazwy „Polska”, którą od lat 70-tych XIX wieku zastępowano tam określeniem </a:t>
            </a:r>
            <a:r>
              <a:rPr lang="pl-PL" i="1" dirty="0" err="1" smtClean="0"/>
              <a:t>Priwislinie</a:t>
            </a:r>
            <a:r>
              <a:rPr lang="pl-PL" dirty="0" smtClean="0"/>
              <a:t>, </a:t>
            </a:r>
            <a:r>
              <a:rPr lang="pl-PL" i="1" dirty="0" err="1" smtClean="0"/>
              <a:t>Priwislinskij</a:t>
            </a:r>
            <a:r>
              <a:rPr lang="pl-PL" i="1" dirty="0" smtClean="0"/>
              <a:t> Kraj</a:t>
            </a:r>
            <a:r>
              <a:rPr lang="pl-PL" dirty="0" smtClean="0"/>
              <a:t> (</a:t>
            </a:r>
            <a:r>
              <a:rPr lang="pl-PL" dirty="0" err="1" smtClean="0"/>
              <a:t>Kraj</a:t>
            </a:r>
            <a:r>
              <a:rPr lang="pl-PL" dirty="0" smtClean="0"/>
              <a:t> Nadwiślański). </a:t>
            </a:r>
            <a:endParaRPr lang="pl-PL" dirty="0" smtClean="0"/>
          </a:p>
          <a:p>
            <a:pPr algn="just"/>
            <a:r>
              <a:rPr lang="pl-PL" dirty="0" smtClean="0"/>
              <a:t>Właśnie </a:t>
            </a:r>
            <a:r>
              <a:rPr lang="pl-PL" dirty="0" smtClean="0"/>
              <a:t>w wyniku tej umowy społecznej w realistycznej powieści Prusa brakuje bardzo wielu realiów miasta żyjącego pod zaborami.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12068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pl-PL" dirty="0" smtClean="0"/>
              <a:t>„Śladów </a:t>
            </a:r>
            <a:r>
              <a:rPr lang="pl-PL" dirty="0" smtClean="0"/>
              <a:t>Rosji i rosyjskości jest w </a:t>
            </a:r>
            <a:r>
              <a:rPr lang="pl-PL" i="1" dirty="0" smtClean="0"/>
              <a:t>Lalce</a:t>
            </a:r>
            <a:r>
              <a:rPr lang="pl-PL" dirty="0" smtClean="0"/>
              <a:t> niewiele.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Prus </a:t>
            </a:r>
            <a:r>
              <a:rPr lang="pl-PL" dirty="0" smtClean="0"/>
              <a:t>zastosował bowiem strategię typową dla ówczesnych polskich pisarzy, polegającą na </a:t>
            </a:r>
            <a:r>
              <a:rPr lang="pl-PL" b="1" dirty="0" smtClean="0"/>
              <a:t>ignorowaniu obecności zaborcy </a:t>
            </a:r>
            <a:r>
              <a:rPr lang="pl-PL" dirty="0" smtClean="0"/>
              <a:t>w artystycznych obrazach świata, na starannym unikaniu wszelkich wzmianek o aparacie rosyjskiej władzy.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Ale</a:t>
            </a:r>
            <a:r>
              <a:rPr lang="pl-PL" dirty="0" smtClean="0"/>
              <a:t> była też druga przyczyna tego zjawiska: carska </a:t>
            </a:r>
            <a:r>
              <a:rPr lang="pl-PL" b="1" dirty="0" smtClean="0"/>
              <a:t>cenzura</a:t>
            </a:r>
            <a:r>
              <a:rPr lang="pl-PL" dirty="0" smtClean="0"/>
              <a:t> prewencyjna, która po prostu uniemożliwiała druk tekstów zawierających jakiekolwiek nieprzychylne uwagi o polityce Rosji wobec Królestwa Polskiego, albo też ukazujących kontrowersyjne problemy stosunków dwustronnych (np. tematykę polskich zesłańców na Syberii czy prześladowań Polaków).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Cenzorzy </a:t>
            </a:r>
            <a:r>
              <a:rPr lang="pl-PL" dirty="0" smtClean="0"/>
              <a:t>byli wtedy szczególnie wyczuleni na wzmianki o polskich zrywach niepodległościowych. Mimo to w </a:t>
            </a:r>
            <a:r>
              <a:rPr lang="pl-PL" i="1" dirty="0" smtClean="0"/>
              <a:t>Lalce</a:t>
            </a:r>
            <a:r>
              <a:rPr lang="pl-PL" dirty="0" smtClean="0"/>
              <a:t> istnieją całkiem wyraźne – choć zapisane </a:t>
            </a:r>
            <a:r>
              <a:rPr lang="pl-PL" b="1" dirty="0" smtClean="0"/>
              <a:t>„językiem ezopowym” – motywy powstań: listopadowego oraz styczniowego.</a:t>
            </a:r>
            <a:r>
              <a:rPr lang="pl-PL" dirty="0" smtClean="0"/>
              <a:t> Uczestnikiem pierwszego był stryj Wokulskiego, w drugim zaś wziął udział sam główny bohater powieści (o jakiejś niebezpiecznej akcji konspiracyjnej bohatera z okresu przedpowstaniowego, nazwanej metaforycznie „skokiem z Nowego Zjazdu”, wspomniał w pamiętniku Rzecki</a:t>
            </a:r>
            <a:r>
              <a:rPr lang="pl-PL" dirty="0" smtClean="0"/>
              <a:t>).”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6264696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pl-PL" dirty="0" smtClean="0"/>
              <a:t>„Główna </a:t>
            </a:r>
            <a:r>
              <a:rPr lang="pl-PL" dirty="0" smtClean="0"/>
              <a:t>przestrzeń akcji </a:t>
            </a:r>
            <a:r>
              <a:rPr lang="pl-PL" i="1" dirty="0" smtClean="0"/>
              <a:t>Lalki</a:t>
            </a:r>
            <a:r>
              <a:rPr lang="pl-PL" dirty="0" smtClean="0"/>
              <a:t>, </a:t>
            </a:r>
            <a:r>
              <a:rPr lang="pl-PL" b="1" dirty="0" smtClean="0"/>
              <a:t>Warszawa,</a:t>
            </a:r>
            <a:r>
              <a:rPr lang="pl-PL" dirty="0" smtClean="0"/>
              <a:t> została przez Prusa przedstawiona z </a:t>
            </a:r>
            <a:r>
              <a:rPr lang="pl-PL" b="1" dirty="0" smtClean="0"/>
              <a:t>mistrzowskim wyczuciem ówczesnych realiów</a:t>
            </a:r>
            <a:r>
              <a:rPr lang="pl-PL" dirty="0" smtClean="0"/>
              <a:t>, jednakże w jej obrazie </a:t>
            </a:r>
            <a:r>
              <a:rPr lang="pl-PL" b="1" dirty="0" smtClean="0"/>
              <a:t>ślady rosyjskości uległy świadomemu zatarciu.</a:t>
            </a:r>
            <a:r>
              <a:rPr lang="pl-PL" dirty="0" smtClean="0"/>
              <a:t>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I</a:t>
            </a:r>
            <a:r>
              <a:rPr lang="pl-PL" dirty="0" smtClean="0"/>
              <a:t> tak autor ani słowem nie wspomniał o miejscach, w których urzędowały zaborcze władze lub wojsko: Zamku (ówczesnej siedzibie namiestnika carskiego), Pałacu Namiestnikowskim na Krakowskim Przedmieściu, Belwederze, Cytadeli.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Tymczasem </a:t>
            </a:r>
            <a:r>
              <a:rPr lang="pl-PL" dirty="0" smtClean="0"/>
              <a:t>w chronologicznych ramach akcji powieści, czyli u schyłku lat siedemdziesiątych XIX wieku, trwała </a:t>
            </a:r>
            <a:r>
              <a:rPr lang="pl-PL" b="1" dirty="0" smtClean="0"/>
              <a:t>brutalna akcja rusyfikatorska (stanowiąca konsekwencję polityki represji po zdławieniu powstania styczniowego</a:t>
            </a:r>
            <a:r>
              <a:rPr lang="pl-PL" dirty="0" smtClean="0"/>
              <a:t>): jej wpływy stały się widoczne choćby w architekturze czy w rosyjskojęzycznych szyldach sklepów albo urzędów.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I</a:t>
            </a:r>
            <a:r>
              <a:rPr lang="pl-PL" dirty="0" smtClean="0"/>
              <a:t> jakkolwiek Prus o tych kwestiach </a:t>
            </a:r>
            <a:r>
              <a:rPr lang="pl-PL" b="1" dirty="0" smtClean="0"/>
              <a:t>otwarcie pisać nie mógł</a:t>
            </a:r>
            <a:r>
              <a:rPr lang="pl-PL" dirty="0" smtClean="0"/>
              <a:t>, to przecież aluzyjnie oddawał ciężką atmosferę niewoli, jaka przytłaczała ówczesne życie Warszawy, oraz pośrednio ukazywał opresyjne działania reżimu zaborczego.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Ignacy </a:t>
            </a:r>
            <a:r>
              <a:rPr lang="pl-PL" dirty="0" smtClean="0"/>
              <a:t>Rzecki z lękiem i ostrożnością porusza w pamiętniku (albo w rozmowach z Wokulskim) drażniące tematy polityczne, niewiele na przykład pisze o swoim </a:t>
            </a:r>
            <a:r>
              <a:rPr lang="pl-PL" b="1" dirty="0" smtClean="0"/>
              <a:t>pobycie w więzieniu w Zamościu,</a:t>
            </a:r>
            <a:r>
              <a:rPr lang="pl-PL" dirty="0" smtClean="0"/>
              <a:t> dokąd trafił (eskortowany przez żandarmów), wracając z tułaczki po klęsce Wiosny Ludów na Węgrzech (ówczesny czytelnik nie miał oczywiście kłopotów z prawidłowym odczytaniem sensu zapisków Rzeckiego</a:t>
            </a:r>
            <a:r>
              <a:rPr lang="pl-PL" dirty="0" smtClean="0"/>
              <a:t>:</a:t>
            </a:r>
          </a:p>
          <a:p>
            <a:pPr algn="just">
              <a:buNone/>
            </a:pPr>
            <a:r>
              <a:rPr lang="pl-PL" i="1" dirty="0" smtClean="0"/>
              <a:t>W</a:t>
            </a:r>
            <a:r>
              <a:rPr lang="pl-PL" i="1" dirty="0" smtClean="0"/>
              <a:t> Zamościu bawiłem rok z czymś. A żem dobrze drwa rąbał, więc byłem co dzień na świeżym powietrzu.</a:t>
            </a:r>
            <a:r>
              <a:rPr lang="pl-PL" dirty="0" smtClean="0"/>
              <a:t>). 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Na</a:t>
            </a:r>
            <a:r>
              <a:rPr lang="pl-PL" dirty="0" smtClean="0"/>
              <a:t> wzmagający się ucisk cenzury uskarża się stary Żyd </a:t>
            </a:r>
            <a:r>
              <a:rPr lang="pl-PL" dirty="0" err="1" smtClean="0"/>
              <a:t>Szlangbaum</a:t>
            </a:r>
            <a:r>
              <a:rPr lang="pl-PL" dirty="0" smtClean="0"/>
              <a:t>, którego szaradę o kozakach redakcja wycofała z druku właśnie z obawy przed interwencją </a:t>
            </a:r>
            <a:r>
              <a:rPr lang="pl-PL" dirty="0" smtClean="0"/>
              <a:t>cenzora.</a:t>
            </a:r>
          </a:p>
          <a:p>
            <a:pPr algn="just">
              <a:buNone/>
            </a:pPr>
            <a:r>
              <a:rPr lang="pl-PL" dirty="0" smtClean="0"/>
              <a:t>O</a:t>
            </a:r>
            <a:r>
              <a:rPr lang="pl-PL" dirty="0" smtClean="0"/>
              <a:t> </a:t>
            </a:r>
            <a:r>
              <a:rPr lang="pl-PL" b="1" dirty="0" smtClean="0"/>
              <a:t>aresztowaniach przez rosyjską policję studentów-socjalistów </a:t>
            </a:r>
            <a:r>
              <a:rPr lang="pl-PL" dirty="0" smtClean="0"/>
              <a:t>i </a:t>
            </a:r>
            <a:r>
              <a:rPr lang="pl-PL" b="1" dirty="0" smtClean="0"/>
              <a:t>subiekta </a:t>
            </a:r>
            <a:r>
              <a:rPr lang="pl-PL" b="1" dirty="0" err="1" smtClean="0"/>
              <a:t>Klejna</a:t>
            </a:r>
            <a:r>
              <a:rPr lang="pl-PL" b="1" dirty="0" smtClean="0"/>
              <a:t> </a:t>
            </a:r>
            <a:r>
              <a:rPr lang="pl-PL" dirty="0" smtClean="0"/>
              <a:t>wspomina Wokulskiemu Rzecki (o tym jednak, że studenci ci uczyli się na rosyjskim uniwersytecie warszawskim nie ma w powieści ani słowa!). Także stary subiekt z przygnębieniem ogląda przemarsz zakutych skazańców.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pl-PL" dirty="0" smtClean="0"/>
              <a:t>Notatka nr 2: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472608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/>
              <a:t>Wokulski na zesłaniu na Syberii:</a:t>
            </a:r>
          </a:p>
          <a:p>
            <a:pPr>
              <a:buNone/>
            </a:pPr>
            <a:r>
              <a:rPr lang="pl-PL" dirty="0" smtClean="0"/>
              <a:t>1) Wyjaśnij, w jaki sposób i kiedy </a:t>
            </a:r>
            <a:r>
              <a:rPr lang="pl-PL" dirty="0" smtClean="0"/>
              <a:t>W</a:t>
            </a:r>
            <a:r>
              <a:rPr lang="pl-PL" dirty="0" smtClean="0"/>
              <a:t>okulski trafia do Irkucka</a:t>
            </a:r>
          </a:p>
          <a:p>
            <a:pPr>
              <a:buNone/>
            </a:pPr>
            <a:r>
              <a:rPr lang="pl-PL" dirty="0" smtClean="0"/>
              <a:t>2) Jaki obraz jego pobytu na Syberii wyłania się z cytatu* (na następnym slajdzie) – czy to zgodne z martyrologią przedstawioną w „Dziadach” cz. III? (uzasadnij)</a:t>
            </a:r>
          </a:p>
          <a:p>
            <a:pPr>
              <a:buNone/>
            </a:pPr>
            <a:r>
              <a:rPr lang="pl-PL" dirty="0" smtClean="0"/>
              <a:t>*zlokalizuj ten cytat w utworze (kto i kiedy wypowiada te słowa); opisz krótko, kim są wymienione w tym cytacie postacie; przypomnij znaczenie terminu: scjentyzm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l-PL" dirty="0" smtClean="0"/>
              <a:t>Cytat o </a:t>
            </a:r>
            <a:r>
              <a:rPr lang="pl-PL" dirty="0" smtClean="0"/>
              <a:t> Wokulskim: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47687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buNone/>
            </a:pPr>
            <a:r>
              <a:rPr lang="pl-PL" dirty="0" smtClean="0"/>
              <a:t>„</a:t>
            </a:r>
            <a:r>
              <a:rPr lang="pl-PL" b="1" dirty="0" smtClean="0"/>
              <a:t>Odetchnął </a:t>
            </a:r>
            <a:r>
              <a:rPr lang="pl-PL" b="1" dirty="0" smtClean="0"/>
              <a:t>dopiero na Syberii. Tam mógł pracować, tam zdobył uznanie i przyjaźń Czerskich, Czekanowskich, Dybowskich. Wrócił do kraju prawie uczonym […] </a:t>
            </a:r>
            <a:r>
              <a:rPr lang="pl-PL" b="1" dirty="0" smtClean="0"/>
              <a:t>(</a:t>
            </a:r>
            <a:r>
              <a:rPr lang="pl-PL" b="1" dirty="0" smtClean="0"/>
              <a:t>tom I</a:t>
            </a:r>
            <a:r>
              <a:rPr lang="pl-PL" b="1" dirty="0" smtClean="0"/>
              <a:t>)”</a:t>
            </a:r>
            <a:endParaRPr lang="pl-PL" b="1" dirty="0"/>
          </a:p>
        </p:txBody>
      </p:sp>
      <p:pic>
        <p:nvPicPr>
          <p:cNvPr id="4" name="Picture 2" descr="Dyplomacja świętego Józefa - Nasz Dzienni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861048"/>
            <a:ext cx="4862314" cy="2733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1036</Words>
  <Application>Microsoft Office PowerPoint</Application>
  <PresentationFormat>Pokaz na ekranie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Lalka – ROSJANIE</vt:lpstr>
      <vt:lpstr>1) Notatka nr 1</vt:lpstr>
      <vt:lpstr>Slajd 3</vt:lpstr>
      <vt:lpstr>Slajd 4</vt:lpstr>
      <vt:lpstr>Slajd 5</vt:lpstr>
      <vt:lpstr>Slajd 6</vt:lpstr>
      <vt:lpstr>Slajd 7</vt:lpstr>
      <vt:lpstr>Notatka nr 2:</vt:lpstr>
      <vt:lpstr>Cytat o  Wokulskim:</vt:lpstr>
      <vt:lpstr>Notatka nr 3 - SUZIN</vt:lpstr>
      <vt:lpstr>Slajd 11</vt:lpstr>
      <vt:lpstr>Slajd 12</vt:lpstr>
      <vt:lpstr>Slajd 13</vt:lpstr>
      <vt:lpstr>Slajd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Lalka - ROSJANIE</dc:title>
  <dc:creator>tomek</dc:creator>
  <cp:lastModifiedBy>tomek</cp:lastModifiedBy>
  <cp:revision>17</cp:revision>
  <dcterms:created xsi:type="dcterms:W3CDTF">2021-05-08T09:59:42Z</dcterms:created>
  <dcterms:modified xsi:type="dcterms:W3CDTF">2021-05-11T12:23:27Z</dcterms:modified>
</cp:coreProperties>
</file>