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59" r:id="rId3"/>
    <p:sldId id="257" r:id="rId4"/>
    <p:sldId id="268" r:id="rId5"/>
    <p:sldId id="269" r:id="rId6"/>
    <p:sldId id="267" r:id="rId7"/>
    <p:sldId id="270" r:id="rId8"/>
    <p:sldId id="260" r:id="rId9"/>
    <p:sldId id="271" r:id="rId10"/>
    <p:sldId id="272" r:id="rId11"/>
    <p:sldId id="273" r:id="rId12"/>
    <p:sldId id="275" r:id="rId13"/>
    <p:sldId id="276" r:id="rId14"/>
    <p:sldId id="263" r:id="rId15"/>
    <p:sldId id="27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8"/>
    <p:restoredTop sz="91722"/>
  </p:normalViewPr>
  <p:slideViewPr>
    <p:cSldViewPr snapToGrid="0">
      <p:cViewPr>
        <p:scale>
          <a:sx n="135" d="100"/>
          <a:sy n="135" d="100"/>
        </p:scale>
        <p:origin x="14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31T02:50:52.480"/>
    </inkml:context>
    <inkml:brush xml:id="br0">
      <inkml:brushProperty name="width" value="0.35" units="cm"/>
      <inkml:brushProperty name="height" value="0.35" units="cm"/>
      <inkml:brushProperty name="color" value="#FEFEFE"/>
    </inkml:brush>
  </inkml:definitions>
  <inkml:trace contextRef="#ctx0" brushRef="#br0">152 0 24575,'0'51'0,"0"2"0,-8 21 0,1-21 0,-15 28 0,5-12 0,-11 0 0,18 14 0,-13-39 0,15 9 0,-4-28 0,1-5 0,10-5 0,-4-9 0,41-21 0,0-12 0,35-36 0,-18 8 0,9-22 0,-7 13 0,8-8 0,-8 2 0,-11 19 0,-10 3 0,-15 22 0,-1-3 0,-8 17 0,1 0 0,-31 39 0,0 0 0,-23 26 0,11-20 0,-4 9 0,15-16 0,-7 4 0,17-14 0,0-5 0,5-1 0,-3-4 0,7-24 0,-2 8 0,4-19 0,0 24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31T19:54:22.227"/>
    </inkml:context>
    <inkml:brush xml:id="br0">
      <inkml:brushProperty name="width" value="0.1" units="cm"/>
      <inkml:brushProperty name="height" value="0.1" units="cm"/>
      <inkml:brushProperty name="color" value="#E71225"/>
    </inkml:brush>
  </inkml:definitions>
  <inkml:trace contextRef="#ctx0" brushRef="#br0">1 1952 24575,'15'-10'0,"2"-6"0,15-7 0,-7 4 0,3-2 0,-7 5 0,-10 4 0,11-4 0,-11 5 0,11-5 0,-5-1 0,5-6 0,1 0 0,1-6 0,-2 4 0,2-4 0,-1 6 0,-1 6 0,1-5 0,-5 4 0,-3 1 0,2-4 0,-6 9 0,10-5 0,-8 1 0,2 4 0,2-4 0,-5 0 0,4 3 0,-6-2 0,1 4 0,4 0 0,-3-5 0,4 4 0,-5-4 0,5 5 0,1-5 0,5 4 0,-4-4 0,3-1 0,-4 5 0,0-4 0,-1 0 0,0 3 0,-4-3 0,10 0 0,-11 4 0,10-9 0,-3 3 0,-1-4 0,4-1 0,-8 6 0,13-10 0,-13 14 0,8-14 0,-5 15 0,-4-9 0,10 8 0,-10-9 0,10 10 0,-10-10 0,10 4 0,-10-4 0,4 4 0,0-3 0,-4 4 0,11-13 0,-5 6 0,0-5 0,5-1 0,-6 6 0,2-5 0,-3 6 0,-5 6 0,5-5 0,-4 11 0,4-11 0,-5 10 0,-1-4 0,1 6 0,-1-6 0,6 4 0,-4-4 0,4 5 0,0 0 0,-5 1 0,11-7 0,-11 6 0,10-6 0,-8 1 0,8 3 0,-4-8 0,6 8 0,-5-8 0,10 2 0,-9-4 0,5-1 0,4 6 0,-14-4 0,14 4 0,-16 1 0,9-5 0,-9 11 0,3-5 0,-4 5 0,-1-5 0,1 5 0,5-6 0,-4 7 0,3-1 0,-4 0 0,-1 6 0,-4-5 0,3 9 0,-8-8 0,3 12 0,-4-2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31T19:54:24.442"/>
    </inkml:context>
    <inkml:brush xml:id="br0">
      <inkml:brushProperty name="width" value="0.1" units="cm"/>
      <inkml:brushProperty name="height" value="0.1" units="cm"/>
      <inkml:brushProperty name="color" value="#E71225"/>
    </inkml:brush>
  </inkml:definitions>
  <inkml:trace contextRef="#ctx0" brushRef="#br0">1 1 24575,'27'0'0,"10"5"0,-12 1 0,8 6 0,-4-1 0,-5 6 0,6-4 0,-8 3 0,1-4 0,-1-1 0,1 0 0,0 0 0,-1 6 0,1-5 0,0 5 0,-1-6 0,1 5 0,-1 2 0,1 0 0,0 3 0,-1-3 0,8 5 0,-6 0 0,5 1 0,-12-7 0,4 4 0,-4-4 0,6 6 0,0-1 0,-6 1 0,5 0 0,-5-1 0,6-4 0,-1 3 0,-4-3 0,3 5 0,4 0 0,-1 0 0,13 9 0,-6-7 0,8 7 0,-2-7 0,0 0 0,2 7 0,-2-11 0,4 16 0,-4-16 0,2 5 0,0 5 0,-8-11 0,6 12 0,-13-10 0,12 3 0,-12-2 0,13 8 0,7 19 0,-1-6 0,3 20 0,-7-22 0,3 6 0,2 1 0,5-5 0,-6 4 0,-3-7 0,1 0 0,7 1 0,-5-1 0,4-6 0,-7 4 0,-2-13 0,1 6 0,-2-7 0,2 7 0,-2-6 0,-5 5 0,5 1 0,-12-8 0,6 7 0,-9-14 0,-4 5 0,3-5 0,-3 1 0,5 3 0,-6-9 0,4 10 0,-9-11 0,9 6 0,-10-7 0,5 1 0,-6-1 0,1 0 0,-1 0 0,0 1 0,0-1 0,1 0 0,-1 0 0,0 0 0,0 1 0,1-1 0,-6 0 0,0-5 0,-5-1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02F3F-2A49-294F-B22C-54EB3E983C1C}" type="datetimeFigureOut">
              <a:rPr lang="pl-PL" smtClean="0"/>
              <a:t>30.10.2024</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B44F9-F580-E94A-8963-EF3A02FC8C03}" type="slidenum">
              <a:rPr lang="pl-PL" smtClean="0"/>
              <a:t>‹#›</a:t>
            </a:fld>
            <a:endParaRPr lang="pl-PL"/>
          </a:p>
        </p:txBody>
      </p:sp>
    </p:spTree>
    <p:extLst>
      <p:ext uri="{BB962C8B-B14F-4D97-AF65-F5344CB8AC3E}">
        <p14:creationId xmlns:p14="http://schemas.microsoft.com/office/powerpoint/2010/main" val="133361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latin typeface="TimesNewRomanPSMT"/>
              </a:rPr>
              <a:t>Maternal stress is a serious issue that </a:t>
            </a:r>
            <a:r>
              <a:rPr lang="pl-PL" sz="4000" dirty="0" err="1"/>
              <a:t>disrupts</a:t>
            </a:r>
            <a:r>
              <a:rPr lang="pl-PL" sz="4000" dirty="0"/>
              <a:t> </a:t>
            </a:r>
            <a:r>
              <a:rPr lang="pl-PL" sz="4000" dirty="0" err="1"/>
              <a:t>offspring</a:t>
            </a:r>
            <a:r>
              <a:rPr lang="pl-PL" sz="4000" dirty="0"/>
              <a:t> </a:t>
            </a:r>
            <a:r>
              <a:rPr lang="pl-PL" sz="4000" dirty="0" err="1"/>
              <a:t>neurodevelopment</a:t>
            </a:r>
            <a:r>
              <a:rPr lang="pl-PL" sz="4000" dirty="0"/>
              <a:t>, </a:t>
            </a:r>
            <a:r>
              <a:rPr lang="pl-PL" sz="4000" dirty="0" err="1"/>
              <a:t>leading</a:t>
            </a:r>
            <a:r>
              <a:rPr lang="pl-PL" sz="4000" dirty="0"/>
              <a:t> to </a:t>
            </a:r>
            <a:r>
              <a:rPr lang="pl-PL" sz="4000" dirty="0" err="1"/>
              <a:t>long</a:t>
            </a:r>
            <a:r>
              <a:rPr lang="pl-PL" sz="4000" dirty="0"/>
              <a:t>-term </a:t>
            </a:r>
            <a:r>
              <a:rPr lang="pl-PL" sz="4000" dirty="0" err="1"/>
              <a:t>behavioural</a:t>
            </a:r>
            <a:r>
              <a:rPr lang="pl-PL" sz="4000" dirty="0"/>
              <a:t> and </a:t>
            </a:r>
            <a:r>
              <a:rPr lang="pl-PL" sz="4000" dirty="0" err="1"/>
              <a:t>cognitive</a:t>
            </a:r>
            <a:r>
              <a:rPr lang="pl-PL" sz="4000" dirty="0"/>
              <a:t> </a:t>
            </a:r>
            <a:r>
              <a:rPr lang="pl-PL" sz="4000" dirty="0" err="1"/>
              <a:t>challenges</a:t>
            </a:r>
            <a:r>
              <a:rPr lang="pl-PL" sz="40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40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4000" dirty="0"/>
              <a:t>It </a:t>
            </a:r>
            <a:r>
              <a:rPr lang="pl-PL" sz="4000" dirty="0" err="1"/>
              <a:t>activates</a:t>
            </a:r>
            <a:r>
              <a:rPr lang="pl-PL" sz="4000" dirty="0"/>
              <a:t> </a:t>
            </a:r>
            <a:r>
              <a:rPr lang="pl-PL" sz="4000" dirty="0" err="1"/>
              <a:t>microglia</a:t>
            </a:r>
            <a:r>
              <a:rPr lang="pl-PL" sz="4000" dirty="0"/>
              <a:t> (the </a:t>
            </a:r>
            <a:r>
              <a:rPr lang="pl-PL" sz="4000" dirty="0" err="1"/>
              <a:t>brain’s</a:t>
            </a:r>
            <a:r>
              <a:rPr lang="pl-PL" sz="4000" dirty="0"/>
              <a:t> </a:t>
            </a:r>
            <a:r>
              <a:rPr lang="pl-PL" sz="4000" dirty="0" err="1"/>
              <a:t>immune</a:t>
            </a:r>
            <a:r>
              <a:rPr lang="pl-PL" sz="4000" dirty="0"/>
              <a:t> </a:t>
            </a:r>
            <a:r>
              <a:rPr lang="pl-PL" sz="4000" dirty="0" err="1"/>
              <a:t>cells</a:t>
            </a:r>
            <a:r>
              <a:rPr lang="pl-PL" sz="4000" dirty="0"/>
              <a:t>) in the </a:t>
            </a:r>
            <a:r>
              <a:rPr lang="pl-PL" sz="4000" dirty="0" err="1"/>
              <a:t>hypothalamus</a:t>
            </a:r>
            <a:r>
              <a:rPr lang="pl-PL" sz="4000" dirty="0"/>
              <a:t>, </a:t>
            </a:r>
            <a:r>
              <a:rPr lang="pl-PL" sz="4000" dirty="0" err="1"/>
              <a:t>which</a:t>
            </a:r>
            <a:r>
              <a:rPr lang="pl-PL" sz="4000" dirty="0"/>
              <a:t> in </a:t>
            </a:r>
            <a:r>
              <a:rPr lang="pl-PL" sz="4000" dirty="0" err="1"/>
              <a:t>turn</a:t>
            </a:r>
            <a:r>
              <a:rPr lang="pl-PL" sz="4000" dirty="0"/>
              <a:t> </a:t>
            </a:r>
            <a:r>
              <a:rPr lang="pl-PL" sz="4000" dirty="0" err="1"/>
              <a:t>affect</a:t>
            </a:r>
            <a:r>
              <a:rPr lang="pl-PL" sz="4000" dirty="0"/>
              <a:t> </a:t>
            </a:r>
            <a:r>
              <a:rPr lang="pl-PL" sz="4000" dirty="0" err="1"/>
              <a:t>neural</a:t>
            </a:r>
            <a:r>
              <a:rPr lang="pl-PL" sz="4000" dirty="0"/>
              <a:t> </a:t>
            </a:r>
            <a:r>
              <a:rPr lang="pl-PL" sz="4000" dirty="0" err="1"/>
              <a:t>progenitor</a:t>
            </a:r>
            <a:r>
              <a:rPr lang="pl-PL" sz="4000" dirty="0"/>
              <a:t> development, </a:t>
            </a:r>
            <a:r>
              <a:rPr lang="pl-PL" sz="4000" dirty="0" err="1"/>
              <a:t>affecting</a:t>
            </a:r>
            <a:r>
              <a:rPr lang="pl-PL" sz="4000" dirty="0"/>
              <a:t> </a:t>
            </a:r>
            <a:r>
              <a:rPr lang="pl-PL" sz="4000" dirty="0" err="1"/>
              <a:t>processes</a:t>
            </a:r>
            <a:r>
              <a:rPr lang="pl-PL" sz="4000" dirty="0"/>
              <a:t> </a:t>
            </a:r>
            <a:r>
              <a:rPr lang="pl-PL" sz="4000" dirty="0" err="1"/>
              <a:t>such</a:t>
            </a:r>
            <a:r>
              <a:rPr lang="pl-PL" sz="4000" dirty="0"/>
              <a:t> as </a:t>
            </a:r>
            <a:r>
              <a:rPr lang="en-CA" sz="4000" dirty="0">
                <a:effectLst/>
                <a:latin typeface="TimesNewRomanPSMT"/>
              </a:rPr>
              <a:t>neuronal differentiation and synaptic pruning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40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4000" dirty="0">
                <a:effectLst/>
                <a:latin typeface="TimesNewRomanPSMT"/>
              </a:rPr>
              <a:t>But, the way in which hypothalamic microglia interact with neural cells to change their development is understudied. </a:t>
            </a:r>
            <a:endParaRPr lang="pl-PL" sz="4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TimesNewRomanPSMT"/>
            </a:endParaRPr>
          </a:p>
          <a:p>
            <a:endParaRPr lang="pl-PL" dirty="0"/>
          </a:p>
        </p:txBody>
      </p:sp>
      <p:sp>
        <p:nvSpPr>
          <p:cNvPr id="4" name="Slide Number Placeholder 3"/>
          <p:cNvSpPr>
            <a:spLocks noGrp="1"/>
          </p:cNvSpPr>
          <p:nvPr>
            <p:ph type="sldNum" sz="quarter" idx="5"/>
          </p:nvPr>
        </p:nvSpPr>
        <p:spPr/>
        <p:txBody>
          <a:bodyPr/>
          <a:lstStyle/>
          <a:p>
            <a:fld id="{0E3B44F9-F580-E94A-8963-EF3A02FC8C03}" type="slidenum">
              <a:rPr lang="pl-PL" smtClean="0"/>
              <a:t>3</a:t>
            </a:fld>
            <a:endParaRPr lang="pl-PL"/>
          </a:p>
        </p:txBody>
      </p:sp>
    </p:spTree>
    <p:extLst>
      <p:ext uri="{BB962C8B-B14F-4D97-AF65-F5344CB8AC3E}">
        <p14:creationId xmlns:p14="http://schemas.microsoft.com/office/powerpoint/2010/main" val="832805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latin typeface="TimesNewRomanPSMT"/>
              </a:rPr>
              <a:t>Rosin et al. address this gap and using a toolbox of techniques, including </a:t>
            </a:r>
            <a:r>
              <a:rPr lang="en-CA" sz="1200" dirty="0" err="1">
                <a:effectLst/>
                <a:latin typeface="TimesNewRomanPSMT"/>
              </a:rPr>
              <a:t>scRNA</a:t>
            </a:r>
            <a:r>
              <a:rPr lang="en-CA" sz="1200" dirty="0">
                <a:effectLst/>
                <a:latin typeface="TimesNewRomanPSMT"/>
              </a:rPr>
              <a:t>-seq, they found that there are four distinct microglial clusters of hypothalamic microglia, one of which is in direct contact with nearby NSCs and responded to maternal cold stress.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effectLst/>
              <a:latin typeface="TimesNewRomanPSMT"/>
            </a:endParaRPr>
          </a:p>
          <a:p>
            <a:r>
              <a:rPr lang="pl-PL" dirty="0" err="1"/>
              <a:t>This</a:t>
            </a:r>
            <a:r>
              <a:rPr lang="pl-PL" dirty="0"/>
              <a:t> </a:t>
            </a:r>
            <a:r>
              <a:rPr lang="pl-PL" dirty="0" err="1"/>
              <a:t>is</a:t>
            </a:r>
            <a:r>
              <a:rPr lang="pl-PL" dirty="0"/>
              <a:t> a UMAP plot </a:t>
            </a:r>
            <a:r>
              <a:rPr lang="pl-PL" dirty="0" err="1"/>
              <a:t>visuazling</a:t>
            </a:r>
            <a:r>
              <a:rPr lang="pl-PL" dirty="0"/>
              <a:t> 4 </a:t>
            </a:r>
            <a:r>
              <a:rPr lang="pl-PL" dirty="0" err="1"/>
              <a:t>clusters</a:t>
            </a:r>
            <a:r>
              <a:rPr lang="pl-PL" dirty="0"/>
              <a:t> of </a:t>
            </a:r>
            <a:r>
              <a:rPr lang="pl-PL" dirty="0" err="1"/>
              <a:t>similar</a:t>
            </a:r>
            <a:r>
              <a:rPr lang="pl-PL" dirty="0"/>
              <a:t> </a:t>
            </a:r>
            <a:r>
              <a:rPr lang="pl-PL" dirty="0" err="1"/>
              <a:t>microglia</a:t>
            </a:r>
            <a:r>
              <a:rPr lang="pl-PL" dirty="0"/>
              <a:t> </a:t>
            </a:r>
            <a:r>
              <a:rPr lang="pl-PL" dirty="0" err="1"/>
              <a:t>based</a:t>
            </a:r>
            <a:r>
              <a:rPr lang="pl-PL" dirty="0"/>
              <a:t> on </a:t>
            </a:r>
            <a:r>
              <a:rPr lang="pl-PL" dirty="0" err="1"/>
              <a:t>their</a:t>
            </a:r>
            <a:r>
              <a:rPr lang="pl-PL" dirty="0"/>
              <a:t> </a:t>
            </a:r>
            <a:r>
              <a:rPr lang="pl-PL" dirty="0" err="1"/>
              <a:t>gene</a:t>
            </a:r>
            <a:r>
              <a:rPr lang="pl-PL" dirty="0"/>
              <a:t> </a:t>
            </a:r>
            <a:r>
              <a:rPr lang="pl-PL" dirty="0" err="1"/>
              <a:t>expression</a:t>
            </a:r>
            <a:r>
              <a:rPr lang="pl-PL" dirty="0"/>
              <a:t> </a:t>
            </a:r>
            <a:r>
              <a:rPr lang="pl-PL" dirty="0" err="1"/>
              <a:t>proflies</a:t>
            </a:r>
            <a:r>
              <a:rPr lang="pl-PL" dirty="0"/>
              <a:t>. Here, </a:t>
            </a:r>
            <a:r>
              <a:rPr lang="pl-PL" dirty="0" err="1"/>
              <a:t>increasing</a:t>
            </a:r>
            <a:r>
              <a:rPr lang="pl-PL" dirty="0"/>
              <a:t> </a:t>
            </a:r>
            <a:r>
              <a:rPr lang="pl-PL" dirty="0" err="1"/>
              <a:t>heterogeneity</a:t>
            </a:r>
            <a:r>
              <a:rPr lang="pl-PL" dirty="0"/>
              <a:t> in the data </a:t>
            </a:r>
            <a:r>
              <a:rPr lang="pl-PL" dirty="0" err="1"/>
              <a:t>is</a:t>
            </a:r>
            <a:r>
              <a:rPr lang="pl-PL" dirty="0"/>
              <a:t> </a:t>
            </a:r>
            <a:r>
              <a:rPr lang="pl-PL" dirty="0" err="1"/>
              <a:t>represented</a:t>
            </a:r>
            <a:r>
              <a:rPr lang="pl-PL" dirty="0"/>
              <a:t> by the </a:t>
            </a:r>
            <a:r>
              <a:rPr lang="pl-PL" dirty="0" err="1"/>
              <a:t>increasing</a:t>
            </a:r>
            <a:r>
              <a:rPr lang="pl-PL" dirty="0"/>
              <a:t> </a:t>
            </a:r>
            <a:r>
              <a:rPr lang="pl-PL" dirty="0" err="1"/>
              <a:t>distance</a:t>
            </a:r>
            <a:r>
              <a:rPr lang="pl-PL" dirty="0"/>
              <a:t> </a:t>
            </a:r>
            <a:r>
              <a:rPr lang="pl-PL" dirty="0" err="1"/>
              <a:t>between</a:t>
            </a:r>
            <a:r>
              <a:rPr lang="pl-PL" dirty="0"/>
              <a:t> the data </a:t>
            </a:r>
            <a:r>
              <a:rPr lang="pl-PL" dirty="0" err="1"/>
              <a:t>points</a:t>
            </a:r>
            <a:r>
              <a:rPr lang="pl-PL" dirty="0"/>
              <a:t>. </a:t>
            </a:r>
          </a:p>
        </p:txBody>
      </p:sp>
      <p:sp>
        <p:nvSpPr>
          <p:cNvPr id="4" name="Slide Number Placeholder 3"/>
          <p:cNvSpPr>
            <a:spLocks noGrp="1"/>
          </p:cNvSpPr>
          <p:nvPr>
            <p:ph type="sldNum" sz="quarter" idx="5"/>
          </p:nvPr>
        </p:nvSpPr>
        <p:spPr/>
        <p:txBody>
          <a:bodyPr/>
          <a:lstStyle/>
          <a:p>
            <a:fld id="{0E3B44F9-F580-E94A-8963-EF3A02FC8C03}" type="slidenum">
              <a:rPr lang="pl-PL" smtClean="0"/>
              <a:t>4</a:t>
            </a:fld>
            <a:endParaRPr lang="pl-PL"/>
          </a:p>
        </p:txBody>
      </p:sp>
    </p:spTree>
    <p:extLst>
      <p:ext uri="{BB962C8B-B14F-4D97-AF65-F5344CB8AC3E}">
        <p14:creationId xmlns:p14="http://schemas.microsoft.com/office/powerpoint/2010/main" val="86999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latin typeface="TimesNewRomanPSMT"/>
              </a:rPr>
              <a:t>While Rosin et al. (2021) provide valuable insights into the role of stress-responsive microglia, the heterogeneity within microglial subpopulations remains underexplored.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effectLst/>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latin typeface="TimesNewRomanPSMT"/>
              </a:rPr>
              <a:t>I will try to answer the question: how do transcriptomic differences, within a specific subtype of hypothalamic microglia identified in Rosin et al. (2021) reflect the heterogeneity in microglial responses to maternal stress? </a:t>
            </a:r>
            <a:endParaRPr lang="en-CA" dirty="0"/>
          </a:p>
          <a:p>
            <a:endParaRPr lang="en-US" dirty="0"/>
          </a:p>
          <a:p>
            <a:r>
              <a:rPr lang="en-US" dirty="0"/>
              <a:t>Specifically, I’ve decided analyze cluster 3, since it is the most heterogenous based on the UMAP plot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latin typeface="TimesNewRomanPSMT"/>
              </a:rPr>
              <a:t>By exploring the heterogeneity within cluster 3, this project aims to improve our understanding of how microglial diversity impacts neurodevelopmental programs in response to maternal stress. These findings could help uncover underlying mechanisms involved in NDDs, enabling identification of vulnerable pathways for interventions to reduce these insults on the developing brain. </a:t>
            </a:r>
            <a:endParaRPr lang="en-CA"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E3B44F9-F580-E94A-8963-EF3A02FC8C03}" type="slidenum">
              <a:rPr lang="pl-PL" smtClean="0"/>
              <a:t>5</a:t>
            </a:fld>
            <a:endParaRPr lang="pl-PL"/>
          </a:p>
        </p:txBody>
      </p:sp>
    </p:spTree>
    <p:extLst>
      <p:ext uri="{BB962C8B-B14F-4D97-AF65-F5344CB8AC3E}">
        <p14:creationId xmlns:p14="http://schemas.microsoft.com/office/powerpoint/2010/main" val="350640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 </a:t>
            </a:r>
            <a:r>
              <a:rPr lang="en-CA" sz="1200" dirty="0">
                <a:effectLst/>
                <a:latin typeface="TimesNewRomanPSMT"/>
              </a:rPr>
              <a:t>October 3 – November 14: loading files, removing low-quality cells, normalizing data, ensuring integrity for subsequent analyses. Then, </a:t>
            </a:r>
            <a:r>
              <a:rPr lang="en-CA" sz="1200" dirty="0" err="1">
                <a:effectLst/>
                <a:latin typeface="TimesNewRomanPSMT"/>
              </a:rPr>
              <a:t>subsetting</a:t>
            </a:r>
            <a:r>
              <a:rPr lang="en-CA" sz="1200" dirty="0">
                <a:effectLst/>
                <a:latin typeface="TimesNewRomanPSMT"/>
              </a:rPr>
              <a:t> cluster 3, identifying and extracting the specific microglial population for analysis, and visualizing with UMAP. Conducting differential expression analysis to identify genes (Seurat).7 </a:t>
            </a:r>
            <a:endParaRPr lang="en-CA" sz="1200" dirty="0">
              <a:effectLst/>
              <a:latin typeface="SymbolMT"/>
            </a:endParaRPr>
          </a:p>
          <a:p>
            <a:pPr>
              <a:buFont typeface="Arial" panose="020B0604020202020204" pitchFamily="34" charset="0"/>
              <a:buChar char="•"/>
            </a:pPr>
            <a:r>
              <a:rPr lang="en-CA" sz="1200" dirty="0">
                <a:effectLst/>
                <a:latin typeface="TimesNewRomanPSMT"/>
              </a:rPr>
              <a:t>November 15 – 18: conducting pathway enrichment analysis to uncover pathways potentially affected by maternal stress (</a:t>
            </a:r>
            <a:r>
              <a:rPr lang="en-CA" sz="1200" dirty="0" err="1">
                <a:effectLst/>
                <a:latin typeface="TimesNewRomanPSMT"/>
              </a:rPr>
              <a:t>clusterProfiler</a:t>
            </a:r>
            <a:r>
              <a:rPr lang="en-CA" sz="1200" dirty="0">
                <a:effectLst/>
                <a:latin typeface="TimesNewRomanPSMT"/>
              </a:rPr>
              <a:t>).</a:t>
            </a:r>
            <a:endParaRPr lang="en-CA" sz="1200" dirty="0">
              <a:effectLst/>
              <a:latin typeface="SymbolMT"/>
            </a:endParaRPr>
          </a:p>
          <a:p>
            <a:pPr>
              <a:buFont typeface="Arial" panose="020B0604020202020204" pitchFamily="34" charset="0"/>
              <a:buChar char="•"/>
            </a:pPr>
            <a:r>
              <a:rPr lang="en-CA" sz="1200" dirty="0">
                <a:effectLst/>
                <a:latin typeface="TimesNewRomanPSMT"/>
              </a:rPr>
              <a:t>November 19 – 22: performing Gene Set Enrichment Analysis to determine whether predefined gene sets (control and stress) show significant differences, providing insight into functional implications of transcriptomic changes observed (</a:t>
            </a:r>
            <a:r>
              <a:rPr lang="en-CA" sz="1200" dirty="0" err="1">
                <a:effectLst/>
                <a:latin typeface="TimesNewRomanPSMT"/>
              </a:rPr>
              <a:t>fgsea</a:t>
            </a:r>
            <a:r>
              <a:rPr lang="en-CA" sz="1200" dirty="0">
                <a:effectLst/>
                <a:latin typeface="TimesNewRomanPSMT"/>
              </a:rPr>
              <a:t>).</a:t>
            </a:r>
            <a:endParaRPr lang="en-CA" sz="1200" dirty="0">
              <a:effectLst/>
              <a:latin typeface="SymbolMT"/>
            </a:endParaRPr>
          </a:p>
          <a:p>
            <a:pPr>
              <a:buFont typeface="Arial" panose="020B0604020202020204" pitchFamily="34" charset="0"/>
              <a:buChar char="•"/>
            </a:pPr>
            <a:r>
              <a:rPr lang="en-CA" sz="1200" dirty="0">
                <a:effectLst/>
                <a:latin typeface="TimesNewRomanPSMT"/>
              </a:rPr>
              <a:t>November 23 – 30: carrying out </a:t>
            </a:r>
            <a:r>
              <a:rPr lang="en-CA" sz="1200" dirty="0" err="1">
                <a:effectLst/>
                <a:latin typeface="TimesNewRomanPSMT"/>
              </a:rPr>
              <a:t>pseudotime</a:t>
            </a:r>
            <a:r>
              <a:rPr lang="en-CA" sz="1200" dirty="0">
                <a:effectLst/>
                <a:latin typeface="TimesNewRomanPSMT"/>
              </a:rPr>
              <a:t> analysis to investigate potential developmental trajectories of cells, offering insights into how stress may alter microglial development (monocle3).</a:t>
            </a:r>
            <a:endParaRPr lang="en-CA" sz="1200" dirty="0">
              <a:effectLst/>
              <a:latin typeface="SymbolMT"/>
            </a:endParaRPr>
          </a:p>
          <a:p>
            <a:endParaRPr lang="en-US" dirty="0"/>
          </a:p>
        </p:txBody>
      </p:sp>
      <p:sp>
        <p:nvSpPr>
          <p:cNvPr id="4" name="Slide Number Placeholder 3"/>
          <p:cNvSpPr>
            <a:spLocks noGrp="1"/>
          </p:cNvSpPr>
          <p:nvPr>
            <p:ph type="sldNum" sz="quarter" idx="5"/>
          </p:nvPr>
        </p:nvSpPr>
        <p:spPr/>
        <p:txBody>
          <a:bodyPr/>
          <a:lstStyle/>
          <a:p>
            <a:fld id="{0E3B44F9-F580-E94A-8963-EF3A02FC8C03}" type="slidenum">
              <a:rPr lang="pl-PL" smtClean="0"/>
              <a:t>6</a:t>
            </a:fld>
            <a:endParaRPr lang="pl-PL"/>
          </a:p>
        </p:txBody>
      </p:sp>
    </p:spTree>
    <p:extLst>
      <p:ext uri="{BB962C8B-B14F-4D97-AF65-F5344CB8AC3E}">
        <p14:creationId xmlns:p14="http://schemas.microsoft.com/office/powerpoint/2010/main" val="65810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CAFED-C4AA-5F4E-9265-E46247DA05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9E824F-4173-7AD3-B454-BFF3FD4115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028668-F142-19E9-859C-6CBD79561097}"/>
              </a:ext>
            </a:extLst>
          </p:cNvPr>
          <p:cNvSpPr>
            <a:spLocks noGrp="1"/>
          </p:cNvSpPr>
          <p:nvPr>
            <p:ph type="body" idx="1"/>
          </p:nvPr>
        </p:nvSpPr>
        <p:spPr/>
        <p:txBody>
          <a:bodyPr/>
          <a:lstStyle/>
          <a:p>
            <a:r>
              <a:rPr lang="en-US" dirty="0"/>
              <a:t>Rosin et al. used WT and stress CD 1 mice and consequently for each condition there are 3 files: </a:t>
            </a:r>
          </a:p>
          <a:p>
            <a:endParaRPr lang="en-US" dirty="0"/>
          </a:p>
          <a:p>
            <a:pPr algn="l">
              <a:buFont typeface="+mj-lt"/>
              <a:buAutoNum type="arabicPeriod"/>
            </a:pPr>
            <a:r>
              <a:rPr lang="en-CA" b="0" i="0" dirty="0">
                <a:solidFill>
                  <a:srgbClr val="606C71"/>
                </a:solidFill>
                <a:effectLst/>
                <a:latin typeface="Open Sans" panose="020F0502020204030204" pitchFamily="34" charset="0"/>
              </a:rPr>
              <a:t>a file with the </a:t>
            </a:r>
            <a:r>
              <a:rPr lang="en-CA" b="1" i="0" dirty="0">
                <a:solidFill>
                  <a:srgbClr val="606C71"/>
                </a:solidFill>
                <a:effectLst/>
                <a:latin typeface="Open Sans" panose="020F0502020204030204" pitchFamily="34" charset="0"/>
              </a:rPr>
              <a:t>gene IDs</a:t>
            </a:r>
            <a:r>
              <a:rPr lang="en-CA" b="0" i="0" dirty="0">
                <a:solidFill>
                  <a:srgbClr val="606C71"/>
                </a:solidFill>
                <a:effectLst/>
                <a:latin typeface="Open Sans" panose="020F0502020204030204" pitchFamily="34" charset="0"/>
              </a:rPr>
              <a:t>, representing all genes quantified</a:t>
            </a:r>
          </a:p>
          <a:p>
            <a:pPr algn="l">
              <a:buFont typeface="+mj-lt"/>
              <a:buAutoNum type="arabicPeriod"/>
            </a:pPr>
            <a:r>
              <a:rPr lang="en-CA" b="0" i="0" dirty="0">
                <a:solidFill>
                  <a:srgbClr val="606C71"/>
                </a:solidFill>
                <a:effectLst/>
                <a:latin typeface="Open Sans" panose="020F0502020204030204" pitchFamily="34" charset="0"/>
              </a:rPr>
              <a:t>a file with the </a:t>
            </a:r>
            <a:r>
              <a:rPr lang="en-CA" b="1" i="0" dirty="0">
                <a:solidFill>
                  <a:srgbClr val="606C71"/>
                </a:solidFill>
                <a:effectLst/>
                <a:latin typeface="Open Sans" panose="020F0502020204030204" pitchFamily="34" charset="0"/>
              </a:rPr>
              <a:t>cell IDs</a:t>
            </a:r>
            <a:r>
              <a:rPr lang="en-CA" b="0" i="0" dirty="0">
                <a:solidFill>
                  <a:srgbClr val="606C71"/>
                </a:solidFill>
                <a:effectLst/>
                <a:latin typeface="Open Sans" panose="020F0502020204030204" pitchFamily="34" charset="0"/>
              </a:rPr>
              <a:t>, representing all cells quantified</a:t>
            </a:r>
          </a:p>
          <a:p>
            <a:pPr algn="l">
              <a:buFont typeface="+mj-lt"/>
              <a:buAutoNum type="arabicPeriod"/>
            </a:pPr>
            <a:r>
              <a:rPr lang="en-CA" b="0" i="0" dirty="0">
                <a:solidFill>
                  <a:srgbClr val="606C71"/>
                </a:solidFill>
                <a:effectLst/>
                <a:latin typeface="Open Sans" panose="020F0502020204030204" pitchFamily="34" charset="0"/>
              </a:rPr>
              <a:t>a </a:t>
            </a:r>
            <a:r>
              <a:rPr lang="en-CA" b="1" i="0" dirty="0">
                <a:solidFill>
                  <a:srgbClr val="606C71"/>
                </a:solidFill>
                <a:effectLst/>
                <a:latin typeface="Open Sans" panose="020F0502020204030204" pitchFamily="34" charset="0"/>
              </a:rPr>
              <a:t>matrix of counts</a:t>
            </a:r>
            <a:r>
              <a:rPr lang="en-CA" b="0" i="0" dirty="0">
                <a:solidFill>
                  <a:srgbClr val="606C71"/>
                </a:solidFill>
                <a:effectLst/>
                <a:latin typeface="Open Sans" panose="020F0502020204030204" pitchFamily="34" charset="0"/>
              </a:rPr>
              <a:t> per gene for every cell</a:t>
            </a:r>
          </a:p>
          <a:p>
            <a:endParaRPr lang="en-US" b="0" i="0" dirty="0">
              <a:solidFill>
                <a:schemeClr val="tx1"/>
              </a:solidFill>
              <a:effectLst/>
              <a:latin typeface="+mn-lt"/>
            </a:endParaRPr>
          </a:p>
          <a:p>
            <a:r>
              <a:rPr lang="en-CA" b="0" i="0" dirty="0">
                <a:solidFill>
                  <a:srgbClr val="606C71"/>
                </a:solidFill>
                <a:effectLst/>
                <a:latin typeface="Open Sans" panose="020B0606030504020204" pitchFamily="34" charset="0"/>
              </a:rPr>
              <a:t>Rows are associated with the gene IDs above and columns correspond to the cellular barcodes</a:t>
            </a:r>
            <a:endParaRPr lang="en-US" dirty="0"/>
          </a:p>
        </p:txBody>
      </p:sp>
      <p:sp>
        <p:nvSpPr>
          <p:cNvPr id="4" name="Slide Number Placeholder 3">
            <a:extLst>
              <a:ext uri="{FF2B5EF4-FFF2-40B4-BE49-F238E27FC236}">
                <a16:creationId xmlns:a16="http://schemas.microsoft.com/office/drawing/2014/main" id="{B4B9D606-070D-EBFA-A951-3DAE204A96E3}"/>
              </a:ext>
            </a:extLst>
          </p:cNvPr>
          <p:cNvSpPr>
            <a:spLocks noGrp="1"/>
          </p:cNvSpPr>
          <p:nvPr>
            <p:ph type="sldNum" sz="quarter" idx="5"/>
          </p:nvPr>
        </p:nvSpPr>
        <p:spPr/>
        <p:txBody>
          <a:bodyPr/>
          <a:lstStyle/>
          <a:p>
            <a:fld id="{0E3B44F9-F580-E94A-8963-EF3A02FC8C03}" type="slidenum">
              <a:rPr lang="pl-PL" smtClean="0"/>
              <a:t>7</a:t>
            </a:fld>
            <a:endParaRPr lang="pl-PL"/>
          </a:p>
        </p:txBody>
      </p:sp>
    </p:spTree>
    <p:extLst>
      <p:ext uri="{BB962C8B-B14F-4D97-AF65-F5344CB8AC3E}">
        <p14:creationId xmlns:p14="http://schemas.microsoft.com/office/powerpoint/2010/main" val="3261387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Your combined Seurat object is like a special data container that holds everything you need for analyzing your RNA sequencing data in one place. Think of it as a </a:t>
            </a:r>
            <a:r>
              <a:rPr lang="en-CA" i="1" dirty="0"/>
              <a:t>database for cells</a:t>
            </a:r>
            <a:r>
              <a:rPr lang="en-CA" dirty="0"/>
              <a:t>, with different “drawers” that store various types of information about each cell. Here’s a simplified view of what it contains:</a:t>
            </a:r>
            <a:endParaRPr lang="en-US" dirty="0"/>
          </a:p>
        </p:txBody>
      </p:sp>
      <p:sp>
        <p:nvSpPr>
          <p:cNvPr id="4" name="Slide Number Placeholder 3"/>
          <p:cNvSpPr>
            <a:spLocks noGrp="1"/>
          </p:cNvSpPr>
          <p:nvPr>
            <p:ph type="sldNum" sz="quarter" idx="5"/>
          </p:nvPr>
        </p:nvSpPr>
        <p:spPr/>
        <p:txBody>
          <a:bodyPr/>
          <a:lstStyle/>
          <a:p>
            <a:fld id="{0E3B44F9-F580-E94A-8963-EF3A02FC8C03}" type="slidenum">
              <a:rPr lang="pl-PL" smtClean="0"/>
              <a:t>9</a:t>
            </a:fld>
            <a:endParaRPr lang="pl-PL"/>
          </a:p>
        </p:txBody>
      </p:sp>
    </p:spTree>
    <p:extLst>
      <p:ext uri="{BB962C8B-B14F-4D97-AF65-F5344CB8AC3E}">
        <p14:creationId xmlns:p14="http://schemas.microsoft.com/office/powerpoint/2010/main" val="161767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6506-767A-DA48-AF97-7F195E2EDE91}" type="datetimeFigureOut">
              <a:rPr lang="pl-PL" smtClean="0"/>
              <a:t>30.10.2024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308606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6506-767A-DA48-AF97-7F195E2EDE91}" type="datetimeFigureOut">
              <a:rPr lang="pl-PL" smtClean="0"/>
              <a:t>30.10.2024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417592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6506-767A-DA48-AF97-7F195E2EDE91}" type="datetimeFigureOut">
              <a:rPr lang="pl-PL" smtClean="0"/>
              <a:t>30.10.2024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230844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6506-767A-DA48-AF97-7F195E2EDE91}" type="datetimeFigureOut">
              <a:rPr lang="pl-PL" smtClean="0"/>
              <a:t>30.10.2024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144776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6506-767A-DA48-AF97-7F195E2EDE91}" type="datetimeFigureOut">
              <a:rPr lang="pl-PL" smtClean="0"/>
              <a:t>30.10.2024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53012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6506-767A-DA48-AF97-7F195E2EDE91}" type="datetimeFigureOut">
              <a:rPr lang="pl-PL" smtClean="0"/>
              <a:t>30.10.2024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414333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6506-767A-DA48-AF97-7F195E2EDE91}" type="datetimeFigureOut">
              <a:rPr lang="pl-PL" smtClean="0"/>
              <a:t>30.10.2024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76004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6506-767A-DA48-AF97-7F195E2EDE91}" type="datetimeFigureOut">
              <a:rPr lang="pl-PL" smtClean="0"/>
              <a:t>30.10.2024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247903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6506-767A-DA48-AF97-7F195E2EDE91}" type="datetimeFigureOut">
              <a:rPr lang="pl-PL" smtClean="0"/>
              <a:t>30.10.2024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4568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6506-767A-DA48-AF97-7F195E2EDE91}" type="datetimeFigureOut">
              <a:rPr lang="pl-PL" smtClean="0"/>
              <a:t>30.10.2024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88410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6506-767A-DA48-AF97-7F195E2EDE91}" type="datetimeFigureOut">
              <a:rPr lang="pl-PL" smtClean="0"/>
              <a:t>30.10.2024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F5504E5-790E-8D47-9972-348695A0A54F}" type="slidenum">
              <a:rPr lang="pl-PL" smtClean="0"/>
              <a:t>‹#›</a:t>
            </a:fld>
            <a:endParaRPr lang="pl-PL"/>
          </a:p>
        </p:txBody>
      </p:sp>
    </p:spTree>
    <p:extLst>
      <p:ext uri="{BB962C8B-B14F-4D97-AF65-F5344CB8AC3E}">
        <p14:creationId xmlns:p14="http://schemas.microsoft.com/office/powerpoint/2010/main" val="423591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B6506-767A-DA48-AF97-7F195E2EDE91}" type="datetimeFigureOut">
              <a:rPr lang="pl-PL" smtClean="0"/>
              <a:t>30.10.2024</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04E5-790E-8D47-9972-348695A0A54F}" type="slidenum">
              <a:rPr lang="pl-PL" smtClean="0"/>
              <a:t>‹#›</a:t>
            </a:fld>
            <a:endParaRPr lang="pl-PL"/>
          </a:p>
        </p:txBody>
      </p:sp>
    </p:spTree>
    <p:extLst>
      <p:ext uri="{BB962C8B-B14F-4D97-AF65-F5344CB8AC3E}">
        <p14:creationId xmlns:p14="http://schemas.microsoft.com/office/powerpoint/2010/main" val="4975440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olorful dots on a white background&#10;&#10;Description automatically generated">
            <a:extLst>
              <a:ext uri="{FF2B5EF4-FFF2-40B4-BE49-F238E27FC236}">
                <a16:creationId xmlns:a16="http://schemas.microsoft.com/office/drawing/2014/main" id="{DE950043-9A8D-9D1E-C929-3A895A91B170}"/>
              </a:ext>
            </a:extLst>
          </p:cNvPr>
          <p:cNvPicPr>
            <a:picLocks noChangeAspect="1"/>
          </p:cNvPicPr>
          <p:nvPr/>
        </p:nvPicPr>
        <p:blipFill>
          <a:blip r:embed="rId2"/>
          <a:srcRect l="7023" t="3040" r="6720" b="11390"/>
          <a:stretch/>
        </p:blipFill>
        <p:spPr>
          <a:xfrm>
            <a:off x="-2027960" y="-2000034"/>
            <a:ext cx="19238935" cy="9665494"/>
          </a:xfrm>
          <a:prstGeom prst="rect">
            <a:avLst/>
          </a:prstGeom>
        </p:spPr>
      </p:pic>
      <p:sp>
        <p:nvSpPr>
          <p:cNvPr id="2" name="Title 1">
            <a:extLst>
              <a:ext uri="{FF2B5EF4-FFF2-40B4-BE49-F238E27FC236}">
                <a16:creationId xmlns:a16="http://schemas.microsoft.com/office/drawing/2014/main" id="{60558FB7-E4FA-2D47-BDDC-26E5E391014B}"/>
              </a:ext>
            </a:extLst>
          </p:cNvPr>
          <p:cNvSpPr>
            <a:spLocks noGrp="1"/>
          </p:cNvSpPr>
          <p:nvPr>
            <p:ph type="ctrTitle"/>
          </p:nvPr>
        </p:nvSpPr>
        <p:spPr>
          <a:xfrm>
            <a:off x="993851" y="883249"/>
            <a:ext cx="10204297" cy="2598057"/>
          </a:xfrm>
        </p:spPr>
        <p:txBody>
          <a:bodyPr>
            <a:normAutofit fontScale="90000"/>
          </a:bodyPr>
          <a:lstStyle/>
          <a:p>
            <a:br>
              <a:rPr lang="en-CA"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br>
              <a:rPr lang="en-CA"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br>
              <a:rPr lang="en-CA"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br>
              <a:rPr lang="en-CA"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br>
              <a:rPr lang="en-CA"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br>
              <a:rPr lang="en-CA"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br>
              <a:rPr lang="en-CA"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br>
              <a:rPr lang="en-CA"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CA" sz="40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Exploring Microglial Heterogeneity: Transcriptomic Insights into Maternal Stress Responses</a:t>
            </a:r>
            <a:r>
              <a:rPr lang="en-CA" sz="4000" dirty="0">
                <a:effectLst/>
                <a:latin typeface="Tahoma" panose="020B0604030504040204" pitchFamily="34" charset="0"/>
                <a:ea typeface="Tahoma" panose="020B0604030504040204" pitchFamily="34" charset="0"/>
                <a:cs typeface="Tahoma" panose="020B0604030504040204" pitchFamily="34" charset="0"/>
              </a:rPr>
              <a:t> </a:t>
            </a:r>
            <a:endParaRPr lang="pl-PL" sz="40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97E9CA7E-49A8-48DA-A48E-C732B28AFEEE}"/>
              </a:ext>
            </a:extLst>
          </p:cNvPr>
          <p:cNvSpPr>
            <a:spLocks noGrp="1"/>
          </p:cNvSpPr>
          <p:nvPr>
            <p:ph type="subTitle" idx="1"/>
          </p:nvPr>
        </p:nvSpPr>
        <p:spPr/>
        <p:txBody>
          <a:bodyPr/>
          <a:lstStyle/>
          <a:p>
            <a:r>
              <a:rPr lang="pl-PL" dirty="0">
                <a:latin typeface="Tahoma" panose="020B0604030504040204" pitchFamily="34" charset="0"/>
                <a:ea typeface="Tahoma" panose="020B0604030504040204" pitchFamily="34" charset="0"/>
                <a:cs typeface="Tahoma" panose="020B0604030504040204" pitchFamily="34" charset="0"/>
              </a:rPr>
              <a:t>By Krysia </a:t>
            </a:r>
            <a:r>
              <a:rPr lang="pl-PL" dirty="0" err="1">
                <a:latin typeface="Tahoma" panose="020B0604030504040204" pitchFamily="34" charset="0"/>
                <a:ea typeface="Tahoma" panose="020B0604030504040204" pitchFamily="34" charset="0"/>
                <a:cs typeface="Tahoma" panose="020B0604030504040204" pitchFamily="34" charset="0"/>
              </a:rPr>
              <a:t>MacRae</a:t>
            </a:r>
            <a:r>
              <a:rPr lang="pl-PL" dirty="0">
                <a:latin typeface="Tahoma" panose="020B0604030504040204" pitchFamily="34" charset="0"/>
                <a:ea typeface="Tahoma" panose="020B0604030504040204" pitchFamily="34" charset="0"/>
                <a:cs typeface="Tahoma" panose="020B0604030504040204" pitchFamily="34" charset="0"/>
              </a:rPr>
              <a:t> </a:t>
            </a:r>
          </a:p>
          <a:p>
            <a:r>
              <a:rPr lang="pl-PL" dirty="0">
                <a:latin typeface="Tahoma" panose="020B0604030504040204" pitchFamily="34" charset="0"/>
                <a:ea typeface="Tahoma" panose="020B0604030504040204" pitchFamily="34" charset="0"/>
                <a:cs typeface="Tahoma" panose="020B0604030504040204" pitchFamily="34" charset="0"/>
              </a:rPr>
              <a:t>Dr. Rosin lab</a:t>
            </a:r>
          </a:p>
        </p:txBody>
      </p:sp>
      <p:sp>
        <p:nvSpPr>
          <p:cNvPr id="4" name="TextBox 3">
            <a:extLst>
              <a:ext uri="{FF2B5EF4-FFF2-40B4-BE49-F238E27FC236}">
                <a16:creationId xmlns:a16="http://schemas.microsoft.com/office/drawing/2014/main" id="{F3EC1265-7074-8126-A3A3-178B8219A019}"/>
              </a:ext>
            </a:extLst>
          </p:cNvPr>
          <p:cNvSpPr txBox="1"/>
          <p:nvPr/>
        </p:nvSpPr>
        <p:spPr>
          <a:xfrm>
            <a:off x="4399326" y="1228292"/>
            <a:ext cx="3936274" cy="369332"/>
          </a:xfrm>
          <a:prstGeom prst="rect">
            <a:avLst/>
          </a:prstGeom>
          <a:noFill/>
        </p:spPr>
        <p:txBody>
          <a:bodyPr wrap="square" rtlCol="0">
            <a:spAutoFit/>
          </a:bodyPr>
          <a:lstStyle/>
          <a:p>
            <a:r>
              <a:rPr lang="en-US" dirty="0"/>
              <a:t>NRSC 510A update presentation </a:t>
            </a:r>
          </a:p>
        </p:txBody>
      </p:sp>
      <p:sp>
        <p:nvSpPr>
          <p:cNvPr id="5" name="TextBox 4">
            <a:extLst>
              <a:ext uri="{FF2B5EF4-FFF2-40B4-BE49-F238E27FC236}">
                <a16:creationId xmlns:a16="http://schemas.microsoft.com/office/drawing/2014/main" id="{A42E59E2-6324-4E0A-047C-00584516D6B7}"/>
              </a:ext>
            </a:extLst>
          </p:cNvPr>
          <p:cNvSpPr txBox="1"/>
          <p:nvPr/>
        </p:nvSpPr>
        <p:spPr>
          <a:xfrm flipH="1">
            <a:off x="297016" y="221733"/>
            <a:ext cx="2453967" cy="369332"/>
          </a:xfrm>
          <a:prstGeom prst="rect">
            <a:avLst/>
          </a:prstGeom>
          <a:noFill/>
        </p:spPr>
        <p:txBody>
          <a:bodyPr wrap="square" rtlCol="0">
            <a:spAutoFit/>
          </a:bodyPr>
          <a:lstStyle/>
          <a:p>
            <a:r>
              <a:rPr lang="en-US" dirty="0"/>
              <a:t>Nov. 1</a:t>
            </a:r>
            <a:r>
              <a:rPr lang="en-US" baseline="30000" dirty="0"/>
              <a:t>st</a:t>
            </a:r>
            <a:r>
              <a:rPr lang="en-US" dirty="0"/>
              <a:t> 2024</a:t>
            </a:r>
          </a:p>
        </p:txBody>
      </p:sp>
    </p:spTree>
    <p:extLst>
      <p:ext uri="{BB962C8B-B14F-4D97-AF65-F5344CB8AC3E}">
        <p14:creationId xmlns:p14="http://schemas.microsoft.com/office/powerpoint/2010/main" val="314567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 code&#10;&#10;Description automatically generated">
            <a:extLst>
              <a:ext uri="{FF2B5EF4-FFF2-40B4-BE49-F238E27FC236}">
                <a16:creationId xmlns:a16="http://schemas.microsoft.com/office/drawing/2014/main" id="{253BB2D8-0A7C-8C37-E0DB-830EE1F9B272}"/>
              </a:ext>
            </a:extLst>
          </p:cNvPr>
          <p:cNvPicPr>
            <a:picLocks noChangeAspect="1"/>
          </p:cNvPicPr>
          <p:nvPr/>
        </p:nvPicPr>
        <p:blipFill>
          <a:blip r:embed="rId2"/>
          <a:stretch>
            <a:fillRect/>
          </a:stretch>
        </p:blipFill>
        <p:spPr>
          <a:xfrm>
            <a:off x="361608" y="1720338"/>
            <a:ext cx="8316305" cy="2194437"/>
          </a:xfrm>
          <a:prstGeom prst="rect">
            <a:avLst/>
          </a:prstGeom>
        </p:spPr>
      </p:pic>
      <p:sp>
        <p:nvSpPr>
          <p:cNvPr id="2" name="Title 1">
            <a:extLst>
              <a:ext uri="{FF2B5EF4-FFF2-40B4-BE49-F238E27FC236}">
                <a16:creationId xmlns:a16="http://schemas.microsoft.com/office/drawing/2014/main" id="{4103D0F0-A278-EF11-84E7-637A465946F0}"/>
              </a:ext>
            </a:extLst>
          </p:cNvPr>
          <p:cNvSpPr>
            <a:spLocks noGrp="1"/>
          </p:cNvSpPr>
          <p:nvPr>
            <p:ph type="title"/>
          </p:nvPr>
        </p:nvSpPr>
        <p:spPr>
          <a:xfrm>
            <a:off x="361608" y="394775"/>
            <a:ext cx="10515600" cy="1325563"/>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Quality control </a:t>
            </a:r>
          </a:p>
        </p:txBody>
      </p:sp>
      <p:pic>
        <p:nvPicPr>
          <p:cNvPr id="5" name="Content Placeholder 4" descr="A diagram of a quality control&#10;&#10;Description automatically generated">
            <a:extLst>
              <a:ext uri="{FF2B5EF4-FFF2-40B4-BE49-F238E27FC236}">
                <a16:creationId xmlns:a16="http://schemas.microsoft.com/office/drawing/2014/main" id="{95B2D475-34EC-22B3-C9DE-77DD27B361E9}"/>
              </a:ext>
            </a:extLst>
          </p:cNvPr>
          <p:cNvPicPr>
            <a:picLocks noGrp="1" noChangeAspect="1"/>
          </p:cNvPicPr>
          <p:nvPr>
            <p:ph idx="1"/>
          </p:nvPr>
        </p:nvPicPr>
        <p:blipFill>
          <a:blip r:embed="rId3"/>
          <a:stretch>
            <a:fillRect/>
          </a:stretch>
        </p:blipFill>
        <p:spPr>
          <a:xfrm>
            <a:off x="7296104" y="803438"/>
            <a:ext cx="4895896" cy="2400300"/>
          </a:xfrm>
        </p:spPr>
      </p:pic>
      <p:pic>
        <p:nvPicPr>
          <p:cNvPr id="11" name="Content Placeholder 4" descr="A graph of a number of data&#10;&#10;Description automatically generated with medium confidence">
            <a:extLst>
              <a:ext uri="{FF2B5EF4-FFF2-40B4-BE49-F238E27FC236}">
                <a16:creationId xmlns:a16="http://schemas.microsoft.com/office/drawing/2014/main" id="{A68F6153-21A2-BF94-D059-C13B99D98A08}"/>
              </a:ext>
            </a:extLst>
          </p:cNvPr>
          <p:cNvPicPr>
            <a:picLocks noChangeAspect="1"/>
          </p:cNvPicPr>
          <p:nvPr/>
        </p:nvPicPr>
        <p:blipFill>
          <a:blip r:embed="rId4"/>
          <a:stretch>
            <a:fillRect/>
          </a:stretch>
        </p:blipFill>
        <p:spPr>
          <a:xfrm>
            <a:off x="3190162" y="3972998"/>
            <a:ext cx="5811675" cy="2657475"/>
          </a:xfrm>
          <a:prstGeom prst="rect">
            <a:avLst/>
          </a:prstGeom>
        </p:spPr>
      </p:pic>
      <p:sp>
        <p:nvSpPr>
          <p:cNvPr id="12" name="TextBox 11">
            <a:extLst>
              <a:ext uri="{FF2B5EF4-FFF2-40B4-BE49-F238E27FC236}">
                <a16:creationId xmlns:a16="http://schemas.microsoft.com/office/drawing/2014/main" id="{50E1EFB0-E1CC-7ED5-92B6-711EE3980D46}"/>
              </a:ext>
            </a:extLst>
          </p:cNvPr>
          <p:cNvSpPr txBox="1"/>
          <p:nvPr/>
        </p:nvSpPr>
        <p:spPr>
          <a:xfrm>
            <a:off x="200025" y="144463"/>
            <a:ext cx="2700338" cy="369332"/>
          </a:xfrm>
          <a:prstGeom prst="rect">
            <a:avLst/>
          </a:prstGeom>
          <a:noFill/>
        </p:spPr>
        <p:txBody>
          <a:bodyPr wrap="square" rtlCol="0">
            <a:spAutoFit/>
          </a:bodyPr>
          <a:lstStyle/>
          <a:p>
            <a:r>
              <a:rPr lang="en-US" sz="16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Progress</a:t>
            </a:r>
            <a:r>
              <a:rPr lang="en-US" dirty="0"/>
              <a:t> </a:t>
            </a:r>
          </a:p>
        </p:txBody>
      </p:sp>
      <p:sp>
        <p:nvSpPr>
          <p:cNvPr id="13" name="TextBox 12">
            <a:extLst>
              <a:ext uri="{FF2B5EF4-FFF2-40B4-BE49-F238E27FC236}">
                <a16:creationId xmlns:a16="http://schemas.microsoft.com/office/drawing/2014/main" id="{0874569B-87FE-238A-3CDC-D851A8EBA4F8}"/>
              </a:ext>
            </a:extLst>
          </p:cNvPr>
          <p:cNvSpPr txBox="1"/>
          <p:nvPr/>
        </p:nvSpPr>
        <p:spPr>
          <a:xfrm>
            <a:off x="10032183" y="6552309"/>
            <a:ext cx="2700923" cy="261610"/>
          </a:xfrm>
          <a:prstGeom prst="rect">
            <a:avLst/>
          </a:prstGeom>
          <a:noFill/>
        </p:spPr>
        <p:txBody>
          <a:bodyPr wrap="square" rtlCol="0">
            <a:spAutoFit/>
          </a:bodyPr>
          <a:lstStyle/>
          <a:p>
            <a:r>
              <a:rPr lang="en-US" sz="1100" dirty="0" err="1"/>
              <a:t>combined_seurat</a:t>
            </a:r>
            <a:r>
              <a:rPr lang="en-US" sz="1100" dirty="0"/>
              <a:t>: [31053 x 2568]</a:t>
            </a:r>
          </a:p>
        </p:txBody>
      </p:sp>
    </p:spTree>
    <p:extLst>
      <p:ext uri="{BB962C8B-B14F-4D97-AF65-F5344CB8AC3E}">
        <p14:creationId xmlns:p14="http://schemas.microsoft.com/office/powerpoint/2010/main" val="331662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2340-0EFC-2D72-14E2-AAAC90718B38}"/>
              </a:ext>
            </a:extLst>
          </p:cNvPr>
          <p:cNvSpPr>
            <a:spLocks noGrp="1"/>
          </p:cNvSpPr>
          <p:nvPr>
            <p:ph type="title"/>
          </p:nvPr>
        </p:nvSpPr>
        <p:spPr>
          <a:xfrm>
            <a:off x="438150" y="231496"/>
            <a:ext cx="10515600" cy="1325563"/>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Normalizing data </a:t>
            </a:r>
          </a:p>
        </p:txBody>
      </p:sp>
      <p:pic>
        <p:nvPicPr>
          <p:cNvPr id="9" name="Content Placeholder 8">
            <a:extLst>
              <a:ext uri="{FF2B5EF4-FFF2-40B4-BE49-F238E27FC236}">
                <a16:creationId xmlns:a16="http://schemas.microsoft.com/office/drawing/2014/main" id="{0DC62AAA-E951-DFDA-665B-C112F83F8D26}"/>
              </a:ext>
            </a:extLst>
          </p:cNvPr>
          <p:cNvPicPr>
            <a:picLocks noGrp="1" noChangeAspect="1"/>
          </p:cNvPicPr>
          <p:nvPr>
            <p:ph idx="1"/>
          </p:nvPr>
        </p:nvPicPr>
        <p:blipFill>
          <a:blip r:embed="rId2"/>
          <a:stretch>
            <a:fillRect/>
          </a:stretch>
        </p:blipFill>
        <p:spPr>
          <a:xfrm>
            <a:off x="552450" y="1281017"/>
            <a:ext cx="10287000" cy="660400"/>
          </a:xfrm>
        </p:spPr>
      </p:pic>
      <p:sp>
        <p:nvSpPr>
          <p:cNvPr id="13" name="Title 1">
            <a:extLst>
              <a:ext uri="{FF2B5EF4-FFF2-40B4-BE49-F238E27FC236}">
                <a16:creationId xmlns:a16="http://schemas.microsoft.com/office/drawing/2014/main" id="{12108BB1-5E0B-20DC-1B87-24747DAECEB9}"/>
              </a:ext>
            </a:extLst>
          </p:cNvPr>
          <p:cNvSpPr txBox="1">
            <a:spLocks/>
          </p:cNvSpPr>
          <p:nvPr/>
        </p:nvSpPr>
        <p:spPr>
          <a:xfrm>
            <a:off x="438150" y="189237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ahoma" panose="020B0604030504040204" pitchFamily="34" charset="0"/>
                <a:ea typeface="Tahoma" panose="020B0604030504040204" pitchFamily="34" charset="0"/>
                <a:cs typeface="Tahoma" panose="020B0604030504040204" pitchFamily="34" charset="0"/>
              </a:rPr>
              <a:t>Principal component analysis (PCA)</a:t>
            </a:r>
          </a:p>
        </p:txBody>
      </p:sp>
      <p:pic>
        <p:nvPicPr>
          <p:cNvPr id="14" name="Picture 13">
            <a:extLst>
              <a:ext uri="{FF2B5EF4-FFF2-40B4-BE49-F238E27FC236}">
                <a16:creationId xmlns:a16="http://schemas.microsoft.com/office/drawing/2014/main" id="{F8EF7128-ECA9-CBB0-AB16-DBDB7E06AE4A}"/>
              </a:ext>
            </a:extLst>
          </p:cNvPr>
          <p:cNvPicPr>
            <a:picLocks noChangeAspect="1"/>
          </p:cNvPicPr>
          <p:nvPr/>
        </p:nvPicPr>
        <p:blipFill>
          <a:blip r:embed="rId3"/>
          <a:stretch>
            <a:fillRect/>
          </a:stretch>
        </p:blipFill>
        <p:spPr>
          <a:xfrm>
            <a:off x="438150" y="3429000"/>
            <a:ext cx="4410075" cy="2879638"/>
          </a:xfrm>
          <a:prstGeom prst="rect">
            <a:avLst/>
          </a:prstGeom>
        </p:spPr>
      </p:pic>
      <p:pic>
        <p:nvPicPr>
          <p:cNvPr id="15" name="Picture 14">
            <a:extLst>
              <a:ext uri="{FF2B5EF4-FFF2-40B4-BE49-F238E27FC236}">
                <a16:creationId xmlns:a16="http://schemas.microsoft.com/office/drawing/2014/main" id="{6956FC36-CC5A-CF4A-4219-FE694217202F}"/>
              </a:ext>
            </a:extLst>
          </p:cNvPr>
          <p:cNvPicPr>
            <a:picLocks noChangeAspect="1"/>
          </p:cNvPicPr>
          <p:nvPr/>
        </p:nvPicPr>
        <p:blipFill>
          <a:blip r:embed="rId4"/>
          <a:stretch>
            <a:fillRect/>
          </a:stretch>
        </p:blipFill>
        <p:spPr>
          <a:xfrm>
            <a:off x="5137150" y="3616864"/>
            <a:ext cx="3765550" cy="3009640"/>
          </a:xfrm>
          <a:prstGeom prst="rect">
            <a:avLst/>
          </a:prstGeom>
        </p:spPr>
      </p:pic>
      <p:pic>
        <p:nvPicPr>
          <p:cNvPr id="16" name="Content Placeholder 4">
            <a:extLst>
              <a:ext uri="{FF2B5EF4-FFF2-40B4-BE49-F238E27FC236}">
                <a16:creationId xmlns:a16="http://schemas.microsoft.com/office/drawing/2014/main" id="{A83C87D6-A31B-2161-CA48-F21690C2BBFD}"/>
              </a:ext>
            </a:extLst>
          </p:cNvPr>
          <p:cNvPicPr>
            <a:picLocks noChangeAspect="1"/>
          </p:cNvPicPr>
          <p:nvPr/>
        </p:nvPicPr>
        <p:blipFill>
          <a:blip r:embed="rId5"/>
          <a:stretch>
            <a:fillRect/>
          </a:stretch>
        </p:blipFill>
        <p:spPr>
          <a:xfrm>
            <a:off x="552450" y="2813955"/>
            <a:ext cx="9169400" cy="723900"/>
          </a:xfrm>
          <a:prstGeom prst="rect">
            <a:avLst/>
          </a:prstGeom>
        </p:spPr>
      </p:pic>
      <p:sp>
        <p:nvSpPr>
          <p:cNvPr id="17" name="TextBox 16">
            <a:extLst>
              <a:ext uri="{FF2B5EF4-FFF2-40B4-BE49-F238E27FC236}">
                <a16:creationId xmlns:a16="http://schemas.microsoft.com/office/drawing/2014/main" id="{ABCBEB95-0702-453C-C92E-7F74729B5590}"/>
              </a:ext>
            </a:extLst>
          </p:cNvPr>
          <p:cNvSpPr txBox="1"/>
          <p:nvPr/>
        </p:nvSpPr>
        <p:spPr>
          <a:xfrm>
            <a:off x="200025" y="144463"/>
            <a:ext cx="2700338" cy="369332"/>
          </a:xfrm>
          <a:prstGeom prst="rect">
            <a:avLst/>
          </a:prstGeom>
          <a:noFill/>
        </p:spPr>
        <p:txBody>
          <a:bodyPr wrap="square" rtlCol="0">
            <a:spAutoFit/>
          </a:bodyPr>
          <a:lstStyle/>
          <a:p>
            <a:r>
              <a:rPr lang="en-US" sz="16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Progress</a:t>
            </a:r>
            <a:r>
              <a:rPr lang="en-US" dirty="0"/>
              <a:t> </a:t>
            </a:r>
          </a:p>
        </p:txBody>
      </p:sp>
      <p:sp>
        <p:nvSpPr>
          <p:cNvPr id="18" name="TextBox 17">
            <a:extLst>
              <a:ext uri="{FF2B5EF4-FFF2-40B4-BE49-F238E27FC236}">
                <a16:creationId xmlns:a16="http://schemas.microsoft.com/office/drawing/2014/main" id="{045D18D9-97D3-3E5A-07AD-5B3D5213A9D4}"/>
              </a:ext>
            </a:extLst>
          </p:cNvPr>
          <p:cNvSpPr txBox="1"/>
          <p:nvPr/>
        </p:nvSpPr>
        <p:spPr>
          <a:xfrm>
            <a:off x="10032183" y="6552309"/>
            <a:ext cx="2700923" cy="261610"/>
          </a:xfrm>
          <a:prstGeom prst="rect">
            <a:avLst/>
          </a:prstGeom>
          <a:noFill/>
        </p:spPr>
        <p:txBody>
          <a:bodyPr wrap="square" rtlCol="0">
            <a:spAutoFit/>
          </a:bodyPr>
          <a:lstStyle/>
          <a:p>
            <a:r>
              <a:rPr lang="en-US" sz="1100" dirty="0" err="1"/>
              <a:t>combined_seurat</a:t>
            </a:r>
            <a:r>
              <a:rPr lang="en-US" sz="1100" dirty="0"/>
              <a:t>: [31053 x 2568]</a:t>
            </a:r>
          </a:p>
        </p:txBody>
      </p:sp>
    </p:spTree>
    <p:extLst>
      <p:ext uri="{BB962C8B-B14F-4D97-AF65-F5344CB8AC3E}">
        <p14:creationId xmlns:p14="http://schemas.microsoft.com/office/powerpoint/2010/main" val="51181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2B7E-CBFA-DBF8-CD59-CD58184722BB}"/>
              </a:ext>
            </a:extLst>
          </p:cNvPr>
          <p:cNvSpPr>
            <a:spLocks noGrp="1"/>
          </p:cNvSpPr>
          <p:nvPr>
            <p:ph type="title"/>
          </p:nvPr>
        </p:nvSpPr>
        <p:spPr>
          <a:xfrm>
            <a:off x="409575" y="220755"/>
            <a:ext cx="10515600" cy="1325563"/>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Clustering </a:t>
            </a:r>
          </a:p>
        </p:txBody>
      </p:sp>
      <p:pic>
        <p:nvPicPr>
          <p:cNvPr id="4" name="Content Placeholder 3" descr="A screenshot of a computer program&#10;&#10;Description automatically generated">
            <a:extLst>
              <a:ext uri="{FF2B5EF4-FFF2-40B4-BE49-F238E27FC236}">
                <a16:creationId xmlns:a16="http://schemas.microsoft.com/office/drawing/2014/main" id="{04722D26-DCBD-3F94-932D-369341FD1894}"/>
              </a:ext>
            </a:extLst>
          </p:cNvPr>
          <p:cNvPicPr>
            <a:picLocks noGrp="1" noChangeAspect="1"/>
          </p:cNvPicPr>
          <p:nvPr>
            <p:ph idx="1"/>
          </p:nvPr>
        </p:nvPicPr>
        <p:blipFill>
          <a:blip r:embed="rId2"/>
          <a:stretch>
            <a:fillRect/>
          </a:stretch>
        </p:blipFill>
        <p:spPr>
          <a:xfrm>
            <a:off x="409575" y="1464499"/>
            <a:ext cx="8105775" cy="2363264"/>
          </a:xfrm>
          <a:prstGeom prst="rect">
            <a:avLst/>
          </a:prstGeom>
        </p:spPr>
      </p:pic>
      <p:pic>
        <p:nvPicPr>
          <p:cNvPr id="6" name="Picture 5" descr="A colorful dots on a white background&#10;&#10;Description automatically generated">
            <a:extLst>
              <a:ext uri="{FF2B5EF4-FFF2-40B4-BE49-F238E27FC236}">
                <a16:creationId xmlns:a16="http://schemas.microsoft.com/office/drawing/2014/main" id="{F2D9C63A-3486-0B87-5CBA-4648A9029113}"/>
              </a:ext>
            </a:extLst>
          </p:cNvPr>
          <p:cNvPicPr>
            <a:picLocks noChangeAspect="1"/>
          </p:cNvPicPr>
          <p:nvPr/>
        </p:nvPicPr>
        <p:blipFill>
          <a:blip r:embed="rId3"/>
          <a:stretch>
            <a:fillRect/>
          </a:stretch>
        </p:blipFill>
        <p:spPr>
          <a:xfrm>
            <a:off x="3413209" y="4034876"/>
            <a:ext cx="5365582" cy="2717249"/>
          </a:xfrm>
          <a:prstGeom prst="rect">
            <a:avLst/>
          </a:prstGeom>
        </p:spPr>
      </p:pic>
      <p:sp>
        <p:nvSpPr>
          <p:cNvPr id="7" name="TextBox 6">
            <a:extLst>
              <a:ext uri="{FF2B5EF4-FFF2-40B4-BE49-F238E27FC236}">
                <a16:creationId xmlns:a16="http://schemas.microsoft.com/office/drawing/2014/main" id="{0EB31238-626C-A038-0B9B-C5E517528C03}"/>
              </a:ext>
            </a:extLst>
          </p:cNvPr>
          <p:cNvSpPr txBox="1"/>
          <p:nvPr/>
        </p:nvSpPr>
        <p:spPr>
          <a:xfrm>
            <a:off x="200025" y="144463"/>
            <a:ext cx="2700338" cy="369332"/>
          </a:xfrm>
          <a:prstGeom prst="rect">
            <a:avLst/>
          </a:prstGeom>
          <a:noFill/>
        </p:spPr>
        <p:txBody>
          <a:bodyPr wrap="square" rtlCol="0">
            <a:spAutoFit/>
          </a:bodyPr>
          <a:lstStyle/>
          <a:p>
            <a:r>
              <a:rPr lang="en-US" sz="16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Progress</a:t>
            </a:r>
            <a:r>
              <a:rPr lang="en-US" dirty="0"/>
              <a:t> </a:t>
            </a:r>
          </a:p>
        </p:txBody>
      </p:sp>
      <p:sp>
        <p:nvSpPr>
          <p:cNvPr id="8" name="TextBox 7">
            <a:extLst>
              <a:ext uri="{FF2B5EF4-FFF2-40B4-BE49-F238E27FC236}">
                <a16:creationId xmlns:a16="http://schemas.microsoft.com/office/drawing/2014/main" id="{4825BDCC-69CD-5501-30E0-6278035C57D7}"/>
              </a:ext>
            </a:extLst>
          </p:cNvPr>
          <p:cNvSpPr txBox="1"/>
          <p:nvPr/>
        </p:nvSpPr>
        <p:spPr>
          <a:xfrm>
            <a:off x="10032183" y="6552309"/>
            <a:ext cx="2700923" cy="261610"/>
          </a:xfrm>
          <a:prstGeom prst="rect">
            <a:avLst/>
          </a:prstGeom>
          <a:noFill/>
        </p:spPr>
        <p:txBody>
          <a:bodyPr wrap="square" rtlCol="0">
            <a:spAutoFit/>
          </a:bodyPr>
          <a:lstStyle/>
          <a:p>
            <a:r>
              <a:rPr lang="en-US" sz="1100" dirty="0" err="1"/>
              <a:t>combined_seurat</a:t>
            </a:r>
            <a:r>
              <a:rPr lang="en-US" sz="1100" dirty="0"/>
              <a:t>: [31053 x 2568]</a:t>
            </a:r>
          </a:p>
        </p:txBody>
      </p:sp>
    </p:spTree>
    <p:extLst>
      <p:ext uri="{BB962C8B-B14F-4D97-AF65-F5344CB8AC3E}">
        <p14:creationId xmlns:p14="http://schemas.microsoft.com/office/powerpoint/2010/main" val="24998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D791-C957-AA88-EF5A-7DA3FA05B3A1}"/>
              </a:ext>
            </a:extLst>
          </p:cNvPr>
          <p:cNvSpPr>
            <a:spLocks noGrp="1"/>
          </p:cNvSpPr>
          <p:nvPr>
            <p:ph type="title"/>
          </p:nvPr>
        </p:nvSpPr>
        <p:spPr>
          <a:xfrm>
            <a:off x="523875" y="307753"/>
            <a:ext cx="10515600" cy="791045"/>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Finding Dr. Rosin’s cluster 3</a:t>
            </a:r>
          </a:p>
        </p:txBody>
      </p:sp>
      <p:pic>
        <p:nvPicPr>
          <p:cNvPr id="4" name="Content Placeholder 3" descr="A diagram of a person's body&#10;&#10;Description automatically generated">
            <a:extLst>
              <a:ext uri="{FF2B5EF4-FFF2-40B4-BE49-F238E27FC236}">
                <a16:creationId xmlns:a16="http://schemas.microsoft.com/office/drawing/2014/main" id="{71123B9E-DB39-38EC-1471-8B8D2F763C4F}"/>
              </a:ext>
            </a:extLst>
          </p:cNvPr>
          <p:cNvPicPr>
            <a:picLocks noGrp="1" noChangeAspect="1"/>
          </p:cNvPicPr>
          <p:nvPr>
            <p:ph idx="1"/>
          </p:nvPr>
        </p:nvPicPr>
        <p:blipFill>
          <a:blip r:embed="rId2"/>
          <a:stretch>
            <a:fillRect/>
          </a:stretch>
        </p:blipFill>
        <p:spPr>
          <a:xfrm>
            <a:off x="523875" y="1670450"/>
            <a:ext cx="3578225" cy="2491843"/>
          </a:xfrm>
          <a:prstGeom prst="rect">
            <a:avLst/>
          </a:prstGeom>
        </p:spPr>
      </p:pic>
      <p:pic>
        <p:nvPicPr>
          <p:cNvPr id="5" name="Picture 4" descr="A colorful dots on a white background&#10;&#10;Description automatically generated">
            <a:extLst>
              <a:ext uri="{FF2B5EF4-FFF2-40B4-BE49-F238E27FC236}">
                <a16:creationId xmlns:a16="http://schemas.microsoft.com/office/drawing/2014/main" id="{8BCD2443-02C6-E03D-1DB7-18FE8D4CB573}"/>
              </a:ext>
            </a:extLst>
          </p:cNvPr>
          <p:cNvPicPr>
            <a:picLocks noChangeAspect="1"/>
          </p:cNvPicPr>
          <p:nvPr/>
        </p:nvPicPr>
        <p:blipFill>
          <a:blip r:embed="rId3"/>
          <a:stretch>
            <a:fillRect/>
          </a:stretch>
        </p:blipFill>
        <p:spPr>
          <a:xfrm>
            <a:off x="4282282" y="1885359"/>
            <a:ext cx="4204493" cy="2129248"/>
          </a:xfrm>
          <a:prstGeom prst="rect">
            <a:avLst/>
          </a:prstGeom>
        </p:spPr>
      </p:pic>
      <p:pic>
        <p:nvPicPr>
          <p:cNvPr id="6" name="Picture 5">
            <a:extLst>
              <a:ext uri="{FF2B5EF4-FFF2-40B4-BE49-F238E27FC236}">
                <a16:creationId xmlns:a16="http://schemas.microsoft.com/office/drawing/2014/main" id="{35EA2EBD-E08F-B39E-AC8D-589F7F5BBF75}"/>
              </a:ext>
            </a:extLst>
          </p:cNvPr>
          <p:cNvPicPr>
            <a:picLocks noChangeAspect="1"/>
          </p:cNvPicPr>
          <p:nvPr/>
        </p:nvPicPr>
        <p:blipFill>
          <a:blip r:embed="rId4"/>
          <a:stretch>
            <a:fillRect/>
          </a:stretch>
        </p:blipFill>
        <p:spPr>
          <a:xfrm>
            <a:off x="9151839" y="1455986"/>
            <a:ext cx="2867917" cy="1973014"/>
          </a:xfrm>
          <a:prstGeom prst="rect">
            <a:avLst/>
          </a:prstGeom>
        </p:spPr>
      </p:pic>
      <p:pic>
        <p:nvPicPr>
          <p:cNvPr id="7" name="Picture 6">
            <a:extLst>
              <a:ext uri="{FF2B5EF4-FFF2-40B4-BE49-F238E27FC236}">
                <a16:creationId xmlns:a16="http://schemas.microsoft.com/office/drawing/2014/main" id="{BD3D1EA8-434F-F95D-E45B-B208408E685B}"/>
              </a:ext>
            </a:extLst>
          </p:cNvPr>
          <p:cNvPicPr>
            <a:picLocks noChangeAspect="1"/>
          </p:cNvPicPr>
          <p:nvPr/>
        </p:nvPicPr>
        <p:blipFill>
          <a:blip r:embed="rId5"/>
          <a:stretch>
            <a:fillRect/>
          </a:stretch>
        </p:blipFill>
        <p:spPr>
          <a:xfrm>
            <a:off x="3644503" y="4275376"/>
            <a:ext cx="4660420" cy="2491843"/>
          </a:xfrm>
          <a:prstGeom prst="rect">
            <a:avLst/>
          </a:prstGeom>
        </p:spPr>
      </p:pic>
      <p:pic>
        <p:nvPicPr>
          <p:cNvPr id="8" name="Picture 7">
            <a:extLst>
              <a:ext uri="{FF2B5EF4-FFF2-40B4-BE49-F238E27FC236}">
                <a16:creationId xmlns:a16="http://schemas.microsoft.com/office/drawing/2014/main" id="{0CEB48FC-EFBF-7ADC-56B7-4BB7396EDA0D}"/>
              </a:ext>
            </a:extLst>
          </p:cNvPr>
          <p:cNvPicPr>
            <a:picLocks noChangeAspect="1"/>
          </p:cNvPicPr>
          <p:nvPr/>
        </p:nvPicPr>
        <p:blipFill>
          <a:blip r:embed="rId6"/>
          <a:stretch>
            <a:fillRect/>
          </a:stretch>
        </p:blipFill>
        <p:spPr>
          <a:xfrm>
            <a:off x="9271365" y="4275376"/>
            <a:ext cx="2371689" cy="2441445"/>
          </a:xfrm>
          <a:prstGeom prst="rect">
            <a:avLst/>
          </a:prstGeom>
        </p:spPr>
      </p:pic>
      <p:sp>
        <p:nvSpPr>
          <p:cNvPr id="9" name="TextBox 8">
            <a:extLst>
              <a:ext uri="{FF2B5EF4-FFF2-40B4-BE49-F238E27FC236}">
                <a16:creationId xmlns:a16="http://schemas.microsoft.com/office/drawing/2014/main" id="{8CF035F7-6F6E-4AAA-4ABB-5746E6E6FE2F}"/>
              </a:ext>
            </a:extLst>
          </p:cNvPr>
          <p:cNvSpPr txBox="1"/>
          <p:nvPr/>
        </p:nvSpPr>
        <p:spPr>
          <a:xfrm>
            <a:off x="1196181" y="1336702"/>
            <a:ext cx="3014663" cy="369332"/>
          </a:xfrm>
          <a:prstGeom prst="rect">
            <a:avLst/>
          </a:prstGeom>
          <a:noFill/>
        </p:spPr>
        <p:txBody>
          <a:bodyPr wrap="square" rtlCol="0">
            <a:spAutoFit/>
          </a:bodyPr>
          <a:lstStyle/>
          <a:p>
            <a:r>
              <a:rPr lang="en-US" dirty="0"/>
              <a:t>Dr. Rosin’s UMAP</a:t>
            </a:r>
          </a:p>
        </p:txBody>
      </p:sp>
      <p:sp>
        <p:nvSpPr>
          <p:cNvPr id="10" name="TextBox 9">
            <a:extLst>
              <a:ext uri="{FF2B5EF4-FFF2-40B4-BE49-F238E27FC236}">
                <a16:creationId xmlns:a16="http://schemas.microsoft.com/office/drawing/2014/main" id="{CCC8D3D8-DB4C-11EA-6BA3-3288F9266698}"/>
              </a:ext>
            </a:extLst>
          </p:cNvPr>
          <p:cNvSpPr txBox="1"/>
          <p:nvPr/>
        </p:nvSpPr>
        <p:spPr>
          <a:xfrm>
            <a:off x="4605337" y="1336702"/>
            <a:ext cx="1776413" cy="369332"/>
          </a:xfrm>
          <a:prstGeom prst="rect">
            <a:avLst/>
          </a:prstGeom>
          <a:noFill/>
        </p:spPr>
        <p:txBody>
          <a:bodyPr wrap="square" rtlCol="0">
            <a:spAutoFit/>
          </a:bodyPr>
          <a:lstStyle/>
          <a:p>
            <a:r>
              <a:rPr lang="en-US" dirty="0" err="1"/>
              <a:t>Krysia’s</a:t>
            </a:r>
            <a:r>
              <a:rPr lang="en-US" dirty="0"/>
              <a:t> UMAP</a:t>
            </a:r>
          </a:p>
        </p:txBody>
      </p:sp>
      <p:pic>
        <p:nvPicPr>
          <p:cNvPr id="12" name="Picture 11" descr="A close-up of a microglia cluster&#10;&#10;Description automatically generated">
            <a:extLst>
              <a:ext uri="{FF2B5EF4-FFF2-40B4-BE49-F238E27FC236}">
                <a16:creationId xmlns:a16="http://schemas.microsoft.com/office/drawing/2014/main" id="{9127AAF2-D0CA-DF48-A3B7-0003CD31C5D7}"/>
              </a:ext>
            </a:extLst>
          </p:cNvPr>
          <p:cNvPicPr>
            <a:picLocks noChangeAspect="1"/>
          </p:cNvPicPr>
          <p:nvPr/>
        </p:nvPicPr>
        <p:blipFill>
          <a:blip r:embed="rId7"/>
          <a:stretch>
            <a:fillRect/>
          </a:stretch>
        </p:blipFill>
        <p:spPr>
          <a:xfrm>
            <a:off x="1469077" y="4314156"/>
            <a:ext cx="1234435" cy="2236091"/>
          </a:xfrm>
          <a:prstGeom prst="rect">
            <a:avLst/>
          </a:prstGeom>
        </p:spPr>
      </p:pic>
      <p:cxnSp>
        <p:nvCxnSpPr>
          <p:cNvPr id="16" name="Straight Arrow Connector 15">
            <a:extLst>
              <a:ext uri="{FF2B5EF4-FFF2-40B4-BE49-F238E27FC236}">
                <a16:creationId xmlns:a16="http://schemas.microsoft.com/office/drawing/2014/main" id="{AA35A7F6-E656-8D85-3728-5F98E23F4159}"/>
              </a:ext>
            </a:extLst>
          </p:cNvPr>
          <p:cNvCxnSpPr/>
          <p:nvPr/>
        </p:nvCxnSpPr>
        <p:spPr>
          <a:xfrm>
            <a:off x="1071563" y="4162293"/>
            <a:ext cx="257175" cy="48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67AB7A8-6FB2-B0BA-4828-4F9F302ECFB8}"/>
              </a:ext>
            </a:extLst>
          </p:cNvPr>
          <p:cNvCxnSpPr/>
          <p:nvPr/>
        </p:nvCxnSpPr>
        <p:spPr>
          <a:xfrm>
            <a:off x="2914650" y="5187550"/>
            <a:ext cx="47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36BC22-2906-0368-9456-97ECCE35CC16}"/>
              </a:ext>
            </a:extLst>
          </p:cNvPr>
          <p:cNvCxnSpPr/>
          <p:nvPr/>
        </p:nvCxnSpPr>
        <p:spPr>
          <a:xfrm>
            <a:off x="8601075" y="4872038"/>
            <a:ext cx="550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9D1D86C-A14D-E41B-90E3-7BEF1AA8B11B}"/>
              </a:ext>
            </a:extLst>
          </p:cNvPr>
          <p:cNvCxnSpPr/>
          <p:nvPr/>
        </p:nvCxnSpPr>
        <p:spPr>
          <a:xfrm flipV="1">
            <a:off x="8486775" y="3557588"/>
            <a:ext cx="784590" cy="71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6BD1334-6946-5227-DD9F-8B3F4FDBAE24}"/>
              </a:ext>
            </a:extLst>
          </p:cNvPr>
          <p:cNvSpPr txBox="1"/>
          <p:nvPr/>
        </p:nvSpPr>
        <p:spPr>
          <a:xfrm>
            <a:off x="9802519" y="3916482"/>
            <a:ext cx="1409700" cy="369332"/>
          </a:xfrm>
          <a:prstGeom prst="rect">
            <a:avLst/>
          </a:prstGeom>
          <a:noFill/>
        </p:spPr>
        <p:txBody>
          <a:bodyPr wrap="square" rtlCol="0">
            <a:spAutoFit/>
          </a:bodyPr>
          <a:lstStyle/>
          <a:p>
            <a:r>
              <a:rPr lang="en-US" dirty="0"/>
              <a:t>Cluster 5</a:t>
            </a:r>
          </a:p>
        </p:txBody>
      </p:sp>
      <p:sp>
        <p:nvSpPr>
          <p:cNvPr id="24" name="TextBox 23">
            <a:extLst>
              <a:ext uri="{FF2B5EF4-FFF2-40B4-BE49-F238E27FC236}">
                <a16:creationId xmlns:a16="http://schemas.microsoft.com/office/drawing/2014/main" id="{9DF29D2C-EE04-F789-EEB2-7EAF5A953627}"/>
              </a:ext>
            </a:extLst>
          </p:cNvPr>
          <p:cNvSpPr txBox="1"/>
          <p:nvPr/>
        </p:nvSpPr>
        <p:spPr>
          <a:xfrm>
            <a:off x="9802519" y="1027579"/>
            <a:ext cx="1511006" cy="369332"/>
          </a:xfrm>
          <a:prstGeom prst="rect">
            <a:avLst/>
          </a:prstGeom>
          <a:noFill/>
        </p:spPr>
        <p:txBody>
          <a:bodyPr wrap="square" rtlCol="0">
            <a:spAutoFit/>
          </a:bodyPr>
          <a:lstStyle/>
          <a:p>
            <a:r>
              <a:rPr lang="en-US" dirty="0"/>
              <a:t>Cluster 3</a:t>
            </a:r>
          </a:p>
        </p:txBody>
      </p:sp>
      <p:sp>
        <p:nvSpPr>
          <p:cNvPr id="25" name="TextBox 24">
            <a:extLst>
              <a:ext uri="{FF2B5EF4-FFF2-40B4-BE49-F238E27FC236}">
                <a16:creationId xmlns:a16="http://schemas.microsoft.com/office/drawing/2014/main" id="{D2C7E925-A285-E94E-1636-0F3AC446DAA5}"/>
              </a:ext>
            </a:extLst>
          </p:cNvPr>
          <p:cNvSpPr txBox="1"/>
          <p:nvPr/>
        </p:nvSpPr>
        <p:spPr>
          <a:xfrm>
            <a:off x="118908" y="72989"/>
            <a:ext cx="2700338" cy="307777"/>
          </a:xfrm>
          <a:prstGeom prst="rect">
            <a:avLst/>
          </a:prstGeom>
          <a:noFill/>
        </p:spPr>
        <p:txBody>
          <a:bodyPr wrap="square" rtlCol="0">
            <a:spAutoFit/>
          </a:bodyPr>
          <a:lstStyle/>
          <a:p>
            <a:r>
              <a:rPr lang="en-US" sz="14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Progress</a:t>
            </a:r>
            <a:r>
              <a:rPr lang="en-US" sz="1400" dirty="0"/>
              <a:t> </a:t>
            </a:r>
          </a:p>
        </p:txBody>
      </p:sp>
    </p:spTree>
    <p:extLst>
      <p:ext uri="{BB962C8B-B14F-4D97-AF65-F5344CB8AC3E}">
        <p14:creationId xmlns:p14="http://schemas.microsoft.com/office/powerpoint/2010/main" val="424088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EDFD-BF3A-8ECB-5DC1-FB624BE6568F}"/>
              </a:ext>
            </a:extLst>
          </p:cNvPr>
          <p:cNvSpPr>
            <a:spLocks noGrp="1"/>
          </p:cNvSpPr>
          <p:nvPr>
            <p:ph type="title"/>
          </p:nvPr>
        </p:nvSpPr>
        <p:spPr/>
        <p:txBody>
          <a:bodyPr/>
          <a:lstStyle/>
          <a:p>
            <a:r>
              <a:rPr lang="pl-PL" dirty="0" err="1">
                <a:latin typeface="Tahoma" panose="020B0604030504040204" pitchFamily="34" charset="0"/>
                <a:ea typeface="Tahoma" panose="020B0604030504040204" pitchFamily="34" charset="0"/>
                <a:cs typeface="Tahoma" panose="020B0604030504040204" pitchFamily="34" charset="0"/>
              </a:rPr>
              <a:t>Next</a:t>
            </a:r>
            <a:r>
              <a:rPr lang="pl-PL" dirty="0">
                <a:latin typeface="Tahoma" panose="020B0604030504040204" pitchFamily="34" charset="0"/>
                <a:ea typeface="Tahoma" panose="020B0604030504040204" pitchFamily="34" charset="0"/>
                <a:cs typeface="Tahoma" panose="020B0604030504040204" pitchFamily="34" charset="0"/>
              </a:rPr>
              <a:t> </a:t>
            </a:r>
            <a:r>
              <a:rPr lang="pl-PL" dirty="0" err="1">
                <a:latin typeface="Tahoma" panose="020B0604030504040204" pitchFamily="34" charset="0"/>
                <a:ea typeface="Tahoma" panose="020B0604030504040204" pitchFamily="34" charset="0"/>
                <a:cs typeface="Tahoma" panose="020B0604030504040204" pitchFamily="34" charset="0"/>
              </a:rPr>
              <a:t>steps</a:t>
            </a:r>
            <a:r>
              <a:rPr lang="pl-PL" dirty="0">
                <a:latin typeface="Tahoma" panose="020B0604030504040204" pitchFamily="34" charset="0"/>
                <a:ea typeface="Tahoma" panose="020B0604030504040204" pitchFamily="34" charset="0"/>
                <a:cs typeface="Tahoma" panose="020B0604030504040204" pitchFamily="34" charset="0"/>
              </a:rPr>
              <a:t>  </a:t>
            </a:r>
          </a:p>
        </p:txBody>
      </p:sp>
      <p:sp>
        <p:nvSpPr>
          <p:cNvPr id="3" name="Content Placeholder 2">
            <a:extLst>
              <a:ext uri="{FF2B5EF4-FFF2-40B4-BE49-F238E27FC236}">
                <a16:creationId xmlns:a16="http://schemas.microsoft.com/office/drawing/2014/main" id="{D6EE1E0B-922E-170B-A07A-44392AB81BFE}"/>
              </a:ext>
            </a:extLst>
          </p:cNvPr>
          <p:cNvSpPr>
            <a:spLocks noGrp="1"/>
          </p:cNvSpPr>
          <p:nvPr>
            <p:ph idx="1"/>
          </p:nvPr>
        </p:nvSpPr>
        <p:spPr/>
        <p:txBody>
          <a:bodyPr>
            <a:normAutofit/>
          </a:bodyPr>
          <a:lstStyle/>
          <a:p>
            <a:pPr>
              <a:buFontTx/>
              <a:buChar char="-"/>
            </a:pPr>
            <a:r>
              <a:rPr lang="pl-PL" sz="2400" dirty="0" err="1">
                <a:latin typeface="Tahoma" panose="020B0604030504040204" pitchFamily="34" charset="0"/>
                <a:ea typeface="Tahoma" panose="020B0604030504040204" pitchFamily="34" charset="0"/>
                <a:cs typeface="Tahoma" panose="020B0604030504040204" pitchFamily="34" charset="0"/>
              </a:rPr>
              <a:t>Merge</a:t>
            </a:r>
            <a:r>
              <a:rPr lang="pl-PL" sz="2400" dirty="0">
                <a:latin typeface="Tahoma" panose="020B0604030504040204" pitchFamily="34" charset="0"/>
                <a:ea typeface="Tahoma" panose="020B0604030504040204" pitchFamily="34" charset="0"/>
                <a:cs typeface="Tahoma" panose="020B0604030504040204" pitchFamily="34" charset="0"/>
              </a:rPr>
              <a:t> vs </a:t>
            </a:r>
            <a:r>
              <a:rPr lang="pl-PL" sz="2400" dirty="0" err="1">
                <a:latin typeface="Tahoma" panose="020B0604030504040204" pitchFamily="34" charset="0"/>
                <a:ea typeface="Tahoma" panose="020B0604030504040204" pitchFamily="34" charset="0"/>
                <a:cs typeface="Tahoma" panose="020B0604030504040204" pitchFamily="34" charset="0"/>
              </a:rPr>
              <a:t>integrate</a:t>
            </a:r>
            <a:r>
              <a:rPr lang="pl-PL" sz="2400" dirty="0">
                <a:latin typeface="Tahoma" panose="020B0604030504040204" pitchFamily="34" charset="0"/>
                <a:ea typeface="Tahoma" panose="020B0604030504040204" pitchFamily="34" charset="0"/>
                <a:cs typeface="Tahoma" panose="020B0604030504040204" pitchFamily="34" charset="0"/>
              </a:rPr>
              <a:t> </a:t>
            </a:r>
          </a:p>
          <a:p>
            <a:pPr>
              <a:buFontTx/>
              <a:buChar char="-"/>
            </a:pPr>
            <a:r>
              <a:rPr lang="pl-PL" sz="2400" dirty="0" err="1">
                <a:latin typeface="Tahoma" panose="020B0604030504040204" pitchFamily="34" charset="0"/>
                <a:ea typeface="Tahoma" panose="020B0604030504040204" pitchFamily="34" charset="0"/>
                <a:cs typeface="Tahoma" panose="020B0604030504040204" pitchFamily="34" charset="0"/>
              </a:rPr>
              <a:t>Subset</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all</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clusters</a:t>
            </a:r>
            <a:r>
              <a:rPr lang="pl-PL" sz="2400" dirty="0">
                <a:latin typeface="Tahoma" panose="020B0604030504040204" pitchFamily="34" charset="0"/>
                <a:ea typeface="Tahoma" panose="020B0604030504040204" pitchFamily="34" charset="0"/>
                <a:cs typeface="Tahoma" panose="020B0604030504040204" pitchFamily="34" charset="0"/>
              </a:rPr>
              <a:t> </a:t>
            </a:r>
          </a:p>
          <a:p>
            <a:pPr>
              <a:buFontTx/>
              <a:buChar char="-"/>
            </a:pPr>
            <a:r>
              <a:rPr lang="pl-PL" sz="2400" dirty="0" err="1">
                <a:latin typeface="Tahoma" panose="020B0604030504040204" pitchFamily="34" charset="0"/>
                <a:ea typeface="Tahoma" panose="020B0604030504040204" pitchFamily="34" charset="0"/>
                <a:cs typeface="Tahoma" panose="020B0604030504040204" pitchFamily="34" charset="0"/>
              </a:rPr>
              <a:t>Find</a:t>
            </a:r>
            <a:r>
              <a:rPr lang="pl-PL" sz="2400" dirty="0">
                <a:latin typeface="Tahoma" panose="020B0604030504040204" pitchFamily="34" charset="0"/>
                <a:ea typeface="Tahoma" panose="020B0604030504040204" pitchFamily="34" charset="0"/>
                <a:cs typeface="Tahoma" panose="020B0604030504040204" pitchFamily="34" charset="0"/>
              </a:rPr>
              <a:t> most </a:t>
            </a:r>
            <a:r>
              <a:rPr lang="pl-PL" sz="2400" dirty="0" err="1">
                <a:latin typeface="Tahoma" panose="020B0604030504040204" pitchFamily="34" charset="0"/>
                <a:ea typeface="Tahoma" panose="020B0604030504040204" pitchFamily="34" charset="0"/>
                <a:cs typeface="Tahoma" panose="020B0604030504040204" pitchFamily="34" charset="0"/>
              </a:rPr>
              <a:t>heterogenous</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cluster</a:t>
            </a:r>
            <a:r>
              <a:rPr lang="pl-PL" sz="2400" dirty="0">
                <a:latin typeface="Tahoma" panose="020B0604030504040204" pitchFamily="34" charset="0"/>
                <a:ea typeface="Tahoma" panose="020B0604030504040204" pitchFamily="34" charset="0"/>
                <a:cs typeface="Tahoma" panose="020B0604030504040204" pitchFamily="34" charset="0"/>
              </a:rPr>
              <a:t>  </a:t>
            </a:r>
          </a:p>
          <a:p>
            <a:pPr>
              <a:buFontTx/>
              <a:buChar char="-"/>
            </a:pPr>
            <a:r>
              <a:rPr lang="en-CA" sz="2400" dirty="0">
                <a:latin typeface="Tahoma" panose="020B0604030504040204" pitchFamily="34" charset="0"/>
                <a:ea typeface="Tahoma" panose="020B0604030504040204" pitchFamily="34" charset="0"/>
                <a:cs typeface="Tahoma" panose="020B0604030504040204" pitchFamily="34" charset="0"/>
              </a:rPr>
              <a:t>D</a:t>
            </a:r>
            <a:r>
              <a:rPr lang="en-CA" sz="2400" dirty="0">
                <a:effectLst/>
                <a:latin typeface="Tahoma" panose="020B0604030504040204" pitchFamily="34" charset="0"/>
                <a:ea typeface="Tahoma" panose="020B0604030504040204" pitchFamily="34" charset="0"/>
                <a:cs typeface="Tahoma" panose="020B0604030504040204" pitchFamily="34" charset="0"/>
              </a:rPr>
              <a:t>ifferential expression analysis </a:t>
            </a:r>
          </a:p>
          <a:p>
            <a:pPr>
              <a:buFontTx/>
              <a:buChar char="-"/>
            </a:pPr>
            <a:r>
              <a:rPr lang="pl-PL" sz="2400" dirty="0" err="1">
                <a:latin typeface="Tahoma" panose="020B0604030504040204" pitchFamily="34" charset="0"/>
                <a:ea typeface="Tahoma" panose="020B0604030504040204" pitchFamily="34" charset="0"/>
                <a:cs typeface="Tahoma" panose="020B0604030504040204" pitchFamily="34" charset="0"/>
              </a:rPr>
              <a:t>Pathway</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enrichement</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analysis</a:t>
            </a:r>
            <a:endParaRPr lang="pl-PL" sz="2400" dirty="0">
              <a:latin typeface="Tahoma" panose="020B0604030504040204" pitchFamily="34" charset="0"/>
              <a:ea typeface="Tahoma" panose="020B0604030504040204" pitchFamily="34" charset="0"/>
              <a:cs typeface="Tahoma" panose="020B0604030504040204" pitchFamily="34" charset="0"/>
            </a:endParaRPr>
          </a:p>
          <a:p>
            <a:pPr>
              <a:buFontTx/>
              <a:buChar char="-"/>
            </a:pPr>
            <a:r>
              <a:rPr lang="pl-PL" sz="2400" dirty="0" err="1">
                <a:latin typeface="Tahoma" panose="020B0604030504040204" pitchFamily="34" charset="0"/>
                <a:ea typeface="Tahoma" panose="020B0604030504040204" pitchFamily="34" charset="0"/>
                <a:cs typeface="Tahoma" panose="020B0604030504040204" pitchFamily="34" charset="0"/>
              </a:rPr>
              <a:t>Gene</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enrichement</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analysis</a:t>
            </a:r>
            <a:r>
              <a:rPr lang="pl-PL" sz="2400" dirty="0">
                <a:latin typeface="Tahoma" panose="020B0604030504040204" pitchFamily="34" charset="0"/>
                <a:ea typeface="Tahoma" panose="020B0604030504040204" pitchFamily="34" charset="0"/>
                <a:cs typeface="Tahoma" panose="020B0604030504040204" pitchFamily="34" charset="0"/>
              </a:rPr>
              <a:t> </a:t>
            </a:r>
          </a:p>
          <a:p>
            <a:pPr>
              <a:buFontTx/>
              <a:buChar char="-"/>
            </a:pPr>
            <a:endParaRPr lang="pl-PL" dirty="0"/>
          </a:p>
          <a:p>
            <a:pPr>
              <a:buFontTx/>
              <a:buChar char="-"/>
            </a:pPr>
            <a:endParaRPr lang="pl-PL" dirty="0"/>
          </a:p>
        </p:txBody>
      </p:sp>
    </p:spTree>
    <p:extLst>
      <p:ext uri="{BB962C8B-B14F-4D97-AF65-F5344CB8AC3E}">
        <p14:creationId xmlns:p14="http://schemas.microsoft.com/office/powerpoint/2010/main" val="204670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8DE7-563F-FC7F-2019-AC30D958A25B}"/>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OSF page </a:t>
            </a:r>
          </a:p>
        </p:txBody>
      </p:sp>
      <p:pic>
        <p:nvPicPr>
          <p:cNvPr id="9" name="Content Placeholder 8" descr="A screenshot of a computer&#10;&#10;Description automatically generated">
            <a:extLst>
              <a:ext uri="{FF2B5EF4-FFF2-40B4-BE49-F238E27FC236}">
                <a16:creationId xmlns:a16="http://schemas.microsoft.com/office/drawing/2014/main" id="{1D54A9C5-A703-CF13-6340-CB0F3EDD7E81}"/>
              </a:ext>
            </a:extLst>
          </p:cNvPr>
          <p:cNvPicPr>
            <a:picLocks noGrp="1" noChangeAspect="1"/>
          </p:cNvPicPr>
          <p:nvPr>
            <p:ph idx="1"/>
          </p:nvPr>
        </p:nvPicPr>
        <p:blipFill>
          <a:blip r:embed="rId2"/>
          <a:stretch>
            <a:fillRect/>
          </a:stretch>
        </p:blipFill>
        <p:spPr>
          <a:xfrm>
            <a:off x="2124496" y="1825625"/>
            <a:ext cx="7943007" cy="4351338"/>
          </a:xfrm>
        </p:spPr>
      </p:pic>
    </p:spTree>
    <p:extLst>
      <p:ext uri="{BB962C8B-B14F-4D97-AF65-F5344CB8AC3E}">
        <p14:creationId xmlns:p14="http://schemas.microsoft.com/office/powerpoint/2010/main" val="64723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CD41-AE2E-4AC8-6683-79CFFA8B40EF}"/>
              </a:ext>
            </a:extLst>
          </p:cNvPr>
          <p:cNvSpPr>
            <a:spLocks noGrp="1"/>
          </p:cNvSpPr>
          <p:nvPr>
            <p:ph type="title"/>
          </p:nvPr>
        </p:nvSpPr>
        <p:spPr/>
        <p:txBody>
          <a:bodyPr/>
          <a:lstStyle/>
          <a:p>
            <a:endParaRPr lang="pl-PL" dirty="0"/>
          </a:p>
        </p:txBody>
      </p:sp>
      <p:sp>
        <p:nvSpPr>
          <p:cNvPr id="3" name="Content Placeholder 2">
            <a:extLst>
              <a:ext uri="{FF2B5EF4-FFF2-40B4-BE49-F238E27FC236}">
                <a16:creationId xmlns:a16="http://schemas.microsoft.com/office/drawing/2014/main" id="{4065753F-94C2-0EF3-09DF-9038612A6F5F}"/>
              </a:ext>
            </a:extLst>
          </p:cNvPr>
          <p:cNvSpPr>
            <a:spLocks noGrp="1"/>
          </p:cNvSpPr>
          <p:nvPr>
            <p:ph idx="1"/>
          </p:nvPr>
        </p:nvSpPr>
        <p:spPr/>
        <p:txBody>
          <a:bodyPr>
            <a:normAutofit/>
          </a:bodyPr>
          <a:lstStyle/>
          <a:p>
            <a:pPr marL="0" indent="0" algn="ctr">
              <a:buNone/>
            </a:pPr>
            <a:endParaRPr lang="pl-PL" sz="6000" dirty="0"/>
          </a:p>
          <a:p>
            <a:pPr marL="0" indent="0" algn="ctr">
              <a:buNone/>
            </a:pPr>
            <a:r>
              <a:rPr lang="pl-PL" sz="6000" dirty="0" err="1"/>
              <a:t>Thank</a:t>
            </a:r>
            <a:r>
              <a:rPr lang="pl-PL" sz="6000" dirty="0"/>
              <a:t> </a:t>
            </a:r>
            <a:r>
              <a:rPr lang="pl-PL" sz="6000" dirty="0" err="1"/>
              <a:t>you</a:t>
            </a:r>
            <a:r>
              <a:rPr lang="pl-PL" sz="6000" dirty="0"/>
              <a:t> </a:t>
            </a:r>
          </a:p>
        </p:txBody>
      </p:sp>
    </p:spTree>
    <p:extLst>
      <p:ext uri="{BB962C8B-B14F-4D97-AF65-F5344CB8AC3E}">
        <p14:creationId xmlns:p14="http://schemas.microsoft.com/office/powerpoint/2010/main" val="199282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11AB-1D20-D8E6-EA66-07E83E0EF91A}"/>
              </a:ext>
            </a:extLst>
          </p:cNvPr>
          <p:cNvSpPr>
            <a:spLocks noGrp="1"/>
          </p:cNvSpPr>
          <p:nvPr>
            <p:ph type="title"/>
          </p:nvPr>
        </p:nvSpPr>
        <p:spPr/>
        <p:txBody>
          <a:bodyPr/>
          <a:lstStyle/>
          <a:p>
            <a:r>
              <a:rPr lang="pl-PL" dirty="0" err="1">
                <a:latin typeface="Tahoma" panose="020B0604030504040204" pitchFamily="34" charset="0"/>
                <a:ea typeface="Tahoma" panose="020B0604030504040204" pitchFamily="34" charset="0"/>
                <a:cs typeface="Tahoma" panose="020B0604030504040204" pitchFamily="34" charset="0"/>
              </a:rPr>
              <a:t>Overview</a:t>
            </a:r>
            <a:r>
              <a:rPr lang="pl-PL" dirty="0">
                <a:latin typeface="Tahoma" panose="020B0604030504040204" pitchFamily="34" charset="0"/>
                <a:ea typeface="Tahoma" panose="020B0604030504040204" pitchFamily="34" charset="0"/>
                <a:cs typeface="Tahoma" panose="020B0604030504040204" pitchFamily="34" charset="0"/>
              </a:rPr>
              <a:t> </a:t>
            </a:r>
          </a:p>
        </p:txBody>
      </p:sp>
      <p:sp>
        <p:nvSpPr>
          <p:cNvPr id="3" name="Content Placeholder 2">
            <a:extLst>
              <a:ext uri="{FF2B5EF4-FFF2-40B4-BE49-F238E27FC236}">
                <a16:creationId xmlns:a16="http://schemas.microsoft.com/office/drawing/2014/main" id="{33C5CE5E-5355-8733-6C5F-9BB07D0EA386}"/>
              </a:ext>
            </a:extLst>
          </p:cNvPr>
          <p:cNvSpPr>
            <a:spLocks noGrp="1"/>
          </p:cNvSpPr>
          <p:nvPr>
            <p:ph idx="1"/>
          </p:nvPr>
        </p:nvSpPr>
        <p:spPr/>
        <p:txBody>
          <a:bodyPr/>
          <a:lstStyle/>
          <a:p>
            <a:r>
              <a:rPr lang="pl-PL" dirty="0">
                <a:latin typeface="Tahoma" panose="020B0604030504040204" pitchFamily="34" charset="0"/>
                <a:ea typeface="Tahoma" panose="020B0604030504040204" pitchFamily="34" charset="0"/>
                <a:cs typeface="Tahoma" panose="020B0604030504040204" pitchFamily="34" charset="0"/>
              </a:rPr>
              <a:t>No </a:t>
            </a:r>
            <a:r>
              <a:rPr lang="pl-PL" dirty="0" err="1">
                <a:latin typeface="Tahoma" panose="020B0604030504040204" pitchFamily="34" charset="0"/>
                <a:ea typeface="Tahoma" panose="020B0604030504040204" pitchFamily="34" charset="0"/>
                <a:cs typeface="Tahoma" panose="020B0604030504040204" pitchFamily="34" charset="0"/>
              </a:rPr>
              <a:t>previous</a:t>
            </a:r>
            <a:r>
              <a:rPr lang="pl-PL" dirty="0">
                <a:latin typeface="Tahoma" panose="020B0604030504040204" pitchFamily="34" charset="0"/>
                <a:ea typeface="Tahoma" panose="020B0604030504040204" pitchFamily="34" charset="0"/>
                <a:cs typeface="Tahoma" panose="020B0604030504040204" pitchFamily="34" charset="0"/>
              </a:rPr>
              <a:t> </a:t>
            </a:r>
            <a:r>
              <a:rPr lang="pl-PL" dirty="0" err="1">
                <a:latin typeface="Tahoma" panose="020B0604030504040204" pitchFamily="34" charset="0"/>
                <a:ea typeface="Tahoma" panose="020B0604030504040204" pitchFamily="34" charset="0"/>
                <a:cs typeface="Tahoma" panose="020B0604030504040204" pitchFamily="34" charset="0"/>
              </a:rPr>
              <a:t>experience</a:t>
            </a:r>
            <a:r>
              <a:rPr lang="pl-PL" dirty="0">
                <a:latin typeface="Tahoma" panose="020B0604030504040204" pitchFamily="34" charset="0"/>
                <a:ea typeface="Tahoma" panose="020B0604030504040204" pitchFamily="34" charset="0"/>
                <a:cs typeface="Tahoma" panose="020B0604030504040204" pitchFamily="34" charset="0"/>
              </a:rPr>
              <a:t> in </a:t>
            </a:r>
            <a:r>
              <a:rPr lang="pl-PL" dirty="0" err="1">
                <a:latin typeface="Tahoma" panose="020B0604030504040204" pitchFamily="34" charset="0"/>
                <a:ea typeface="Tahoma" panose="020B0604030504040204" pitchFamily="34" charset="0"/>
                <a:cs typeface="Tahoma" panose="020B0604030504040204" pitchFamily="34" charset="0"/>
              </a:rPr>
              <a:t>programming</a:t>
            </a:r>
            <a:r>
              <a:rPr lang="pl-PL" dirty="0">
                <a:latin typeface="Tahoma" panose="020B0604030504040204" pitchFamily="34" charset="0"/>
                <a:ea typeface="Tahoma" panose="020B0604030504040204" pitchFamily="34" charset="0"/>
                <a:cs typeface="Tahoma" panose="020B0604030504040204" pitchFamily="34" charset="0"/>
              </a:rPr>
              <a:t> </a:t>
            </a:r>
          </a:p>
          <a:p>
            <a:r>
              <a:rPr lang="pl-PL" dirty="0">
                <a:latin typeface="Tahoma" panose="020B0604030504040204" pitchFamily="34" charset="0"/>
                <a:ea typeface="Tahoma" panose="020B0604030504040204" pitchFamily="34" charset="0"/>
                <a:cs typeface="Tahoma" panose="020B0604030504040204" pitchFamily="34" charset="0"/>
              </a:rPr>
              <a:t>Programming in R</a:t>
            </a:r>
          </a:p>
          <a:p>
            <a:r>
              <a:rPr lang="pl-PL" dirty="0" err="1">
                <a:latin typeface="Tahoma" panose="020B0604030504040204" pitchFamily="34" charset="0"/>
                <a:ea typeface="Tahoma" panose="020B0604030504040204" pitchFamily="34" charset="0"/>
                <a:cs typeface="Tahoma" panose="020B0604030504040204" pitchFamily="34" charset="0"/>
              </a:rPr>
              <a:t>scRNA-seq</a:t>
            </a:r>
            <a:r>
              <a:rPr lang="pl-PL" dirty="0">
                <a:latin typeface="Tahoma" panose="020B0604030504040204" pitchFamily="34" charset="0"/>
                <a:ea typeface="Tahoma" panose="020B0604030504040204" pitchFamily="34" charset="0"/>
                <a:cs typeface="Tahoma" panose="020B0604030504040204" pitchFamily="34" charset="0"/>
              </a:rPr>
              <a:t> data </a:t>
            </a:r>
          </a:p>
          <a:p>
            <a:r>
              <a:rPr lang="pl-PL" dirty="0">
                <a:latin typeface="Tahoma" panose="020B0604030504040204" pitchFamily="34" charset="0"/>
                <a:ea typeface="Tahoma" panose="020B0604030504040204" pitchFamily="34" charset="0"/>
                <a:cs typeface="Tahoma" panose="020B0604030504040204" pitchFamily="34" charset="0"/>
              </a:rPr>
              <a:t>Tutor: Margo </a:t>
            </a:r>
            <a:r>
              <a:rPr lang="pl-PL" dirty="0" err="1">
                <a:latin typeface="Tahoma" panose="020B0604030504040204" pitchFamily="34" charset="0"/>
                <a:ea typeface="Tahoma" panose="020B0604030504040204" pitchFamily="34" charset="0"/>
                <a:cs typeface="Tahoma" panose="020B0604030504040204" pitchFamily="34" charset="0"/>
              </a:rPr>
              <a:t>Kapustina</a:t>
            </a:r>
            <a:r>
              <a:rPr lang="pl-PL"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82737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CD99-C1DE-6761-77BB-9F1248AF9346}"/>
              </a:ext>
            </a:extLst>
          </p:cNvPr>
          <p:cNvSpPr>
            <a:spLocks noGrp="1"/>
          </p:cNvSpPr>
          <p:nvPr>
            <p:ph type="title"/>
          </p:nvPr>
        </p:nvSpPr>
        <p:spPr>
          <a:xfrm>
            <a:off x="838200" y="263525"/>
            <a:ext cx="10515600" cy="1325563"/>
          </a:xfrm>
        </p:spPr>
        <p:txBody>
          <a:bodyPr>
            <a:normAutofit/>
          </a:bodyPr>
          <a:lstStyle/>
          <a:p>
            <a:r>
              <a:rPr lang="pl-PL" sz="3600" dirty="0" err="1">
                <a:latin typeface="Tahoma" panose="020B0604030504040204" pitchFamily="34" charset="0"/>
                <a:ea typeface="Tahoma" panose="020B0604030504040204" pitchFamily="34" charset="0"/>
                <a:cs typeface="Tahoma" panose="020B0604030504040204" pitchFamily="34" charset="0"/>
              </a:rPr>
              <a:t>Background</a:t>
            </a:r>
            <a:r>
              <a:rPr lang="pl-PL" sz="3600" dirty="0">
                <a:latin typeface="Tahoma" panose="020B0604030504040204" pitchFamily="34" charset="0"/>
                <a:ea typeface="Tahoma" panose="020B0604030504040204" pitchFamily="34" charset="0"/>
                <a:cs typeface="Tahoma" panose="020B0604030504040204" pitchFamily="34" charset="0"/>
              </a:rPr>
              <a:t> </a:t>
            </a:r>
            <a:r>
              <a:rPr lang="pl-PL" sz="3600" dirty="0" err="1">
                <a:latin typeface="Tahoma" panose="020B0604030504040204" pitchFamily="34" charset="0"/>
                <a:ea typeface="Tahoma" panose="020B0604030504040204" pitchFamily="34" charset="0"/>
                <a:cs typeface="Tahoma" panose="020B0604030504040204" pitchFamily="34" charset="0"/>
              </a:rPr>
              <a:t>information</a:t>
            </a:r>
            <a:r>
              <a:rPr lang="pl-PL" sz="3600" dirty="0">
                <a:latin typeface="Tahoma" panose="020B0604030504040204" pitchFamily="34" charset="0"/>
                <a:ea typeface="Tahoma" panose="020B0604030504040204" pitchFamily="34" charset="0"/>
                <a:cs typeface="Tahoma" panose="020B0604030504040204" pitchFamily="34" charset="0"/>
              </a:rPr>
              <a:t> </a:t>
            </a:r>
          </a:p>
        </p:txBody>
      </p:sp>
      <p:sp>
        <p:nvSpPr>
          <p:cNvPr id="3" name="Content Placeholder 2">
            <a:extLst>
              <a:ext uri="{FF2B5EF4-FFF2-40B4-BE49-F238E27FC236}">
                <a16:creationId xmlns:a16="http://schemas.microsoft.com/office/drawing/2014/main" id="{FA9BB528-B8E7-1A45-D34F-A2A5F8A0A79E}"/>
              </a:ext>
            </a:extLst>
          </p:cNvPr>
          <p:cNvSpPr>
            <a:spLocks noGrp="1"/>
          </p:cNvSpPr>
          <p:nvPr>
            <p:ph idx="1"/>
          </p:nvPr>
        </p:nvSpPr>
        <p:spPr>
          <a:xfrm>
            <a:off x="838200" y="1388532"/>
            <a:ext cx="10515600" cy="5469467"/>
          </a:xfrm>
        </p:spPr>
        <p:txBody>
          <a:bodyPr>
            <a:normAutofit/>
          </a:bodyPr>
          <a:lstStyle/>
          <a:p>
            <a:pPr marL="0" indent="0">
              <a:buNone/>
            </a:pPr>
            <a:r>
              <a:rPr lang="pl-PL" sz="2400" dirty="0">
                <a:latin typeface="Tahoma" panose="020B0604030504040204" pitchFamily="34" charset="0"/>
                <a:ea typeface="Tahoma" panose="020B0604030504040204" pitchFamily="34" charset="0"/>
                <a:cs typeface="Tahoma" panose="020B0604030504040204" pitchFamily="34" charset="0"/>
              </a:rPr>
              <a:t>Maternal </a:t>
            </a:r>
            <a:r>
              <a:rPr lang="pl-PL" sz="2400" dirty="0" err="1">
                <a:latin typeface="Tahoma" panose="020B0604030504040204" pitchFamily="34" charset="0"/>
                <a:ea typeface="Tahoma" panose="020B0604030504040204" pitchFamily="34" charset="0"/>
                <a:cs typeface="Tahoma" panose="020B0604030504040204" pitchFamily="34" charset="0"/>
              </a:rPr>
              <a:t>stress</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disrupts</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offspring</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neurodevelopment</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leading</a:t>
            </a:r>
            <a:r>
              <a:rPr lang="pl-PL" sz="2400" dirty="0">
                <a:latin typeface="Tahoma" panose="020B0604030504040204" pitchFamily="34" charset="0"/>
                <a:ea typeface="Tahoma" panose="020B0604030504040204" pitchFamily="34" charset="0"/>
                <a:cs typeface="Tahoma" panose="020B0604030504040204" pitchFamily="34" charset="0"/>
              </a:rPr>
              <a:t> to </a:t>
            </a:r>
            <a:r>
              <a:rPr lang="pl-PL" sz="2400" dirty="0" err="1">
                <a:latin typeface="Tahoma" panose="020B0604030504040204" pitchFamily="34" charset="0"/>
                <a:ea typeface="Tahoma" panose="020B0604030504040204" pitchFamily="34" charset="0"/>
                <a:cs typeface="Tahoma" panose="020B0604030504040204" pitchFamily="34" charset="0"/>
              </a:rPr>
              <a:t>long</a:t>
            </a:r>
            <a:r>
              <a:rPr lang="pl-PL" sz="2400" dirty="0">
                <a:latin typeface="Tahoma" panose="020B0604030504040204" pitchFamily="34" charset="0"/>
                <a:ea typeface="Tahoma" panose="020B0604030504040204" pitchFamily="34" charset="0"/>
                <a:cs typeface="Tahoma" panose="020B0604030504040204" pitchFamily="34" charset="0"/>
              </a:rPr>
              <a:t>-term </a:t>
            </a:r>
            <a:r>
              <a:rPr lang="pl-PL" sz="2400" dirty="0" err="1">
                <a:latin typeface="Tahoma" panose="020B0604030504040204" pitchFamily="34" charset="0"/>
                <a:ea typeface="Tahoma" panose="020B0604030504040204" pitchFamily="34" charset="0"/>
                <a:cs typeface="Tahoma" panose="020B0604030504040204" pitchFamily="34" charset="0"/>
              </a:rPr>
              <a:t>behavioural</a:t>
            </a:r>
            <a:r>
              <a:rPr lang="pl-PL" sz="2400" dirty="0">
                <a:latin typeface="Tahoma" panose="020B0604030504040204" pitchFamily="34" charset="0"/>
                <a:ea typeface="Tahoma" panose="020B0604030504040204" pitchFamily="34" charset="0"/>
                <a:cs typeface="Tahoma" panose="020B0604030504040204" pitchFamily="34" charset="0"/>
              </a:rPr>
              <a:t> and </a:t>
            </a:r>
            <a:r>
              <a:rPr lang="pl-PL" sz="2400" dirty="0" err="1">
                <a:latin typeface="Tahoma" panose="020B0604030504040204" pitchFamily="34" charset="0"/>
                <a:ea typeface="Tahoma" panose="020B0604030504040204" pitchFamily="34" charset="0"/>
                <a:cs typeface="Tahoma" panose="020B0604030504040204" pitchFamily="34" charset="0"/>
              </a:rPr>
              <a:t>cognitive</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challenges</a:t>
            </a:r>
            <a:r>
              <a:rPr lang="pl-PL" sz="2400" dirty="0">
                <a:latin typeface="Tahoma" panose="020B0604030504040204" pitchFamily="34" charset="0"/>
                <a:ea typeface="Tahoma" panose="020B0604030504040204" pitchFamily="34" charset="0"/>
                <a:cs typeface="Tahoma" panose="020B0604030504040204" pitchFamily="34" charset="0"/>
              </a:rPr>
              <a:t> </a:t>
            </a:r>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sz="2400" b="1"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pl-PL" sz="2400" b="1" dirty="0">
                <a:latin typeface="Tahoma" panose="020B0604030504040204" pitchFamily="34" charset="0"/>
                <a:ea typeface="Tahoma" panose="020B0604030504040204" pitchFamily="34" charset="0"/>
                <a:cs typeface="Tahoma" panose="020B0604030504040204" pitchFamily="34" charset="0"/>
              </a:rPr>
              <a:t>Knowledge gap</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how</a:t>
            </a:r>
            <a:r>
              <a:rPr lang="pl-PL" sz="2400" dirty="0">
                <a:latin typeface="Tahoma" panose="020B0604030504040204" pitchFamily="34" charset="0"/>
                <a:ea typeface="Tahoma" panose="020B0604030504040204" pitchFamily="34" charset="0"/>
                <a:cs typeface="Tahoma" panose="020B0604030504040204" pitchFamily="34" charset="0"/>
              </a:rPr>
              <a:t> do </a:t>
            </a:r>
            <a:r>
              <a:rPr lang="pl-PL" sz="2400" dirty="0" err="1">
                <a:latin typeface="Tahoma" panose="020B0604030504040204" pitchFamily="34" charset="0"/>
                <a:ea typeface="Tahoma" panose="020B0604030504040204" pitchFamily="34" charset="0"/>
                <a:cs typeface="Tahoma" panose="020B0604030504040204" pitchFamily="34" charset="0"/>
              </a:rPr>
              <a:t>hypothalamic</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microglia</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interact</a:t>
            </a:r>
            <a:r>
              <a:rPr lang="pl-PL" sz="2400" dirty="0">
                <a:latin typeface="Tahoma" panose="020B0604030504040204" pitchFamily="34" charset="0"/>
                <a:ea typeface="Tahoma" panose="020B0604030504040204" pitchFamily="34" charset="0"/>
                <a:cs typeface="Tahoma" panose="020B0604030504040204" pitchFamily="34" charset="0"/>
              </a:rPr>
              <a:t> with </a:t>
            </a:r>
            <a:r>
              <a:rPr lang="pl-PL" sz="2400" dirty="0" err="1">
                <a:latin typeface="Tahoma" panose="020B0604030504040204" pitchFamily="34" charset="0"/>
                <a:ea typeface="Tahoma" panose="020B0604030504040204" pitchFamily="34" charset="0"/>
                <a:cs typeface="Tahoma" panose="020B0604030504040204" pitchFamily="34" charset="0"/>
              </a:rPr>
              <a:t>neural</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cells</a:t>
            </a:r>
            <a:r>
              <a:rPr lang="pl-PL" sz="2400" dirty="0">
                <a:latin typeface="Tahoma" panose="020B0604030504040204" pitchFamily="34" charset="0"/>
                <a:ea typeface="Tahoma" panose="020B0604030504040204" pitchFamily="34" charset="0"/>
                <a:cs typeface="Tahoma" panose="020B0604030504040204" pitchFamily="34" charset="0"/>
              </a:rPr>
              <a:t> to </a:t>
            </a:r>
            <a:r>
              <a:rPr lang="pl-PL" sz="2400" dirty="0" err="1">
                <a:latin typeface="Tahoma" panose="020B0604030504040204" pitchFamily="34" charset="0"/>
                <a:ea typeface="Tahoma" panose="020B0604030504040204" pitchFamily="34" charset="0"/>
                <a:cs typeface="Tahoma" panose="020B0604030504040204" pitchFamily="34" charset="0"/>
              </a:rPr>
              <a:t>change</a:t>
            </a:r>
            <a:r>
              <a:rPr lang="pl-PL" sz="2400" dirty="0">
                <a:latin typeface="Tahoma" panose="020B0604030504040204" pitchFamily="34" charset="0"/>
                <a:ea typeface="Tahoma" panose="020B0604030504040204" pitchFamily="34" charset="0"/>
                <a:cs typeface="Tahoma" panose="020B0604030504040204" pitchFamily="34" charset="0"/>
              </a:rPr>
              <a:t> </a:t>
            </a:r>
            <a:r>
              <a:rPr lang="pl-PL" sz="2400" dirty="0" err="1">
                <a:latin typeface="Tahoma" panose="020B0604030504040204" pitchFamily="34" charset="0"/>
                <a:ea typeface="Tahoma" panose="020B0604030504040204" pitchFamily="34" charset="0"/>
                <a:cs typeface="Tahoma" panose="020B0604030504040204" pitchFamily="34" charset="0"/>
              </a:rPr>
              <a:t>their</a:t>
            </a:r>
            <a:r>
              <a:rPr lang="pl-PL" sz="2400" dirty="0">
                <a:latin typeface="Tahoma" panose="020B0604030504040204" pitchFamily="34" charset="0"/>
                <a:ea typeface="Tahoma" panose="020B0604030504040204" pitchFamily="34" charset="0"/>
                <a:cs typeface="Tahoma" panose="020B0604030504040204" pitchFamily="34" charset="0"/>
              </a:rPr>
              <a:t> development?  </a:t>
            </a:r>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p:txBody>
      </p:sp>
      <p:pic>
        <p:nvPicPr>
          <p:cNvPr id="15" name="Picture 14" descr="A diagram of a brain&#10;&#10;Description automatically generated">
            <a:extLst>
              <a:ext uri="{FF2B5EF4-FFF2-40B4-BE49-F238E27FC236}">
                <a16:creationId xmlns:a16="http://schemas.microsoft.com/office/drawing/2014/main" id="{B2F70812-6298-4780-968E-346CFD76A108}"/>
              </a:ext>
            </a:extLst>
          </p:cNvPr>
          <p:cNvPicPr>
            <a:picLocks noChangeAspect="1"/>
          </p:cNvPicPr>
          <p:nvPr/>
        </p:nvPicPr>
        <p:blipFill>
          <a:blip r:embed="rId3"/>
          <a:stretch>
            <a:fillRect/>
          </a:stretch>
        </p:blipFill>
        <p:spPr>
          <a:xfrm>
            <a:off x="1483360" y="2134076"/>
            <a:ext cx="8931063" cy="3335392"/>
          </a:xfrm>
          <a:prstGeom prst="rect">
            <a:avLst/>
          </a:prstGeom>
        </p:spPr>
      </p:pic>
      <p:sp>
        <p:nvSpPr>
          <p:cNvPr id="16" name="TextBox 15">
            <a:extLst>
              <a:ext uri="{FF2B5EF4-FFF2-40B4-BE49-F238E27FC236}">
                <a16:creationId xmlns:a16="http://schemas.microsoft.com/office/drawing/2014/main" id="{A1521ED1-EE6B-46FE-F76C-F9A563990B48}"/>
              </a:ext>
            </a:extLst>
          </p:cNvPr>
          <p:cNvSpPr txBox="1"/>
          <p:nvPr/>
        </p:nvSpPr>
        <p:spPr>
          <a:xfrm>
            <a:off x="10835148" y="6425198"/>
            <a:ext cx="1356852" cy="338554"/>
          </a:xfrm>
          <a:prstGeom prst="rect">
            <a:avLst/>
          </a:prstGeom>
          <a:noFill/>
        </p:spPr>
        <p:txBody>
          <a:bodyPr wrap="square" rtlCol="0">
            <a:spAutoFit/>
          </a:bodyPr>
          <a:lstStyle/>
          <a:p>
            <a:r>
              <a:rPr lang="en-US" sz="1600" dirty="0">
                <a:solidFill>
                  <a:schemeClr val="bg2">
                    <a:lumMod val="50000"/>
                  </a:schemeClr>
                </a:solidFill>
              </a:rPr>
              <a:t>Rosin, 2018</a:t>
            </a:r>
          </a:p>
        </p:txBody>
      </p:sp>
      <p:sp>
        <p:nvSpPr>
          <p:cNvPr id="17" name="TextBox 16">
            <a:extLst>
              <a:ext uri="{FF2B5EF4-FFF2-40B4-BE49-F238E27FC236}">
                <a16:creationId xmlns:a16="http://schemas.microsoft.com/office/drawing/2014/main" id="{05108C94-4446-06AA-E757-D2134442255F}"/>
              </a:ext>
            </a:extLst>
          </p:cNvPr>
          <p:cNvSpPr txBox="1"/>
          <p:nvPr/>
        </p:nvSpPr>
        <p:spPr>
          <a:xfrm>
            <a:off x="200025" y="144463"/>
            <a:ext cx="2700338" cy="369332"/>
          </a:xfrm>
          <a:prstGeom prst="rect">
            <a:avLst/>
          </a:prstGeom>
          <a:noFill/>
        </p:spPr>
        <p:txBody>
          <a:bodyPr wrap="square" rtlCol="0">
            <a:spAutoFit/>
          </a:bodyPr>
          <a:lstStyle/>
          <a:p>
            <a:r>
              <a:rPr lang="en-US" sz="16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Introduction</a:t>
            </a:r>
            <a:r>
              <a:rPr lang="en-US" dirty="0">
                <a:solidFill>
                  <a:schemeClr val="bg1">
                    <a:lumMod val="65000"/>
                  </a:schemeClr>
                </a:solidFill>
              </a:rPr>
              <a:t> </a:t>
            </a:r>
          </a:p>
        </p:txBody>
      </p:sp>
    </p:spTree>
    <p:extLst>
      <p:ext uri="{BB962C8B-B14F-4D97-AF65-F5344CB8AC3E}">
        <p14:creationId xmlns:p14="http://schemas.microsoft.com/office/powerpoint/2010/main" val="66535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6A85-2529-D245-BCCE-C283A0A12A2E}"/>
              </a:ext>
            </a:extLst>
          </p:cNvPr>
          <p:cNvSpPr>
            <a:spLocks noGrp="1"/>
          </p:cNvSpPr>
          <p:nvPr>
            <p:ph type="title"/>
          </p:nvPr>
        </p:nvSpPr>
        <p:spPr/>
        <p:txBody>
          <a:bodyPr/>
          <a:lstStyle/>
          <a:p>
            <a:r>
              <a:rPr lang="pl-PL" dirty="0">
                <a:latin typeface="Tahoma" panose="020B0604030504040204" pitchFamily="34" charset="0"/>
                <a:ea typeface="Tahoma" panose="020B0604030504040204" pitchFamily="34" charset="0"/>
                <a:cs typeface="Tahoma" panose="020B0604030504040204" pitchFamily="34" charset="0"/>
              </a:rPr>
              <a:t>Rosin et al. (2021) </a:t>
            </a:r>
          </a:p>
        </p:txBody>
      </p:sp>
      <p:pic>
        <p:nvPicPr>
          <p:cNvPr id="11" name="Picture 10" descr="A blue and white pattern with snowflakes&#10;&#10;Description automatically generated">
            <a:extLst>
              <a:ext uri="{FF2B5EF4-FFF2-40B4-BE49-F238E27FC236}">
                <a16:creationId xmlns:a16="http://schemas.microsoft.com/office/drawing/2014/main" id="{8C2996EA-DC9C-2D99-58F0-3DD138288EC2}"/>
              </a:ext>
            </a:extLst>
          </p:cNvPr>
          <p:cNvPicPr>
            <a:picLocks noChangeAspect="1"/>
          </p:cNvPicPr>
          <p:nvPr/>
        </p:nvPicPr>
        <p:blipFill>
          <a:blip r:embed="rId3"/>
          <a:srcRect l="5021" t="4261" r="6894" b="5356"/>
          <a:stretch/>
        </p:blipFill>
        <p:spPr>
          <a:xfrm>
            <a:off x="629281" y="2000408"/>
            <a:ext cx="2109019" cy="2164039"/>
          </a:xfrm>
          <a:prstGeom prst="rect">
            <a:avLst/>
          </a:prstGeom>
        </p:spPr>
      </p:pic>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CA91D5D6-9C7A-0356-C833-39499F7DD705}"/>
                  </a:ext>
                </a:extLst>
              </p14:cNvPr>
              <p14:cNvContentPartPr/>
              <p14:nvPr/>
            </p14:nvContentPartPr>
            <p14:xfrm>
              <a:off x="3690569" y="2175364"/>
              <a:ext cx="204480" cy="250560"/>
            </p14:xfrm>
          </p:contentPart>
        </mc:Choice>
        <mc:Fallback>
          <p:pic>
            <p:nvPicPr>
              <p:cNvPr id="13" name="Ink 12">
                <a:extLst>
                  <a:ext uri="{FF2B5EF4-FFF2-40B4-BE49-F238E27FC236}">
                    <a16:creationId xmlns:a16="http://schemas.microsoft.com/office/drawing/2014/main" id="{CA91D5D6-9C7A-0356-C833-39499F7DD705}"/>
                  </a:ext>
                </a:extLst>
              </p:cNvPr>
              <p:cNvPicPr/>
              <p:nvPr/>
            </p:nvPicPr>
            <p:blipFill>
              <a:blip r:embed="rId5"/>
              <a:stretch>
                <a:fillRect/>
              </a:stretch>
            </p:blipFill>
            <p:spPr>
              <a:xfrm>
                <a:off x="3627569" y="2112364"/>
                <a:ext cx="330120" cy="376200"/>
              </a:xfrm>
              <a:prstGeom prst="rect">
                <a:avLst/>
              </a:prstGeom>
            </p:spPr>
          </p:pic>
        </mc:Fallback>
      </mc:AlternateContent>
      <p:pic>
        <p:nvPicPr>
          <p:cNvPr id="15" name="Picture 14" descr="A diagram of a person's body&#10;&#10;Description automatically generated">
            <a:extLst>
              <a:ext uri="{FF2B5EF4-FFF2-40B4-BE49-F238E27FC236}">
                <a16:creationId xmlns:a16="http://schemas.microsoft.com/office/drawing/2014/main" id="{24896920-21B7-77D3-B152-F2D99530621E}"/>
              </a:ext>
            </a:extLst>
          </p:cNvPr>
          <p:cNvPicPr>
            <a:picLocks noChangeAspect="1"/>
          </p:cNvPicPr>
          <p:nvPr/>
        </p:nvPicPr>
        <p:blipFill>
          <a:blip r:embed="rId6"/>
          <a:stretch>
            <a:fillRect/>
          </a:stretch>
        </p:blipFill>
        <p:spPr>
          <a:xfrm>
            <a:off x="3895049" y="2000408"/>
            <a:ext cx="6398127" cy="4455596"/>
          </a:xfrm>
          <a:prstGeom prst="rect">
            <a:avLst/>
          </a:prstGeom>
        </p:spPr>
      </p:pic>
      <p:cxnSp>
        <p:nvCxnSpPr>
          <p:cNvPr id="17" name="Straight Arrow Connector 16">
            <a:extLst>
              <a:ext uri="{FF2B5EF4-FFF2-40B4-BE49-F238E27FC236}">
                <a16:creationId xmlns:a16="http://schemas.microsoft.com/office/drawing/2014/main" id="{2AF17CB9-C65E-7F8A-E698-AAC67293674A}"/>
              </a:ext>
            </a:extLst>
          </p:cNvPr>
          <p:cNvCxnSpPr/>
          <p:nvPr/>
        </p:nvCxnSpPr>
        <p:spPr>
          <a:xfrm>
            <a:off x="3111910" y="2979174"/>
            <a:ext cx="783139" cy="4498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4A0C2ADD-2E76-535F-DD20-FE78033E9DA7}"/>
              </a:ext>
            </a:extLst>
          </p:cNvPr>
          <p:cNvSpPr txBox="1"/>
          <p:nvPr/>
        </p:nvSpPr>
        <p:spPr>
          <a:xfrm>
            <a:off x="200025" y="144463"/>
            <a:ext cx="2700338" cy="369332"/>
          </a:xfrm>
          <a:prstGeom prst="rect">
            <a:avLst/>
          </a:prstGeom>
          <a:noFill/>
        </p:spPr>
        <p:txBody>
          <a:bodyPr wrap="square" rtlCol="0">
            <a:spAutoFit/>
          </a:bodyPr>
          <a:lstStyle/>
          <a:p>
            <a:r>
              <a:rPr lang="en-US" sz="16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Introduction</a:t>
            </a:r>
            <a:r>
              <a:rPr lang="en-US" dirty="0">
                <a:solidFill>
                  <a:schemeClr val="bg1">
                    <a:lumMod val="65000"/>
                  </a:schemeClr>
                </a:solidFill>
              </a:rPr>
              <a:t> </a:t>
            </a:r>
          </a:p>
        </p:txBody>
      </p:sp>
    </p:spTree>
    <p:extLst>
      <p:ext uri="{BB962C8B-B14F-4D97-AF65-F5344CB8AC3E}">
        <p14:creationId xmlns:p14="http://schemas.microsoft.com/office/powerpoint/2010/main" val="235489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B749-FE8C-8A89-6073-CCE690792D1E}"/>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Research question </a:t>
            </a:r>
          </a:p>
        </p:txBody>
      </p:sp>
      <p:sp>
        <p:nvSpPr>
          <p:cNvPr id="3" name="Content Placeholder 2">
            <a:extLst>
              <a:ext uri="{FF2B5EF4-FFF2-40B4-BE49-F238E27FC236}">
                <a16:creationId xmlns:a16="http://schemas.microsoft.com/office/drawing/2014/main" id="{57CE1452-1992-FB1F-1AF9-AE3535108B88}"/>
              </a:ext>
            </a:extLst>
          </p:cNvPr>
          <p:cNvSpPr>
            <a:spLocks noGrp="1"/>
          </p:cNvSpPr>
          <p:nvPr>
            <p:ph idx="1"/>
          </p:nvPr>
        </p:nvSpPr>
        <p:spPr/>
        <p:txBody>
          <a:bodyPr/>
          <a:lstStyle/>
          <a:p>
            <a:pPr marL="0" indent="0">
              <a:buNone/>
            </a:pPr>
            <a:r>
              <a:rPr lang="en-CA" dirty="0">
                <a:latin typeface="Tahoma" panose="020B0604030504040204" pitchFamily="34" charset="0"/>
                <a:ea typeface="Tahoma" panose="020B0604030504040204" pitchFamily="34" charset="0"/>
                <a:cs typeface="Tahoma" panose="020B0604030504040204" pitchFamily="34" charset="0"/>
              </a:rPr>
              <a:t>H</a:t>
            </a:r>
            <a:r>
              <a:rPr lang="en-CA" sz="2800" dirty="0">
                <a:effectLst/>
                <a:latin typeface="Tahoma" panose="020B0604030504040204" pitchFamily="34" charset="0"/>
                <a:ea typeface="Tahoma" panose="020B0604030504040204" pitchFamily="34" charset="0"/>
                <a:cs typeface="Tahoma" panose="020B0604030504040204" pitchFamily="34" charset="0"/>
              </a:rPr>
              <a:t>ow do transcriptomic differences, within a specific subtype of hypothalamic microglia identified in Rosin et al. (2021) reflect the heterogeneity in microglial responses to maternal stress? </a:t>
            </a:r>
            <a:endParaRPr lang="en-CA"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A diagram of a cell&#10;&#10;Description automatically generated">
            <a:extLst>
              <a:ext uri="{FF2B5EF4-FFF2-40B4-BE49-F238E27FC236}">
                <a16:creationId xmlns:a16="http://schemas.microsoft.com/office/drawing/2014/main" id="{0C48037A-21DA-82B9-AE98-2D6D5A6D2B1A}"/>
              </a:ext>
            </a:extLst>
          </p:cNvPr>
          <p:cNvPicPr>
            <a:picLocks noChangeAspect="1"/>
          </p:cNvPicPr>
          <p:nvPr/>
        </p:nvPicPr>
        <p:blipFill>
          <a:blip r:embed="rId3"/>
          <a:stretch>
            <a:fillRect/>
          </a:stretch>
        </p:blipFill>
        <p:spPr>
          <a:xfrm>
            <a:off x="3402013" y="3300413"/>
            <a:ext cx="4588300" cy="3192462"/>
          </a:xfrm>
          <a:prstGeom prst="rect">
            <a:avLst/>
          </a:prstGeom>
        </p:spPr>
      </p:pic>
      <p:sp>
        <p:nvSpPr>
          <p:cNvPr id="10" name="TextBox 9">
            <a:extLst>
              <a:ext uri="{FF2B5EF4-FFF2-40B4-BE49-F238E27FC236}">
                <a16:creationId xmlns:a16="http://schemas.microsoft.com/office/drawing/2014/main" id="{EDE5CDF9-67D8-2C0C-2ADF-F170B01DDE1C}"/>
              </a:ext>
            </a:extLst>
          </p:cNvPr>
          <p:cNvSpPr txBox="1"/>
          <p:nvPr/>
        </p:nvSpPr>
        <p:spPr>
          <a:xfrm>
            <a:off x="200025" y="144463"/>
            <a:ext cx="2700338" cy="369332"/>
          </a:xfrm>
          <a:prstGeom prst="rect">
            <a:avLst/>
          </a:prstGeom>
          <a:noFill/>
        </p:spPr>
        <p:txBody>
          <a:bodyPr wrap="square" rtlCol="0">
            <a:spAutoFit/>
          </a:bodyPr>
          <a:lstStyle/>
          <a:p>
            <a:r>
              <a:rPr lang="en-US" sz="16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Introduction</a:t>
            </a:r>
            <a:r>
              <a:rPr lang="en-US" dirty="0">
                <a:solidFill>
                  <a:schemeClr val="bg1">
                    <a:lumMod val="65000"/>
                  </a:schemeClr>
                </a:solidFill>
              </a:rPr>
              <a:t> </a:t>
            </a:r>
          </a:p>
        </p:txBody>
      </p:sp>
    </p:spTree>
    <p:extLst>
      <p:ext uri="{BB962C8B-B14F-4D97-AF65-F5344CB8AC3E}">
        <p14:creationId xmlns:p14="http://schemas.microsoft.com/office/powerpoint/2010/main" val="362525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43E2-788E-6A39-F7CB-A5A6876EE4BF}"/>
              </a:ext>
            </a:extLst>
          </p:cNvPr>
          <p:cNvSpPr>
            <a:spLocks noGrp="1"/>
          </p:cNvSpPr>
          <p:nvPr>
            <p:ph type="title"/>
          </p:nvPr>
        </p:nvSpPr>
        <p:spPr/>
        <p:txBody>
          <a:bodyPr/>
          <a:lstStyle/>
          <a:p>
            <a:r>
              <a:rPr lang="pl-PL" dirty="0" err="1">
                <a:latin typeface="Tahoma" panose="020B0604030504040204" pitchFamily="34" charset="0"/>
                <a:ea typeface="Tahoma" panose="020B0604030504040204" pitchFamily="34" charset="0"/>
                <a:cs typeface="Tahoma" panose="020B0604030504040204" pitchFamily="34" charset="0"/>
              </a:rPr>
              <a:t>Updated</a:t>
            </a:r>
            <a:r>
              <a:rPr lang="pl-PL" dirty="0">
                <a:latin typeface="Tahoma" panose="020B0604030504040204" pitchFamily="34" charset="0"/>
                <a:ea typeface="Tahoma" panose="020B0604030504040204" pitchFamily="34" charset="0"/>
                <a:cs typeface="Tahoma" panose="020B0604030504040204" pitchFamily="34" charset="0"/>
              </a:rPr>
              <a:t> </a:t>
            </a:r>
            <a:r>
              <a:rPr lang="pl-PL" dirty="0" err="1">
                <a:latin typeface="Tahoma" panose="020B0604030504040204" pitchFamily="34" charset="0"/>
                <a:ea typeface="Tahoma" panose="020B0604030504040204" pitchFamily="34" charset="0"/>
                <a:cs typeface="Tahoma" panose="020B0604030504040204" pitchFamily="34" charset="0"/>
              </a:rPr>
              <a:t>timeline</a:t>
            </a:r>
            <a:r>
              <a:rPr lang="pl-PL" dirty="0">
                <a:latin typeface="Tahoma" panose="020B0604030504040204" pitchFamily="34" charset="0"/>
                <a:ea typeface="Tahoma" panose="020B0604030504040204" pitchFamily="34" charset="0"/>
                <a:cs typeface="Tahoma" panose="020B0604030504040204" pitchFamily="34" charset="0"/>
              </a:rPr>
              <a:t>  </a:t>
            </a:r>
          </a:p>
        </p:txBody>
      </p:sp>
      <p:sp>
        <p:nvSpPr>
          <p:cNvPr id="3" name="Content Placeholder 2">
            <a:extLst>
              <a:ext uri="{FF2B5EF4-FFF2-40B4-BE49-F238E27FC236}">
                <a16:creationId xmlns:a16="http://schemas.microsoft.com/office/drawing/2014/main" id="{51D94A87-5EA4-A097-E560-5C524E180BDA}"/>
              </a:ext>
            </a:extLst>
          </p:cNvPr>
          <p:cNvSpPr>
            <a:spLocks noGrp="1"/>
          </p:cNvSpPr>
          <p:nvPr>
            <p:ph idx="1"/>
          </p:nvPr>
        </p:nvSpPr>
        <p:spPr>
          <a:xfrm>
            <a:off x="838200" y="1825625"/>
            <a:ext cx="3905699" cy="4667250"/>
          </a:xfrm>
        </p:spPr>
        <p:txBody>
          <a:bodyPr>
            <a:normAutofit fontScale="85000" lnSpcReduction="20000"/>
          </a:bodyPr>
          <a:lstStyle/>
          <a:p>
            <a:pPr marL="0" indent="0">
              <a:buNone/>
            </a:pPr>
            <a:r>
              <a:rPr lang="en-CA" sz="1900" dirty="0">
                <a:effectLst/>
                <a:latin typeface="Tahoma" panose="020B0604030504040204" pitchFamily="34" charset="0"/>
                <a:ea typeface="Tahoma" panose="020B0604030504040204" pitchFamily="34" charset="0"/>
                <a:cs typeface="Tahoma" panose="020B0604030504040204" pitchFamily="34" charset="0"/>
              </a:rPr>
              <a:t>Oct 3 – Nov 14 (Seurat):</a:t>
            </a:r>
          </a:p>
          <a:p>
            <a:pPr marL="0" indent="0">
              <a:buNone/>
            </a:pPr>
            <a:r>
              <a:rPr lang="en-CA" sz="1900" dirty="0">
                <a:effectLst/>
                <a:latin typeface="Tahoma" panose="020B0604030504040204" pitchFamily="34" charset="0"/>
                <a:ea typeface="Tahoma" panose="020B0604030504040204" pitchFamily="34" charset="0"/>
                <a:cs typeface="Tahoma" panose="020B0604030504040204" pitchFamily="34" charset="0"/>
              </a:rPr>
              <a:t>- Replicating Dr. </a:t>
            </a:r>
            <a:r>
              <a:rPr lang="en-CA" sz="1900" dirty="0">
                <a:latin typeface="Tahoma" panose="020B0604030504040204" pitchFamily="34" charset="0"/>
                <a:ea typeface="Tahoma" panose="020B0604030504040204" pitchFamily="34" charset="0"/>
                <a:cs typeface="Tahoma" panose="020B0604030504040204" pitchFamily="34" charset="0"/>
              </a:rPr>
              <a:t>Rosin’s UMAP: l</a:t>
            </a:r>
            <a:r>
              <a:rPr lang="en-CA" sz="1900" dirty="0">
                <a:effectLst/>
                <a:latin typeface="Tahoma" panose="020B0604030504040204" pitchFamily="34" charset="0"/>
                <a:ea typeface="Tahoma" panose="020B0604030504040204" pitchFamily="34" charset="0"/>
                <a:cs typeface="Tahoma" panose="020B0604030504040204" pitchFamily="34" charset="0"/>
              </a:rPr>
              <a:t>oading files, merging data, quality control, data normalization, PCA, clustering </a:t>
            </a:r>
          </a:p>
          <a:p>
            <a:pPr>
              <a:buFontTx/>
              <a:buChar char="-"/>
            </a:pPr>
            <a:r>
              <a:rPr lang="en-CA" sz="1900" dirty="0">
                <a:effectLst/>
                <a:latin typeface="Tahoma" panose="020B0604030504040204" pitchFamily="34" charset="0"/>
                <a:ea typeface="Tahoma" panose="020B0604030504040204" pitchFamily="34" charset="0"/>
                <a:cs typeface="Tahoma" panose="020B0604030504040204" pitchFamily="34" charset="0"/>
              </a:rPr>
              <a:t>Subsetting cluster 3 </a:t>
            </a:r>
          </a:p>
          <a:p>
            <a:pPr>
              <a:buFontTx/>
              <a:buChar char="-"/>
            </a:pPr>
            <a:r>
              <a:rPr lang="en-CA" sz="1900" dirty="0">
                <a:effectLst/>
                <a:latin typeface="Tahoma" panose="020B0604030504040204" pitchFamily="34" charset="0"/>
                <a:ea typeface="Tahoma" panose="020B0604030504040204" pitchFamily="34" charset="0"/>
                <a:cs typeface="Tahoma" panose="020B0604030504040204" pitchFamily="34" charset="0"/>
              </a:rPr>
              <a:t>Differential gene expression analysis</a:t>
            </a:r>
          </a:p>
          <a:p>
            <a:pPr marL="0" indent="0">
              <a:buNone/>
            </a:pPr>
            <a:r>
              <a:rPr lang="en-CA" sz="1900" dirty="0">
                <a:effectLst/>
                <a:latin typeface="Tahoma" panose="020B0604030504040204" pitchFamily="34" charset="0"/>
                <a:ea typeface="Tahoma" panose="020B0604030504040204" pitchFamily="34" charset="0"/>
                <a:cs typeface="Tahoma" panose="020B0604030504040204" pitchFamily="34" charset="0"/>
              </a:rPr>
              <a:t> </a:t>
            </a:r>
          </a:p>
          <a:p>
            <a:pPr marL="0" indent="0">
              <a:buNone/>
            </a:pPr>
            <a:r>
              <a:rPr lang="en-CA" sz="1900" dirty="0">
                <a:effectLst/>
                <a:latin typeface="Tahoma" panose="020B0604030504040204" pitchFamily="34" charset="0"/>
                <a:ea typeface="Tahoma" panose="020B0604030504040204" pitchFamily="34" charset="0"/>
                <a:cs typeface="Tahoma" panose="020B0604030504040204" pitchFamily="34" charset="0"/>
              </a:rPr>
              <a:t>Nov 15 – 18 (</a:t>
            </a:r>
            <a:r>
              <a:rPr lang="en-CA" sz="1900" dirty="0" err="1">
                <a:effectLst/>
                <a:latin typeface="Tahoma" panose="020B0604030504040204" pitchFamily="34" charset="0"/>
                <a:ea typeface="Tahoma" panose="020B0604030504040204" pitchFamily="34" charset="0"/>
                <a:cs typeface="Tahoma" panose="020B0604030504040204" pitchFamily="34" charset="0"/>
              </a:rPr>
              <a:t>clusterProfiler</a:t>
            </a:r>
            <a:r>
              <a:rPr lang="en-CA" sz="1900" dirty="0">
                <a:latin typeface="Tahoma" panose="020B0604030504040204" pitchFamily="34" charset="0"/>
                <a:ea typeface="Tahoma" panose="020B0604030504040204" pitchFamily="34" charset="0"/>
                <a:cs typeface="Tahoma" panose="020B0604030504040204" pitchFamily="34" charset="0"/>
              </a:rPr>
              <a:t>) </a:t>
            </a:r>
          </a:p>
          <a:p>
            <a:pPr marL="0">
              <a:buFontTx/>
              <a:buChar char="-"/>
            </a:pPr>
            <a:r>
              <a:rPr lang="en-CA" sz="1900" dirty="0">
                <a:effectLst/>
                <a:latin typeface="Tahoma" panose="020B0604030504040204" pitchFamily="34" charset="0"/>
                <a:ea typeface="Tahoma" panose="020B0604030504040204" pitchFamily="34" charset="0"/>
                <a:cs typeface="Tahoma" panose="020B0604030504040204" pitchFamily="34" charset="0"/>
              </a:rPr>
              <a:t>Pathway enrichment analysis </a:t>
            </a:r>
          </a:p>
          <a:p>
            <a:pPr marL="0" indent="0">
              <a:buNone/>
            </a:pPr>
            <a:endParaRPr lang="en-CA" sz="1900" dirty="0">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CA" sz="1900" dirty="0">
                <a:effectLst/>
                <a:latin typeface="Tahoma" panose="020B0604030504040204" pitchFamily="34" charset="0"/>
                <a:ea typeface="Tahoma" panose="020B0604030504040204" pitchFamily="34" charset="0"/>
                <a:cs typeface="Tahoma" panose="020B0604030504040204" pitchFamily="34" charset="0"/>
              </a:rPr>
              <a:t>Nov 19-22 (</a:t>
            </a:r>
            <a:r>
              <a:rPr lang="en-CA" sz="1900" dirty="0" err="1">
                <a:effectLst/>
                <a:latin typeface="Tahoma" panose="020B0604030504040204" pitchFamily="34" charset="0"/>
                <a:ea typeface="Tahoma" panose="020B0604030504040204" pitchFamily="34" charset="0"/>
                <a:cs typeface="Tahoma" panose="020B0604030504040204" pitchFamily="34" charset="0"/>
              </a:rPr>
              <a:t>fgsea</a:t>
            </a:r>
            <a:r>
              <a:rPr lang="en-CA" sz="1900" dirty="0">
                <a:effectLst/>
                <a:latin typeface="Tahoma" panose="020B0604030504040204" pitchFamily="34" charset="0"/>
                <a:ea typeface="Tahoma" panose="020B0604030504040204" pitchFamily="34" charset="0"/>
                <a:cs typeface="Tahoma" panose="020B0604030504040204" pitchFamily="34" charset="0"/>
              </a:rPr>
              <a:t>)</a:t>
            </a:r>
          </a:p>
          <a:p>
            <a:pPr>
              <a:buFontTx/>
              <a:buChar char="-"/>
            </a:pPr>
            <a:r>
              <a:rPr lang="en-CA" sz="1900" dirty="0">
                <a:effectLst/>
                <a:latin typeface="Tahoma" panose="020B0604030504040204" pitchFamily="34" charset="0"/>
                <a:ea typeface="Tahoma" panose="020B0604030504040204" pitchFamily="34" charset="0"/>
                <a:cs typeface="Tahoma" panose="020B0604030504040204" pitchFamily="34" charset="0"/>
              </a:rPr>
              <a:t>Gene set enrichment analysis </a:t>
            </a:r>
          </a:p>
          <a:p>
            <a:pPr marL="0" indent="0">
              <a:buNone/>
            </a:pPr>
            <a:endParaRPr lang="en-CA" sz="1900" dirty="0">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CA" sz="1900" dirty="0">
                <a:effectLst/>
                <a:latin typeface="Tahoma" panose="020B0604030504040204" pitchFamily="34" charset="0"/>
                <a:ea typeface="Tahoma" panose="020B0604030504040204" pitchFamily="34" charset="0"/>
                <a:cs typeface="Tahoma" panose="020B0604030504040204" pitchFamily="34" charset="0"/>
              </a:rPr>
              <a:t>Nov 23 – 30 (monocle3)</a:t>
            </a:r>
          </a:p>
          <a:p>
            <a:pPr marL="0" indent="0">
              <a:buNone/>
            </a:pPr>
            <a:r>
              <a:rPr lang="en-CA" sz="1900" dirty="0">
                <a:effectLst/>
                <a:latin typeface="Tahoma" panose="020B0604030504040204" pitchFamily="34" charset="0"/>
                <a:ea typeface="Tahoma" panose="020B0604030504040204" pitchFamily="34" charset="0"/>
                <a:cs typeface="Tahoma" panose="020B0604030504040204" pitchFamily="34" charset="0"/>
              </a:rPr>
              <a:t>-   </a:t>
            </a:r>
            <a:r>
              <a:rPr lang="en-CA" sz="1900" dirty="0" err="1">
                <a:effectLst/>
                <a:latin typeface="Tahoma" panose="020B0604030504040204" pitchFamily="34" charset="0"/>
                <a:ea typeface="Tahoma" panose="020B0604030504040204" pitchFamily="34" charset="0"/>
                <a:cs typeface="Tahoma" panose="020B0604030504040204" pitchFamily="34" charset="0"/>
              </a:rPr>
              <a:t>Pseudotime</a:t>
            </a:r>
            <a:r>
              <a:rPr lang="en-CA" sz="1900" dirty="0">
                <a:effectLst/>
                <a:latin typeface="Tahoma" panose="020B0604030504040204" pitchFamily="34" charset="0"/>
                <a:ea typeface="Tahoma" panose="020B0604030504040204" pitchFamily="34" charset="0"/>
                <a:cs typeface="Tahoma" panose="020B0604030504040204" pitchFamily="34" charset="0"/>
              </a:rPr>
              <a:t> analysis </a:t>
            </a:r>
          </a:p>
          <a:p>
            <a:pPr marL="0" indent="0">
              <a:buNone/>
            </a:pPr>
            <a:r>
              <a:rPr lang="en-CA" sz="1800" dirty="0">
                <a:effectLst/>
                <a:latin typeface="TimesNewRomanPSMT"/>
              </a:rPr>
              <a:t> </a:t>
            </a:r>
            <a:endParaRPr lang="pl-PL" dirty="0"/>
          </a:p>
        </p:txBody>
      </p:sp>
      <p:cxnSp>
        <p:nvCxnSpPr>
          <p:cNvPr id="6" name="Straight Arrow Connector 5">
            <a:extLst>
              <a:ext uri="{FF2B5EF4-FFF2-40B4-BE49-F238E27FC236}">
                <a16:creationId xmlns:a16="http://schemas.microsoft.com/office/drawing/2014/main" id="{248BB0D0-7E07-7A5B-D1D4-47A63A55D897}"/>
              </a:ext>
            </a:extLst>
          </p:cNvPr>
          <p:cNvCxnSpPr/>
          <p:nvPr/>
        </p:nvCxnSpPr>
        <p:spPr>
          <a:xfrm>
            <a:off x="5057776" y="3429000"/>
            <a:ext cx="1257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EA95282-4039-AD67-A0B4-804B9B71D7BB}"/>
              </a:ext>
            </a:extLst>
          </p:cNvPr>
          <p:cNvSpPr txBox="1"/>
          <p:nvPr/>
        </p:nvSpPr>
        <p:spPr>
          <a:xfrm>
            <a:off x="6862764" y="1825624"/>
            <a:ext cx="4081461" cy="4308872"/>
          </a:xfrm>
          <a:prstGeom prst="rect">
            <a:avLst/>
          </a:prstGeom>
          <a:noFill/>
        </p:spPr>
        <p:txBody>
          <a:bodyPr wrap="square" rtlCol="0">
            <a:spAutoFit/>
          </a:bodyPr>
          <a:lstStyle/>
          <a:p>
            <a:pPr marL="0" indent="0">
              <a:buNone/>
            </a:pPr>
            <a:r>
              <a:rPr lang="en-CA" sz="1600" dirty="0">
                <a:effectLst/>
                <a:latin typeface="Tahoma" panose="020B0604030504040204" pitchFamily="34" charset="0"/>
                <a:ea typeface="Tahoma" panose="020B0604030504040204" pitchFamily="34" charset="0"/>
                <a:cs typeface="Tahoma" panose="020B0604030504040204" pitchFamily="34" charset="0"/>
              </a:rPr>
              <a:t>Oct 3 – Nov 14 (Seurat):</a:t>
            </a:r>
          </a:p>
          <a:p>
            <a:r>
              <a:rPr lang="en-CA" sz="1600" dirty="0">
                <a:effectLst/>
                <a:latin typeface="Tahoma" panose="020B0604030504040204" pitchFamily="34" charset="0"/>
                <a:ea typeface="Tahoma" panose="020B0604030504040204" pitchFamily="34" charset="0"/>
                <a:cs typeface="Tahoma" panose="020B0604030504040204" pitchFamily="34" charset="0"/>
              </a:rPr>
              <a:t>- Replicating Dr. </a:t>
            </a:r>
            <a:r>
              <a:rPr lang="en-CA" sz="1600" dirty="0">
                <a:latin typeface="Tahoma" panose="020B0604030504040204" pitchFamily="34" charset="0"/>
                <a:ea typeface="Tahoma" panose="020B0604030504040204" pitchFamily="34" charset="0"/>
                <a:cs typeface="Tahoma" panose="020B0604030504040204" pitchFamily="34" charset="0"/>
              </a:rPr>
              <a:t>Rosin’s UMAP: l</a:t>
            </a:r>
            <a:r>
              <a:rPr lang="en-CA" sz="1600" dirty="0">
                <a:effectLst/>
                <a:latin typeface="Tahoma" panose="020B0604030504040204" pitchFamily="34" charset="0"/>
                <a:ea typeface="Tahoma" panose="020B0604030504040204" pitchFamily="34" charset="0"/>
                <a:cs typeface="Tahoma" panose="020B0604030504040204" pitchFamily="34" charset="0"/>
              </a:rPr>
              <a:t>oading files, </a:t>
            </a:r>
            <a:r>
              <a:rPr lang="en-CA" sz="1600" dirty="0">
                <a:solidFill>
                  <a:schemeClr val="accent5">
                    <a:lumMod val="75000"/>
                  </a:schemeClr>
                </a:solidFill>
                <a:effectLst/>
                <a:latin typeface="Tahoma" panose="020B0604030504040204" pitchFamily="34" charset="0"/>
                <a:ea typeface="Tahoma" panose="020B0604030504040204" pitchFamily="34" charset="0"/>
                <a:cs typeface="Tahoma" panose="020B0604030504040204" pitchFamily="34" charset="0"/>
              </a:rPr>
              <a:t>merging/integrating </a:t>
            </a:r>
            <a:r>
              <a:rPr lang="en-CA" sz="1600" dirty="0">
                <a:effectLst/>
                <a:latin typeface="Tahoma" panose="020B0604030504040204" pitchFamily="34" charset="0"/>
                <a:ea typeface="Tahoma" panose="020B0604030504040204" pitchFamily="34" charset="0"/>
                <a:cs typeface="Tahoma" panose="020B0604030504040204" pitchFamily="34" charset="0"/>
              </a:rPr>
              <a:t>data, quality control, data normalization, PCA, clustering</a:t>
            </a:r>
          </a:p>
          <a:p>
            <a:r>
              <a:rPr lang="en-CA" sz="1600" dirty="0">
                <a:solidFill>
                  <a:schemeClr val="accent5">
                    <a:lumMod val="75000"/>
                  </a:schemeClr>
                </a:solidFill>
                <a:effectLst/>
                <a:latin typeface="Tahoma" panose="020B0604030504040204" pitchFamily="34" charset="0"/>
                <a:ea typeface="Tahoma" panose="020B0604030504040204" pitchFamily="34" charset="0"/>
                <a:cs typeface="Tahoma" panose="020B0604030504040204" pitchFamily="34" charset="0"/>
              </a:rPr>
              <a:t>- Subsetting clusters with Dr. Rosin’s cluster 3 marker genes</a:t>
            </a:r>
          </a:p>
          <a:p>
            <a:r>
              <a:rPr lang="en-CA" sz="1600" dirty="0">
                <a:effectLst/>
                <a:latin typeface="Tahoma" panose="020B0604030504040204" pitchFamily="34" charset="0"/>
                <a:ea typeface="Tahoma" panose="020B0604030504040204" pitchFamily="34" charset="0"/>
                <a:cs typeface="Tahoma" panose="020B0604030504040204" pitchFamily="34" charset="0"/>
              </a:rPr>
              <a:t>- Differential gene expression analysis</a:t>
            </a:r>
          </a:p>
          <a:p>
            <a:endParaRPr lang="en-CA" sz="1600" dirty="0">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CA" sz="1600" dirty="0">
                <a:effectLst/>
                <a:latin typeface="Tahoma" panose="020B0604030504040204" pitchFamily="34" charset="0"/>
                <a:ea typeface="Tahoma" panose="020B0604030504040204" pitchFamily="34" charset="0"/>
                <a:cs typeface="Tahoma" panose="020B0604030504040204" pitchFamily="34" charset="0"/>
              </a:rPr>
              <a:t>Nov 15 – 18 (</a:t>
            </a:r>
            <a:r>
              <a:rPr lang="en-CA" sz="1600" dirty="0" err="1">
                <a:effectLst/>
                <a:latin typeface="Tahoma" panose="020B0604030504040204" pitchFamily="34" charset="0"/>
                <a:ea typeface="Tahoma" panose="020B0604030504040204" pitchFamily="34" charset="0"/>
                <a:cs typeface="Tahoma" panose="020B0604030504040204" pitchFamily="34" charset="0"/>
              </a:rPr>
              <a:t>clusterProfiler</a:t>
            </a:r>
            <a:r>
              <a:rPr lang="en-CA" sz="1600" dirty="0">
                <a:latin typeface="Tahoma" panose="020B0604030504040204" pitchFamily="34" charset="0"/>
                <a:ea typeface="Tahoma" panose="020B0604030504040204" pitchFamily="34" charset="0"/>
                <a:cs typeface="Tahoma" panose="020B0604030504040204" pitchFamily="34" charset="0"/>
              </a:rPr>
              <a:t>)</a:t>
            </a:r>
          </a:p>
          <a:p>
            <a:pPr>
              <a:buFontTx/>
              <a:buChar char="-"/>
            </a:pPr>
            <a:r>
              <a:rPr lang="en-CA" sz="1600" dirty="0">
                <a:effectLst/>
                <a:latin typeface="Tahoma" panose="020B0604030504040204" pitchFamily="34" charset="0"/>
                <a:ea typeface="Tahoma" panose="020B0604030504040204" pitchFamily="34" charset="0"/>
                <a:cs typeface="Tahoma" panose="020B0604030504040204" pitchFamily="34" charset="0"/>
              </a:rPr>
              <a:t>Pathway enrichment analysis </a:t>
            </a:r>
          </a:p>
          <a:p>
            <a:endParaRPr lang="en-CA" sz="1600" dirty="0">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CA" sz="1600" dirty="0">
                <a:effectLst/>
                <a:latin typeface="Tahoma" panose="020B0604030504040204" pitchFamily="34" charset="0"/>
                <a:ea typeface="Tahoma" panose="020B0604030504040204" pitchFamily="34" charset="0"/>
                <a:cs typeface="Tahoma" panose="020B0604030504040204" pitchFamily="34" charset="0"/>
              </a:rPr>
              <a:t>Nov 19-22 (</a:t>
            </a:r>
            <a:r>
              <a:rPr lang="en-CA" sz="1600" dirty="0" err="1">
                <a:effectLst/>
                <a:latin typeface="Tahoma" panose="020B0604030504040204" pitchFamily="34" charset="0"/>
                <a:ea typeface="Tahoma" panose="020B0604030504040204" pitchFamily="34" charset="0"/>
                <a:cs typeface="Tahoma" panose="020B0604030504040204" pitchFamily="34" charset="0"/>
              </a:rPr>
              <a:t>fgsea</a:t>
            </a:r>
            <a:r>
              <a:rPr lang="en-CA" sz="1600" dirty="0">
                <a:effectLst/>
                <a:latin typeface="Tahoma" panose="020B0604030504040204" pitchFamily="34" charset="0"/>
                <a:ea typeface="Tahoma" panose="020B0604030504040204" pitchFamily="34" charset="0"/>
                <a:cs typeface="Tahoma" panose="020B0604030504040204" pitchFamily="34" charset="0"/>
              </a:rPr>
              <a:t>)</a:t>
            </a:r>
          </a:p>
          <a:p>
            <a:pPr marL="285750" indent="-285750">
              <a:buFontTx/>
              <a:buChar char="-"/>
            </a:pPr>
            <a:r>
              <a:rPr lang="en-CA" sz="1600" dirty="0">
                <a:effectLst/>
                <a:latin typeface="Tahoma" panose="020B0604030504040204" pitchFamily="34" charset="0"/>
                <a:ea typeface="Tahoma" panose="020B0604030504040204" pitchFamily="34" charset="0"/>
                <a:cs typeface="Tahoma" panose="020B0604030504040204" pitchFamily="34" charset="0"/>
              </a:rPr>
              <a:t>Gene set enrichment analysis </a:t>
            </a:r>
          </a:p>
          <a:p>
            <a:endParaRPr lang="en-CA" sz="1600" dirty="0">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CA" sz="1600" dirty="0">
                <a:effectLst/>
                <a:latin typeface="Tahoma" panose="020B0604030504040204" pitchFamily="34" charset="0"/>
                <a:ea typeface="Tahoma" panose="020B0604030504040204" pitchFamily="34" charset="0"/>
                <a:cs typeface="Tahoma" panose="020B0604030504040204" pitchFamily="34" charset="0"/>
              </a:rPr>
              <a:t>Nov 23 – 30 (monocle3)</a:t>
            </a:r>
          </a:p>
          <a:p>
            <a:pPr marL="0" indent="0">
              <a:buNone/>
            </a:pPr>
            <a:r>
              <a:rPr lang="en-CA" sz="1600" dirty="0">
                <a:effectLst/>
                <a:latin typeface="Tahoma" panose="020B0604030504040204" pitchFamily="34" charset="0"/>
                <a:ea typeface="Tahoma" panose="020B0604030504040204" pitchFamily="34" charset="0"/>
                <a:cs typeface="Tahoma" panose="020B0604030504040204" pitchFamily="34" charset="0"/>
              </a:rPr>
              <a:t>-   </a:t>
            </a:r>
            <a:r>
              <a:rPr lang="en-CA" sz="1600" dirty="0" err="1">
                <a:effectLst/>
                <a:latin typeface="Tahoma" panose="020B0604030504040204" pitchFamily="34" charset="0"/>
                <a:ea typeface="Tahoma" panose="020B0604030504040204" pitchFamily="34" charset="0"/>
                <a:cs typeface="Tahoma" panose="020B0604030504040204" pitchFamily="34" charset="0"/>
              </a:rPr>
              <a:t>Pseudotime</a:t>
            </a:r>
            <a:r>
              <a:rPr lang="en-CA" sz="1600" dirty="0">
                <a:effectLst/>
                <a:latin typeface="Tahoma" panose="020B0604030504040204" pitchFamily="34" charset="0"/>
                <a:ea typeface="Tahoma" panose="020B0604030504040204" pitchFamily="34" charset="0"/>
                <a:cs typeface="Tahoma" panose="020B0604030504040204" pitchFamily="34" charset="0"/>
              </a:rPr>
              <a:t> analysis </a:t>
            </a:r>
          </a:p>
          <a:p>
            <a:endParaRPr lang="en-US" dirty="0"/>
          </a:p>
        </p:txBody>
      </p:sp>
      <p:grpSp>
        <p:nvGrpSpPr>
          <p:cNvPr id="18" name="Group 17">
            <a:extLst>
              <a:ext uri="{FF2B5EF4-FFF2-40B4-BE49-F238E27FC236}">
                <a16:creationId xmlns:a16="http://schemas.microsoft.com/office/drawing/2014/main" id="{23CA3BA5-3AA9-683B-907B-626A48A1A480}"/>
              </a:ext>
            </a:extLst>
          </p:cNvPr>
          <p:cNvGrpSpPr/>
          <p:nvPr/>
        </p:nvGrpSpPr>
        <p:grpSpPr>
          <a:xfrm>
            <a:off x="7351942" y="5194350"/>
            <a:ext cx="984240" cy="822240"/>
            <a:chOff x="7351942" y="5408662"/>
            <a:chExt cx="984240" cy="822240"/>
          </a:xfrm>
        </p:grpSpPr>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63A1D1DE-D416-D94F-DB2B-626CE3D16011}"/>
                    </a:ext>
                  </a:extLst>
                </p14:cNvPr>
                <p14:cNvContentPartPr/>
                <p14:nvPr/>
              </p14:nvContentPartPr>
              <p14:xfrm>
                <a:off x="7446982" y="5427022"/>
                <a:ext cx="694440" cy="703080"/>
              </p14:xfrm>
            </p:contentPart>
          </mc:Choice>
          <mc:Fallback>
            <p:pic>
              <p:nvPicPr>
                <p:cNvPr id="8" name="Ink 7">
                  <a:extLst>
                    <a:ext uri="{FF2B5EF4-FFF2-40B4-BE49-F238E27FC236}">
                      <a16:creationId xmlns:a16="http://schemas.microsoft.com/office/drawing/2014/main" id="{63A1D1DE-D416-D94F-DB2B-626CE3D16011}"/>
                    </a:ext>
                  </a:extLst>
                </p:cNvPr>
                <p:cNvPicPr/>
                <p:nvPr/>
              </p:nvPicPr>
              <p:blipFill>
                <a:blip r:embed="rId4"/>
                <a:stretch>
                  <a:fillRect/>
                </a:stretch>
              </p:blipFill>
              <p:spPr>
                <a:xfrm>
                  <a:off x="7429342" y="5409022"/>
                  <a:ext cx="730080" cy="738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08E90C5D-44B4-779F-A4D4-FCC3D2AF0D69}"/>
                    </a:ext>
                  </a:extLst>
                </p14:cNvPr>
                <p14:cNvContentPartPr/>
                <p14:nvPr/>
              </p14:nvContentPartPr>
              <p14:xfrm>
                <a:off x="7351942" y="5408662"/>
                <a:ext cx="984240" cy="822240"/>
              </p14:xfrm>
            </p:contentPart>
          </mc:Choice>
          <mc:Fallback>
            <p:pic>
              <p:nvPicPr>
                <p:cNvPr id="15" name="Ink 14">
                  <a:extLst>
                    <a:ext uri="{FF2B5EF4-FFF2-40B4-BE49-F238E27FC236}">
                      <a16:creationId xmlns:a16="http://schemas.microsoft.com/office/drawing/2014/main" id="{08E90C5D-44B4-779F-A4D4-FCC3D2AF0D69}"/>
                    </a:ext>
                  </a:extLst>
                </p:cNvPr>
                <p:cNvPicPr/>
                <p:nvPr/>
              </p:nvPicPr>
              <p:blipFill>
                <a:blip r:embed="rId6"/>
                <a:stretch>
                  <a:fillRect/>
                </a:stretch>
              </p:blipFill>
              <p:spPr>
                <a:xfrm>
                  <a:off x="7334302" y="5391022"/>
                  <a:ext cx="1019880" cy="857880"/>
                </a:xfrm>
                <a:prstGeom prst="rect">
                  <a:avLst/>
                </a:prstGeom>
              </p:spPr>
            </p:pic>
          </mc:Fallback>
        </mc:AlternateContent>
      </p:grpSp>
    </p:spTree>
    <p:extLst>
      <p:ext uri="{BB962C8B-B14F-4D97-AF65-F5344CB8AC3E}">
        <p14:creationId xmlns:p14="http://schemas.microsoft.com/office/powerpoint/2010/main" val="36797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181B6-D838-ECC6-1C20-3EB898180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908E3A-D089-5501-3B86-0E491884B44B}"/>
              </a:ext>
            </a:extLst>
          </p:cNvPr>
          <p:cNvSpPr>
            <a:spLocks noGrp="1"/>
          </p:cNvSpPr>
          <p:nvPr>
            <p:ph type="title"/>
          </p:nvPr>
        </p:nvSpPr>
        <p:spPr/>
        <p:txBody>
          <a:bodyPr/>
          <a:lstStyle/>
          <a:p>
            <a:r>
              <a:rPr lang="pl-PL" dirty="0" err="1">
                <a:latin typeface="Tahoma" panose="020B0604030504040204" pitchFamily="34" charset="0"/>
                <a:ea typeface="Tahoma" panose="020B0604030504040204" pitchFamily="34" charset="0"/>
                <a:cs typeface="Tahoma" panose="020B0604030504040204" pitchFamily="34" charset="0"/>
              </a:rPr>
              <a:t>Datasets</a:t>
            </a:r>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500CB45-3AA6-F0A1-6A54-392F85CE5C72}"/>
              </a:ext>
            </a:extLst>
          </p:cNvPr>
          <p:cNvSpPr>
            <a:spLocks noGrp="1"/>
          </p:cNvSpPr>
          <p:nvPr>
            <p:ph idx="1"/>
          </p:nvPr>
        </p:nvSpPr>
        <p:spPr>
          <a:xfrm>
            <a:off x="5472332" y="2841674"/>
            <a:ext cx="9004496" cy="3225312"/>
          </a:xfrm>
        </p:spPr>
        <p:txBody>
          <a:bodyPr/>
          <a:lstStyle/>
          <a:p>
            <a:pPr marL="0" indent="0">
              <a:buNone/>
            </a:pPr>
            <a:r>
              <a:rPr lang="pl-PL" dirty="0"/>
              <a:t> </a:t>
            </a:r>
          </a:p>
          <a:p>
            <a:endParaRPr lang="pl-PL" dirty="0"/>
          </a:p>
        </p:txBody>
      </p:sp>
      <p:pic>
        <p:nvPicPr>
          <p:cNvPr id="8" name="Picture 7" descr="A comparison of animals with symbols&#10;&#10;Description automatically generated with medium confidence">
            <a:extLst>
              <a:ext uri="{FF2B5EF4-FFF2-40B4-BE49-F238E27FC236}">
                <a16:creationId xmlns:a16="http://schemas.microsoft.com/office/drawing/2014/main" id="{53DD008C-C4FA-C0F8-5204-8A04E85F50F6}"/>
              </a:ext>
            </a:extLst>
          </p:cNvPr>
          <p:cNvPicPr>
            <a:picLocks noChangeAspect="1"/>
          </p:cNvPicPr>
          <p:nvPr/>
        </p:nvPicPr>
        <p:blipFill>
          <a:blip r:embed="rId3"/>
          <a:stretch>
            <a:fillRect/>
          </a:stretch>
        </p:blipFill>
        <p:spPr>
          <a:xfrm>
            <a:off x="4309854" y="1160346"/>
            <a:ext cx="3065856" cy="1745631"/>
          </a:xfrm>
          <a:prstGeom prst="rect">
            <a:avLst/>
          </a:prstGeom>
        </p:spPr>
      </p:pic>
      <p:sp>
        <p:nvSpPr>
          <p:cNvPr id="16" name="TextBox 15">
            <a:extLst>
              <a:ext uri="{FF2B5EF4-FFF2-40B4-BE49-F238E27FC236}">
                <a16:creationId xmlns:a16="http://schemas.microsoft.com/office/drawing/2014/main" id="{65178B6C-32EA-8D3A-ABA2-54825EA4CBB5}"/>
              </a:ext>
            </a:extLst>
          </p:cNvPr>
          <p:cNvSpPr txBox="1"/>
          <p:nvPr/>
        </p:nvSpPr>
        <p:spPr>
          <a:xfrm>
            <a:off x="998890" y="3472780"/>
            <a:ext cx="1983545" cy="369332"/>
          </a:xfrm>
          <a:prstGeom prst="rect">
            <a:avLst/>
          </a:prstGeom>
          <a:noFill/>
        </p:spPr>
        <p:txBody>
          <a:bodyPr wrap="square" rtlCol="0">
            <a:spAutoFit/>
          </a:bodyPr>
          <a:lstStyle/>
          <a:p>
            <a:r>
              <a:rPr lang="en-US" dirty="0" err="1"/>
              <a:t>barcodes.tsv</a:t>
            </a:r>
            <a:r>
              <a:rPr lang="en-US" dirty="0"/>
              <a:t> : </a:t>
            </a:r>
          </a:p>
        </p:txBody>
      </p:sp>
      <p:sp>
        <p:nvSpPr>
          <p:cNvPr id="17" name="TextBox 16">
            <a:extLst>
              <a:ext uri="{FF2B5EF4-FFF2-40B4-BE49-F238E27FC236}">
                <a16:creationId xmlns:a16="http://schemas.microsoft.com/office/drawing/2014/main" id="{88DE8CCB-17E1-E2C7-B732-FF37D43C806D}"/>
              </a:ext>
            </a:extLst>
          </p:cNvPr>
          <p:cNvSpPr txBox="1"/>
          <p:nvPr/>
        </p:nvSpPr>
        <p:spPr>
          <a:xfrm>
            <a:off x="4309854" y="3472780"/>
            <a:ext cx="1917895" cy="369332"/>
          </a:xfrm>
          <a:prstGeom prst="rect">
            <a:avLst/>
          </a:prstGeom>
          <a:noFill/>
        </p:spPr>
        <p:txBody>
          <a:bodyPr wrap="square" rtlCol="0">
            <a:spAutoFit/>
          </a:bodyPr>
          <a:lstStyle/>
          <a:p>
            <a:r>
              <a:rPr lang="en-US" dirty="0" err="1"/>
              <a:t>features.tsv</a:t>
            </a:r>
            <a:r>
              <a:rPr lang="en-US" dirty="0"/>
              <a:t>:</a:t>
            </a:r>
          </a:p>
        </p:txBody>
      </p:sp>
      <p:sp>
        <p:nvSpPr>
          <p:cNvPr id="18" name="TextBox 17">
            <a:extLst>
              <a:ext uri="{FF2B5EF4-FFF2-40B4-BE49-F238E27FC236}">
                <a16:creationId xmlns:a16="http://schemas.microsoft.com/office/drawing/2014/main" id="{635CD15D-E7AE-4971-7116-164418F959F6}"/>
              </a:ext>
            </a:extLst>
          </p:cNvPr>
          <p:cNvSpPr txBox="1"/>
          <p:nvPr/>
        </p:nvSpPr>
        <p:spPr>
          <a:xfrm>
            <a:off x="8710162" y="3472780"/>
            <a:ext cx="1491175" cy="369332"/>
          </a:xfrm>
          <a:prstGeom prst="rect">
            <a:avLst/>
          </a:prstGeom>
          <a:noFill/>
        </p:spPr>
        <p:txBody>
          <a:bodyPr wrap="square" rtlCol="0">
            <a:spAutoFit/>
          </a:bodyPr>
          <a:lstStyle/>
          <a:p>
            <a:r>
              <a:rPr lang="en-US" dirty="0" err="1"/>
              <a:t>matrix.mtx</a:t>
            </a:r>
            <a:r>
              <a:rPr lang="en-US" dirty="0"/>
              <a:t>: </a:t>
            </a:r>
          </a:p>
        </p:txBody>
      </p:sp>
      <p:cxnSp>
        <p:nvCxnSpPr>
          <p:cNvPr id="26" name="Straight Arrow Connector 25">
            <a:extLst>
              <a:ext uri="{FF2B5EF4-FFF2-40B4-BE49-F238E27FC236}">
                <a16:creationId xmlns:a16="http://schemas.microsoft.com/office/drawing/2014/main" id="{287BAC5D-884A-7504-ABEA-62B77E5124EF}"/>
              </a:ext>
            </a:extLst>
          </p:cNvPr>
          <p:cNvCxnSpPr/>
          <p:nvPr/>
        </p:nvCxnSpPr>
        <p:spPr>
          <a:xfrm flipH="1">
            <a:off x="2250831" y="2518117"/>
            <a:ext cx="1730326" cy="745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4CE62E4-6A84-43AF-2115-DE428929EF3B}"/>
              </a:ext>
            </a:extLst>
          </p:cNvPr>
          <p:cNvCxnSpPr/>
          <p:nvPr/>
        </p:nvCxnSpPr>
        <p:spPr>
          <a:xfrm flipH="1">
            <a:off x="5268801" y="2915320"/>
            <a:ext cx="203531" cy="469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02CF96AB-F247-3002-B3F7-D1A708B0ACC6}"/>
              </a:ext>
            </a:extLst>
          </p:cNvPr>
          <p:cNvCxnSpPr/>
          <p:nvPr/>
        </p:nvCxnSpPr>
        <p:spPr>
          <a:xfrm>
            <a:off x="7188591" y="2662337"/>
            <a:ext cx="1252024" cy="7228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8" name="Picture 37">
            <a:extLst>
              <a:ext uri="{FF2B5EF4-FFF2-40B4-BE49-F238E27FC236}">
                <a16:creationId xmlns:a16="http://schemas.microsoft.com/office/drawing/2014/main" id="{8DB6424D-9F22-65B6-FAB5-8A4307A3BC8E}"/>
              </a:ext>
            </a:extLst>
          </p:cNvPr>
          <p:cNvPicPr>
            <a:picLocks noChangeAspect="1"/>
          </p:cNvPicPr>
          <p:nvPr/>
        </p:nvPicPr>
        <p:blipFill>
          <a:blip r:embed="rId4"/>
          <a:srcRect t="18990" b="5844"/>
          <a:stretch/>
        </p:blipFill>
        <p:spPr>
          <a:xfrm>
            <a:off x="7814603" y="3936768"/>
            <a:ext cx="3658637" cy="1384349"/>
          </a:xfrm>
          <a:prstGeom prst="rect">
            <a:avLst/>
          </a:prstGeom>
        </p:spPr>
      </p:pic>
      <p:pic>
        <p:nvPicPr>
          <p:cNvPr id="40" name="Picture 39" descr="A close up of a dna&#10;&#10;Description automatically generated">
            <a:extLst>
              <a:ext uri="{FF2B5EF4-FFF2-40B4-BE49-F238E27FC236}">
                <a16:creationId xmlns:a16="http://schemas.microsoft.com/office/drawing/2014/main" id="{4081A378-FE9C-C0B2-40BF-5EEA6CB5B8A6}"/>
              </a:ext>
            </a:extLst>
          </p:cNvPr>
          <p:cNvPicPr>
            <a:picLocks noChangeAspect="1"/>
          </p:cNvPicPr>
          <p:nvPr/>
        </p:nvPicPr>
        <p:blipFill>
          <a:blip r:embed="rId5"/>
          <a:stretch>
            <a:fillRect/>
          </a:stretch>
        </p:blipFill>
        <p:spPr>
          <a:xfrm>
            <a:off x="998890" y="3992224"/>
            <a:ext cx="1714500" cy="1308100"/>
          </a:xfrm>
          <a:prstGeom prst="rect">
            <a:avLst/>
          </a:prstGeom>
        </p:spPr>
      </p:pic>
      <p:pic>
        <p:nvPicPr>
          <p:cNvPr id="42" name="Picture 41" descr="A number and text on a white background&#10;&#10;Description automatically generated">
            <a:extLst>
              <a:ext uri="{FF2B5EF4-FFF2-40B4-BE49-F238E27FC236}">
                <a16:creationId xmlns:a16="http://schemas.microsoft.com/office/drawing/2014/main" id="{B2916297-FC6D-7537-072F-20BAC66F85DB}"/>
              </a:ext>
            </a:extLst>
          </p:cNvPr>
          <p:cNvPicPr>
            <a:picLocks noChangeAspect="1"/>
          </p:cNvPicPr>
          <p:nvPr/>
        </p:nvPicPr>
        <p:blipFill>
          <a:blip r:embed="rId6"/>
          <a:stretch>
            <a:fillRect/>
          </a:stretch>
        </p:blipFill>
        <p:spPr>
          <a:xfrm>
            <a:off x="3337110" y="3987593"/>
            <a:ext cx="4038600" cy="1282700"/>
          </a:xfrm>
          <a:prstGeom prst="rect">
            <a:avLst/>
          </a:prstGeom>
        </p:spPr>
      </p:pic>
    </p:spTree>
    <p:extLst>
      <p:ext uri="{BB962C8B-B14F-4D97-AF65-F5344CB8AC3E}">
        <p14:creationId xmlns:p14="http://schemas.microsoft.com/office/powerpoint/2010/main" val="178133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1A71-D4A1-141F-6389-C43E0AC50E16}"/>
              </a:ext>
            </a:extLst>
          </p:cNvPr>
          <p:cNvSpPr>
            <a:spLocks noGrp="1"/>
          </p:cNvSpPr>
          <p:nvPr>
            <p:ph type="title"/>
          </p:nvPr>
        </p:nvSpPr>
        <p:spPr/>
        <p:txBody>
          <a:bodyPr/>
          <a:lstStyle/>
          <a:p>
            <a:r>
              <a:rPr lang="pl-PL" dirty="0" err="1">
                <a:latin typeface="Tahoma" panose="020B0604030504040204" pitchFamily="34" charset="0"/>
                <a:ea typeface="Tahoma" panose="020B0604030504040204" pitchFamily="34" charset="0"/>
                <a:cs typeface="Tahoma" panose="020B0604030504040204" pitchFamily="34" charset="0"/>
              </a:rPr>
              <a:t>Seurat</a:t>
            </a:r>
            <a:r>
              <a:rPr lang="pl-PL" dirty="0">
                <a:latin typeface="Tahoma" panose="020B0604030504040204" pitchFamily="34" charset="0"/>
                <a:ea typeface="Tahoma" panose="020B0604030504040204" pitchFamily="34" charset="0"/>
                <a:cs typeface="Tahoma" panose="020B0604030504040204" pitchFamily="34" charset="0"/>
              </a:rPr>
              <a:t> </a:t>
            </a:r>
            <a:r>
              <a:rPr lang="pl-PL" dirty="0" err="1">
                <a:latin typeface="Tahoma" panose="020B0604030504040204" pitchFamily="34" charset="0"/>
                <a:ea typeface="Tahoma" panose="020B0604030504040204" pitchFamily="34" charset="0"/>
                <a:cs typeface="Tahoma" panose="020B0604030504040204" pitchFamily="34" charset="0"/>
              </a:rPr>
              <a:t>analysis</a:t>
            </a:r>
            <a:r>
              <a:rPr lang="pl-PL" dirty="0">
                <a:latin typeface="Tahoma" panose="020B0604030504040204" pitchFamily="34" charset="0"/>
                <a:ea typeface="Tahoma" panose="020B0604030504040204" pitchFamily="34" charset="0"/>
                <a:cs typeface="Tahoma" panose="020B0604030504040204" pitchFamily="34" charset="0"/>
              </a:rPr>
              <a:t> (major </a:t>
            </a:r>
            <a:r>
              <a:rPr lang="pl-PL" dirty="0" err="1">
                <a:latin typeface="Tahoma" panose="020B0604030504040204" pitchFamily="34" charset="0"/>
                <a:ea typeface="Tahoma" panose="020B0604030504040204" pitchFamily="34" charset="0"/>
                <a:cs typeface="Tahoma" panose="020B0604030504040204" pitchFamily="34" charset="0"/>
              </a:rPr>
              <a:t>steps</a:t>
            </a:r>
            <a:r>
              <a:rPr lang="pl-PL" dirty="0">
                <a:latin typeface="Tahoma" panose="020B0604030504040204" pitchFamily="34" charset="0"/>
                <a:ea typeface="Tahoma" panose="020B0604030504040204" pitchFamily="34" charset="0"/>
                <a:cs typeface="Tahoma" panose="020B0604030504040204" pitchFamily="34" charset="0"/>
              </a:rPr>
              <a:t>) </a:t>
            </a:r>
          </a:p>
        </p:txBody>
      </p:sp>
      <p:sp>
        <p:nvSpPr>
          <p:cNvPr id="3" name="Content Placeholder 2">
            <a:extLst>
              <a:ext uri="{FF2B5EF4-FFF2-40B4-BE49-F238E27FC236}">
                <a16:creationId xmlns:a16="http://schemas.microsoft.com/office/drawing/2014/main" id="{9F801941-0B9B-A393-FBFE-46E6D0322482}"/>
              </a:ext>
            </a:extLst>
          </p:cNvPr>
          <p:cNvSpPr>
            <a:spLocks noGrp="1"/>
          </p:cNvSpPr>
          <p:nvPr>
            <p:ph idx="1"/>
          </p:nvPr>
        </p:nvSpPr>
        <p:spPr/>
        <p:txBody>
          <a:bodyPr>
            <a:normAutofit/>
          </a:bodyPr>
          <a:lstStyle/>
          <a:p>
            <a:r>
              <a:rPr lang="pl-PL" dirty="0" err="1">
                <a:latin typeface="Tahoma" panose="020B0604030504040204" pitchFamily="34" charset="0"/>
                <a:ea typeface="Tahoma" panose="020B0604030504040204" pitchFamily="34" charset="0"/>
                <a:cs typeface="Tahoma" panose="020B0604030504040204" pitchFamily="34" charset="0"/>
              </a:rPr>
              <a:t>Preparing</a:t>
            </a:r>
            <a:r>
              <a:rPr lang="pl-PL" dirty="0">
                <a:latin typeface="Tahoma" panose="020B0604030504040204" pitchFamily="34" charset="0"/>
                <a:ea typeface="Tahoma" panose="020B0604030504040204" pitchFamily="34" charset="0"/>
                <a:cs typeface="Tahoma" panose="020B0604030504040204" pitchFamily="34" charset="0"/>
              </a:rPr>
              <a:t> data </a:t>
            </a:r>
          </a:p>
          <a:p>
            <a:r>
              <a:rPr lang="pl-PL" dirty="0" err="1">
                <a:latin typeface="Tahoma" panose="020B0604030504040204" pitchFamily="34" charset="0"/>
                <a:ea typeface="Tahoma" panose="020B0604030504040204" pitchFamily="34" charset="0"/>
                <a:cs typeface="Tahoma" panose="020B0604030504040204" pitchFamily="34" charset="0"/>
              </a:rPr>
              <a:t>Quality</a:t>
            </a:r>
            <a:r>
              <a:rPr lang="pl-PL" dirty="0">
                <a:latin typeface="Tahoma" panose="020B0604030504040204" pitchFamily="34" charset="0"/>
                <a:ea typeface="Tahoma" panose="020B0604030504040204" pitchFamily="34" charset="0"/>
                <a:cs typeface="Tahoma" panose="020B0604030504040204" pitchFamily="34" charset="0"/>
              </a:rPr>
              <a:t> </a:t>
            </a:r>
            <a:r>
              <a:rPr lang="pl-PL" dirty="0" err="1">
                <a:latin typeface="Tahoma" panose="020B0604030504040204" pitchFamily="34" charset="0"/>
                <a:ea typeface="Tahoma" panose="020B0604030504040204" pitchFamily="34" charset="0"/>
                <a:cs typeface="Tahoma" panose="020B0604030504040204" pitchFamily="34" charset="0"/>
              </a:rPr>
              <a:t>control</a:t>
            </a:r>
            <a:r>
              <a:rPr lang="pl-PL" dirty="0">
                <a:latin typeface="Tahoma" panose="020B0604030504040204" pitchFamily="34" charset="0"/>
                <a:ea typeface="Tahoma" panose="020B0604030504040204" pitchFamily="34" charset="0"/>
                <a:cs typeface="Tahoma" panose="020B0604030504040204" pitchFamily="34" charset="0"/>
              </a:rPr>
              <a:t> </a:t>
            </a:r>
          </a:p>
          <a:p>
            <a:r>
              <a:rPr lang="pl-PL" dirty="0" err="1">
                <a:latin typeface="Tahoma" panose="020B0604030504040204" pitchFamily="34" charset="0"/>
                <a:ea typeface="Tahoma" panose="020B0604030504040204" pitchFamily="34" charset="0"/>
                <a:cs typeface="Tahoma" panose="020B0604030504040204" pitchFamily="34" charset="0"/>
              </a:rPr>
              <a:t>Normalizing</a:t>
            </a:r>
            <a:r>
              <a:rPr lang="pl-PL" dirty="0">
                <a:latin typeface="Tahoma" panose="020B0604030504040204" pitchFamily="34" charset="0"/>
                <a:ea typeface="Tahoma" panose="020B0604030504040204" pitchFamily="34" charset="0"/>
                <a:cs typeface="Tahoma" panose="020B0604030504040204" pitchFamily="34" charset="0"/>
              </a:rPr>
              <a:t> data </a:t>
            </a:r>
          </a:p>
          <a:p>
            <a:r>
              <a:rPr lang="pl-PL" dirty="0">
                <a:latin typeface="Tahoma" panose="020B0604030504040204" pitchFamily="34" charset="0"/>
                <a:ea typeface="Tahoma" panose="020B0604030504040204" pitchFamily="34" charset="0"/>
                <a:cs typeface="Tahoma" panose="020B0604030504040204" pitchFamily="34" charset="0"/>
              </a:rPr>
              <a:t>PCA</a:t>
            </a:r>
          </a:p>
          <a:p>
            <a:r>
              <a:rPr lang="pl-PL" dirty="0">
                <a:latin typeface="Tahoma" panose="020B0604030504040204" pitchFamily="34" charset="0"/>
                <a:ea typeface="Tahoma" panose="020B0604030504040204" pitchFamily="34" charset="0"/>
                <a:cs typeface="Tahoma" panose="020B0604030504040204" pitchFamily="34" charset="0"/>
              </a:rPr>
              <a:t>Clustering </a:t>
            </a:r>
          </a:p>
        </p:txBody>
      </p:sp>
    </p:spTree>
    <p:extLst>
      <p:ext uri="{BB962C8B-B14F-4D97-AF65-F5344CB8AC3E}">
        <p14:creationId xmlns:p14="http://schemas.microsoft.com/office/powerpoint/2010/main" val="213183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A8A2-341C-4878-10A6-93D5706DBB1C}"/>
              </a:ext>
            </a:extLst>
          </p:cNvPr>
          <p:cNvSpPr>
            <a:spLocks noGrp="1"/>
          </p:cNvSpPr>
          <p:nvPr>
            <p:ph type="title"/>
          </p:nvPr>
        </p:nvSpPr>
        <p:spPr>
          <a:xfrm>
            <a:off x="347077" y="174886"/>
            <a:ext cx="10515600" cy="1325563"/>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Preparing data </a:t>
            </a:r>
          </a:p>
        </p:txBody>
      </p:sp>
      <p:pic>
        <p:nvPicPr>
          <p:cNvPr id="5" name="Content Placeholder 4" descr="A close-up of a text&#10;&#10;Description automatically generated">
            <a:extLst>
              <a:ext uri="{FF2B5EF4-FFF2-40B4-BE49-F238E27FC236}">
                <a16:creationId xmlns:a16="http://schemas.microsoft.com/office/drawing/2014/main" id="{21AB3281-3EA5-43B5-5515-0FD2181BDE25}"/>
              </a:ext>
            </a:extLst>
          </p:cNvPr>
          <p:cNvPicPr>
            <a:picLocks noGrp="1" noChangeAspect="1"/>
          </p:cNvPicPr>
          <p:nvPr>
            <p:ph idx="1"/>
          </p:nvPr>
        </p:nvPicPr>
        <p:blipFill>
          <a:blip r:embed="rId3"/>
          <a:stretch>
            <a:fillRect/>
          </a:stretch>
        </p:blipFill>
        <p:spPr>
          <a:xfrm>
            <a:off x="347077" y="1291474"/>
            <a:ext cx="3253374" cy="986317"/>
          </a:xfrm>
        </p:spPr>
      </p:pic>
      <p:pic>
        <p:nvPicPr>
          <p:cNvPr id="11" name="Picture 10">
            <a:extLst>
              <a:ext uri="{FF2B5EF4-FFF2-40B4-BE49-F238E27FC236}">
                <a16:creationId xmlns:a16="http://schemas.microsoft.com/office/drawing/2014/main" id="{4ED539C3-48C1-5FC7-FE70-641A8388DB0B}"/>
              </a:ext>
            </a:extLst>
          </p:cNvPr>
          <p:cNvPicPr>
            <a:picLocks noChangeAspect="1"/>
          </p:cNvPicPr>
          <p:nvPr/>
        </p:nvPicPr>
        <p:blipFill>
          <a:blip r:embed="rId4"/>
          <a:stretch>
            <a:fillRect/>
          </a:stretch>
        </p:blipFill>
        <p:spPr>
          <a:xfrm>
            <a:off x="347077" y="2277791"/>
            <a:ext cx="8996949" cy="1066196"/>
          </a:xfrm>
          <a:prstGeom prst="rect">
            <a:avLst/>
          </a:prstGeom>
        </p:spPr>
      </p:pic>
      <p:pic>
        <p:nvPicPr>
          <p:cNvPr id="13" name="Picture 12">
            <a:extLst>
              <a:ext uri="{FF2B5EF4-FFF2-40B4-BE49-F238E27FC236}">
                <a16:creationId xmlns:a16="http://schemas.microsoft.com/office/drawing/2014/main" id="{66C7B751-7F64-8D58-699B-C830CE1AF350}"/>
              </a:ext>
            </a:extLst>
          </p:cNvPr>
          <p:cNvPicPr>
            <a:picLocks noChangeAspect="1"/>
          </p:cNvPicPr>
          <p:nvPr/>
        </p:nvPicPr>
        <p:blipFill>
          <a:blip r:embed="rId5"/>
          <a:stretch>
            <a:fillRect/>
          </a:stretch>
        </p:blipFill>
        <p:spPr>
          <a:xfrm>
            <a:off x="347077" y="3252396"/>
            <a:ext cx="7311024" cy="868933"/>
          </a:xfrm>
          <a:prstGeom prst="rect">
            <a:avLst/>
          </a:prstGeom>
        </p:spPr>
      </p:pic>
      <p:pic>
        <p:nvPicPr>
          <p:cNvPr id="16" name="Picture 15" descr="A table of numbers with text&#10;&#10;Description automatically generated with medium confidence">
            <a:extLst>
              <a:ext uri="{FF2B5EF4-FFF2-40B4-BE49-F238E27FC236}">
                <a16:creationId xmlns:a16="http://schemas.microsoft.com/office/drawing/2014/main" id="{A6357645-845B-74FE-31FA-E4F558322181}"/>
              </a:ext>
            </a:extLst>
          </p:cNvPr>
          <p:cNvPicPr>
            <a:picLocks noChangeAspect="1"/>
          </p:cNvPicPr>
          <p:nvPr/>
        </p:nvPicPr>
        <p:blipFill>
          <a:blip r:embed="rId6"/>
          <a:stretch>
            <a:fillRect/>
          </a:stretch>
        </p:blipFill>
        <p:spPr>
          <a:xfrm>
            <a:off x="347077" y="4318592"/>
            <a:ext cx="8568600" cy="1967908"/>
          </a:xfrm>
          <a:prstGeom prst="rect">
            <a:avLst/>
          </a:prstGeom>
        </p:spPr>
      </p:pic>
      <p:sp>
        <p:nvSpPr>
          <p:cNvPr id="17" name="TextBox 16">
            <a:extLst>
              <a:ext uri="{FF2B5EF4-FFF2-40B4-BE49-F238E27FC236}">
                <a16:creationId xmlns:a16="http://schemas.microsoft.com/office/drawing/2014/main" id="{AB8E7C8B-2291-1D83-529D-1D287B21B9C4}"/>
              </a:ext>
            </a:extLst>
          </p:cNvPr>
          <p:cNvSpPr txBox="1"/>
          <p:nvPr/>
        </p:nvSpPr>
        <p:spPr>
          <a:xfrm>
            <a:off x="200025" y="144463"/>
            <a:ext cx="2700338" cy="369332"/>
          </a:xfrm>
          <a:prstGeom prst="rect">
            <a:avLst/>
          </a:prstGeom>
          <a:noFill/>
        </p:spPr>
        <p:txBody>
          <a:bodyPr wrap="square" rtlCol="0">
            <a:spAutoFit/>
          </a:bodyPr>
          <a:lstStyle/>
          <a:p>
            <a:r>
              <a:rPr lang="en-US" sz="16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Progress</a:t>
            </a:r>
            <a:r>
              <a:rPr lang="en-US" dirty="0"/>
              <a:t> </a:t>
            </a:r>
          </a:p>
        </p:txBody>
      </p:sp>
      <p:sp>
        <p:nvSpPr>
          <p:cNvPr id="18" name="TextBox 17">
            <a:extLst>
              <a:ext uri="{FF2B5EF4-FFF2-40B4-BE49-F238E27FC236}">
                <a16:creationId xmlns:a16="http://schemas.microsoft.com/office/drawing/2014/main" id="{C691BBDD-0202-4A5D-A0BD-F02D8646C57B}"/>
              </a:ext>
            </a:extLst>
          </p:cNvPr>
          <p:cNvSpPr txBox="1"/>
          <p:nvPr/>
        </p:nvSpPr>
        <p:spPr>
          <a:xfrm>
            <a:off x="10032183" y="6552309"/>
            <a:ext cx="2700923" cy="261610"/>
          </a:xfrm>
          <a:prstGeom prst="rect">
            <a:avLst/>
          </a:prstGeom>
          <a:noFill/>
        </p:spPr>
        <p:txBody>
          <a:bodyPr wrap="square" rtlCol="0">
            <a:spAutoFit/>
          </a:bodyPr>
          <a:lstStyle/>
          <a:p>
            <a:r>
              <a:rPr lang="en-US" sz="1100" dirty="0" err="1"/>
              <a:t>combined_seurat</a:t>
            </a:r>
            <a:r>
              <a:rPr lang="en-US" sz="1100" dirty="0"/>
              <a:t>: [31053 x 2623]</a:t>
            </a:r>
          </a:p>
        </p:txBody>
      </p:sp>
    </p:spTree>
    <p:extLst>
      <p:ext uri="{BB962C8B-B14F-4D97-AF65-F5344CB8AC3E}">
        <p14:creationId xmlns:p14="http://schemas.microsoft.com/office/powerpoint/2010/main" val="137574735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2952</TotalTime>
  <Words>957</Words>
  <Application>Microsoft Macintosh PowerPoint</Application>
  <PresentationFormat>Widescreen</PresentationFormat>
  <Paragraphs>133</Paragraphs>
  <Slides>16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Calibri Light</vt:lpstr>
      <vt:lpstr>Open Sans</vt:lpstr>
      <vt:lpstr>SymbolMT</vt:lpstr>
      <vt:lpstr>Tahoma</vt:lpstr>
      <vt:lpstr>TimesNewRomanPSMT</vt:lpstr>
      <vt:lpstr>Office 2013 - 2022 Theme</vt:lpstr>
      <vt:lpstr>        Exploring Microglial Heterogeneity: Transcriptomic Insights into Maternal Stress Responses </vt:lpstr>
      <vt:lpstr>Overview </vt:lpstr>
      <vt:lpstr>Background information </vt:lpstr>
      <vt:lpstr>Rosin et al. (2021) </vt:lpstr>
      <vt:lpstr>Research question </vt:lpstr>
      <vt:lpstr>Updated timeline  </vt:lpstr>
      <vt:lpstr>Datasets</vt:lpstr>
      <vt:lpstr>Seurat analysis (major steps) </vt:lpstr>
      <vt:lpstr>Preparing data </vt:lpstr>
      <vt:lpstr>Quality control </vt:lpstr>
      <vt:lpstr>Normalizing data </vt:lpstr>
      <vt:lpstr>Clustering </vt:lpstr>
      <vt:lpstr>Finding Dr. Rosin’s cluster 3</vt:lpstr>
      <vt:lpstr>Next steps  </vt:lpstr>
      <vt:lpstr>OSF page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krysia31@student.ubc.ca</dc:creator>
  <cp:lastModifiedBy>krysia31@student.ubc.ca</cp:lastModifiedBy>
  <cp:revision>7</cp:revision>
  <dcterms:created xsi:type="dcterms:W3CDTF">2024-10-29T22:02:12Z</dcterms:created>
  <dcterms:modified xsi:type="dcterms:W3CDTF">2024-11-01T00:21:20Z</dcterms:modified>
</cp:coreProperties>
</file>