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 SemiBold"/>
      <p:regular r:id="rId45"/>
      <p:bold r:id="rId46"/>
      <p:italic r:id="rId47"/>
      <p:boldItalic r:id="rId48"/>
    </p:embeddedFont>
    <p:embeddedFont>
      <p:font typeface="Roboto"/>
      <p:regular r:id="rId49"/>
      <p:bold r:id="rId50"/>
      <p:italic r:id="rId51"/>
      <p:boldItalic r:id="rId52"/>
    </p:embeddedFont>
    <p:embeddedFont>
      <p:font typeface="Montserrat"/>
      <p:regular r:id="rId53"/>
      <p:bold r:id="rId54"/>
      <p:italic r:id="rId55"/>
      <p:boldItalic r:id="rId56"/>
    </p:embeddedFont>
    <p:embeddedFont>
      <p:font typeface="Inter"/>
      <p:regular r:id="rId57"/>
      <p:bold r:id="rId58"/>
    </p:embeddedFont>
    <p:embeddedFont>
      <p:font typeface="Fira Sans Extra Condensed Medium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6BD668-5102-48D7-A296-3EC0F188D8C0}">
  <a:tblStyle styleId="{466BD668-5102-48D7-A296-3EC0F188D8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SemiBold-bold.fntdata"/><Relationship Id="rId45" Type="http://schemas.openxmlformats.org/officeDocument/2006/relationships/font" Target="fonts/Montserrat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SemiBold-boldItalic.fntdata"/><Relationship Id="rId47" Type="http://schemas.openxmlformats.org/officeDocument/2006/relationships/font" Target="fonts/MontserratSemiBold-italic.fntdata"/><Relationship Id="rId4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FiraSansExtraCondensedMedium-boldItalic.fntdata"/><Relationship Id="rId61" Type="http://schemas.openxmlformats.org/officeDocument/2006/relationships/font" Target="fonts/FiraSansExtraCondensedMedium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FiraSansExtraCondensedMedium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Montserrat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6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-bold.fntdata"/><Relationship Id="rId13" Type="http://schemas.openxmlformats.org/officeDocument/2006/relationships/slide" Target="slides/slide8.xml"/><Relationship Id="rId57" Type="http://schemas.openxmlformats.org/officeDocument/2006/relationships/font" Target="fonts/Inter-regular.fntdata"/><Relationship Id="rId12" Type="http://schemas.openxmlformats.org/officeDocument/2006/relationships/slide" Target="slides/slide7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59" Type="http://schemas.openxmlformats.org/officeDocument/2006/relationships/font" Target="fonts/FiraSansExtraCondensedMedium-regular.fntdata"/><Relationship Id="rId14" Type="http://schemas.openxmlformats.org/officeDocument/2006/relationships/slide" Target="slides/slide9.xml"/><Relationship Id="rId58" Type="http://schemas.openxmlformats.org/officeDocument/2006/relationships/font" Target="fonts/Inter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c71f63a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c71f63a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cc21c09a9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2cc21c09a9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cc21c09a9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2cc21c09a9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需要介绍特征吗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cc21c09a9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2cc21c09a9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92126e45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292126e45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2cc21c09a9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2cc21c09a9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88e72674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288e72674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需要介绍特征吗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2cc21c09a9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2cc21c09a9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需要介绍特征吗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2cc21c09a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2cc21c09a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需要介绍特征吗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cc21c09a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cc21c09a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需要介绍特征吗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95c3d4948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95c3d4948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2cc21c09a9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2cc21c09a9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需要介绍特征吗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2cc21c09a9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2cc21c09a9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需要介绍特征吗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295c3d494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295c3d494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需要介绍特征吗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292126e45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292126e45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需要介绍特征吗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2cc21c09a9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2cc21c09a9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需要介绍特征吗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292126e45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292126e45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需要介绍特征吗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295c3d494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295c3d494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292126e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292126e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a9469d1f4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a9469d1f4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9fa94098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9fa94098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9469d1f4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9469d1f4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294b5a7e9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294b5a7e9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需要介绍特征吗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294b5a7e9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294b5a7e9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294b5a7e9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294b5a7e9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292126e45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292126e45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28566b1b1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28566b1b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295c3d4948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295c3d4948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2cc21c09a9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2cc21c09a9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295c3d4948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295c3d4948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29295490d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29295490d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29295490d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29295490d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9469d1f4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9469d1f4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9295490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9295490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9295490d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9295490d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9295490d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9295490d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mong 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300039 customers, only 28636, less than 10% of the customer purchased. This group of customers is too niche and it would be easy to get biased result and error using small sample size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9295490d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9295490d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92126e4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92126e4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/>
          <p:nvPr/>
        </p:nvSpPr>
        <p:spPr>
          <a:xfrm flipH="1" rot="10800000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/>
          <p:nvPr/>
        </p:nvSpPr>
        <p:spPr>
          <a:xfrm flipH="1" rot="10800000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 flipH="1" rot="10800000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hasCustomPrompt="1"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4" type="ctrTitle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hasCustomPrompt="1"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4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hasCustomPrompt="1"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4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hasCustomPrompt="1"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2" type="subTitle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3" type="subTitle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4" type="subTitle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2" type="subTitle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3" type="subTitle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4" type="subTitle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6"/>
          <p:cNvSpPr/>
          <p:nvPr/>
        </p:nvSpPr>
        <p:spPr>
          <a:xfrm flipH="1" rot="10800000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 flipH="1" rot="10800000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3" type="subTitle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4" type="subTitle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5" type="subTitle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6" type="subTitle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1" type="subTitle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2" type="subTitle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3" type="subTitle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4" type="subTitle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5" type="subTitle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6" type="subTitle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7" type="subTitle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8" type="subTitle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9" type="subTitle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15" name="Google Shape;115;p18"/>
          <p:cNvSpPr txBox="1"/>
          <p:nvPr>
            <p:ph idx="13" type="subTitle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1" type="subTitle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2" type="subTitle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3" type="subTitle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4" type="subTitle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5" type="subTitle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6" type="subTitle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7" type="subTitle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8" type="subTitle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6" name="Google Shape;126;p1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6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/>
          <p:nvPr/>
        </p:nvSpPr>
        <p:spPr>
          <a:xfrm flipH="1" rot="10800000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 flipH="1" rot="10800000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/>
          <p:nvPr/>
        </p:nvSpPr>
        <p:spPr>
          <a:xfrm flipH="1" rot="10800000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flipH="1" rot="10800000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/>
          <p:nvPr/>
        </p:nvSpPr>
        <p:spPr>
          <a:xfrm flipH="1" rot="10800000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2" name="Google Shape;142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hasCustomPrompt="1" type="title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hasCustomPrompt="1" idx="2" type="title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" name="Google Shape;152;p25"/>
          <p:cNvSpPr txBox="1"/>
          <p:nvPr>
            <p:ph idx="3" type="subTitle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4"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hasCustomPrompt="1" idx="5" type="title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5" name="Google Shape;155;p25"/>
          <p:cNvSpPr txBox="1"/>
          <p:nvPr>
            <p:ph idx="6" type="subTitle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2" type="subTitle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3" type="subTitle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4" type="subTitle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5" type="subTitle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6" type="subTitle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7" type="subTitle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8" type="subTitle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9" type="subTitle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13" type="subTitle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idx="14" type="subTitle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0" name="Google Shape;170;p26"/>
          <p:cNvSpPr txBox="1"/>
          <p:nvPr>
            <p:ph idx="15" type="subTitle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26"/>
          <p:cNvSpPr txBox="1"/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2" name="Google Shape;172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6" name="Google Shape;176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4" type="subTitle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" name="Google Shape;33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hasCustomPrompt="1" idx="2" type="title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8" name="Google Shape;48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637850" y="46937"/>
            <a:ext cx="1422745" cy="423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7458" y="0"/>
            <a:ext cx="928517" cy="51727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22.png"/><Relationship Id="rId7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ctrTitle"/>
          </p:nvPr>
        </p:nvSpPr>
        <p:spPr>
          <a:xfrm>
            <a:off x="1246700" y="1172225"/>
            <a:ext cx="7167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Deep Dive in Customer Lifecycle </a:t>
            </a:r>
            <a:endParaRPr>
              <a:solidFill>
                <a:srgbClr val="4A8CFF"/>
              </a:solidFill>
            </a:endParaRPr>
          </a:p>
        </p:txBody>
      </p:sp>
      <p:sp>
        <p:nvSpPr>
          <p:cNvPr id="184" name="Google Shape;184;p28"/>
          <p:cNvSpPr txBox="1"/>
          <p:nvPr>
            <p:ph idx="1" type="subTitle"/>
          </p:nvPr>
        </p:nvSpPr>
        <p:spPr>
          <a:xfrm>
            <a:off x="1643850" y="3261775"/>
            <a:ext cx="6770700" cy="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Xue Bai, Liancheng Gong(Krystal), Tianyu Zhang(Tina)</a:t>
            </a:r>
            <a:endParaRPr sz="1700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Instructor: Li Guo, Hongyi Wen, Xinyi Gong</a:t>
            </a:r>
            <a:endParaRPr sz="1700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type="title"/>
          </p:nvPr>
        </p:nvSpPr>
        <p:spPr>
          <a:xfrm>
            <a:off x="-1113200" y="338850"/>
            <a:ext cx="87804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</a:t>
            </a:r>
            <a:r>
              <a:rPr lang="en"/>
              <a:t>Binary Classification Models</a:t>
            </a:r>
            <a:endParaRPr/>
          </a:p>
        </p:txBody>
      </p:sp>
      <p:grpSp>
        <p:nvGrpSpPr>
          <p:cNvPr id="274" name="Google Shape;274;p37"/>
          <p:cNvGrpSpPr/>
          <p:nvPr/>
        </p:nvGrpSpPr>
        <p:grpSpPr>
          <a:xfrm>
            <a:off x="700646" y="1363356"/>
            <a:ext cx="2822794" cy="1405375"/>
            <a:chOff x="700575" y="1363281"/>
            <a:chExt cx="2110500" cy="1050748"/>
          </a:xfrm>
        </p:grpSpPr>
        <p:sp>
          <p:nvSpPr>
            <p:cNvPr id="275" name="Google Shape;275;p37"/>
            <p:cNvSpPr txBox="1"/>
            <p:nvPr/>
          </p:nvSpPr>
          <p:spPr>
            <a:xfrm>
              <a:off x="700575" y="1363281"/>
              <a:ext cx="21105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Montserrat"/>
                  <a:ea typeface="Montserrat"/>
                  <a:cs typeface="Montserrat"/>
                  <a:sym typeface="Montserrat"/>
                </a:rPr>
                <a:t>Logistic Regression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76" name="Google Shape;276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0575" y="1763470"/>
              <a:ext cx="1989900" cy="6505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" name="Google Shape;277;p37"/>
          <p:cNvGrpSpPr/>
          <p:nvPr/>
        </p:nvGrpSpPr>
        <p:grpSpPr>
          <a:xfrm>
            <a:off x="4460640" y="1363340"/>
            <a:ext cx="2822794" cy="1351212"/>
            <a:chOff x="2965200" y="1282197"/>
            <a:chExt cx="2110500" cy="1010252"/>
          </a:xfrm>
        </p:grpSpPr>
        <p:sp>
          <p:nvSpPr>
            <p:cNvPr id="278" name="Google Shape;278;p37"/>
            <p:cNvSpPr txBox="1"/>
            <p:nvPr/>
          </p:nvSpPr>
          <p:spPr>
            <a:xfrm>
              <a:off x="2965200" y="1282197"/>
              <a:ext cx="21105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Montserrat"/>
                  <a:ea typeface="Montserrat"/>
                  <a:cs typeface="Montserrat"/>
                  <a:sym typeface="Montserrat"/>
                </a:rPr>
                <a:t>Random Forest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79" name="Google Shape;279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65200" y="1670608"/>
              <a:ext cx="1989900" cy="6218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0" name="Google Shape;280;p37"/>
          <p:cNvGrpSpPr/>
          <p:nvPr/>
        </p:nvGrpSpPr>
        <p:grpSpPr>
          <a:xfrm>
            <a:off x="700629" y="2958233"/>
            <a:ext cx="2822794" cy="1298612"/>
            <a:chOff x="700563" y="2555713"/>
            <a:chExt cx="2110500" cy="970925"/>
          </a:xfrm>
        </p:grpSpPr>
        <p:sp>
          <p:nvSpPr>
            <p:cNvPr id="281" name="Google Shape;281;p37"/>
            <p:cNvSpPr txBox="1"/>
            <p:nvPr/>
          </p:nvSpPr>
          <p:spPr>
            <a:xfrm>
              <a:off x="700563" y="2555713"/>
              <a:ext cx="2110500" cy="29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Montserrat"/>
                  <a:ea typeface="Montserrat"/>
                  <a:cs typeface="Montserrat"/>
                  <a:sym typeface="Montserrat"/>
                </a:rPr>
                <a:t>Decision Tree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82" name="Google Shape;282;p37"/>
            <p:cNvPicPr preferRelativeResize="0"/>
            <p:nvPr/>
          </p:nvPicPr>
          <p:blipFill rotWithShape="1">
            <a:blip r:embed="rId5">
              <a:alphaModFix/>
            </a:blip>
            <a:srcRect b="3349" l="1790" r="-1789" t="3349"/>
            <a:stretch/>
          </p:blipFill>
          <p:spPr>
            <a:xfrm>
              <a:off x="700563" y="2973975"/>
              <a:ext cx="1989900" cy="5526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3" name="Google Shape;283;p37"/>
          <p:cNvGrpSpPr/>
          <p:nvPr/>
        </p:nvGrpSpPr>
        <p:grpSpPr>
          <a:xfrm>
            <a:off x="4460638" y="2958233"/>
            <a:ext cx="2822794" cy="1298612"/>
            <a:chOff x="2926375" y="2555713"/>
            <a:chExt cx="2110500" cy="970925"/>
          </a:xfrm>
        </p:grpSpPr>
        <p:sp>
          <p:nvSpPr>
            <p:cNvPr id="284" name="Google Shape;284;p37"/>
            <p:cNvSpPr txBox="1"/>
            <p:nvPr/>
          </p:nvSpPr>
          <p:spPr>
            <a:xfrm>
              <a:off x="2926375" y="2555713"/>
              <a:ext cx="2110500" cy="29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Montserrat"/>
                  <a:ea typeface="Montserrat"/>
                  <a:cs typeface="Montserrat"/>
                  <a:sym typeface="Montserrat"/>
                </a:rPr>
                <a:t>XGBoost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85" name="Google Shape;285;p3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926375" y="2904788"/>
              <a:ext cx="1924525" cy="621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" name="Google Shape;286;p37"/>
          <p:cNvGrpSpPr/>
          <p:nvPr/>
        </p:nvGrpSpPr>
        <p:grpSpPr>
          <a:xfrm>
            <a:off x="638539" y="1579554"/>
            <a:ext cx="6602860" cy="2615226"/>
            <a:chOff x="700740" y="1363503"/>
            <a:chExt cx="2822700" cy="399900"/>
          </a:xfrm>
        </p:grpSpPr>
        <p:cxnSp>
          <p:nvCxnSpPr>
            <p:cNvPr id="287" name="Google Shape;287;p37"/>
            <p:cNvCxnSpPr/>
            <p:nvPr/>
          </p:nvCxnSpPr>
          <p:spPr>
            <a:xfrm>
              <a:off x="2112043" y="1363503"/>
              <a:ext cx="0" cy="39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37"/>
            <p:cNvCxnSpPr/>
            <p:nvPr/>
          </p:nvCxnSpPr>
          <p:spPr>
            <a:xfrm>
              <a:off x="700740" y="1563380"/>
              <a:ext cx="282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-1113200" y="338850"/>
            <a:ext cx="87804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Classification Models</a:t>
            </a:r>
            <a:endParaRPr/>
          </a:p>
        </p:txBody>
      </p:sp>
      <p:grpSp>
        <p:nvGrpSpPr>
          <p:cNvPr id="294" name="Google Shape;294;p38"/>
          <p:cNvGrpSpPr/>
          <p:nvPr/>
        </p:nvGrpSpPr>
        <p:grpSpPr>
          <a:xfrm>
            <a:off x="700646" y="1363356"/>
            <a:ext cx="2822794" cy="1405375"/>
            <a:chOff x="700575" y="1363281"/>
            <a:chExt cx="2110500" cy="1050748"/>
          </a:xfrm>
        </p:grpSpPr>
        <p:sp>
          <p:nvSpPr>
            <p:cNvPr id="295" name="Google Shape;295;p38"/>
            <p:cNvSpPr txBox="1"/>
            <p:nvPr/>
          </p:nvSpPr>
          <p:spPr>
            <a:xfrm>
              <a:off x="700575" y="1363281"/>
              <a:ext cx="21105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Montserrat"/>
                  <a:ea typeface="Montserrat"/>
                  <a:cs typeface="Montserrat"/>
                  <a:sym typeface="Montserrat"/>
                </a:rPr>
                <a:t>Logistic Regression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96" name="Google Shape;296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0575" y="1763470"/>
              <a:ext cx="1989900" cy="6505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7" name="Google Shape;297;p38"/>
          <p:cNvGrpSpPr/>
          <p:nvPr/>
        </p:nvGrpSpPr>
        <p:grpSpPr>
          <a:xfrm>
            <a:off x="4460640" y="1363340"/>
            <a:ext cx="2822794" cy="1351212"/>
            <a:chOff x="2965200" y="1282197"/>
            <a:chExt cx="2110500" cy="1010252"/>
          </a:xfrm>
        </p:grpSpPr>
        <p:sp>
          <p:nvSpPr>
            <p:cNvPr id="298" name="Google Shape;298;p38"/>
            <p:cNvSpPr txBox="1"/>
            <p:nvPr/>
          </p:nvSpPr>
          <p:spPr>
            <a:xfrm>
              <a:off x="2965200" y="1282197"/>
              <a:ext cx="21105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Montserrat"/>
                  <a:ea typeface="Montserrat"/>
                  <a:cs typeface="Montserrat"/>
                  <a:sym typeface="Montserrat"/>
                </a:rPr>
                <a:t>Random Forest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99" name="Google Shape;299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65200" y="1670608"/>
              <a:ext cx="1989900" cy="6218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0" name="Google Shape;300;p38"/>
          <p:cNvGrpSpPr/>
          <p:nvPr/>
        </p:nvGrpSpPr>
        <p:grpSpPr>
          <a:xfrm>
            <a:off x="700629" y="2958233"/>
            <a:ext cx="2822794" cy="1298612"/>
            <a:chOff x="700563" y="2555713"/>
            <a:chExt cx="2110500" cy="970925"/>
          </a:xfrm>
        </p:grpSpPr>
        <p:sp>
          <p:nvSpPr>
            <p:cNvPr id="301" name="Google Shape;301;p38"/>
            <p:cNvSpPr txBox="1"/>
            <p:nvPr/>
          </p:nvSpPr>
          <p:spPr>
            <a:xfrm>
              <a:off x="700563" y="2555713"/>
              <a:ext cx="21105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Montserrat"/>
                  <a:ea typeface="Montserrat"/>
                  <a:cs typeface="Montserrat"/>
                  <a:sym typeface="Montserrat"/>
                </a:rPr>
                <a:t>Decision Tree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302" name="Google Shape;302;p38"/>
            <p:cNvPicPr preferRelativeResize="0"/>
            <p:nvPr/>
          </p:nvPicPr>
          <p:blipFill rotWithShape="1">
            <a:blip r:embed="rId5">
              <a:alphaModFix/>
            </a:blip>
            <a:srcRect b="3349" l="1790" r="-1789" t="3349"/>
            <a:stretch/>
          </p:blipFill>
          <p:spPr>
            <a:xfrm>
              <a:off x="700563" y="2973975"/>
              <a:ext cx="1989900" cy="5526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3" name="Google Shape;303;p38"/>
          <p:cNvGrpSpPr/>
          <p:nvPr/>
        </p:nvGrpSpPr>
        <p:grpSpPr>
          <a:xfrm>
            <a:off x="4460638" y="2958233"/>
            <a:ext cx="2822794" cy="1298612"/>
            <a:chOff x="2926375" y="2555713"/>
            <a:chExt cx="2110500" cy="970925"/>
          </a:xfrm>
        </p:grpSpPr>
        <p:sp>
          <p:nvSpPr>
            <p:cNvPr id="304" name="Google Shape;304;p38"/>
            <p:cNvSpPr txBox="1"/>
            <p:nvPr/>
          </p:nvSpPr>
          <p:spPr>
            <a:xfrm>
              <a:off x="2926375" y="2555713"/>
              <a:ext cx="21105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Montserrat"/>
                  <a:ea typeface="Montserrat"/>
                  <a:cs typeface="Montserrat"/>
                  <a:sym typeface="Montserrat"/>
                </a:rPr>
                <a:t>XGBoost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305" name="Google Shape;305;p3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926375" y="2904788"/>
              <a:ext cx="1924525" cy="621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6" name="Google Shape;306;p38"/>
          <p:cNvGrpSpPr/>
          <p:nvPr/>
        </p:nvGrpSpPr>
        <p:grpSpPr>
          <a:xfrm>
            <a:off x="638539" y="1579554"/>
            <a:ext cx="6602860" cy="2615226"/>
            <a:chOff x="700740" y="1363503"/>
            <a:chExt cx="2822700" cy="399900"/>
          </a:xfrm>
        </p:grpSpPr>
        <p:cxnSp>
          <p:nvCxnSpPr>
            <p:cNvPr id="307" name="Google Shape;307;p38"/>
            <p:cNvCxnSpPr/>
            <p:nvPr/>
          </p:nvCxnSpPr>
          <p:spPr>
            <a:xfrm>
              <a:off x="2112043" y="1363503"/>
              <a:ext cx="0" cy="39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38"/>
            <p:cNvCxnSpPr/>
            <p:nvPr/>
          </p:nvCxnSpPr>
          <p:spPr>
            <a:xfrm>
              <a:off x="700740" y="1563380"/>
              <a:ext cx="282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9" name="Google Shape;309;p38"/>
          <p:cNvSpPr/>
          <p:nvPr/>
        </p:nvSpPr>
        <p:spPr>
          <a:xfrm>
            <a:off x="-2412125" y="-97550"/>
            <a:ext cx="12894300" cy="5651100"/>
          </a:xfrm>
          <a:prstGeom prst="rect">
            <a:avLst/>
          </a:prstGeom>
          <a:solidFill>
            <a:srgbClr val="000000">
              <a:alpha val="692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1803797"/>
            <a:ext cx="9144003" cy="153590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8"/>
          <p:cNvSpPr txBox="1"/>
          <p:nvPr/>
        </p:nvSpPr>
        <p:spPr>
          <a:xfrm>
            <a:off x="0" y="3861150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Imbalanced data but high accuracy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>
            <p:ph type="title"/>
          </p:nvPr>
        </p:nvSpPr>
        <p:spPr>
          <a:xfrm>
            <a:off x="0" y="426250"/>
            <a:ext cx="51813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Feature importance</a:t>
            </a:r>
            <a:endParaRPr sz="2600"/>
          </a:p>
        </p:txBody>
      </p:sp>
      <p:sp>
        <p:nvSpPr>
          <p:cNvPr id="317" name="Google Shape;317;p39"/>
          <p:cNvSpPr/>
          <p:nvPr/>
        </p:nvSpPr>
        <p:spPr>
          <a:xfrm>
            <a:off x="933113" y="1463225"/>
            <a:ext cx="1543200" cy="603000"/>
          </a:xfrm>
          <a:prstGeom prst="roundRect">
            <a:avLst>
              <a:gd fmla="val 10345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Personal Information</a:t>
            </a:r>
            <a:endParaRPr b="1" sz="1500"/>
          </a:p>
        </p:txBody>
      </p:sp>
      <p:sp>
        <p:nvSpPr>
          <p:cNvPr id="318" name="Google Shape;318;p39"/>
          <p:cNvSpPr/>
          <p:nvPr/>
        </p:nvSpPr>
        <p:spPr>
          <a:xfrm>
            <a:off x="2774275" y="1499082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Customer a</a:t>
            </a:r>
            <a:r>
              <a:rPr lang="en" sz="1300">
                <a:solidFill>
                  <a:schemeClr val="dk1"/>
                </a:solidFill>
              </a:rPr>
              <a:t>ge</a:t>
            </a:r>
            <a:endParaRPr b="1" sz="1300"/>
          </a:p>
        </p:txBody>
      </p:sp>
      <p:sp>
        <p:nvSpPr>
          <p:cNvPr id="319" name="Google Shape;319;p39"/>
          <p:cNvSpPr/>
          <p:nvPr/>
        </p:nvSpPr>
        <p:spPr>
          <a:xfrm>
            <a:off x="4392700" y="1499082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Phone banking status</a:t>
            </a:r>
            <a:endParaRPr b="1" sz="1300"/>
          </a:p>
        </p:txBody>
      </p:sp>
      <p:sp>
        <p:nvSpPr>
          <p:cNvPr id="320" name="Google Shape;320;p39"/>
          <p:cNvSpPr/>
          <p:nvPr/>
        </p:nvSpPr>
        <p:spPr>
          <a:xfrm>
            <a:off x="6011125" y="1499082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Years After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First Contact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21" name="Google Shape;321;p39"/>
          <p:cNvSpPr/>
          <p:nvPr/>
        </p:nvSpPr>
        <p:spPr>
          <a:xfrm>
            <a:off x="933113" y="2460600"/>
            <a:ext cx="1543200" cy="603000"/>
          </a:xfrm>
          <a:prstGeom prst="roundRect">
            <a:avLst>
              <a:gd fmla="val 10345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Credit Card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Information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22" name="Google Shape;322;p39"/>
          <p:cNvSpPr/>
          <p:nvPr/>
        </p:nvSpPr>
        <p:spPr>
          <a:xfrm>
            <a:off x="2774263" y="2496454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Spending amount</a:t>
            </a:r>
            <a:endParaRPr b="1" sz="1300"/>
          </a:p>
        </p:txBody>
      </p:sp>
      <p:sp>
        <p:nvSpPr>
          <p:cNvPr id="323" name="Google Shape;323;p39"/>
          <p:cNvSpPr/>
          <p:nvPr/>
        </p:nvSpPr>
        <p:spPr>
          <a:xfrm>
            <a:off x="4392688" y="2496454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Repayment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amount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24" name="Google Shape;324;p39"/>
          <p:cNvSpPr/>
          <p:nvPr/>
        </p:nvSpPr>
        <p:spPr>
          <a:xfrm>
            <a:off x="6011113" y="2496459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</a:t>
            </a:r>
            <a:r>
              <a:rPr lang="en" sz="1300">
                <a:solidFill>
                  <a:schemeClr val="dk1"/>
                </a:solidFill>
              </a:rPr>
              <a:t>redit card transactions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25" name="Google Shape;325;p39"/>
          <p:cNvSpPr/>
          <p:nvPr/>
        </p:nvSpPr>
        <p:spPr>
          <a:xfrm>
            <a:off x="933113" y="3457975"/>
            <a:ext cx="1543200" cy="603000"/>
          </a:xfrm>
          <a:prstGeom prst="roundRect">
            <a:avLst>
              <a:gd fmla="val 10345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Product Information</a:t>
            </a:r>
            <a:endParaRPr b="1" sz="1500"/>
          </a:p>
        </p:txBody>
      </p:sp>
      <p:sp>
        <p:nvSpPr>
          <p:cNvPr id="326" name="Google Shape;326;p39"/>
          <p:cNvSpPr/>
          <p:nvPr/>
        </p:nvSpPr>
        <p:spPr>
          <a:xfrm>
            <a:off x="2774275" y="3493825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Yes</a:t>
            </a:r>
            <a:endParaRPr b="1" sz="1300"/>
          </a:p>
        </p:txBody>
      </p:sp>
      <p:sp>
        <p:nvSpPr>
          <p:cNvPr id="327" name="Google Shape;327;p39"/>
          <p:cNvSpPr/>
          <p:nvPr/>
        </p:nvSpPr>
        <p:spPr>
          <a:xfrm>
            <a:off x="4392700" y="3493829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No</a:t>
            </a:r>
            <a:endParaRPr b="1"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>
            <p:ph type="title"/>
          </p:nvPr>
        </p:nvSpPr>
        <p:spPr>
          <a:xfrm>
            <a:off x="-624925" y="198800"/>
            <a:ext cx="77082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Categorizing</a:t>
            </a:r>
            <a:endParaRPr/>
          </a:p>
        </p:txBody>
      </p:sp>
      <p:pic>
        <p:nvPicPr>
          <p:cNvPr id="333" name="Google Shape;3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4025"/>
            <a:ext cx="8839199" cy="132756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0"/>
          <p:cNvSpPr/>
          <p:nvPr/>
        </p:nvSpPr>
        <p:spPr>
          <a:xfrm>
            <a:off x="0" y="1472100"/>
            <a:ext cx="9144000" cy="1713300"/>
          </a:xfrm>
          <a:prstGeom prst="rect">
            <a:avLst/>
          </a:prstGeom>
          <a:solidFill>
            <a:srgbClr val="000000">
              <a:alpha val="692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40"/>
          <p:cNvPicPr preferRelativeResize="0"/>
          <p:nvPr/>
        </p:nvPicPr>
        <p:blipFill rotWithShape="1">
          <a:blip r:embed="rId3">
            <a:alphaModFix/>
          </a:blip>
          <a:srcRect b="0" l="41417" r="42028" t="0"/>
          <a:stretch/>
        </p:blipFill>
        <p:spPr>
          <a:xfrm>
            <a:off x="3813276" y="1624025"/>
            <a:ext cx="1463250" cy="13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0"/>
          <p:cNvPicPr preferRelativeResize="0"/>
          <p:nvPr/>
        </p:nvPicPr>
        <p:blipFill rotWithShape="1">
          <a:blip r:embed="rId3">
            <a:alphaModFix/>
          </a:blip>
          <a:srcRect b="0" l="0" r="58583" t="0"/>
          <a:stretch/>
        </p:blipFill>
        <p:spPr>
          <a:xfrm>
            <a:off x="152400" y="1624025"/>
            <a:ext cx="3660876" cy="1327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7" name="Google Shape;337;p40"/>
          <p:cNvGrpSpPr/>
          <p:nvPr/>
        </p:nvGrpSpPr>
        <p:grpSpPr>
          <a:xfrm>
            <a:off x="1294100" y="1624025"/>
            <a:ext cx="3644319" cy="1857050"/>
            <a:chOff x="1294100" y="1624025"/>
            <a:chExt cx="3644319" cy="1857050"/>
          </a:xfrm>
        </p:grpSpPr>
        <p:sp>
          <p:nvSpPr>
            <p:cNvPr id="338" name="Google Shape;338;p40"/>
            <p:cNvSpPr/>
            <p:nvPr/>
          </p:nvSpPr>
          <p:spPr>
            <a:xfrm>
              <a:off x="1294100" y="1624025"/>
              <a:ext cx="2514300" cy="1283100"/>
            </a:xfrm>
            <a:prstGeom prst="rect">
              <a:avLst/>
            </a:prstGeom>
            <a:noFill/>
            <a:ln cap="flat" cmpd="sng" w="19050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0"/>
            <p:cNvSpPr/>
            <p:nvPr/>
          </p:nvSpPr>
          <p:spPr>
            <a:xfrm rot="-5404346">
              <a:off x="3714269" y="1920374"/>
              <a:ext cx="237300" cy="2210700"/>
            </a:xfrm>
            <a:prstGeom prst="curvedRigh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2727425" y="3244375"/>
              <a:ext cx="2134500" cy="236700"/>
            </a:xfrm>
            <a:prstGeom prst="ellipse">
              <a:avLst/>
            </a:prstGeom>
            <a:solidFill>
              <a:srgbClr val="F7E676">
                <a:alpha val="3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Take the average</a:t>
              </a:r>
              <a:endParaRPr/>
            </a:p>
          </p:txBody>
        </p:sp>
      </p:grpSp>
      <p:pic>
        <p:nvPicPr>
          <p:cNvPr id="341" name="Google Shape;341;p40"/>
          <p:cNvPicPr preferRelativeResize="0"/>
          <p:nvPr/>
        </p:nvPicPr>
        <p:blipFill rotWithShape="1">
          <a:blip r:embed="rId3">
            <a:alphaModFix/>
          </a:blip>
          <a:srcRect b="0" l="57969" r="27583" t="0"/>
          <a:stretch/>
        </p:blipFill>
        <p:spPr>
          <a:xfrm>
            <a:off x="5276525" y="1624025"/>
            <a:ext cx="1276999" cy="1327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" name="Google Shape;342;p40"/>
          <p:cNvGrpSpPr/>
          <p:nvPr/>
        </p:nvGrpSpPr>
        <p:grpSpPr>
          <a:xfrm>
            <a:off x="3759775" y="1040250"/>
            <a:ext cx="3482100" cy="613250"/>
            <a:chOff x="3759775" y="1040250"/>
            <a:chExt cx="3482100" cy="613250"/>
          </a:xfrm>
        </p:grpSpPr>
        <p:sp>
          <p:nvSpPr>
            <p:cNvPr id="343" name="Google Shape;343;p40"/>
            <p:cNvSpPr txBox="1"/>
            <p:nvPr/>
          </p:nvSpPr>
          <p:spPr>
            <a:xfrm>
              <a:off x="3759775" y="1040250"/>
              <a:ext cx="34821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Montserrat"/>
                  <a:ea typeface="Montserrat"/>
                  <a:cs typeface="Montserrat"/>
                  <a:sym typeface="Montserrat"/>
                </a:rPr>
                <a:t>10 categories according to percentile</a:t>
              </a:r>
              <a:endParaRPr sz="13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3759775" y="1114350"/>
              <a:ext cx="3375600" cy="236700"/>
            </a:xfrm>
            <a:prstGeom prst="ellipse">
              <a:avLst/>
            </a:prstGeom>
            <a:solidFill>
              <a:srgbClr val="66B7F7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4526825" y="1416200"/>
              <a:ext cx="1635000" cy="237300"/>
            </a:xfrm>
            <a:prstGeom prst="curvedDown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1155CC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40"/>
          <p:cNvSpPr txBox="1"/>
          <p:nvPr/>
        </p:nvSpPr>
        <p:spPr>
          <a:xfrm>
            <a:off x="784500" y="3599725"/>
            <a:ext cx="7575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Average_probability is used to categorize and cluster into value levels from k-means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Average_category is used to find the regularity of the relationship between categories and other information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"/>
          <p:cNvSpPr txBox="1"/>
          <p:nvPr>
            <p:ph type="title"/>
          </p:nvPr>
        </p:nvSpPr>
        <p:spPr>
          <a:xfrm>
            <a:off x="-185875" y="363475"/>
            <a:ext cx="66399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Predict category distribution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1"/>
          <p:cNvSpPr txBox="1"/>
          <p:nvPr/>
        </p:nvSpPr>
        <p:spPr>
          <a:xfrm>
            <a:off x="6132000" y="1570700"/>
            <a:ext cx="2401200" cy="17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Around 88% customers are assigned into category 1. A few customers are category 2 and 3.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Keep that imbalance respect for the real cases.</a:t>
            </a:r>
            <a:endParaRPr/>
          </a:p>
        </p:txBody>
      </p:sp>
      <p:pic>
        <p:nvPicPr>
          <p:cNvPr id="353" name="Google Shape;3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75" y="1198325"/>
            <a:ext cx="5496669" cy="38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1"/>
          <p:cNvSpPr txBox="1"/>
          <p:nvPr/>
        </p:nvSpPr>
        <p:spPr>
          <a:xfrm>
            <a:off x="2630775" y="4804800"/>
            <a:ext cx="89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categories</a:t>
            </a:r>
            <a:endParaRPr sz="1000"/>
          </a:p>
        </p:txBody>
      </p:sp>
      <p:sp>
        <p:nvSpPr>
          <p:cNvPr id="355" name="Google Shape;355;p41"/>
          <p:cNvSpPr txBox="1"/>
          <p:nvPr/>
        </p:nvSpPr>
        <p:spPr>
          <a:xfrm rot="-5400000">
            <a:off x="-666000" y="2620150"/>
            <a:ext cx="167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Number of customers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"/>
          <p:cNvSpPr txBox="1"/>
          <p:nvPr>
            <p:ph type="title"/>
          </p:nvPr>
        </p:nvSpPr>
        <p:spPr>
          <a:xfrm>
            <a:off x="-624925" y="198800"/>
            <a:ext cx="77082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Categorizing</a:t>
            </a:r>
            <a:endParaRPr/>
          </a:p>
        </p:txBody>
      </p:sp>
      <p:pic>
        <p:nvPicPr>
          <p:cNvPr id="361" name="Google Shape;3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4025"/>
            <a:ext cx="8839199" cy="132756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2"/>
          <p:cNvSpPr txBox="1"/>
          <p:nvPr/>
        </p:nvSpPr>
        <p:spPr>
          <a:xfrm>
            <a:off x="246600" y="3581075"/>
            <a:ext cx="83463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Average_probability is used to categorize and cluster into value levels from k-means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Average_category is used to find the regularity of the relationship between categories and other information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Detailed_category provides more details in the previous analysis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Level is used to classify customers according to their relative values</a:t>
            </a:r>
            <a:endParaRPr/>
          </a:p>
        </p:txBody>
      </p:sp>
      <p:sp>
        <p:nvSpPr>
          <p:cNvPr id="363" name="Google Shape;363;p42"/>
          <p:cNvSpPr/>
          <p:nvPr/>
        </p:nvSpPr>
        <p:spPr>
          <a:xfrm>
            <a:off x="0" y="1472100"/>
            <a:ext cx="9144000" cy="1713300"/>
          </a:xfrm>
          <a:prstGeom prst="rect">
            <a:avLst/>
          </a:prstGeom>
          <a:solidFill>
            <a:srgbClr val="000000">
              <a:alpha val="692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42"/>
          <p:cNvPicPr preferRelativeResize="0"/>
          <p:nvPr/>
        </p:nvPicPr>
        <p:blipFill rotWithShape="1">
          <a:blip r:embed="rId3">
            <a:alphaModFix/>
          </a:blip>
          <a:srcRect b="0" l="41417" r="42028" t="0"/>
          <a:stretch/>
        </p:blipFill>
        <p:spPr>
          <a:xfrm>
            <a:off x="3813276" y="1624025"/>
            <a:ext cx="1463250" cy="13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2"/>
          <p:cNvPicPr preferRelativeResize="0"/>
          <p:nvPr/>
        </p:nvPicPr>
        <p:blipFill rotWithShape="1">
          <a:blip r:embed="rId3">
            <a:alphaModFix/>
          </a:blip>
          <a:srcRect b="0" l="72417" r="13135" t="0"/>
          <a:stretch/>
        </p:blipFill>
        <p:spPr>
          <a:xfrm>
            <a:off x="6553525" y="1624025"/>
            <a:ext cx="1276999" cy="1327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6" name="Google Shape;366;p42"/>
          <p:cNvGrpSpPr/>
          <p:nvPr/>
        </p:nvGrpSpPr>
        <p:grpSpPr>
          <a:xfrm>
            <a:off x="4711850" y="2907125"/>
            <a:ext cx="3482100" cy="648050"/>
            <a:chOff x="4711850" y="2907125"/>
            <a:chExt cx="3482100" cy="648050"/>
          </a:xfrm>
        </p:grpSpPr>
        <p:sp>
          <p:nvSpPr>
            <p:cNvPr id="367" name="Google Shape;367;p42"/>
            <p:cNvSpPr/>
            <p:nvPr/>
          </p:nvSpPr>
          <p:spPr>
            <a:xfrm>
              <a:off x="4938425" y="2907125"/>
              <a:ext cx="2866500" cy="263100"/>
            </a:xfrm>
            <a:prstGeom prst="curvedUp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E06666"/>
            </a:solidFill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2"/>
            <p:cNvSpPr txBox="1"/>
            <p:nvPr/>
          </p:nvSpPr>
          <p:spPr>
            <a:xfrm>
              <a:off x="4711850" y="3170275"/>
              <a:ext cx="34821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Montserrat"/>
                  <a:ea typeface="Montserrat"/>
                  <a:cs typeface="Montserrat"/>
                  <a:sym typeface="Montserrat"/>
                </a:rPr>
                <a:t>40 categories according to percentile</a:t>
              </a:r>
              <a:endParaRPr sz="13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9" name="Google Shape;369;p42"/>
            <p:cNvSpPr/>
            <p:nvPr/>
          </p:nvSpPr>
          <p:spPr>
            <a:xfrm>
              <a:off x="4711850" y="3244375"/>
              <a:ext cx="3375600" cy="236700"/>
            </a:xfrm>
            <a:prstGeom prst="ellipse">
              <a:avLst/>
            </a:prstGeom>
            <a:solidFill>
              <a:srgbClr val="F05B5B">
                <a:alpha val="44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0" name="Google Shape;370;p42"/>
          <p:cNvPicPr preferRelativeResize="0"/>
          <p:nvPr/>
        </p:nvPicPr>
        <p:blipFill rotWithShape="1">
          <a:blip r:embed="rId3">
            <a:alphaModFix/>
          </a:blip>
          <a:srcRect b="0" l="86864" r="0" t="0"/>
          <a:stretch/>
        </p:blipFill>
        <p:spPr>
          <a:xfrm>
            <a:off x="7830524" y="1624025"/>
            <a:ext cx="1161074" cy="1327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1" name="Google Shape;371;p42"/>
          <p:cNvGrpSpPr/>
          <p:nvPr/>
        </p:nvGrpSpPr>
        <p:grpSpPr>
          <a:xfrm>
            <a:off x="4638025" y="1114363"/>
            <a:ext cx="3916800" cy="539138"/>
            <a:chOff x="4638025" y="1114363"/>
            <a:chExt cx="3916800" cy="539138"/>
          </a:xfrm>
        </p:grpSpPr>
        <p:sp>
          <p:nvSpPr>
            <p:cNvPr id="372" name="Google Shape;372;p42"/>
            <p:cNvSpPr/>
            <p:nvPr/>
          </p:nvSpPr>
          <p:spPr>
            <a:xfrm>
              <a:off x="5151625" y="1114363"/>
              <a:ext cx="2889600" cy="236700"/>
            </a:xfrm>
            <a:prstGeom prst="ellipse">
              <a:avLst/>
            </a:prstGeom>
            <a:solidFill>
              <a:srgbClr val="9DF7B6">
                <a:alpha val="40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K-means into 4 levels</a:t>
              </a:r>
              <a:endParaRPr/>
            </a:p>
          </p:txBody>
        </p:sp>
        <p:sp>
          <p:nvSpPr>
            <p:cNvPr id="373" name="Google Shape;373;p42"/>
            <p:cNvSpPr/>
            <p:nvPr/>
          </p:nvSpPr>
          <p:spPr>
            <a:xfrm>
              <a:off x="4638025" y="1416200"/>
              <a:ext cx="3916800" cy="237300"/>
            </a:xfrm>
            <a:prstGeom prst="curvedDown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9DF7B6">
                <a:alpha val="40200"/>
              </a:srgbClr>
            </a:solidFill>
            <a:ln cap="flat" cmpd="sng" w="9525">
              <a:solidFill>
                <a:srgbClr val="9DF7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"/>
          <p:cNvSpPr txBox="1"/>
          <p:nvPr>
            <p:ph type="title"/>
          </p:nvPr>
        </p:nvSpPr>
        <p:spPr>
          <a:xfrm>
            <a:off x="-481475" y="383175"/>
            <a:ext cx="77082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</a:t>
            </a:r>
            <a:r>
              <a:rPr lang="en"/>
              <a:t> distribution</a:t>
            </a:r>
            <a:endParaRPr/>
          </a:p>
        </p:txBody>
      </p:sp>
      <p:sp>
        <p:nvSpPr>
          <p:cNvPr id="379" name="Google Shape;379;p43"/>
          <p:cNvSpPr txBox="1"/>
          <p:nvPr/>
        </p:nvSpPr>
        <p:spPr>
          <a:xfrm>
            <a:off x="5806625" y="818550"/>
            <a:ext cx="2815200" cy="27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Customers are clustered into four levels based on their average probability by k-means. There are more high value customers than other customers.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Center for each level: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Low: 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0.015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Relatively low: 0.139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Relatively high: 0.331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High: 0.683</a:t>
            </a:r>
            <a:endParaRPr/>
          </a:p>
        </p:txBody>
      </p:sp>
      <p:pic>
        <p:nvPicPr>
          <p:cNvPr id="380" name="Google Shape;3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400" y="1232400"/>
            <a:ext cx="4484345" cy="38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3"/>
          <p:cNvSpPr txBox="1"/>
          <p:nvPr/>
        </p:nvSpPr>
        <p:spPr>
          <a:xfrm>
            <a:off x="4404500" y="1182425"/>
            <a:ext cx="57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72515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43"/>
          <p:cNvSpPr txBox="1"/>
          <p:nvPr/>
        </p:nvSpPr>
        <p:spPr>
          <a:xfrm>
            <a:off x="3364600" y="3522300"/>
            <a:ext cx="57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7777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43"/>
          <p:cNvSpPr txBox="1"/>
          <p:nvPr/>
        </p:nvSpPr>
        <p:spPr>
          <a:xfrm>
            <a:off x="2344450" y="3708850"/>
            <a:ext cx="57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2415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43"/>
          <p:cNvSpPr txBox="1"/>
          <p:nvPr/>
        </p:nvSpPr>
        <p:spPr>
          <a:xfrm>
            <a:off x="1422850" y="3777825"/>
            <a:ext cx="57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871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3"/>
          <p:cNvSpPr txBox="1"/>
          <p:nvPr/>
        </p:nvSpPr>
        <p:spPr>
          <a:xfrm>
            <a:off x="5806625" y="3861000"/>
            <a:ext cx="3397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Next step: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 predicted categories and take the mean value for each </a:t>
            </a:r>
            <a:r>
              <a:rPr lang="en"/>
              <a:t>category to find </a:t>
            </a:r>
            <a:r>
              <a:rPr lang="en">
                <a:solidFill>
                  <a:schemeClr val="dk1"/>
                </a:solidFill>
              </a:rPr>
              <a:t>the trend of specific features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/>
          <p:nvPr>
            <p:ph type="title"/>
          </p:nvPr>
        </p:nvSpPr>
        <p:spPr>
          <a:xfrm>
            <a:off x="0" y="426250"/>
            <a:ext cx="51813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Feature importance</a:t>
            </a:r>
            <a:endParaRPr sz="2600"/>
          </a:p>
        </p:txBody>
      </p:sp>
      <p:sp>
        <p:nvSpPr>
          <p:cNvPr id="391" name="Google Shape;391;p44"/>
          <p:cNvSpPr/>
          <p:nvPr/>
        </p:nvSpPr>
        <p:spPr>
          <a:xfrm>
            <a:off x="933113" y="1463225"/>
            <a:ext cx="1543200" cy="603000"/>
          </a:xfrm>
          <a:prstGeom prst="roundRect">
            <a:avLst>
              <a:gd fmla="val 10345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Personal Information</a:t>
            </a:r>
            <a:endParaRPr b="1" sz="1500"/>
          </a:p>
        </p:txBody>
      </p:sp>
      <p:sp>
        <p:nvSpPr>
          <p:cNvPr id="392" name="Google Shape;392;p44"/>
          <p:cNvSpPr/>
          <p:nvPr/>
        </p:nvSpPr>
        <p:spPr>
          <a:xfrm>
            <a:off x="2774275" y="1499082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Customer age</a:t>
            </a:r>
            <a:endParaRPr b="1" sz="1300"/>
          </a:p>
        </p:txBody>
      </p:sp>
      <p:sp>
        <p:nvSpPr>
          <p:cNvPr id="393" name="Google Shape;393;p44"/>
          <p:cNvSpPr/>
          <p:nvPr/>
        </p:nvSpPr>
        <p:spPr>
          <a:xfrm>
            <a:off x="4392700" y="1499082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Phone banking status</a:t>
            </a:r>
            <a:endParaRPr b="1" sz="1300"/>
          </a:p>
        </p:txBody>
      </p:sp>
      <p:sp>
        <p:nvSpPr>
          <p:cNvPr id="394" name="Google Shape;394;p44"/>
          <p:cNvSpPr/>
          <p:nvPr/>
        </p:nvSpPr>
        <p:spPr>
          <a:xfrm>
            <a:off x="6011125" y="1499082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Years After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First Contact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95" name="Google Shape;395;p44"/>
          <p:cNvSpPr/>
          <p:nvPr/>
        </p:nvSpPr>
        <p:spPr>
          <a:xfrm>
            <a:off x="933113" y="2460600"/>
            <a:ext cx="1543200" cy="603000"/>
          </a:xfrm>
          <a:prstGeom prst="roundRect">
            <a:avLst>
              <a:gd fmla="val 10345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Credit Card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Information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96" name="Google Shape;396;p44"/>
          <p:cNvSpPr/>
          <p:nvPr/>
        </p:nvSpPr>
        <p:spPr>
          <a:xfrm>
            <a:off x="2774263" y="2496454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Spending amount</a:t>
            </a:r>
            <a:endParaRPr b="1" sz="1300"/>
          </a:p>
        </p:txBody>
      </p:sp>
      <p:sp>
        <p:nvSpPr>
          <p:cNvPr id="397" name="Google Shape;397;p44"/>
          <p:cNvSpPr/>
          <p:nvPr/>
        </p:nvSpPr>
        <p:spPr>
          <a:xfrm>
            <a:off x="4392688" y="2496454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Repayment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amount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98" name="Google Shape;398;p44"/>
          <p:cNvSpPr/>
          <p:nvPr/>
        </p:nvSpPr>
        <p:spPr>
          <a:xfrm>
            <a:off x="6011113" y="2496459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Credit card transactions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99" name="Google Shape;399;p44"/>
          <p:cNvSpPr/>
          <p:nvPr/>
        </p:nvSpPr>
        <p:spPr>
          <a:xfrm>
            <a:off x="933113" y="3457975"/>
            <a:ext cx="1543200" cy="603000"/>
          </a:xfrm>
          <a:prstGeom prst="roundRect">
            <a:avLst>
              <a:gd fmla="val 10345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Product Information</a:t>
            </a:r>
            <a:endParaRPr b="1" sz="1500"/>
          </a:p>
        </p:txBody>
      </p:sp>
      <p:sp>
        <p:nvSpPr>
          <p:cNvPr id="400" name="Google Shape;400;p44"/>
          <p:cNvSpPr/>
          <p:nvPr/>
        </p:nvSpPr>
        <p:spPr>
          <a:xfrm>
            <a:off x="2774275" y="3493825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Yes</a:t>
            </a:r>
            <a:endParaRPr b="1" sz="1300"/>
          </a:p>
        </p:txBody>
      </p:sp>
      <p:sp>
        <p:nvSpPr>
          <p:cNvPr id="401" name="Google Shape;401;p44"/>
          <p:cNvSpPr/>
          <p:nvPr/>
        </p:nvSpPr>
        <p:spPr>
          <a:xfrm>
            <a:off x="4392700" y="3493829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No</a:t>
            </a:r>
            <a:endParaRPr b="1" sz="1300"/>
          </a:p>
        </p:txBody>
      </p:sp>
      <p:sp>
        <p:nvSpPr>
          <p:cNvPr id="402" name="Google Shape;402;p44"/>
          <p:cNvSpPr/>
          <p:nvPr/>
        </p:nvSpPr>
        <p:spPr>
          <a:xfrm>
            <a:off x="-2412125" y="-97550"/>
            <a:ext cx="12894300" cy="5651100"/>
          </a:xfrm>
          <a:prstGeom prst="rect">
            <a:avLst/>
          </a:prstGeom>
          <a:solidFill>
            <a:srgbClr val="000000">
              <a:alpha val="692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4"/>
          <p:cNvSpPr/>
          <p:nvPr/>
        </p:nvSpPr>
        <p:spPr>
          <a:xfrm>
            <a:off x="933113" y="1463225"/>
            <a:ext cx="1543200" cy="603000"/>
          </a:xfrm>
          <a:prstGeom prst="roundRect">
            <a:avLst>
              <a:gd fmla="val 10345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Personal Information</a:t>
            </a:r>
            <a:endParaRPr b="1" sz="1500"/>
          </a:p>
        </p:txBody>
      </p:sp>
      <p:sp>
        <p:nvSpPr>
          <p:cNvPr id="404" name="Google Shape;404;p44"/>
          <p:cNvSpPr/>
          <p:nvPr/>
        </p:nvSpPr>
        <p:spPr>
          <a:xfrm>
            <a:off x="2774275" y="1499082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Customer age</a:t>
            </a:r>
            <a:endParaRPr b="1" sz="1300"/>
          </a:p>
        </p:txBody>
      </p:sp>
      <p:sp>
        <p:nvSpPr>
          <p:cNvPr id="405" name="Google Shape;405;p44"/>
          <p:cNvSpPr/>
          <p:nvPr/>
        </p:nvSpPr>
        <p:spPr>
          <a:xfrm>
            <a:off x="4392700" y="1499082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Phone banking status</a:t>
            </a:r>
            <a:endParaRPr b="1" sz="1300"/>
          </a:p>
        </p:txBody>
      </p:sp>
      <p:sp>
        <p:nvSpPr>
          <p:cNvPr id="406" name="Google Shape;406;p44"/>
          <p:cNvSpPr/>
          <p:nvPr/>
        </p:nvSpPr>
        <p:spPr>
          <a:xfrm>
            <a:off x="6011125" y="1499082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Years After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First Contact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 txBox="1"/>
          <p:nvPr>
            <p:ph type="title"/>
          </p:nvPr>
        </p:nvSpPr>
        <p:spPr>
          <a:xfrm>
            <a:off x="6599275" y="854175"/>
            <a:ext cx="2451900" cy="12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Personal Information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Verification</a:t>
            </a:r>
            <a:endParaRPr sz="2400"/>
          </a:p>
        </p:txBody>
      </p:sp>
      <p:sp>
        <p:nvSpPr>
          <p:cNvPr id="412" name="Google Shape;412;p45"/>
          <p:cNvSpPr txBox="1"/>
          <p:nvPr/>
        </p:nvSpPr>
        <p:spPr>
          <a:xfrm>
            <a:off x="6830575" y="2413125"/>
            <a:ext cx="2220600" cy="25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chemeClr val="dk2"/>
                </a:solidFill>
              </a:rPr>
              <a:t>blue</a:t>
            </a:r>
            <a:r>
              <a:rPr lang="en"/>
              <a:t> line</a:t>
            </a:r>
            <a:r>
              <a:rPr lang="en"/>
              <a:t> shows that category prediction satisfies original HSBC classification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FF9900"/>
                </a:solidFill>
              </a:rPr>
              <a:t>orange</a:t>
            </a:r>
            <a:r>
              <a:rPr lang="en"/>
              <a:t> and </a:t>
            </a:r>
            <a:r>
              <a:rPr lang="en">
                <a:solidFill>
                  <a:srgbClr val="6AA84F"/>
                </a:solidFill>
              </a:rPr>
              <a:t>green</a:t>
            </a:r>
            <a:r>
              <a:rPr lang="en"/>
              <a:t> line show that phone banking and overseas account decrease with a higher attrition category</a:t>
            </a:r>
            <a:endParaRPr/>
          </a:p>
        </p:txBody>
      </p:sp>
      <p:pic>
        <p:nvPicPr>
          <p:cNvPr id="413" name="Google Shape;41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00" y="0"/>
            <a:ext cx="627876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5"/>
          <p:cNvSpPr txBox="1"/>
          <p:nvPr/>
        </p:nvSpPr>
        <p:spPr>
          <a:xfrm rot="-5400000">
            <a:off x="-1235850" y="1751475"/>
            <a:ext cx="291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Average value of each category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45"/>
          <p:cNvSpPr txBox="1"/>
          <p:nvPr/>
        </p:nvSpPr>
        <p:spPr>
          <a:xfrm>
            <a:off x="789650" y="4867600"/>
            <a:ext cx="136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Low</a:t>
            </a: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 attrition category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45"/>
          <p:cNvSpPr txBox="1"/>
          <p:nvPr/>
        </p:nvSpPr>
        <p:spPr>
          <a:xfrm>
            <a:off x="5122030" y="4867600"/>
            <a:ext cx="16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High</a:t>
            </a: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 attrition category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 txBox="1"/>
          <p:nvPr>
            <p:ph type="title"/>
          </p:nvPr>
        </p:nvSpPr>
        <p:spPr>
          <a:xfrm>
            <a:off x="4153375" y="565350"/>
            <a:ext cx="51303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Personal Info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Age</a:t>
            </a:r>
            <a:endParaRPr sz="2000"/>
          </a:p>
        </p:txBody>
      </p:sp>
      <p:sp>
        <p:nvSpPr>
          <p:cNvPr id="422" name="Google Shape;422;p46"/>
          <p:cNvSpPr txBox="1"/>
          <p:nvPr/>
        </p:nvSpPr>
        <p:spPr>
          <a:xfrm>
            <a:off x="5640350" y="2585625"/>
            <a:ext cx="326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age of most of the customers is in the range of 26 to 50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Age is positively correlated with the attrition probability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3" name="Google Shape;423;p46"/>
          <p:cNvSpPr txBox="1"/>
          <p:nvPr/>
        </p:nvSpPr>
        <p:spPr>
          <a:xfrm>
            <a:off x="5568615" y="1553425"/>
            <a:ext cx="296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X-axis: Age group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Y-axis: the amount of group people / Inactive Rate</a:t>
            </a:r>
            <a:endParaRPr/>
          </a:p>
        </p:txBody>
      </p:sp>
      <p:pic>
        <p:nvPicPr>
          <p:cNvPr id="424" name="Google Shape;4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50" y="1309800"/>
            <a:ext cx="5263816" cy="3165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 and</a:t>
            </a:r>
            <a:r>
              <a:rPr lang="en"/>
              <a:t> Roadmap</a:t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>
            <a:off x="713225" y="2590875"/>
            <a:ext cx="25695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3282625" y="2279425"/>
            <a:ext cx="25695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5852025" y="1976450"/>
            <a:ext cx="25695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 rot="5400000">
            <a:off x="3029775" y="2435150"/>
            <a:ext cx="4146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 rot="5400000">
            <a:off x="5600575" y="2127200"/>
            <a:ext cx="4047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 txBox="1"/>
          <p:nvPr>
            <p:ph idx="4294967295" type="subTitle"/>
          </p:nvPr>
        </p:nvSpPr>
        <p:spPr>
          <a:xfrm>
            <a:off x="1227425" y="2079650"/>
            <a:ext cx="1541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Phase 1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96" name="Google Shape;196;p29"/>
          <p:cNvSpPr txBox="1"/>
          <p:nvPr>
            <p:ph idx="4294967295" type="subTitle"/>
          </p:nvPr>
        </p:nvSpPr>
        <p:spPr>
          <a:xfrm>
            <a:off x="3796825" y="1764100"/>
            <a:ext cx="1541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Phase 2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97" name="Google Shape;197;p29"/>
          <p:cNvSpPr txBox="1"/>
          <p:nvPr>
            <p:ph idx="4294967295" type="subTitle"/>
          </p:nvPr>
        </p:nvSpPr>
        <p:spPr>
          <a:xfrm>
            <a:off x="6366225" y="1471875"/>
            <a:ext cx="1541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Phase 3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98" name="Google Shape;198;p29"/>
          <p:cNvSpPr txBox="1"/>
          <p:nvPr>
            <p:ph idx="4294967295" type="subTitle"/>
          </p:nvPr>
        </p:nvSpPr>
        <p:spPr>
          <a:xfrm>
            <a:off x="713225" y="2694050"/>
            <a:ext cx="25695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Calculate customer values according to their personal information, purchase power, and consumption habit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199" name="Google Shape;199;p29"/>
          <p:cNvSpPr txBox="1"/>
          <p:nvPr>
            <p:ph idx="4294967295" type="subTitle"/>
          </p:nvPr>
        </p:nvSpPr>
        <p:spPr>
          <a:xfrm>
            <a:off x="3406075" y="2359725"/>
            <a:ext cx="2402400" cy="1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Design a customer Lifecycle and assign customers (mainly high value customers) into different stages 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200" name="Google Shape;200;p29"/>
          <p:cNvSpPr txBox="1"/>
          <p:nvPr>
            <p:ph idx="4294967295" type="subTitle"/>
          </p:nvPr>
        </p:nvSpPr>
        <p:spPr>
          <a:xfrm>
            <a:off x="6019125" y="2079650"/>
            <a:ext cx="2402400" cy="13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Recommend p</a:t>
            </a:r>
            <a:r>
              <a:rPr b="1" lang="en" sz="1400">
                <a:solidFill>
                  <a:schemeClr val="dk1"/>
                </a:solidFill>
              </a:rPr>
              <a:t>ersonalize products or services to different customers stages or segments 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201" name="Google Shape;201;p2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7"/>
          <p:cNvSpPr txBox="1"/>
          <p:nvPr>
            <p:ph type="title"/>
          </p:nvPr>
        </p:nvSpPr>
        <p:spPr>
          <a:xfrm>
            <a:off x="640750" y="269625"/>
            <a:ext cx="51303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Personal Info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Years After First Contact</a:t>
            </a:r>
            <a:endParaRPr sz="2000"/>
          </a:p>
        </p:txBody>
      </p:sp>
      <p:pic>
        <p:nvPicPr>
          <p:cNvPr id="430" name="Google Shape;43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00" y="1446225"/>
            <a:ext cx="5292975" cy="3446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7"/>
          <p:cNvSpPr txBox="1"/>
          <p:nvPr/>
        </p:nvSpPr>
        <p:spPr>
          <a:xfrm>
            <a:off x="6221275" y="1752150"/>
            <a:ext cx="22206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More than 50000 customers have opened the account for two years. Those with 2 to 3 years account have the highest attrition probability.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8"/>
          <p:cNvSpPr txBox="1"/>
          <p:nvPr>
            <p:ph type="title"/>
          </p:nvPr>
        </p:nvSpPr>
        <p:spPr>
          <a:xfrm>
            <a:off x="0" y="426250"/>
            <a:ext cx="51813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Feature importance</a:t>
            </a:r>
            <a:endParaRPr sz="2600"/>
          </a:p>
        </p:txBody>
      </p:sp>
      <p:sp>
        <p:nvSpPr>
          <p:cNvPr id="437" name="Google Shape;437;p48"/>
          <p:cNvSpPr/>
          <p:nvPr/>
        </p:nvSpPr>
        <p:spPr>
          <a:xfrm>
            <a:off x="933113" y="1463225"/>
            <a:ext cx="1543200" cy="603000"/>
          </a:xfrm>
          <a:prstGeom prst="roundRect">
            <a:avLst>
              <a:gd fmla="val 10345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Personal Information</a:t>
            </a:r>
            <a:endParaRPr b="1" sz="1500"/>
          </a:p>
        </p:txBody>
      </p:sp>
      <p:sp>
        <p:nvSpPr>
          <p:cNvPr id="438" name="Google Shape;438;p48"/>
          <p:cNvSpPr/>
          <p:nvPr/>
        </p:nvSpPr>
        <p:spPr>
          <a:xfrm>
            <a:off x="2774275" y="1499082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Customer age</a:t>
            </a:r>
            <a:endParaRPr b="1" sz="1300"/>
          </a:p>
        </p:txBody>
      </p:sp>
      <p:sp>
        <p:nvSpPr>
          <p:cNvPr id="439" name="Google Shape;439;p48"/>
          <p:cNvSpPr/>
          <p:nvPr/>
        </p:nvSpPr>
        <p:spPr>
          <a:xfrm>
            <a:off x="4392700" y="1499082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Phone banking status</a:t>
            </a:r>
            <a:endParaRPr b="1" sz="1300"/>
          </a:p>
        </p:txBody>
      </p:sp>
      <p:sp>
        <p:nvSpPr>
          <p:cNvPr id="440" name="Google Shape;440;p48"/>
          <p:cNvSpPr/>
          <p:nvPr/>
        </p:nvSpPr>
        <p:spPr>
          <a:xfrm>
            <a:off x="6011125" y="1499082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Years After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First Contact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41" name="Google Shape;441;p48"/>
          <p:cNvSpPr/>
          <p:nvPr/>
        </p:nvSpPr>
        <p:spPr>
          <a:xfrm>
            <a:off x="933113" y="2460600"/>
            <a:ext cx="1543200" cy="603000"/>
          </a:xfrm>
          <a:prstGeom prst="roundRect">
            <a:avLst>
              <a:gd fmla="val 10345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Credit Card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Information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442" name="Google Shape;442;p48"/>
          <p:cNvSpPr/>
          <p:nvPr/>
        </p:nvSpPr>
        <p:spPr>
          <a:xfrm>
            <a:off x="2774263" y="2496454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Spending amount</a:t>
            </a:r>
            <a:endParaRPr b="1" sz="1300"/>
          </a:p>
        </p:txBody>
      </p:sp>
      <p:sp>
        <p:nvSpPr>
          <p:cNvPr id="443" name="Google Shape;443;p48"/>
          <p:cNvSpPr/>
          <p:nvPr/>
        </p:nvSpPr>
        <p:spPr>
          <a:xfrm>
            <a:off x="4392688" y="2496454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Repayment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amount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44" name="Google Shape;444;p48"/>
          <p:cNvSpPr/>
          <p:nvPr/>
        </p:nvSpPr>
        <p:spPr>
          <a:xfrm>
            <a:off x="6011113" y="2496459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Credit card transactions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45" name="Google Shape;445;p48"/>
          <p:cNvSpPr/>
          <p:nvPr/>
        </p:nvSpPr>
        <p:spPr>
          <a:xfrm>
            <a:off x="933113" y="3457975"/>
            <a:ext cx="1543200" cy="603000"/>
          </a:xfrm>
          <a:prstGeom prst="roundRect">
            <a:avLst>
              <a:gd fmla="val 10345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Product Information</a:t>
            </a:r>
            <a:endParaRPr b="1" sz="1500"/>
          </a:p>
        </p:txBody>
      </p:sp>
      <p:sp>
        <p:nvSpPr>
          <p:cNvPr id="446" name="Google Shape;446;p48"/>
          <p:cNvSpPr/>
          <p:nvPr/>
        </p:nvSpPr>
        <p:spPr>
          <a:xfrm>
            <a:off x="2774275" y="3493825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Yes</a:t>
            </a:r>
            <a:endParaRPr b="1" sz="1300"/>
          </a:p>
        </p:txBody>
      </p:sp>
      <p:sp>
        <p:nvSpPr>
          <p:cNvPr id="447" name="Google Shape;447;p48"/>
          <p:cNvSpPr/>
          <p:nvPr/>
        </p:nvSpPr>
        <p:spPr>
          <a:xfrm>
            <a:off x="4392700" y="3493829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No</a:t>
            </a:r>
            <a:endParaRPr b="1" sz="1300"/>
          </a:p>
        </p:txBody>
      </p:sp>
      <p:sp>
        <p:nvSpPr>
          <p:cNvPr id="448" name="Google Shape;448;p48"/>
          <p:cNvSpPr/>
          <p:nvPr/>
        </p:nvSpPr>
        <p:spPr>
          <a:xfrm>
            <a:off x="-2412125" y="-97550"/>
            <a:ext cx="12894300" cy="5651100"/>
          </a:xfrm>
          <a:prstGeom prst="rect">
            <a:avLst/>
          </a:prstGeom>
          <a:solidFill>
            <a:srgbClr val="000000">
              <a:alpha val="692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8"/>
          <p:cNvSpPr/>
          <p:nvPr/>
        </p:nvSpPr>
        <p:spPr>
          <a:xfrm>
            <a:off x="933113" y="2460600"/>
            <a:ext cx="1543200" cy="603000"/>
          </a:xfrm>
          <a:prstGeom prst="roundRect">
            <a:avLst>
              <a:gd fmla="val 10345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Credit Card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Information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450" name="Google Shape;450;p48"/>
          <p:cNvSpPr/>
          <p:nvPr/>
        </p:nvSpPr>
        <p:spPr>
          <a:xfrm>
            <a:off x="2774263" y="2496454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Spending amount</a:t>
            </a:r>
            <a:endParaRPr b="1" sz="1300"/>
          </a:p>
        </p:txBody>
      </p:sp>
      <p:sp>
        <p:nvSpPr>
          <p:cNvPr id="451" name="Google Shape;451;p48"/>
          <p:cNvSpPr/>
          <p:nvPr/>
        </p:nvSpPr>
        <p:spPr>
          <a:xfrm>
            <a:off x="4392688" y="2496454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Repayment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amount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52" name="Google Shape;452;p48"/>
          <p:cNvSpPr/>
          <p:nvPr/>
        </p:nvSpPr>
        <p:spPr>
          <a:xfrm>
            <a:off x="6011113" y="2496459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Credit card transactions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50" y="694400"/>
            <a:ext cx="5567033" cy="44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9"/>
          <p:cNvSpPr txBox="1"/>
          <p:nvPr>
            <p:ph type="title"/>
          </p:nvPr>
        </p:nvSpPr>
        <p:spPr>
          <a:xfrm>
            <a:off x="6112800" y="861875"/>
            <a:ext cx="29868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</a:t>
            </a:r>
            <a:r>
              <a:rPr lang="en"/>
              <a:t>Verification</a:t>
            </a:r>
            <a:endParaRPr/>
          </a:p>
        </p:txBody>
      </p:sp>
      <p:sp>
        <p:nvSpPr>
          <p:cNvPr id="459" name="Google Shape;459;p49"/>
          <p:cNvSpPr txBox="1"/>
          <p:nvPr/>
        </p:nvSpPr>
        <p:spPr>
          <a:xfrm>
            <a:off x="6391900" y="2202725"/>
            <a:ext cx="2645400" cy="25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Credit card records are divided into spending, repayment, interest, and other bill type.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There is obvious trend for each feature. Customers in lower attrition category have higher spending bill, higher repayment bill, and more </a:t>
            </a:r>
            <a:r>
              <a:rPr lang="en"/>
              <a:t>total</a:t>
            </a:r>
            <a:r>
              <a:rPr lang="en"/>
              <a:t> transaction records.</a:t>
            </a:r>
            <a:endParaRPr/>
          </a:p>
        </p:txBody>
      </p:sp>
      <p:sp>
        <p:nvSpPr>
          <p:cNvPr id="460" name="Google Shape;460;p49"/>
          <p:cNvSpPr txBox="1"/>
          <p:nvPr/>
        </p:nvSpPr>
        <p:spPr>
          <a:xfrm>
            <a:off x="918250" y="4868675"/>
            <a:ext cx="162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Low</a:t>
            </a: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 attrition category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49"/>
          <p:cNvSpPr txBox="1"/>
          <p:nvPr/>
        </p:nvSpPr>
        <p:spPr>
          <a:xfrm>
            <a:off x="4708525" y="4868675"/>
            <a:ext cx="192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High</a:t>
            </a: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 attrition category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49"/>
          <p:cNvSpPr txBox="1"/>
          <p:nvPr/>
        </p:nvSpPr>
        <p:spPr>
          <a:xfrm rot="-5400000">
            <a:off x="-1058550" y="2160275"/>
            <a:ext cx="291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Average value of each category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0"/>
          <p:cNvSpPr txBox="1"/>
          <p:nvPr>
            <p:ph type="title"/>
          </p:nvPr>
        </p:nvSpPr>
        <p:spPr>
          <a:xfrm>
            <a:off x="5520725" y="687663"/>
            <a:ext cx="27852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Spending Bill</a:t>
            </a:r>
            <a:endParaRPr/>
          </a:p>
        </p:txBody>
      </p:sp>
      <p:pic>
        <p:nvPicPr>
          <p:cNvPr id="468" name="Google Shape;46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25" y="263225"/>
            <a:ext cx="4491600" cy="280822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0"/>
          <p:cNvSpPr txBox="1"/>
          <p:nvPr/>
        </p:nvSpPr>
        <p:spPr>
          <a:xfrm>
            <a:off x="413925" y="2906350"/>
            <a:ext cx="360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1       2       3       4        5       6       7       8       9      10</a:t>
            </a:r>
            <a:endParaRPr sz="1100"/>
          </a:p>
        </p:txBody>
      </p:sp>
      <p:sp>
        <p:nvSpPr>
          <p:cNvPr id="470" name="Google Shape;470;p50"/>
          <p:cNvSpPr txBox="1"/>
          <p:nvPr/>
        </p:nvSpPr>
        <p:spPr>
          <a:xfrm>
            <a:off x="1474600" y="3026575"/>
            <a:ext cx="19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verage _category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1" name="Google Shape;47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25" y="3443151"/>
            <a:ext cx="7776526" cy="15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0"/>
          <p:cNvSpPr txBox="1"/>
          <p:nvPr/>
        </p:nvSpPr>
        <p:spPr>
          <a:xfrm>
            <a:off x="5272175" y="1387175"/>
            <a:ext cx="3282300" cy="17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scatter plot and line graph show that those with predicted category 1 have higher spending bills.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lang="en">
                <a:solidFill>
                  <a:schemeClr val="dk1"/>
                </a:solidFill>
              </a:rPr>
              <a:t>the spending bill</a:t>
            </a:r>
            <a:r>
              <a:rPr lang="en">
                <a:solidFill>
                  <a:schemeClr val="dk1"/>
                </a:solidFill>
              </a:rPr>
              <a:t> &gt; 3,000,000, the customer will most likely in a lower attrition category.</a:t>
            </a:r>
            <a:endParaRPr/>
          </a:p>
        </p:txBody>
      </p:sp>
      <p:sp>
        <p:nvSpPr>
          <p:cNvPr id="473" name="Google Shape;473;p50"/>
          <p:cNvSpPr txBox="1"/>
          <p:nvPr/>
        </p:nvSpPr>
        <p:spPr>
          <a:xfrm>
            <a:off x="155300" y="4761500"/>
            <a:ext cx="162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Low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 attrition category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50"/>
          <p:cNvSpPr txBox="1"/>
          <p:nvPr/>
        </p:nvSpPr>
        <p:spPr>
          <a:xfrm>
            <a:off x="6459625" y="4726225"/>
            <a:ext cx="192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High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 attrition category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1"/>
          <p:cNvSpPr txBox="1"/>
          <p:nvPr>
            <p:ph type="title"/>
          </p:nvPr>
        </p:nvSpPr>
        <p:spPr>
          <a:xfrm>
            <a:off x="0" y="426250"/>
            <a:ext cx="51813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Feature importance</a:t>
            </a:r>
            <a:endParaRPr sz="2600"/>
          </a:p>
        </p:txBody>
      </p:sp>
      <p:sp>
        <p:nvSpPr>
          <p:cNvPr id="480" name="Google Shape;480;p51"/>
          <p:cNvSpPr/>
          <p:nvPr/>
        </p:nvSpPr>
        <p:spPr>
          <a:xfrm>
            <a:off x="933113" y="1463225"/>
            <a:ext cx="1543200" cy="603000"/>
          </a:xfrm>
          <a:prstGeom prst="roundRect">
            <a:avLst>
              <a:gd fmla="val 10345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Personal Information</a:t>
            </a:r>
            <a:endParaRPr b="1" sz="1500"/>
          </a:p>
        </p:txBody>
      </p:sp>
      <p:sp>
        <p:nvSpPr>
          <p:cNvPr id="481" name="Google Shape;481;p51"/>
          <p:cNvSpPr/>
          <p:nvPr/>
        </p:nvSpPr>
        <p:spPr>
          <a:xfrm>
            <a:off x="2774275" y="1499082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Customer age</a:t>
            </a:r>
            <a:endParaRPr b="1" sz="1300"/>
          </a:p>
        </p:txBody>
      </p:sp>
      <p:sp>
        <p:nvSpPr>
          <p:cNvPr id="482" name="Google Shape;482;p51"/>
          <p:cNvSpPr/>
          <p:nvPr/>
        </p:nvSpPr>
        <p:spPr>
          <a:xfrm>
            <a:off x="4392700" y="1499082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Phone banking status</a:t>
            </a:r>
            <a:endParaRPr b="1" sz="1300"/>
          </a:p>
        </p:txBody>
      </p:sp>
      <p:sp>
        <p:nvSpPr>
          <p:cNvPr id="483" name="Google Shape;483;p51"/>
          <p:cNvSpPr/>
          <p:nvPr/>
        </p:nvSpPr>
        <p:spPr>
          <a:xfrm>
            <a:off x="6011125" y="1499082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Years After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First Contact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84" name="Google Shape;484;p51"/>
          <p:cNvSpPr/>
          <p:nvPr/>
        </p:nvSpPr>
        <p:spPr>
          <a:xfrm>
            <a:off x="933113" y="2460600"/>
            <a:ext cx="1543200" cy="603000"/>
          </a:xfrm>
          <a:prstGeom prst="roundRect">
            <a:avLst>
              <a:gd fmla="val 10345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Credit Card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Information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485" name="Google Shape;485;p51"/>
          <p:cNvSpPr/>
          <p:nvPr/>
        </p:nvSpPr>
        <p:spPr>
          <a:xfrm>
            <a:off x="2774263" y="2496454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Spending amount</a:t>
            </a:r>
            <a:endParaRPr b="1" sz="1300"/>
          </a:p>
        </p:txBody>
      </p:sp>
      <p:sp>
        <p:nvSpPr>
          <p:cNvPr id="486" name="Google Shape;486;p51"/>
          <p:cNvSpPr/>
          <p:nvPr/>
        </p:nvSpPr>
        <p:spPr>
          <a:xfrm>
            <a:off x="4392688" y="2496454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Repayment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amount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87" name="Google Shape;487;p51"/>
          <p:cNvSpPr/>
          <p:nvPr/>
        </p:nvSpPr>
        <p:spPr>
          <a:xfrm>
            <a:off x="6011113" y="2496459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Credit card transactions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88" name="Google Shape;488;p51"/>
          <p:cNvSpPr/>
          <p:nvPr/>
        </p:nvSpPr>
        <p:spPr>
          <a:xfrm>
            <a:off x="933113" y="3457975"/>
            <a:ext cx="1543200" cy="603000"/>
          </a:xfrm>
          <a:prstGeom prst="roundRect">
            <a:avLst>
              <a:gd fmla="val 10345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Product Information</a:t>
            </a:r>
            <a:endParaRPr b="1" sz="1500"/>
          </a:p>
        </p:txBody>
      </p:sp>
      <p:sp>
        <p:nvSpPr>
          <p:cNvPr id="489" name="Google Shape;489;p51"/>
          <p:cNvSpPr/>
          <p:nvPr/>
        </p:nvSpPr>
        <p:spPr>
          <a:xfrm>
            <a:off x="2774275" y="3493825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Yes</a:t>
            </a:r>
            <a:endParaRPr b="1" sz="1300"/>
          </a:p>
        </p:txBody>
      </p:sp>
      <p:sp>
        <p:nvSpPr>
          <p:cNvPr id="490" name="Google Shape;490;p51"/>
          <p:cNvSpPr/>
          <p:nvPr/>
        </p:nvSpPr>
        <p:spPr>
          <a:xfrm>
            <a:off x="4392700" y="3493829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No</a:t>
            </a:r>
            <a:endParaRPr b="1" sz="1300"/>
          </a:p>
        </p:txBody>
      </p:sp>
      <p:sp>
        <p:nvSpPr>
          <p:cNvPr id="491" name="Google Shape;491;p51"/>
          <p:cNvSpPr/>
          <p:nvPr/>
        </p:nvSpPr>
        <p:spPr>
          <a:xfrm>
            <a:off x="-2412125" y="-97550"/>
            <a:ext cx="12894300" cy="5651100"/>
          </a:xfrm>
          <a:prstGeom prst="rect">
            <a:avLst/>
          </a:prstGeom>
          <a:solidFill>
            <a:srgbClr val="000000">
              <a:alpha val="692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1"/>
          <p:cNvSpPr/>
          <p:nvPr/>
        </p:nvSpPr>
        <p:spPr>
          <a:xfrm>
            <a:off x="933113" y="3457975"/>
            <a:ext cx="1543200" cy="603000"/>
          </a:xfrm>
          <a:prstGeom prst="roundRect">
            <a:avLst>
              <a:gd fmla="val 10345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Product Information</a:t>
            </a:r>
            <a:endParaRPr b="1" sz="1500"/>
          </a:p>
        </p:txBody>
      </p:sp>
      <p:sp>
        <p:nvSpPr>
          <p:cNvPr id="493" name="Google Shape;493;p51"/>
          <p:cNvSpPr/>
          <p:nvPr/>
        </p:nvSpPr>
        <p:spPr>
          <a:xfrm>
            <a:off x="2774275" y="3493825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Yes</a:t>
            </a:r>
            <a:endParaRPr b="1" sz="1300"/>
          </a:p>
        </p:txBody>
      </p:sp>
      <p:sp>
        <p:nvSpPr>
          <p:cNvPr id="494" name="Google Shape;494;p51"/>
          <p:cNvSpPr/>
          <p:nvPr/>
        </p:nvSpPr>
        <p:spPr>
          <a:xfrm>
            <a:off x="4392700" y="3493829"/>
            <a:ext cx="1284000" cy="531300"/>
          </a:xfrm>
          <a:prstGeom prst="roundRect">
            <a:avLst>
              <a:gd fmla="val 10345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No</a:t>
            </a:r>
            <a:endParaRPr b="1" sz="1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475" y="890875"/>
            <a:ext cx="5088275" cy="4185751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2"/>
          <p:cNvSpPr txBox="1"/>
          <p:nvPr>
            <p:ph type="title"/>
          </p:nvPr>
        </p:nvSpPr>
        <p:spPr>
          <a:xfrm>
            <a:off x="-258600" y="248275"/>
            <a:ext cx="77082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Info Verification</a:t>
            </a:r>
            <a:endParaRPr/>
          </a:p>
        </p:txBody>
      </p:sp>
      <p:sp>
        <p:nvSpPr>
          <p:cNvPr id="501" name="Google Shape;501;p52"/>
          <p:cNvSpPr txBox="1"/>
          <p:nvPr/>
        </p:nvSpPr>
        <p:spPr>
          <a:xfrm>
            <a:off x="6496775" y="1413900"/>
            <a:ext cx="2272800" cy="25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graph shows four type of products: Mutual Fund; Insurance; CPI; TD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decreasing trends of all four line graph show that customers in lower attrition categories are more likely to buy products.</a:t>
            </a:r>
            <a:endParaRPr/>
          </a:p>
        </p:txBody>
      </p:sp>
      <p:sp>
        <p:nvSpPr>
          <p:cNvPr id="502" name="Google Shape;502;p52"/>
          <p:cNvSpPr txBox="1"/>
          <p:nvPr/>
        </p:nvSpPr>
        <p:spPr>
          <a:xfrm>
            <a:off x="1154200" y="4835700"/>
            <a:ext cx="162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Low</a:t>
            </a: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 attrition category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52"/>
          <p:cNvSpPr txBox="1"/>
          <p:nvPr/>
        </p:nvSpPr>
        <p:spPr>
          <a:xfrm>
            <a:off x="4582675" y="4835700"/>
            <a:ext cx="137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High</a:t>
            </a: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 attrition category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4" name="Google Shape;504;p52"/>
          <p:cNvSpPr txBox="1"/>
          <p:nvPr/>
        </p:nvSpPr>
        <p:spPr>
          <a:xfrm rot="-5400000">
            <a:off x="-664375" y="2248525"/>
            <a:ext cx="291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Average value of each category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3"/>
          <p:cNvSpPr txBox="1"/>
          <p:nvPr>
            <p:ph type="title"/>
          </p:nvPr>
        </p:nvSpPr>
        <p:spPr>
          <a:xfrm>
            <a:off x="717900" y="613950"/>
            <a:ext cx="77082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10" name="Google Shape;510;p53"/>
          <p:cNvSpPr txBox="1"/>
          <p:nvPr/>
        </p:nvSpPr>
        <p:spPr>
          <a:xfrm>
            <a:off x="832650" y="1596775"/>
            <a:ext cx="73731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predicted category are closely related to several features, i.e. phone banking, overseas account, credit card spending amount, whether buy product or not, etc.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/>
              <a:t>We use k-means to define attrition probability into </a:t>
            </a:r>
            <a:r>
              <a:rPr b="1" lang="en"/>
              <a:t>the value of customers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Those customers with high value may have the following characteristics: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More than 10 years account opening experience; </a:t>
            </a:r>
            <a:r>
              <a:rPr lang="en"/>
              <a:t>h</a:t>
            </a:r>
            <a:r>
              <a:rPr lang="en"/>
              <a:t>ave phone banking; have overseas account; have a high spending; </a:t>
            </a:r>
            <a:r>
              <a:rPr lang="en">
                <a:solidFill>
                  <a:schemeClr val="dk1"/>
                </a:solidFill>
              </a:rPr>
              <a:t>buy products</a:t>
            </a:r>
            <a:r>
              <a:rPr lang="en"/>
              <a:t>, etc.</a:t>
            </a:r>
            <a:endParaRPr/>
          </a:p>
        </p:txBody>
      </p:sp>
      <p:sp>
        <p:nvSpPr>
          <p:cNvPr id="511" name="Google Shape;511;p53"/>
          <p:cNvSpPr txBox="1"/>
          <p:nvPr/>
        </p:nvSpPr>
        <p:spPr>
          <a:xfrm>
            <a:off x="5577000" y="4078975"/>
            <a:ext cx="3567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Next step: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 a stage </a:t>
            </a:r>
            <a:r>
              <a:rPr lang="en">
                <a:solidFill>
                  <a:schemeClr val="dk1"/>
                </a:solidFill>
              </a:rPr>
              <a:t>for high value customers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>
            <p:ph type="title"/>
          </p:nvPr>
        </p:nvSpPr>
        <p:spPr>
          <a:xfrm>
            <a:off x="3633325" y="2227050"/>
            <a:ext cx="4797600" cy="23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Segments</a:t>
            </a:r>
            <a:endParaRPr/>
          </a:p>
        </p:txBody>
      </p:sp>
      <p:sp>
        <p:nvSpPr>
          <p:cNvPr id="517" name="Google Shape;517;p54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5"/>
          <p:cNvSpPr txBox="1"/>
          <p:nvPr>
            <p:ph type="title"/>
          </p:nvPr>
        </p:nvSpPr>
        <p:spPr>
          <a:xfrm>
            <a:off x="541600" y="4860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RFM-based method</a:t>
            </a:r>
            <a:r>
              <a:rPr lang="en"/>
              <a:t> </a:t>
            </a:r>
            <a:endParaRPr/>
          </a:p>
        </p:txBody>
      </p:sp>
      <p:sp>
        <p:nvSpPr>
          <p:cNvPr id="523" name="Google Shape;523;p55"/>
          <p:cNvSpPr txBox="1"/>
          <p:nvPr>
            <p:ph idx="1" type="subTitle"/>
          </p:nvPr>
        </p:nvSpPr>
        <p:spPr>
          <a:xfrm>
            <a:off x="788100" y="1933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Recency</a:t>
            </a:r>
            <a:endParaRPr/>
          </a:p>
        </p:txBody>
      </p:sp>
      <p:sp>
        <p:nvSpPr>
          <p:cNvPr id="524" name="Google Shape;524;p55"/>
          <p:cNvSpPr txBox="1"/>
          <p:nvPr>
            <p:ph idx="2" type="subTitle"/>
          </p:nvPr>
        </p:nvSpPr>
        <p:spPr>
          <a:xfrm>
            <a:off x="788100" y="2308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Year after first contact until 2018</a:t>
            </a:r>
            <a:endParaRPr/>
          </a:p>
        </p:txBody>
      </p:sp>
      <p:sp>
        <p:nvSpPr>
          <p:cNvPr id="525" name="Google Shape;525;p55"/>
          <p:cNvSpPr txBox="1"/>
          <p:nvPr>
            <p:ph idx="3" type="subTitle"/>
          </p:nvPr>
        </p:nvSpPr>
        <p:spPr>
          <a:xfrm>
            <a:off x="3441150" y="1857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Frequency</a:t>
            </a:r>
            <a:endParaRPr/>
          </a:p>
        </p:txBody>
      </p:sp>
      <p:sp>
        <p:nvSpPr>
          <p:cNvPr id="526" name="Google Shape;526;p55"/>
          <p:cNvSpPr txBox="1"/>
          <p:nvPr>
            <p:ph idx="4" type="subTitle"/>
          </p:nvPr>
        </p:nvSpPr>
        <p:spPr>
          <a:xfrm>
            <a:off x="3441150" y="2232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Number of spending made from 2017/07 to 2018/06</a:t>
            </a:r>
            <a:endParaRPr/>
          </a:p>
        </p:txBody>
      </p:sp>
      <p:sp>
        <p:nvSpPr>
          <p:cNvPr id="527" name="Google Shape;527;p55"/>
          <p:cNvSpPr txBox="1"/>
          <p:nvPr>
            <p:ph idx="5" type="subTitle"/>
          </p:nvPr>
        </p:nvSpPr>
        <p:spPr>
          <a:xfrm>
            <a:off x="6094200" y="1857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Monetary</a:t>
            </a:r>
            <a:endParaRPr/>
          </a:p>
        </p:txBody>
      </p:sp>
      <p:sp>
        <p:nvSpPr>
          <p:cNvPr id="528" name="Google Shape;528;p55"/>
          <p:cNvSpPr txBox="1"/>
          <p:nvPr>
            <p:ph idx="6" type="subTitle"/>
          </p:nvPr>
        </p:nvSpPr>
        <p:spPr>
          <a:xfrm>
            <a:off x="6094200" y="2232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Amount</a:t>
            </a:r>
            <a:r>
              <a:rPr lang="en"/>
              <a:t> of spending made from 2017/07 to 2018/06</a:t>
            </a:r>
            <a:endParaRPr/>
          </a:p>
        </p:txBody>
      </p:sp>
      <p:sp>
        <p:nvSpPr>
          <p:cNvPr id="529" name="Google Shape;529;p55"/>
          <p:cNvSpPr/>
          <p:nvPr/>
        </p:nvSpPr>
        <p:spPr>
          <a:xfrm>
            <a:off x="4361596" y="1435776"/>
            <a:ext cx="420796" cy="419677"/>
          </a:xfrm>
          <a:custGeom>
            <a:rect b="b" l="l" r="r" t="t"/>
            <a:pathLst>
              <a:path extrusionOk="0" h="11627" w="11658">
                <a:moveTo>
                  <a:pt x="6806" y="2017"/>
                </a:moveTo>
                <a:lnTo>
                  <a:pt x="6806" y="2773"/>
                </a:lnTo>
                <a:lnTo>
                  <a:pt x="4758" y="2773"/>
                </a:lnTo>
                <a:lnTo>
                  <a:pt x="4758" y="2017"/>
                </a:lnTo>
                <a:close/>
                <a:moveTo>
                  <a:pt x="7152" y="694"/>
                </a:moveTo>
                <a:cubicBezTo>
                  <a:pt x="7688" y="694"/>
                  <a:pt x="8192" y="1167"/>
                  <a:pt x="8192" y="1702"/>
                </a:cubicBezTo>
                <a:lnTo>
                  <a:pt x="8192" y="2773"/>
                </a:lnTo>
                <a:lnTo>
                  <a:pt x="7499" y="2773"/>
                </a:lnTo>
                <a:lnTo>
                  <a:pt x="7499" y="1702"/>
                </a:lnTo>
                <a:cubicBezTo>
                  <a:pt x="7499" y="1513"/>
                  <a:pt x="7341" y="1356"/>
                  <a:pt x="7152" y="1356"/>
                </a:cubicBezTo>
                <a:lnTo>
                  <a:pt x="4411" y="1356"/>
                </a:lnTo>
                <a:cubicBezTo>
                  <a:pt x="4191" y="1356"/>
                  <a:pt x="4033" y="1513"/>
                  <a:pt x="4033" y="1702"/>
                </a:cubicBezTo>
                <a:lnTo>
                  <a:pt x="4033" y="2773"/>
                </a:lnTo>
                <a:lnTo>
                  <a:pt x="3371" y="2773"/>
                </a:lnTo>
                <a:lnTo>
                  <a:pt x="3371" y="1702"/>
                </a:lnTo>
                <a:cubicBezTo>
                  <a:pt x="3371" y="1167"/>
                  <a:pt x="3844" y="694"/>
                  <a:pt x="4411" y="694"/>
                </a:cubicBezTo>
                <a:close/>
                <a:moveTo>
                  <a:pt x="10618" y="3498"/>
                </a:moveTo>
                <a:cubicBezTo>
                  <a:pt x="10807" y="3498"/>
                  <a:pt x="10964" y="3656"/>
                  <a:pt x="10964" y="3845"/>
                </a:cubicBezTo>
                <a:lnTo>
                  <a:pt x="10964" y="5010"/>
                </a:lnTo>
                <a:cubicBezTo>
                  <a:pt x="9546" y="6239"/>
                  <a:pt x="7688" y="6901"/>
                  <a:pt x="5766" y="6901"/>
                </a:cubicBezTo>
                <a:cubicBezTo>
                  <a:pt x="3876" y="6901"/>
                  <a:pt x="2080" y="6239"/>
                  <a:pt x="662" y="5010"/>
                </a:cubicBezTo>
                <a:lnTo>
                  <a:pt x="662" y="3971"/>
                </a:lnTo>
                <a:cubicBezTo>
                  <a:pt x="662" y="3687"/>
                  <a:pt x="851" y="3498"/>
                  <a:pt x="1135" y="3498"/>
                </a:cubicBezTo>
                <a:close/>
                <a:moveTo>
                  <a:pt x="6806" y="7531"/>
                </a:moveTo>
                <a:lnTo>
                  <a:pt x="6806" y="7940"/>
                </a:lnTo>
                <a:cubicBezTo>
                  <a:pt x="6806" y="8129"/>
                  <a:pt x="6648" y="8287"/>
                  <a:pt x="6459" y="8287"/>
                </a:cubicBezTo>
                <a:lnTo>
                  <a:pt x="5073" y="8287"/>
                </a:lnTo>
                <a:cubicBezTo>
                  <a:pt x="4884" y="8287"/>
                  <a:pt x="4726" y="8129"/>
                  <a:pt x="4726" y="7940"/>
                </a:cubicBezTo>
                <a:lnTo>
                  <a:pt x="4726" y="7531"/>
                </a:lnTo>
                <a:lnTo>
                  <a:pt x="4758" y="7531"/>
                </a:lnTo>
                <a:cubicBezTo>
                  <a:pt x="5104" y="7594"/>
                  <a:pt x="5419" y="7625"/>
                  <a:pt x="5766" y="7625"/>
                </a:cubicBezTo>
                <a:cubicBezTo>
                  <a:pt x="6112" y="7625"/>
                  <a:pt x="6427" y="7594"/>
                  <a:pt x="6806" y="7531"/>
                </a:cubicBezTo>
                <a:close/>
                <a:moveTo>
                  <a:pt x="10964" y="5892"/>
                </a:moveTo>
                <a:lnTo>
                  <a:pt x="10964" y="9988"/>
                </a:lnTo>
                <a:cubicBezTo>
                  <a:pt x="10964" y="10524"/>
                  <a:pt x="10492" y="10996"/>
                  <a:pt x="9956" y="10996"/>
                </a:cubicBezTo>
                <a:lnTo>
                  <a:pt x="1670" y="10996"/>
                </a:lnTo>
                <a:cubicBezTo>
                  <a:pt x="1135" y="10996"/>
                  <a:pt x="662" y="10524"/>
                  <a:pt x="662" y="9988"/>
                </a:cubicBezTo>
                <a:lnTo>
                  <a:pt x="662" y="5892"/>
                </a:lnTo>
                <a:cubicBezTo>
                  <a:pt x="1670" y="6649"/>
                  <a:pt x="2804" y="7184"/>
                  <a:pt x="4065" y="7436"/>
                </a:cubicBezTo>
                <a:lnTo>
                  <a:pt x="4065" y="7940"/>
                </a:lnTo>
                <a:cubicBezTo>
                  <a:pt x="4065" y="8476"/>
                  <a:pt x="4537" y="8948"/>
                  <a:pt x="5104" y="8948"/>
                </a:cubicBezTo>
                <a:lnTo>
                  <a:pt x="6490" y="8948"/>
                </a:lnTo>
                <a:cubicBezTo>
                  <a:pt x="7026" y="8948"/>
                  <a:pt x="7499" y="8476"/>
                  <a:pt x="7499" y="7940"/>
                </a:cubicBezTo>
                <a:lnTo>
                  <a:pt x="7499" y="7436"/>
                </a:lnTo>
                <a:cubicBezTo>
                  <a:pt x="7971" y="7342"/>
                  <a:pt x="8444" y="7184"/>
                  <a:pt x="8916" y="7027"/>
                </a:cubicBezTo>
                <a:cubicBezTo>
                  <a:pt x="9672" y="6743"/>
                  <a:pt x="10334" y="6365"/>
                  <a:pt x="10964" y="5892"/>
                </a:cubicBezTo>
                <a:close/>
                <a:moveTo>
                  <a:pt x="4411" y="1"/>
                </a:moveTo>
                <a:cubicBezTo>
                  <a:pt x="3466" y="1"/>
                  <a:pt x="2710" y="757"/>
                  <a:pt x="2710" y="1702"/>
                </a:cubicBezTo>
                <a:lnTo>
                  <a:pt x="2710" y="2773"/>
                </a:lnTo>
                <a:lnTo>
                  <a:pt x="1135" y="2773"/>
                </a:lnTo>
                <a:cubicBezTo>
                  <a:pt x="505" y="2773"/>
                  <a:pt x="0" y="3277"/>
                  <a:pt x="0" y="3908"/>
                </a:cubicBezTo>
                <a:lnTo>
                  <a:pt x="0" y="9957"/>
                </a:lnTo>
                <a:cubicBezTo>
                  <a:pt x="0" y="10902"/>
                  <a:pt x="725" y="11626"/>
                  <a:pt x="1670" y="11626"/>
                </a:cubicBezTo>
                <a:lnTo>
                  <a:pt x="9956" y="11626"/>
                </a:lnTo>
                <a:cubicBezTo>
                  <a:pt x="10901" y="11626"/>
                  <a:pt x="11657" y="10902"/>
                  <a:pt x="11657" y="9957"/>
                </a:cubicBezTo>
                <a:lnTo>
                  <a:pt x="11657" y="3813"/>
                </a:lnTo>
                <a:cubicBezTo>
                  <a:pt x="11626" y="3246"/>
                  <a:pt x="11153" y="2773"/>
                  <a:pt x="10618" y="2773"/>
                </a:cubicBezTo>
                <a:lnTo>
                  <a:pt x="8853" y="2773"/>
                </a:lnTo>
                <a:lnTo>
                  <a:pt x="8853" y="1702"/>
                </a:lnTo>
                <a:cubicBezTo>
                  <a:pt x="8853" y="757"/>
                  <a:pt x="8097" y="1"/>
                  <a:pt x="71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5"/>
          <p:cNvSpPr/>
          <p:nvPr/>
        </p:nvSpPr>
        <p:spPr>
          <a:xfrm>
            <a:off x="1706286" y="1510424"/>
            <a:ext cx="425343" cy="422781"/>
          </a:xfrm>
          <a:custGeom>
            <a:rect b="b" l="l" r="r" t="t"/>
            <a:pathLst>
              <a:path extrusionOk="0" h="11713" w="11784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1" name="Google Shape;531;p55"/>
          <p:cNvGrpSpPr/>
          <p:nvPr/>
        </p:nvGrpSpPr>
        <p:grpSpPr>
          <a:xfrm>
            <a:off x="7012381" y="1433517"/>
            <a:ext cx="425343" cy="424188"/>
            <a:chOff x="-3854375" y="2405000"/>
            <a:chExt cx="294600" cy="293800"/>
          </a:xfrm>
        </p:grpSpPr>
        <p:sp>
          <p:nvSpPr>
            <p:cNvPr id="532" name="Google Shape;532;p55"/>
            <p:cNvSpPr/>
            <p:nvPr/>
          </p:nvSpPr>
          <p:spPr>
            <a:xfrm>
              <a:off x="-3854375" y="2405000"/>
              <a:ext cx="294600" cy="293800"/>
            </a:xfrm>
            <a:custGeom>
              <a:rect b="b" l="l" r="r" t="t"/>
              <a:pathLst>
                <a:path extrusionOk="0" h="11752" w="11784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55"/>
            <p:cNvSpPr/>
            <p:nvPr/>
          </p:nvSpPr>
          <p:spPr>
            <a:xfrm>
              <a:off x="-3731500" y="2458550"/>
              <a:ext cx="84300" cy="84300"/>
            </a:xfrm>
            <a:custGeom>
              <a:rect b="b" l="l" r="r" t="t"/>
              <a:pathLst>
                <a:path extrusionOk="0" h="3372" w="3372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4" name="Google Shape;534;p55"/>
          <p:cNvSpPr txBox="1"/>
          <p:nvPr/>
        </p:nvSpPr>
        <p:spPr>
          <a:xfrm>
            <a:off x="2477650" y="3333350"/>
            <a:ext cx="38361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CLV = w</a:t>
            </a:r>
            <a:r>
              <a:rPr baseline="-25000" lang="en" sz="1700"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 * C</a:t>
            </a:r>
            <a:r>
              <a:rPr baseline="-25000" lang="en" sz="1700"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aseline="-25000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* C</a:t>
            </a:r>
            <a:r>
              <a:rPr baseline="-25000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baseline="-25000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* C</a:t>
            </a:r>
            <a:r>
              <a:rPr baseline="-25000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endParaRPr baseline="-25000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(w</a:t>
            </a:r>
            <a:r>
              <a:rPr baseline="-25000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0.731, w</a:t>
            </a:r>
            <a:r>
              <a:rPr baseline="-25000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=0.188, w</a:t>
            </a:r>
            <a:r>
              <a:rPr baseline="-25000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=0.081)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6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Six clusters by K-means clustering</a:t>
            </a:r>
            <a:endParaRPr sz="2000"/>
          </a:p>
        </p:txBody>
      </p:sp>
      <p:graphicFrame>
        <p:nvGraphicFramePr>
          <p:cNvPr id="540" name="Google Shape;540;p56"/>
          <p:cNvGraphicFramePr/>
          <p:nvPr/>
        </p:nvGraphicFramePr>
        <p:xfrm>
          <a:off x="688100" y="1015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{466BD668-5102-48D7-A296-3EC0F188D8C0}</a:tableStyleId>
              </a:tblPr>
              <a:tblGrid>
                <a:gridCol w="966225"/>
                <a:gridCol w="1500975"/>
                <a:gridCol w="1234425"/>
                <a:gridCol w="1307650"/>
                <a:gridCol w="1088075"/>
                <a:gridCol w="1610800"/>
              </a:tblGrid>
              <a:tr h="65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Clusters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No. of customers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Recency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Frequency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Monetary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Customer lifetime value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19610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84561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0.00335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51317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41.14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209391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0.03823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6771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88.87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278411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0.08127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2455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481.16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424691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0.08450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1471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6.13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140.11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167823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0.20960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145.83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252847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0.36635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08" name="Google Shape;208;p30"/>
          <p:cNvSpPr txBox="1"/>
          <p:nvPr>
            <p:ph idx="2" type="ctrTitle"/>
          </p:nvPr>
        </p:nvSpPr>
        <p:spPr>
          <a:xfrm>
            <a:off x="2310350" y="1608037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209" name="Google Shape;209;p30"/>
          <p:cNvSpPr txBox="1"/>
          <p:nvPr>
            <p:ph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0" name="Google Shape;210;p30"/>
          <p:cNvSpPr txBox="1"/>
          <p:nvPr>
            <p:ph idx="4" type="ctrTitle"/>
          </p:nvPr>
        </p:nvSpPr>
        <p:spPr>
          <a:xfrm>
            <a:off x="6275650" y="1631586"/>
            <a:ext cx="2150400" cy="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Classification</a:t>
            </a:r>
            <a:endParaRPr/>
          </a:p>
        </p:txBody>
      </p:sp>
      <p:sp>
        <p:nvSpPr>
          <p:cNvPr id="211" name="Google Shape;211;p30"/>
          <p:cNvSpPr txBox="1"/>
          <p:nvPr>
            <p:ph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2" name="Google Shape;212;p30"/>
          <p:cNvSpPr txBox="1"/>
          <p:nvPr>
            <p:ph idx="7" type="ctrTitle"/>
          </p:nvPr>
        </p:nvSpPr>
        <p:spPr>
          <a:xfrm>
            <a:off x="2310350" y="3239302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Segment</a:t>
            </a:r>
            <a:endParaRPr/>
          </a:p>
        </p:txBody>
      </p:sp>
      <p:sp>
        <p:nvSpPr>
          <p:cNvPr id="213" name="Google Shape;213;p30"/>
          <p:cNvSpPr txBox="1"/>
          <p:nvPr>
            <p:ph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4" name="Google Shape;214;p30"/>
          <p:cNvSpPr txBox="1"/>
          <p:nvPr>
            <p:ph idx="13" type="ctrTitle"/>
          </p:nvPr>
        </p:nvSpPr>
        <p:spPr>
          <a:xfrm>
            <a:off x="6275650" y="30278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15" name="Google Shape;215;p30"/>
          <p:cNvSpPr txBox="1"/>
          <p:nvPr>
            <p:ph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7"/>
          <p:cNvSpPr/>
          <p:nvPr/>
        </p:nvSpPr>
        <p:spPr>
          <a:xfrm>
            <a:off x="1567200" y="3754200"/>
            <a:ext cx="5949300" cy="9216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7"/>
          <p:cNvSpPr txBox="1"/>
          <p:nvPr/>
        </p:nvSpPr>
        <p:spPr>
          <a:xfrm>
            <a:off x="1567200" y="3891000"/>
            <a:ext cx="5949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The increasing trends show that customers with higher lifetime value (cluster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4, 5)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are more likely to buy products and have deposit.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47" name="Google Shape;547;p57"/>
          <p:cNvSpPr txBox="1"/>
          <p:nvPr>
            <p:ph type="title"/>
          </p:nvPr>
        </p:nvSpPr>
        <p:spPr>
          <a:xfrm>
            <a:off x="-850850" y="10492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</a:t>
            </a:r>
            <a:r>
              <a:rPr lang="en"/>
              <a:t>correctness verification</a:t>
            </a:r>
            <a:r>
              <a:rPr lang="en"/>
              <a:t> </a:t>
            </a:r>
            <a:endParaRPr/>
          </a:p>
        </p:txBody>
      </p:sp>
      <p:pic>
        <p:nvPicPr>
          <p:cNvPr id="548" name="Google Shape;54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75" y="830025"/>
            <a:ext cx="3743325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088" y="830013"/>
            <a:ext cx="374332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7850" y="46937"/>
            <a:ext cx="1422745" cy="423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7458" y="0"/>
            <a:ext cx="928517" cy="51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2225" y="470350"/>
            <a:ext cx="3397313" cy="24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4900" y="394150"/>
            <a:ext cx="3290362" cy="235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6800" y="2734258"/>
            <a:ext cx="3290350" cy="2369767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58"/>
          <p:cNvSpPr/>
          <p:nvPr/>
        </p:nvSpPr>
        <p:spPr>
          <a:xfrm>
            <a:off x="385775" y="4191075"/>
            <a:ext cx="15102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8"/>
          <p:cNvSpPr/>
          <p:nvPr/>
        </p:nvSpPr>
        <p:spPr>
          <a:xfrm>
            <a:off x="1895946" y="3879625"/>
            <a:ext cx="15102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8"/>
          <p:cNvSpPr/>
          <p:nvPr/>
        </p:nvSpPr>
        <p:spPr>
          <a:xfrm>
            <a:off x="3406118" y="3576650"/>
            <a:ext cx="15102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8"/>
          <p:cNvSpPr/>
          <p:nvPr/>
        </p:nvSpPr>
        <p:spPr>
          <a:xfrm rot="5400000">
            <a:off x="1661902" y="4056650"/>
            <a:ext cx="414600" cy="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8"/>
          <p:cNvSpPr/>
          <p:nvPr/>
        </p:nvSpPr>
        <p:spPr>
          <a:xfrm rot="5400000">
            <a:off x="3174937" y="3748700"/>
            <a:ext cx="404700" cy="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8"/>
          <p:cNvSpPr txBox="1"/>
          <p:nvPr>
            <p:ph idx="4294967295" type="subTitle"/>
          </p:nvPr>
        </p:nvSpPr>
        <p:spPr>
          <a:xfrm>
            <a:off x="357800" y="3574700"/>
            <a:ext cx="1412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Developing Stage</a:t>
            </a:r>
            <a:endParaRPr b="1" sz="1500">
              <a:solidFill>
                <a:schemeClr val="accent1"/>
              </a:solidFill>
            </a:endParaRPr>
          </a:p>
        </p:txBody>
      </p:sp>
      <p:sp>
        <p:nvSpPr>
          <p:cNvPr id="565" name="Google Shape;565;p58"/>
          <p:cNvSpPr txBox="1"/>
          <p:nvPr>
            <p:ph idx="4294967295" type="subTitle"/>
          </p:nvPr>
        </p:nvSpPr>
        <p:spPr>
          <a:xfrm>
            <a:off x="1899500" y="3288100"/>
            <a:ext cx="14229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Honeymoon Stage</a:t>
            </a:r>
            <a:endParaRPr b="1" sz="1500">
              <a:solidFill>
                <a:schemeClr val="accent1"/>
              </a:solidFill>
            </a:endParaRPr>
          </a:p>
        </p:txBody>
      </p:sp>
      <p:sp>
        <p:nvSpPr>
          <p:cNvPr id="566" name="Google Shape;566;p58"/>
          <p:cNvSpPr txBox="1"/>
          <p:nvPr>
            <p:ph idx="4294967295" type="subTitle"/>
          </p:nvPr>
        </p:nvSpPr>
        <p:spPr>
          <a:xfrm>
            <a:off x="3449506" y="2974538"/>
            <a:ext cx="15102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Retention Stage</a:t>
            </a:r>
            <a:endParaRPr b="1" sz="1500">
              <a:solidFill>
                <a:schemeClr val="accent1"/>
              </a:solidFill>
            </a:endParaRPr>
          </a:p>
        </p:txBody>
      </p:sp>
      <p:sp>
        <p:nvSpPr>
          <p:cNvPr id="567" name="Google Shape;567;p58"/>
          <p:cNvSpPr txBox="1"/>
          <p:nvPr>
            <p:ph idx="4294967295" type="subTitle"/>
          </p:nvPr>
        </p:nvSpPr>
        <p:spPr>
          <a:xfrm>
            <a:off x="279975" y="4218075"/>
            <a:ext cx="15648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Cluster 0 and 1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568" name="Google Shape;568;p58"/>
          <p:cNvSpPr txBox="1"/>
          <p:nvPr>
            <p:ph idx="4294967295" type="subTitle"/>
          </p:nvPr>
        </p:nvSpPr>
        <p:spPr>
          <a:xfrm>
            <a:off x="1835050" y="3879650"/>
            <a:ext cx="16320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Cluster 2 and 3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569" name="Google Shape;569;p58"/>
          <p:cNvSpPr txBox="1"/>
          <p:nvPr>
            <p:ph idx="4294967295" type="subTitle"/>
          </p:nvPr>
        </p:nvSpPr>
        <p:spPr>
          <a:xfrm>
            <a:off x="3406125" y="3567350"/>
            <a:ext cx="1735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Cluster 4 and 5</a:t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9"/>
          <p:cNvSpPr/>
          <p:nvPr/>
        </p:nvSpPr>
        <p:spPr>
          <a:xfrm>
            <a:off x="6553175" y="2046725"/>
            <a:ext cx="2336400" cy="2150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9"/>
          <p:cNvSpPr txBox="1"/>
          <p:nvPr>
            <p:ph type="title"/>
          </p:nvPr>
        </p:nvSpPr>
        <p:spPr>
          <a:xfrm>
            <a:off x="6437525" y="1011775"/>
            <a:ext cx="2451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Personal Information </a:t>
            </a:r>
            <a:endParaRPr sz="2400"/>
          </a:p>
        </p:txBody>
      </p:sp>
      <p:sp>
        <p:nvSpPr>
          <p:cNvPr id="576" name="Google Shape;576;p59"/>
          <p:cNvSpPr txBox="1"/>
          <p:nvPr/>
        </p:nvSpPr>
        <p:spPr>
          <a:xfrm>
            <a:off x="6668825" y="2074775"/>
            <a:ext cx="22206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latin typeface="Comic Sans MS"/>
                <a:ea typeface="Comic Sans MS"/>
                <a:cs typeface="Comic Sans MS"/>
                <a:sym typeface="Comic Sans MS"/>
              </a:rPr>
              <a:t>age</a:t>
            </a: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  has an increasing trend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0 </a:t>
            </a:r>
            <a:r>
              <a:rPr lang="en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≈ 1 ≈ 2 ≈ 3 &lt; 4 &lt; 5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 of Children</a:t>
            </a:r>
            <a:r>
              <a:rPr lang="en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difference between stages.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 ≈ 4 &lt; 1 ≈ 3 ≈ 5 &lt; 2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77" name="Google Shape;57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375" y="701800"/>
            <a:ext cx="4990625" cy="39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0"/>
          <p:cNvSpPr txBox="1"/>
          <p:nvPr>
            <p:ph type="title"/>
          </p:nvPr>
        </p:nvSpPr>
        <p:spPr>
          <a:xfrm>
            <a:off x="713375" y="2227050"/>
            <a:ext cx="4462500" cy="23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r>
              <a:rPr lang="en"/>
              <a:t> </a:t>
            </a:r>
            <a:endParaRPr/>
          </a:p>
        </p:txBody>
      </p:sp>
      <p:sp>
        <p:nvSpPr>
          <p:cNvPr id="583" name="Google Shape;583;p60"/>
          <p:cNvSpPr txBox="1"/>
          <p:nvPr>
            <p:ph idx="2" type="title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1"/>
          <p:cNvSpPr txBox="1"/>
          <p:nvPr/>
        </p:nvSpPr>
        <p:spPr>
          <a:xfrm>
            <a:off x="534000" y="889300"/>
            <a:ext cx="81750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Though there is no specific evaluation of our segments, the results and trends of the value classification and the stage classification are all reasonable and </a:t>
            </a:r>
            <a:r>
              <a:rPr lang="en" sz="1800"/>
              <a:t>satisfy</a:t>
            </a:r>
            <a:r>
              <a:rPr lang="en" sz="1800"/>
              <a:t> our intuition.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three stage strategies for the six clusters of </a:t>
            </a:r>
            <a:r>
              <a:rPr lang="en" sz="1800">
                <a:solidFill>
                  <a:schemeClr val="dk1"/>
                </a:solidFill>
              </a:rPr>
              <a:t>our customers</a:t>
            </a:r>
            <a:r>
              <a:rPr lang="en" sz="1800"/>
              <a:t>: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Developing:</a:t>
            </a:r>
            <a:r>
              <a:rPr lang="en" sz="1800"/>
              <a:t> </a:t>
            </a:r>
            <a:r>
              <a:rPr lang="en" sz="1800"/>
              <a:t>advertisements</a:t>
            </a:r>
            <a:r>
              <a:rPr lang="en" sz="1800"/>
              <a:t> for their purchase preferences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Honeymoon: </a:t>
            </a:r>
            <a:r>
              <a:rPr lang="en" sz="1800">
                <a:solidFill>
                  <a:schemeClr val="dk1"/>
                </a:solidFill>
              </a:rPr>
              <a:t>products recommendation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Retention: vip service</a:t>
            </a:r>
            <a:endParaRPr sz="1800"/>
          </a:p>
        </p:txBody>
      </p:sp>
      <p:sp>
        <p:nvSpPr>
          <p:cNvPr id="589" name="Google Shape;589;p61"/>
          <p:cNvSpPr txBox="1"/>
          <p:nvPr>
            <p:ph type="title"/>
          </p:nvPr>
        </p:nvSpPr>
        <p:spPr>
          <a:xfrm>
            <a:off x="712700" y="373400"/>
            <a:ext cx="26952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2"/>
          <p:cNvSpPr txBox="1"/>
          <p:nvPr/>
        </p:nvSpPr>
        <p:spPr>
          <a:xfrm>
            <a:off x="708450" y="1016000"/>
            <a:ext cx="7727100" cy="3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Recommendation and Personalized Service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Customer clustered in one stage may have different behaviors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More features from personal </a:t>
            </a:r>
            <a:r>
              <a:rPr lang="en" sz="1800"/>
              <a:t>information</a:t>
            </a:r>
            <a:r>
              <a:rPr lang="en" sz="1800"/>
              <a:t> can be taken into consideration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Interactive web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By entering customer ID at the searching box, the page will return his/her profile, product information, credit card transaction, and our recommendations.</a:t>
            </a:r>
            <a:endParaRPr sz="1800"/>
          </a:p>
        </p:txBody>
      </p:sp>
      <p:sp>
        <p:nvSpPr>
          <p:cNvPr id="595" name="Google Shape;595;p62"/>
          <p:cNvSpPr txBox="1"/>
          <p:nvPr>
            <p:ph type="title"/>
          </p:nvPr>
        </p:nvSpPr>
        <p:spPr>
          <a:xfrm>
            <a:off x="712700" y="373400"/>
            <a:ext cx="26952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Google Shape;60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9950"/>
            <a:ext cx="8741173" cy="43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4"/>
          <p:cNvSpPr txBox="1"/>
          <p:nvPr>
            <p:ph type="title"/>
          </p:nvPr>
        </p:nvSpPr>
        <p:spPr>
          <a:xfrm>
            <a:off x="3563625" y="1192900"/>
            <a:ext cx="38589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</a:t>
            </a:r>
            <a:endParaRPr sz="7200"/>
          </a:p>
        </p:txBody>
      </p:sp>
      <p:sp>
        <p:nvSpPr>
          <p:cNvPr id="606" name="Google Shape;606;p64"/>
          <p:cNvSpPr txBox="1"/>
          <p:nvPr/>
        </p:nvSpPr>
        <p:spPr>
          <a:xfrm>
            <a:off x="4916025" y="3044625"/>
            <a:ext cx="250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5"/>
          <p:cNvSpPr txBox="1"/>
          <p:nvPr>
            <p:ph type="title"/>
          </p:nvPr>
        </p:nvSpPr>
        <p:spPr>
          <a:xfrm>
            <a:off x="123525" y="152675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612" name="Google Shape;612;p65"/>
          <p:cNvSpPr txBox="1"/>
          <p:nvPr>
            <p:ph idx="1" type="subTitle"/>
          </p:nvPr>
        </p:nvSpPr>
        <p:spPr>
          <a:xfrm>
            <a:off x="2666525" y="280575"/>
            <a:ext cx="6124800" cy="46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[1]  Amaresan, S. Everything you need to know about customer lifecycle management, Jan 2022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[2]  Berry, L. L. Relationship marketing of services: Growing interest, emerg- ing perspectives. Handbook of Relationship Marketing (1983), 149–170.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[3]  Burton, S. H., Morris, R. G., Giraud-Carrier, C. G., West, J. H., and Thackeray, R. Mining useful association rules from questionnaire data. Intelligent Data Analysis 18, 3 (2014), 479–494.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[4]  Chao, P. Exploring the nature of the relationships between service quality and customer loyalty: An attribute-level analysis. The Service Industries Journal 28, 1 (2008), 95–116.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[5]  Djurisic, V., Kascelan, L., Rogic, S., and Melovic, B. Bank crm optimization using predictive classification based on the support vector machine method. Applied Artificial Intelligence 34, 12 (2020), 941–955.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[6]  F., S. Machine-learning techniques for customer retention: A comparative study. International Journal of Advanced Computer Science and Applica- tions 9, 2 (2018).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[7]  Farruh, K. Consumer life cycle and profiling: A data mining perspective. Consumer Behavior and Marketing (2020).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[8]  Gore, M. Customer life cycle management- time and beyond...- exper- tise recognized by clients, analysts like. IOSR Journal of Business and Management 12, 6 (2013), 78–82.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[9]  Gwinner, K. P., Gremler, D. D., and Bitner, M. J. Relational benefits in services industries: The customer’s perspective. Journal of the Academy of Marketing Science 26, 2 (1998), 101–114.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[10]  Hsieh, N.-C. An integrated data mining and behavioral scoring model for analyzing bank customers. Expert Systems with Applications 27, 4 (2004), 623–633.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[11]  Izquierdo, R. 5 stages of the customer life cycle (updated 2022), Jan 2021.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[12]  Kazemi, A., and Babaei, M. Modelling customer attraction prediction in customer relation management using decision tree: A data mining ap- proach. 37–45. </a:t>
            </a:r>
            <a:endParaRPr sz="1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6"/>
          <p:cNvSpPr txBox="1"/>
          <p:nvPr>
            <p:ph type="title"/>
          </p:nvPr>
        </p:nvSpPr>
        <p:spPr>
          <a:xfrm>
            <a:off x="123525" y="152675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618" name="Google Shape;618;p66"/>
          <p:cNvSpPr txBox="1"/>
          <p:nvPr>
            <p:ph idx="1" type="subTitle"/>
          </p:nvPr>
        </p:nvSpPr>
        <p:spPr>
          <a:xfrm>
            <a:off x="2666525" y="280575"/>
            <a:ext cx="6124800" cy="48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[13] Khalilpour Darzi, M. R., Khedmati, M., and Niaki, S. T. Correlation-augmented na ̈ıve bayes (can) algorithm: A novel bayesian method adjusted for direct marketing. Applied Artificial Intelligence (2021), 1–24.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[14] Knott, A., Hayes, A., and Neslin, S. A. Next-product-to-buy models for cross-selling applications. Journal of Interactive Marketing 16, 3 (2002), 59–75.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[15] Kumar, M. R., Venkatesh, J., and Rahman, A. M. Data mining and machine learning in retail business: Developing efficiencies for better customer retention. Journal of Ambient Intelligence and Humanized Computing (2021).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[16] Liu, D.-R., and Shih, Y.-Y. Hybrid approaches to product recommendation based on customer lifetime value and purchase preferences. Journal of Systems and Software 77, 2 (2005), 181–191.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[17] Liu, D.-R., and Shih, Y.-Y. Integrating ahp and data mining for product recommendation based on customer lifetime value. Information amp; Management 42, 3 (2005), 387–400.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[18] Mainardes, E. W., Rosa, C. A., and Nossa, S. N. Omnichannel strategy and customer loyalty in banking. International Journal of Bank Marketing 38, 4 (2020), 799–822.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[19] Mostajer Haghighi, A., Baum, T., and Shafti, F. Dimensions of customer loyalty in hospitality micro-enterprises. The Service Industries Journal 34, 3 (2013), 251–273.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[20] Nui Polatoglu, V., and Ekin, S. An empirical investigation of the turkish consumers’ acceptance of internet banking services. International Journal of Bank Marketing 19, 4 (2001), 156–165.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[21] O’Loughlin, D., and Szmigin, I. Customer relationship typologies and the nature of loyalty in irish retail financial services. Journal of Marketing Management 22, 3-4 (2006), 267–293.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[22] Otim, S., and Grover, V. An empirical study on web-based services and customer loyalty. European Journal of Information Systems 15, 6 (2006), 527–541.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[23] Park, Y.-J., and Chang, K.-N. Individual and group behavior-based customer profile model for personalized product recommendation. Expert Systems with Applications 36, 2 (2009), 1932–1939.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3633325" y="2227050"/>
            <a:ext cx="4797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221" name="Google Shape;221;p31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-863450" y="258825"/>
            <a:ext cx="77082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Unbalanced data</a:t>
            </a:r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25" y="1257850"/>
            <a:ext cx="4751900" cy="3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/>
          <p:nvPr/>
        </p:nvSpPr>
        <p:spPr>
          <a:xfrm>
            <a:off x="5371450" y="2448650"/>
            <a:ext cx="3474600" cy="1785300"/>
          </a:xfrm>
          <a:prstGeom prst="flowChartAlternateProcess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2"/>
          <p:cNvSpPr txBox="1"/>
          <p:nvPr/>
        </p:nvSpPr>
        <p:spPr>
          <a:xfrm>
            <a:off x="5523850" y="2540825"/>
            <a:ext cx="3264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·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have much more Non Attrition customers than Attrition customers.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·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But we keep all the data even though it is unbalanced, since the real world distribution rule is like this.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2"/>
          <p:cNvSpPr/>
          <p:nvPr/>
        </p:nvSpPr>
        <p:spPr>
          <a:xfrm>
            <a:off x="5371450" y="1484175"/>
            <a:ext cx="3417000" cy="900600"/>
          </a:xfrm>
          <a:prstGeom prst="flowChartAlternateProcess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2"/>
          <p:cNvSpPr txBox="1"/>
          <p:nvPr/>
        </p:nvSpPr>
        <p:spPr>
          <a:xfrm>
            <a:off x="5568615" y="1553425"/>
            <a:ext cx="296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X-axis: Customer Segment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Y-axis: Amount of Customer in each segment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-783500" y="223275"/>
            <a:ext cx="77082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Years After First Contact (开户时间)</a:t>
            </a:r>
            <a:endParaRPr/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00" y="1025775"/>
            <a:ext cx="5510050" cy="381292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/>
          <p:nvPr/>
        </p:nvSpPr>
        <p:spPr>
          <a:xfrm>
            <a:off x="5923775" y="2724400"/>
            <a:ext cx="3001500" cy="1722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3"/>
          <p:cNvSpPr txBox="1"/>
          <p:nvPr/>
        </p:nvSpPr>
        <p:spPr>
          <a:xfrm>
            <a:off x="6055430" y="2845359"/>
            <a:ext cx="2820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·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can represent the racency, which is significant in the following segment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·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There are almost no customer life-time longer than 12 years.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5923775" y="1458751"/>
            <a:ext cx="2952000" cy="1182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 txBox="1"/>
          <p:nvPr/>
        </p:nvSpPr>
        <p:spPr>
          <a:xfrm>
            <a:off x="6094100" y="1549625"/>
            <a:ext cx="2698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X-axis: Years after first contact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Y-axis: Amount of Customer in each segment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-198200" y="383175"/>
            <a:ext cx="9004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Data</a:t>
            </a:r>
            <a:endParaRPr/>
          </a:p>
        </p:txBody>
      </p:sp>
      <p:sp>
        <p:nvSpPr>
          <p:cNvPr id="247" name="Google Shape;247;p34"/>
          <p:cNvSpPr txBox="1"/>
          <p:nvPr/>
        </p:nvSpPr>
        <p:spPr>
          <a:xfrm>
            <a:off x="1056600" y="1321325"/>
            <a:ext cx="7030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Number of Customers that purchased products: </a:t>
            </a:r>
            <a:r>
              <a:rPr b="1" lang="en" sz="2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28636</a:t>
            </a:r>
            <a:endParaRPr b="1" sz="2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VS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Number of Customers that has Credit Card transactions: </a:t>
            </a:r>
            <a:r>
              <a:rPr b="1" lang="en" sz="2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83578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4"/>
          <p:cNvSpPr/>
          <p:nvPr/>
        </p:nvSpPr>
        <p:spPr>
          <a:xfrm>
            <a:off x="2760600" y="3134175"/>
            <a:ext cx="3622800" cy="148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4"/>
          <p:cNvSpPr txBox="1"/>
          <p:nvPr/>
        </p:nvSpPr>
        <p:spPr>
          <a:xfrm>
            <a:off x="2906681" y="3385119"/>
            <a:ext cx="3330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So, we merged the customer info table and Credit Card table, with selected features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-182950" y="642050"/>
            <a:ext cx="9004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Data</a:t>
            </a:r>
            <a:endParaRPr/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Feature Engineering </a:t>
            </a:r>
            <a:endParaRPr/>
          </a:p>
        </p:txBody>
      </p:sp>
      <p:sp>
        <p:nvSpPr>
          <p:cNvPr id="255" name="Google Shape;255;p35"/>
          <p:cNvSpPr txBox="1"/>
          <p:nvPr/>
        </p:nvSpPr>
        <p:spPr>
          <a:xfrm>
            <a:off x="674500" y="1846725"/>
            <a:ext cx="802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We used </a:t>
            </a: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Trans_Group</a:t>
            </a: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 feature in the credit card transaction table to segment consumption habit and </a:t>
            </a: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preference</a:t>
            </a: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56" name="Google Shape;256;p35"/>
          <p:cNvGrpSpPr/>
          <p:nvPr/>
        </p:nvGrpSpPr>
        <p:grpSpPr>
          <a:xfrm>
            <a:off x="1017877" y="2493257"/>
            <a:ext cx="6602860" cy="2361609"/>
            <a:chOff x="700740" y="1363503"/>
            <a:chExt cx="2822700" cy="399900"/>
          </a:xfrm>
        </p:grpSpPr>
        <p:cxnSp>
          <p:nvCxnSpPr>
            <p:cNvPr id="257" name="Google Shape;257;p35"/>
            <p:cNvCxnSpPr/>
            <p:nvPr/>
          </p:nvCxnSpPr>
          <p:spPr>
            <a:xfrm>
              <a:off x="2112043" y="1363503"/>
              <a:ext cx="0" cy="39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35"/>
            <p:cNvCxnSpPr/>
            <p:nvPr/>
          </p:nvCxnSpPr>
          <p:spPr>
            <a:xfrm>
              <a:off x="700740" y="1563380"/>
              <a:ext cx="282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9" name="Google Shape;259;p35"/>
          <p:cNvSpPr txBox="1"/>
          <p:nvPr/>
        </p:nvSpPr>
        <p:spPr>
          <a:xfrm>
            <a:off x="1184850" y="2809600"/>
            <a:ext cx="320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b="1" lang="en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pending 消费</a:t>
            </a:r>
            <a:endParaRPr b="1"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5"/>
          <p:cNvSpPr txBox="1"/>
          <p:nvPr/>
        </p:nvSpPr>
        <p:spPr>
          <a:xfrm>
            <a:off x="4585025" y="2809600"/>
            <a:ext cx="3035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Repayment 还款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5"/>
          <p:cNvSpPr txBox="1"/>
          <p:nvPr/>
        </p:nvSpPr>
        <p:spPr>
          <a:xfrm>
            <a:off x="1143225" y="4038150"/>
            <a:ext cx="3138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lang="en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nterest 还款利息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4576550" y="4038150"/>
            <a:ext cx="2769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Others 其他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type="title"/>
          </p:nvPr>
        </p:nvSpPr>
        <p:spPr>
          <a:xfrm>
            <a:off x="713375" y="2227050"/>
            <a:ext cx="4462500" cy="23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</a:t>
            </a:r>
            <a:endParaRPr/>
          </a:p>
        </p:txBody>
      </p:sp>
      <p:sp>
        <p:nvSpPr>
          <p:cNvPr id="268" name="Google Shape;268;p36"/>
          <p:cNvSpPr txBox="1"/>
          <p:nvPr>
            <p:ph idx="2" type="title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