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1"/>
  </p:notesMasterIdLst>
  <p:handoutMasterIdLst>
    <p:handoutMasterId r:id="rId32"/>
  </p:handoutMasterIdLst>
  <p:sldIdLst>
    <p:sldId id="257" r:id="rId2"/>
    <p:sldId id="350" r:id="rId3"/>
    <p:sldId id="324" r:id="rId4"/>
    <p:sldId id="326" r:id="rId5"/>
    <p:sldId id="373" r:id="rId6"/>
    <p:sldId id="354" r:id="rId7"/>
    <p:sldId id="355" r:id="rId8"/>
    <p:sldId id="359" r:id="rId9"/>
    <p:sldId id="360" r:id="rId10"/>
    <p:sldId id="361" r:id="rId11"/>
    <p:sldId id="340" r:id="rId12"/>
    <p:sldId id="344" r:id="rId13"/>
    <p:sldId id="347" r:id="rId14"/>
    <p:sldId id="362" r:id="rId15"/>
    <p:sldId id="334" r:id="rId16"/>
    <p:sldId id="332" r:id="rId17"/>
    <p:sldId id="348" r:id="rId18"/>
    <p:sldId id="363" r:id="rId19"/>
    <p:sldId id="349" r:id="rId20"/>
    <p:sldId id="365" r:id="rId21"/>
    <p:sldId id="352" r:id="rId22"/>
    <p:sldId id="330" r:id="rId23"/>
    <p:sldId id="333" r:id="rId24"/>
    <p:sldId id="370" r:id="rId25"/>
    <p:sldId id="371" r:id="rId26"/>
    <p:sldId id="372" r:id="rId27"/>
    <p:sldId id="366" r:id="rId28"/>
    <p:sldId id="367" r:id="rId29"/>
    <p:sldId id="369" r:id="rId30"/>
  </p:sldIdLst>
  <p:sldSz cx="9144000" cy="6858000" type="screen4x3"/>
  <p:notesSz cx="6669088" cy="992822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996633"/>
    <a:srgbClr val="663300"/>
    <a:srgbClr val="CCFFFF"/>
    <a:srgbClr val="CCCCFF"/>
    <a:srgbClr val="99CCFF"/>
    <a:srgbClr val="33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2"/>
    </p:cViewPr>
  </p:sorterViewPr>
  <p:notesViewPr>
    <p:cSldViewPr snapToGrid="0">
      <p:cViewPr varScale="1">
        <p:scale>
          <a:sx n="79" d="100"/>
          <a:sy n="79" d="100"/>
        </p:scale>
        <p:origin x="-3966" y="-84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l-GR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l-GR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l-GR"/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31070F-DC87-4E99-8CAD-85594A299906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654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l-G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l-G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l-G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29F0FA-B4D6-4EAF-899E-EF6B45EDEA35}" type="slidenum">
              <a:rPr lang="el-GR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2911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l-GR" altLang="en-US" noProof="0" smtClean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l-GR" altLang="en-US" noProof="0" smtClean="0"/>
              <a:t>Click to edit Master subtitle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l-GR" altLang="en-US" smtClean="0"/>
              <a:t>Y.Lilis, A. Savidis</a:t>
            </a:r>
            <a:endParaRPr lang="el-GR" alt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 altLang="en-US" smtClean="0"/>
              <a:t>HY540 (CSD540)</a:t>
            </a:r>
            <a:endParaRPr lang="el-GR" alt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1E7F6D9-7FE1-4410-8E21-F6E7C96F7EF8}" type="slidenum">
              <a:rPr lang="el-GR" altLang="en-US"/>
              <a:pPr/>
              <a:t>‹#›</a:t>
            </a:fld>
            <a:endParaRPr lang="el-GR" altLang="en-US"/>
          </a:p>
        </p:txBody>
      </p:sp>
      <p:sp>
        <p:nvSpPr>
          <p:cNvPr id="9011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9778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7813"/>
            <a:ext cx="2171700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7813"/>
            <a:ext cx="6362700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0637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610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267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267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81763"/>
            <a:ext cx="2133600" cy="300037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60648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610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600200"/>
            <a:ext cx="8686800" cy="4800600"/>
          </a:xfrm>
        </p:spPr>
        <p:txBody>
          <a:bodyPr/>
          <a:lstStyle/>
          <a:p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81763"/>
            <a:ext cx="2133600" cy="300037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24312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HY540 (CSD540)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91869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96392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26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267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23987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41716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72830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54243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57100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20513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7813"/>
            <a:ext cx="8610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600200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 smtClean="0"/>
              <a:t>Click to edit Master text styles</a:t>
            </a:r>
          </a:p>
          <a:p>
            <a:pPr lvl="1"/>
            <a:r>
              <a:rPr lang="el-GR" altLang="en-US" smtClean="0"/>
              <a:t>Second level</a:t>
            </a:r>
          </a:p>
          <a:p>
            <a:pPr lvl="2"/>
            <a:r>
              <a:rPr lang="el-GR" altLang="en-US" smtClean="0"/>
              <a:t>Third level</a:t>
            </a:r>
          </a:p>
          <a:p>
            <a:pPr lvl="3"/>
            <a:r>
              <a:rPr lang="el-GR" altLang="en-US" smtClean="0"/>
              <a:t>Fourth level</a:t>
            </a:r>
          </a:p>
          <a:p>
            <a:pPr lvl="4"/>
            <a:r>
              <a:rPr lang="el-GR" alt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213360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663300"/>
                </a:solidFill>
                <a:latin typeface="+mj-lt"/>
              </a:defRPr>
            </a:lvl1pPr>
          </a:lstStyle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663300"/>
                </a:solidFill>
                <a:latin typeface="+mj-lt"/>
              </a:defRPr>
            </a:lvl1pPr>
          </a:lstStyle>
          <a:p>
            <a:r>
              <a:rPr lang="en-US" altLang="en-US"/>
              <a:t>HY540 (CSD540)</a:t>
            </a:r>
            <a:endParaRPr lang="el-GR" altLang="en-US"/>
          </a:p>
        </p:txBody>
      </p:sp>
      <p:sp>
        <p:nvSpPr>
          <p:cNvPr id="89095" name="Freeform 7"/>
          <p:cNvSpPr>
            <a:spLocks noChangeArrowheads="1"/>
          </p:cNvSpPr>
          <p:nvPr/>
        </p:nvSpPr>
        <p:spPr bwMode="auto">
          <a:xfrm>
            <a:off x="152400" y="11113"/>
            <a:ext cx="8732838" cy="1622425"/>
          </a:xfrm>
          <a:custGeom>
            <a:avLst/>
            <a:gdLst>
              <a:gd name="T0" fmla="*/ 4 w 5501"/>
              <a:gd name="T1" fmla="*/ 1022 h 1022"/>
              <a:gd name="T2" fmla="*/ 0 w 5501"/>
              <a:gd name="T3" fmla="*/ 133 h 1022"/>
              <a:gd name="T4" fmla="*/ 5501 w 5501"/>
              <a:gd name="T5" fmla="*/ 146 h 1022"/>
              <a:gd name="T6" fmla="*/ 5312 w 5501"/>
              <a:gd name="T7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1" h="1022">
                <a:moveTo>
                  <a:pt x="4" y="1022"/>
                </a:moveTo>
                <a:lnTo>
                  <a:pt x="0" y="133"/>
                </a:lnTo>
                <a:lnTo>
                  <a:pt x="5501" y="146"/>
                </a:lnTo>
                <a:lnTo>
                  <a:pt x="5312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89096" name="Freeform 8"/>
          <p:cNvSpPr>
            <a:spLocks/>
          </p:cNvSpPr>
          <p:nvPr/>
        </p:nvSpPr>
        <p:spPr bwMode="auto">
          <a:xfrm>
            <a:off x="182563" y="5380038"/>
            <a:ext cx="8732837" cy="1311275"/>
          </a:xfrm>
          <a:custGeom>
            <a:avLst/>
            <a:gdLst>
              <a:gd name="T0" fmla="*/ 176 w 5501"/>
              <a:gd name="T1" fmla="*/ 826 h 826"/>
              <a:gd name="T2" fmla="*/ 0 w 5501"/>
              <a:gd name="T3" fmla="*/ 690 h 826"/>
              <a:gd name="T4" fmla="*/ 5501 w 5501"/>
              <a:gd name="T5" fmla="*/ 691 h 826"/>
              <a:gd name="T6" fmla="*/ 5501 w 5501"/>
              <a:gd name="T7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1" h="826">
                <a:moveTo>
                  <a:pt x="176" y="826"/>
                </a:moveTo>
                <a:lnTo>
                  <a:pt x="0" y="690"/>
                </a:lnTo>
                <a:lnTo>
                  <a:pt x="5501" y="691"/>
                </a:lnTo>
                <a:lnTo>
                  <a:pt x="5501" y="0"/>
                </a:ln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89097" name="Line 9"/>
          <p:cNvSpPr>
            <a:spLocks noChangeShapeType="1"/>
          </p:cNvSpPr>
          <p:nvPr userDrawn="1"/>
        </p:nvSpPr>
        <p:spPr bwMode="auto">
          <a:xfrm>
            <a:off x="0" y="1493838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6740525" y="6465888"/>
            <a:ext cx="2157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altLang="en-US" sz="1600" b="1" dirty="0">
                <a:solidFill>
                  <a:srgbClr val="663300"/>
                </a:solidFill>
                <a:latin typeface="Garamond" pitchFamily="18" charset="0"/>
              </a:rPr>
              <a:t>Slide </a:t>
            </a:r>
            <a:fld id="{498A486C-1323-4A09-96FD-649F06E19F30}" type="slidenum">
              <a:rPr lang="el-GR" altLang="en-US" sz="1600" b="1">
                <a:solidFill>
                  <a:srgbClr val="663300"/>
                </a:solidFill>
                <a:latin typeface="Garamond" pitchFamily="18" charset="0"/>
              </a:rPr>
              <a:pPr algn="ctr"/>
              <a:t>‹#›</a:t>
            </a:fld>
            <a:r>
              <a:rPr lang="en-US" altLang="en-US" sz="1600" b="1" dirty="0">
                <a:solidFill>
                  <a:srgbClr val="663300"/>
                </a:solidFill>
                <a:latin typeface="Garamond" pitchFamily="18" charset="0"/>
              </a:rPr>
              <a:t> / </a:t>
            </a:r>
            <a:r>
              <a:rPr lang="en-US" altLang="en-US" sz="1600" b="1" dirty="0" smtClean="0">
                <a:solidFill>
                  <a:srgbClr val="663300"/>
                </a:solidFill>
                <a:latin typeface="Garamond" pitchFamily="18" charset="0"/>
              </a:rPr>
              <a:t>29</a:t>
            </a:r>
            <a:endParaRPr lang="el-GR" altLang="en-US" sz="1600" b="1" dirty="0">
              <a:solidFill>
                <a:srgbClr val="663300"/>
              </a:solidFill>
              <a:latin typeface="Garamond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upload.wikimedia.org/wikipedia/commons/d/d4/Design_for_a_Flying_Machin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upload.wikimedia.org/wikipedia/commons/f/fa/Leonardo_machines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HY540 (CSD540)</a:t>
            </a:r>
            <a:endParaRPr lang="el-GR" altLang="en-US" dirty="0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HY540 – Advanced Topics in Programming Language Development</a:t>
            </a:r>
            <a:endParaRPr lang="el-GR" sz="3800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49238" y="5875338"/>
            <a:ext cx="5320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i="1" dirty="0" err="1">
                <a:solidFill>
                  <a:schemeClr val="accent1"/>
                </a:solidFill>
              </a:rPr>
              <a:t>Untyped</a:t>
            </a:r>
            <a:r>
              <a:rPr lang="en-US" sz="2800" b="1" i="1" dirty="0">
                <a:solidFill>
                  <a:schemeClr val="accent1"/>
                </a:solidFill>
              </a:rPr>
              <a:t> Language Interpreter</a:t>
            </a:r>
            <a:endParaRPr lang="el-GR" sz="2800" b="1" i="1" dirty="0">
              <a:solidFill>
                <a:schemeClr val="accent1"/>
              </a:solidFill>
            </a:endParaRPr>
          </a:p>
        </p:txBody>
      </p:sp>
      <p:pic>
        <p:nvPicPr>
          <p:cNvPr id="92182" name="Picture 22" descr="File:Design for a Flying Machin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2298700"/>
            <a:ext cx="3676650" cy="32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4" name="Picture 24" descr="File:Leonardo machines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306638"/>
            <a:ext cx="2270125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2644312" y="5014116"/>
            <a:ext cx="2488864" cy="1221407"/>
          </a:xfrm>
          <a:prstGeom prst="rect">
            <a:avLst/>
          </a:prstGeom>
          <a:solidFill>
            <a:srgbClr val="C00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862124" y="3206819"/>
            <a:ext cx="2260919" cy="1315873"/>
          </a:xfrm>
          <a:prstGeom prst="rect">
            <a:avLst/>
          </a:prstGeom>
          <a:solidFill>
            <a:srgbClr val="00B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366485" y="3354101"/>
            <a:ext cx="2413248" cy="153776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Untyped</a:t>
            </a:r>
            <a:r>
              <a:rPr lang="en-US" dirty="0"/>
              <a:t> Language Interpreter</a:t>
            </a:r>
            <a:br>
              <a:rPr lang="en-US" dirty="0"/>
            </a:br>
            <a:r>
              <a:rPr lang="en-US" dirty="0"/>
              <a:t>Environments </a:t>
            </a:r>
            <a:r>
              <a:rPr lang="en-US" dirty="0" smtClean="0"/>
              <a:t>(5/5)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8"/>
            <a:ext cx="8686800" cy="177283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Inner block slices also dictate slices in outer blocks</a:t>
            </a:r>
          </a:p>
          <a:p>
            <a:pPr lvl="1"/>
            <a:r>
              <a:rPr lang="en-US" dirty="0" smtClean="0"/>
              <a:t>When popping a nested block, if it contained slices we </a:t>
            </a:r>
            <a:r>
              <a:rPr lang="en-US" i="1" dirty="0" smtClean="0"/>
              <a:t>introduce a new slice for the outer block</a:t>
            </a:r>
            <a:r>
              <a:rPr lang="en-US" dirty="0" smtClean="0"/>
              <a:t> (that will become the current)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24220" y="3216042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710701" y="5529081"/>
            <a:ext cx="902075" cy="487680"/>
            <a:chOff x="1196340" y="4297680"/>
            <a:chExt cx="902075" cy="487680"/>
          </a:xfrm>
        </p:grpSpPr>
        <p:sp>
          <p:nvSpPr>
            <p:cNvPr id="8" name="Rectangle 7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&lt;</a:t>
              </a:r>
              <a:r>
                <a:rPr lang="en-US" sz="1200" dirty="0" err="1" smtClean="0"/>
                <a:t>libfuncs</a:t>
              </a:r>
              <a:r>
                <a:rPr lang="en-US" sz="1200" dirty="0" smtClean="0"/>
                <a:t>&gt;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x1: 1</a:t>
              </a:r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47218" y="3660995"/>
            <a:ext cx="902075" cy="736601"/>
            <a:chOff x="1196340" y="4297680"/>
            <a:chExt cx="902075" cy="736601"/>
          </a:xfrm>
        </p:grpSpPr>
        <p:sp>
          <p:nvSpPr>
            <p:cNvPr id="12" name="Rectangle 11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y1: </a:t>
              </a:r>
              <a:r>
                <a:rPr lang="en-US" sz="1200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</a:t>
              </a:r>
              <a:r>
                <a:rPr lang="en-US" sz="1200" dirty="0" smtClean="0"/>
                <a:t>: &lt;AST&gt;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96340" y="4790441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$outer</a:t>
              </a:r>
              <a:endParaRPr lang="en-US" sz="1000" i="1" dirty="0"/>
            </a:p>
          </p:txBody>
        </p:sp>
      </p:grpSp>
      <p:cxnSp>
        <p:nvCxnSpPr>
          <p:cNvPr id="15" name="Elbow Connector 14"/>
          <p:cNvCxnSpPr>
            <a:stCxn id="14" idx="1"/>
            <a:endCxn id="8" idx="3"/>
          </p:cNvCxnSpPr>
          <p:nvPr/>
        </p:nvCxnSpPr>
        <p:spPr>
          <a:xfrm rot="10800000" flipV="1">
            <a:off x="3612776" y="4275675"/>
            <a:ext cx="334442" cy="13753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061388"/>
              </p:ext>
            </p:extLst>
          </p:nvPr>
        </p:nvGraphicFramePr>
        <p:xfrm>
          <a:off x="465214" y="3591746"/>
          <a:ext cx="1971951" cy="2651760"/>
        </p:xfrm>
        <a:graphic>
          <a:graphicData uri="http://schemas.openxmlformats.org/drawingml/2006/table">
            <a:tbl>
              <a:tblPr/>
              <a:tblGrid>
                <a:gridCol w="1971951"/>
              </a:tblGrid>
              <a:tr h="1743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x1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y1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function f(a){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a1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function g(b){}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a2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return g;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y2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x1 = 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x2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x1(0)(0);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15851" y="3216042"/>
            <a:ext cx="121058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5138849" y="3660995"/>
            <a:ext cx="902075" cy="479798"/>
            <a:chOff x="1196340" y="4297680"/>
            <a:chExt cx="902075" cy="479798"/>
          </a:xfrm>
        </p:grpSpPr>
        <p:sp>
          <p:nvSpPr>
            <p:cNvPr id="19" name="Rectangle 18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y2: 2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96340" y="4533638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$previous</a:t>
              </a:r>
              <a:endParaRPr lang="en-US" sz="1000" i="1" dirty="0"/>
            </a:p>
          </p:txBody>
        </p:sp>
      </p:grpSp>
      <p:cxnSp>
        <p:nvCxnSpPr>
          <p:cNvPr id="22" name="Elbow Connector 21"/>
          <p:cNvCxnSpPr>
            <a:stCxn id="39" idx="1"/>
            <a:endCxn id="8" idx="3"/>
          </p:cNvCxnSpPr>
          <p:nvPr/>
        </p:nvCxnSpPr>
        <p:spPr>
          <a:xfrm rot="10800000">
            <a:off x="3612777" y="5651001"/>
            <a:ext cx="478607" cy="243840"/>
          </a:xfrm>
          <a:prstGeom prst="bentConnector3">
            <a:avLst>
              <a:gd name="adj1" fmla="val 65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0800" y="5084128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968385" y="5092010"/>
            <a:ext cx="121058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4091383" y="5536963"/>
            <a:ext cx="902075" cy="479798"/>
            <a:chOff x="1196340" y="4297680"/>
            <a:chExt cx="902075" cy="479798"/>
          </a:xfrm>
        </p:grpSpPr>
        <p:sp>
          <p:nvSpPr>
            <p:cNvPr id="38" name="Rectangle 37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</a:t>
              </a:r>
              <a:r>
                <a:rPr lang="en-US" sz="1200" dirty="0" smtClean="0"/>
                <a:t>2: 2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96340" y="4533638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$previous</a:t>
              </a:r>
              <a:endParaRPr lang="en-US" sz="1000" i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25606" y="3354101"/>
            <a:ext cx="121058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Function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6448604" y="3797854"/>
            <a:ext cx="902075" cy="971108"/>
            <a:chOff x="1196340" y="4296480"/>
            <a:chExt cx="902075" cy="971108"/>
          </a:xfrm>
        </p:grpSpPr>
        <p:sp>
          <p:nvSpPr>
            <p:cNvPr id="46" name="Rectangle 45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a1: </a:t>
              </a:r>
              <a:r>
                <a:rPr lang="en-US" sz="1200" dirty="0"/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96340" y="4777478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200" dirty="0" smtClean="0">
                  <a:solidFill>
                    <a:srgbClr val="000000"/>
                  </a:solidFill>
                </a:rPr>
                <a:t>g: </a:t>
              </a:r>
              <a:r>
                <a:rPr lang="en-US" sz="1200" dirty="0">
                  <a:solidFill>
                    <a:srgbClr val="000000"/>
                  </a:solidFill>
                </a:rPr>
                <a:t>&lt;AST&gt;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96340" y="5023748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$outer</a:t>
              </a:r>
              <a:endParaRPr lang="en-US" sz="1000" i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96340" y="42964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a: 0</a:t>
              </a:r>
              <a:endParaRPr lang="en-US" sz="1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569145" y="3354101"/>
            <a:ext cx="121058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7692143" y="3799054"/>
            <a:ext cx="902075" cy="487680"/>
            <a:chOff x="1196340" y="4297680"/>
            <a:chExt cx="902075" cy="487680"/>
          </a:xfrm>
        </p:grpSpPr>
        <p:sp>
          <p:nvSpPr>
            <p:cNvPr id="51" name="Rectangle 50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a2: 2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$previous</a:t>
              </a:r>
              <a:endParaRPr lang="en-US" sz="1000" i="1" dirty="0"/>
            </a:p>
          </p:txBody>
        </p:sp>
      </p:grpSp>
      <p:cxnSp>
        <p:nvCxnSpPr>
          <p:cNvPr id="58" name="Elbow Connector 57"/>
          <p:cNvCxnSpPr>
            <a:stCxn id="54" idx="1"/>
            <a:endCxn id="75" idx="3"/>
          </p:cNvCxnSpPr>
          <p:nvPr/>
        </p:nvCxnSpPr>
        <p:spPr>
          <a:xfrm rot="10800000">
            <a:off x="7350679" y="3919774"/>
            <a:ext cx="341464" cy="245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1" idx="1"/>
            <a:endCxn id="12" idx="3"/>
          </p:cNvCxnSpPr>
          <p:nvPr/>
        </p:nvCxnSpPr>
        <p:spPr>
          <a:xfrm rot="10800000">
            <a:off x="4849293" y="3782915"/>
            <a:ext cx="289556" cy="2359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1"/>
            <a:endCxn id="14" idx="2"/>
          </p:cNvCxnSpPr>
          <p:nvPr/>
        </p:nvCxnSpPr>
        <p:spPr>
          <a:xfrm rot="10800000">
            <a:off x="4398256" y="4397596"/>
            <a:ext cx="2050348" cy="2494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38480" y="4955306"/>
            <a:ext cx="121058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Function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78" name="Group 77"/>
          <p:cNvGrpSpPr/>
          <p:nvPr/>
        </p:nvGrpSpPr>
        <p:grpSpPr>
          <a:xfrm>
            <a:off x="5861478" y="5394340"/>
            <a:ext cx="902075" cy="493913"/>
            <a:chOff x="1196340" y="4047607"/>
            <a:chExt cx="902075" cy="493913"/>
          </a:xfrm>
        </p:grpSpPr>
        <p:sp>
          <p:nvSpPr>
            <p:cNvPr id="79" name="Rectangle 78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000" i="1" dirty="0" smtClean="0">
                  <a:solidFill>
                    <a:srgbClr val="000000"/>
                  </a:solidFill>
                </a:rPr>
                <a:t>$outer</a:t>
              </a:r>
              <a:endParaRPr lang="en-US" sz="1000" i="1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196340" y="4047607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dirty="0" smtClean="0"/>
                <a:t>: </a:t>
              </a:r>
              <a:r>
                <a:rPr lang="en-US" sz="1200" dirty="0"/>
                <a:t>0</a:t>
              </a:r>
            </a:p>
          </p:txBody>
        </p:sp>
      </p:grpSp>
      <p:cxnSp>
        <p:nvCxnSpPr>
          <p:cNvPr id="81" name="Elbow Connector 80"/>
          <p:cNvCxnSpPr>
            <a:stCxn id="79" idx="3"/>
            <a:endCxn id="48" idx="2"/>
          </p:cNvCxnSpPr>
          <p:nvPr/>
        </p:nvCxnSpPr>
        <p:spPr>
          <a:xfrm flipV="1">
            <a:off x="6763553" y="4768962"/>
            <a:ext cx="136089" cy="9973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18795" y="6235523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0066FF"/>
                </a:solidFill>
                <a:latin typeface="+mn-lt"/>
              </a:rPr>
              <a:t>global </a:t>
            </a:r>
            <a:r>
              <a:rPr lang="en-US" sz="1100" i="1" dirty="0" err="1">
                <a:solidFill>
                  <a:srgbClr val="0066FF"/>
                </a:solidFill>
                <a:latin typeface="+mn-lt"/>
              </a:rPr>
              <a:t>env</a:t>
            </a:r>
            <a:endParaRPr lang="en-US" sz="1100" i="1" dirty="0">
              <a:solidFill>
                <a:srgbClr val="0066FF"/>
              </a:solidFill>
              <a:latin typeface="+mn-lt"/>
            </a:endParaRPr>
          </a:p>
        </p:txBody>
      </p:sp>
      <p:cxnSp>
        <p:nvCxnSpPr>
          <p:cNvPr id="91" name="Straight Arrow Connector 90"/>
          <p:cNvCxnSpPr>
            <a:stCxn id="90" idx="0"/>
          </p:cNvCxnSpPr>
          <p:nvPr/>
        </p:nvCxnSpPr>
        <p:spPr>
          <a:xfrm flipV="1">
            <a:off x="4333332" y="5999377"/>
            <a:ext cx="0" cy="236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875168" y="6111957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0066FF"/>
                </a:solidFill>
                <a:latin typeface="+mn-lt"/>
              </a:rPr>
              <a:t>current </a:t>
            </a:r>
            <a:r>
              <a:rPr lang="en-US" sz="1100" i="1" dirty="0" err="1">
                <a:solidFill>
                  <a:srgbClr val="0066FF"/>
                </a:solidFill>
                <a:latin typeface="+mn-lt"/>
              </a:rPr>
              <a:t>env</a:t>
            </a:r>
            <a:endParaRPr lang="en-US" sz="1100" i="1" dirty="0">
              <a:solidFill>
                <a:srgbClr val="0066FF"/>
              </a:solidFill>
              <a:latin typeface="+mn-lt"/>
            </a:endParaRPr>
          </a:p>
        </p:txBody>
      </p:sp>
      <p:cxnSp>
        <p:nvCxnSpPr>
          <p:cNvPr id="93" name="Straight Arrow Connector 92"/>
          <p:cNvCxnSpPr>
            <a:stCxn id="92" idx="0"/>
            <a:endCxn id="79" idx="2"/>
          </p:cNvCxnSpPr>
          <p:nvPr/>
        </p:nvCxnSpPr>
        <p:spPr>
          <a:xfrm flipH="1" flipV="1">
            <a:off x="6312516" y="5888253"/>
            <a:ext cx="6845" cy="2237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855889" y="4616669"/>
            <a:ext cx="8335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 smtClean="0"/>
              <a:t>function f</a:t>
            </a:r>
            <a:endParaRPr lang="en-US" sz="16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952689" y="4275683"/>
            <a:ext cx="1150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 smtClean="0"/>
              <a:t>nested block</a:t>
            </a:r>
            <a:endParaRPr lang="en-US" sz="16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79286" y="5994339"/>
            <a:ext cx="10804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 smtClean="0"/>
              <a:t>global block</a:t>
            </a:r>
            <a:endParaRPr lang="en-US" sz="16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3851626" y="462139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f closure</a:t>
            </a:r>
            <a:endParaRPr lang="en-US" sz="1100" b="1" i="1" dirty="0"/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V="1">
            <a:off x="4210058" y="4407635"/>
            <a:ext cx="1988" cy="213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99642" y="4980398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</a:t>
            </a:r>
            <a:r>
              <a:rPr lang="en-US" sz="1100" i="1" dirty="0" smtClean="0"/>
              <a:t> closure</a:t>
            </a:r>
            <a:endParaRPr lang="en-US" sz="1100" b="1" i="1" dirty="0"/>
          </a:p>
        </p:txBody>
      </p:sp>
      <p:cxnSp>
        <p:nvCxnSpPr>
          <p:cNvPr id="63" name="Straight Arrow Connector 62"/>
          <p:cNvCxnSpPr>
            <a:stCxn id="62" idx="0"/>
          </p:cNvCxnSpPr>
          <p:nvPr/>
        </p:nvCxnSpPr>
        <p:spPr>
          <a:xfrm flipH="1" flipV="1">
            <a:off x="7274550" y="4766641"/>
            <a:ext cx="3561" cy="213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0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9" grpId="0" animBg="1"/>
      <p:bldP spid="98" grpId="0" animBg="1"/>
      <p:bldP spid="6" grpId="0"/>
      <p:bldP spid="17" grpId="0"/>
      <p:bldP spid="29" grpId="0"/>
      <p:bldP spid="36" grpId="0"/>
      <p:bldP spid="44" grpId="0"/>
      <p:bldP spid="49" grpId="0"/>
      <p:bldP spid="77" grpId="0"/>
      <p:bldP spid="90" grpId="0"/>
      <p:bldP spid="92" grpId="0"/>
      <p:bldP spid="100" grpId="0"/>
      <p:bldP spid="101" grpId="0"/>
      <p:bldP spid="105" grpId="0"/>
      <p:bldP spid="59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Closures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Closures</a:t>
            </a:r>
            <a:r>
              <a:rPr lang="en-US" dirty="0"/>
              <a:t> </a:t>
            </a:r>
            <a:r>
              <a:rPr lang="en-US" dirty="0" smtClean="0"/>
              <a:t>support </a:t>
            </a:r>
            <a:r>
              <a:rPr lang="en-US" b="1" dirty="0" smtClean="0"/>
              <a:t>lexically scoped name binding</a:t>
            </a:r>
            <a:endParaRPr lang="en-US" dirty="0"/>
          </a:p>
          <a:p>
            <a:pPr lvl="1"/>
            <a:r>
              <a:rPr lang="en-US" dirty="0" smtClean="0"/>
              <a:t>Used in languages with first class functions</a:t>
            </a:r>
          </a:p>
          <a:p>
            <a:pPr lvl="1"/>
            <a:r>
              <a:rPr lang="en-US" dirty="0" smtClean="0"/>
              <a:t>Allow access </a:t>
            </a:r>
            <a:r>
              <a:rPr lang="en-US" dirty="0"/>
              <a:t>to enclosing </a:t>
            </a:r>
            <a:r>
              <a:rPr lang="en-US" dirty="0" smtClean="0"/>
              <a:t>scope variables even when out of scope</a:t>
            </a:r>
          </a:p>
          <a:p>
            <a:r>
              <a:rPr lang="en-US" dirty="0"/>
              <a:t>To support closures, we treat </a:t>
            </a:r>
            <a:r>
              <a:rPr lang="en-US" b="1" dirty="0"/>
              <a:t>function values as </a:t>
            </a:r>
            <a:r>
              <a:rPr lang="en-US" b="1" dirty="0" smtClean="0"/>
              <a:t>pairs</a:t>
            </a:r>
            <a:r>
              <a:rPr lang="en-US" dirty="0" smtClean="0"/>
              <a:t> of </a:t>
            </a:r>
            <a:r>
              <a:rPr lang="en-US" dirty="0"/>
              <a:t>a function address </a:t>
            </a:r>
            <a:r>
              <a:rPr lang="en-US" dirty="0" smtClean="0"/>
              <a:t>(AST) </a:t>
            </a:r>
            <a:r>
              <a:rPr lang="en-US" dirty="0"/>
              <a:t>and a snapshot of their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For the </a:t>
            </a:r>
            <a:r>
              <a:rPr lang="en-US" dirty="0"/>
              <a:t>snapshot of the environment </a:t>
            </a:r>
            <a:r>
              <a:rPr lang="en-US" dirty="0" smtClean="0"/>
              <a:t>we simply use a reference to the current (most recent) environment</a:t>
            </a:r>
          </a:p>
          <a:p>
            <a:pPr lvl="1"/>
            <a:r>
              <a:rPr lang="en-US" dirty="0" smtClean="0"/>
              <a:t>Allows sharing across execution system and function closures with minimal memory overhead</a:t>
            </a:r>
          </a:p>
          <a:p>
            <a:pPr lvl="1"/>
            <a:r>
              <a:rPr lang="en-US" dirty="0" smtClean="0"/>
              <a:t>More importantly, it supports </a:t>
            </a:r>
            <a:r>
              <a:rPr lang="en-US" i="1" dirty="0">
                <a:solidFill>
                  <a:srgbClr val="0066FF"/>
                </a:solidFill>
                <a:ea typeface="+mn-ea"/>
                <a:cs typeface="+mn-cs"/>
              </a:rPr>
              <a:t>write access to closure variables</a:t>
            </a:r>
          </a:p>
          <a:p>
            <a:r>
              <a:rPr lang="en-US" dirty="0" smtClean="0"/>
              <a:t>The snapshot of the environment is taken a</a:t>
            </a:r>
            <a:r>
              <a:rPr lang="en-US" sz="2800" dirty="0" smtClean="0"/>
              <a:t>t function definition, i.e. in the interpretation of the </a:t>
            </a:r>
            <a:r>
              <a:rPr lang="en-US" sz="2800" dirty="0" err="1" smtClean="0"/>
              <a:t>funcdef</a:t>
            </a:r>
            <a:r>
              <a:rPr lang="en-US" sz="2800" dirty="0" smtClean="0"/>
              <a:t> AST</a:t>
            </a:r>
          </a:p>
          <a:p>
            <a:r>
              <a:rPr lang="en-US" dirty="0" smtClean="0"/>
              <a:t>As an object, the environment is subject to garbage collection, so a closure will be automatically collected when not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60405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Closures (</a:t>
            </a:r>
            <a:r>
              <a:rPr lang="en-US" dirty="0"/>
              <a:t>2</a:t>
            </a:r>
            <a:r>
              <a:rPr lang="en-US" dirty="0" smtClean="0"/>
              <a:t>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With the discussed infrastructure, it is trivial to support </a:t>
            </a:r>
            <a:r>
              <a:rPr lang="en-US" i="1" dirty="0">
                <a:solidFill>
                  <a:srgbClr val="0066FF"/>
                </a:solidFill>
              </a:rPr>
              <a:t>first-class closures</a:t>
            </a:r>
            <a:r>
              <a:rPr lang="en-US" dirty="0" smtClean="0"/>
              <a:t>, or </a:t>
            </a:r>
            <a:r>
              <a:rPr lang="en-US" i="1" dirty="0" err="1" smtClean="0"/>
              <a:t>glassbox</a:t>
            </a:r>
            <a:r>
              <a:rPr lang="en-US" i="1" dirty="0" smtClean="0"/>
              <a:t> closures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We just need to extend the </a:t>
            </a:r>
            <a:r>
              <a:rPr lang="en-US" i="1" dirty="0" err="1" smtClean="0"/>
              <a:t>object_get</a:t>
            </a:r>
            <a:r>
              <a:rPr lang="en-US" dirty="0" smtClean="0"/>
              <a:t> and </a:t>
            </a:r>
            <a:r>
              <a:rPr lang="en-US" i="1" dirty="0" smtClean="0"/>
              <a:t>object set</a:t>
            </a:r>
            <a:r>
              <a:rPr lang="en-US" dirty="0" smtClean="0"/>
              <a:t> implementations to also accept functions and </a:t>
            </a:r>
            <a:r>
              <a:rPr lang="en-US" i="1" dirty="0">
                <a:solidFill>
                  <a:srgbClr val="0066FF"/>
                </a:solidFill>
              </a:rPr>
              <a:t>lookup directly in their closure environment</a:t>
            </a:r>
          </a:p>
          <a:p>
            <a:pPr lvl="1"/>
            <a:r>
              <a:rPr lang="en-US" dirty="0" smtClean="0"/>
              <a:t>If lookup fails an error should be reported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graphicFrame>
        <p:nvGraphicFramePr>
          <p:cNvPr id="6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936244"/>
              </p:ext>
            </p:extLst>
          </p:nvPr>
        </p:nvGraphicFramePr>
        <p:xfrm>
          <a:off x="1021491" y="2579917"/>
          <a:ext cx="6948617" cy="1584960"/>
        </p:xfrm>
        <a:graphic>
          <a:graphicData uri="http://schemas.openxmlformats.org/drawingml/2006/table">
            <a:tbl>
              <a:tblPr/>
              <a:tblGrid>
                <a:gridCol w="6948617"/>
              </a:tblGrid>
              <a:tr h="34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function f(x) { return (function() { return x; });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 = f(1);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print(f1());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</a:rPr>
                        <a:t>// prints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f1.x = 2;    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// closure is a first class referenceable object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print(f1()); 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itchFamily="49" charset="0"/>
                          <a:ea typeface="+mn-ea"/>
                          <a:cs typeface="+mn-cs"/>
                        </a:rPr>
                        <a:t>// prints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7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Named and optional parameters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Named parameters</a:t>
            </a:r>
            <a:r>
              <a:rPr lang="en-US" dirty="0" smtClean="0"/>
              <a:t> allow specifying function call arguments associated with </a:t>
            </a:r>
            <a:r>
              <a:rPr lang="en-US" i="1" dirty="0" smtClean="0">
                <a:solidFill>
                  <a:srgbClr val="0066FF"/>
                </a:solidFill>
              </a:rPr>
              <a:t>the formal parameter name</a:t>
            </a:r>
            <a:r>
              <a:rPr lang="en-US" dirty="0" smtClean="0"/>
              <a:t> rather than the position in the parameter list</a:t>
            </a:r>
          </a:p>
          <a:p>
            <a:pPr lvl="1"/>
            <a:r>
              <a:rPr lang="en-US" dirty="0" smtClean="0"/>
              <a:t>e.g. </a:t>
            </a:r>
            <a:r>
              <a:rPr lang="en-US" i="1" dirty="0" smtClean="0"/>
              <a:t>function </a:t>
            </a:r>
            <a:r>
              <a:rPr lang="en-US" i="1" dirty="0" err="1" smtClean="0"/>
              <a:t>rect</a:t>
            </a:r>
            <a:r>
              <a:rPr lang="en-US" i="1" dirty="0" smtClean="0"/>
              <a:t>(x, y, width, height) {…}</a:t>
            </a:r>
          </a:p>
          <a:p>
            <a:pPr lvl="1">
              <a:lnSpc>
                <a:spcPct val="120000"/>
              </a:lnSpc>
            </a:pPr>
            <a:r>
              <a:rPr lang="en-US" i="1" dirty="0" err="1" smtClean="0"/>
              <a:t>rect</a:t>
            </a:r>
            <a:r>
              <a:rPr lang="en-US" i="1" dirty="0" smtClean="0"/>
              <a:t>(10, 20, 30, 40);</a:t>
            </a:r>
            <a:r>
              <a:rPr lang="en-US" dirty="0" smtClean="0"/>
              <a:t> </a:t>
            </a:r>
            <a:r>
              <a:rPr lang="en-US" i="1" dirty="0" err="1" smtClean="0"/>
              <a:t>rect</a:t>
            </a:r>
            <a:r>
              <a:rPr lang="en-US" i="1" dirty="0" smtClean="0"/>
              <a:t>(x:10, y:20, width:30, height: 40); </a:t>
            </a:r>
            <a:r>
              <a:rPr lang="en-US" dirty="0" smtClean="0"/>
              <a:t>same as </a:t>
            </a:r>
            <a:r>
              <a:rPr lang="en-US" i="1" dirty="0" err="1" smtClean="0"/>
              <a:t>rect</a:t>
            </a:r>
            <a:r>
              <a:rPr lang="en-US" i="1" dirty="0" smtClean="0"/>
              <a:t>(width:30, height: 40, x:10, y:20);</a:t>
            </a:r>
          </a:p>
          <a:p>
            <a:r>
              <a:rPr lang="en-US" i="1" dirty="0"/>
              <a:t>Optional parameters</a:t>
            </a:r>
            <a:r>
              <a:rPr lang="en-US" dirty="0"/>
              <a:t> allow omitting function call arguments for parameters having default values</a:t>
            </a:r>
          </a:p>
          <a:p>
            <a:pPr lvl="1"/>
            <a:r>
              <a:rPr lang="en-US" dirty="0"/>
              <a:t>Default values are typically constant</a:t>
            </a:r>
          </a:p>
          <a:p>
            <a:pPr lvl="2"/>
            <a:r>
              <a:rPr lang="en-US" i="1" dirty="0"/>
              <a:t>function point(x = 0, y = 0) {…}</a:t>
            </a:r>
          </a:p>
          <a:p>
            <a:pPr lvl="1"/>
            <a:r>
              <a:rPr lang="en-US" dirty="0"/>
              <a:t>But we can also have default values with arbitrary expressions evaluated using the current environment</a:t>
            </a:r>
          </a:p>
          <a:p>
            <a:pPr lvl="2"/>
            <a:r>
              <a:rPr lang="en-US" i="1" dirty="0"/>
              <a:t>function randomize(seed = </a:t>
            </a:r>
            <a:r>
              <a:rPr lang="en-US" i="1" dirty="0" err="1"/>
              <a:t>currenttime</a:t>
            </a:r>
            <a:r>
              <a:rPr lang="en-US" i="1" dirty="0"/>
              <a:t>()) </a:t>
            </a:r>
            <a:r>
              <a:rPr lang="en-US" i="1" dirty="0" smtClean="0"/>
              <a:t>{…}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2250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Named and optional parameters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parameters requirements:</a:t>
            </a:r>
          </a:p>
          <a:p>
            <a:pPr lvl="1"/>
            <a:r>
              <a:rPr lang="en-US" b="1" dirty="0" smtClean="0"/>
              <a:t>Syntactic extensions</a:t>
            </a:r>
            <a:r>
              <a:rPr lang="en-US" dirty="0" smtClean="0"/>
              <a:t> for function call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latin typeface="Courier"/>
              </a:rPr>
              <a:t>argument: expression | IDENT ':' expression;</a:t>
            </a:r>
            <a:endParaRPr lang="en-US" dirty="0" smtClean="0"/>
          </a:p>
          <a:p>
            <a:pPr lvl="1"/>
            <a:r>
              <a:rPr lang="en-US" dirty="0" smtClean="0"/>
              <a:t>Using an object dictionary (both numeric and string indices) instead of an array for the actuals arguments</a:t>
            </a:r>
          </a:p>
          <a:p>
            <a:pPr lvl="2"/>
            <a:r>
              <a:rPr lang="en-US" dirty="0" smtClean="0"/>
              <a:t>If nil values cannot be stored in an object we need a special index, </a:t>
            </a:r>
            <a:r>
              <a:rPr lang="en-US" dirty="0"/>
              <a:t>e.g. </a:t>
            </a:r>
            <a:r>
              <a:rPr lang="en-US" dirty="0" smtClean="0"/>
              <a:t>"$size" to count actual parameters</a:t>
            </a:r>
          </a:p>
          <a:p>
            <a:pPr lvl="1"/>
            <a:r>
              <a:rPr lang="en-US" dirty="0" smtClean="0"/>
              <a:t>Extra error checking</a:t>
            </a:r>
          </a:p>
          <a:p>
            <a:pPr lvl="2"/>
            <a:r>
              <a:rPr lang="en-US" dirty="0" smtClean="0"/>
              <a:t>Unexpected named parameters</a:t>
            </a:r>
          </a:p>
          <a:p>
            <a:pPr lvl="2"/>
            <a:r>
              <a:rPr lang="en-US" dirty="0" smtClean="0"/>
              <a:t>Positional parameters appearing after named parameters</a:t>
            </a:r>
          </a:p>
          <a:p>
            <a:pPr lvl="2"/>
            <a:r>
              <a:rPr lang="en-US" dirty="0" smtClean="0"/>
              <a:t>Parameters with both positional and named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2823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/>
              <a:t>Named and optional parameters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parameter requirements:</a:t>
            </a:r>
          </a:p>
          <a:p>
            <a:pPr lvl="1"/>
            <a:r>
              <a:rPr lang="en-US" b="1" dirty="0"/>
              <a:t>Syntactic extensions</a:t>
            </a:r>
            <a:r>
              <a:rPr lang="en-US" dirty="0"/>
              <a:t> for function </a:t>
            </a:r>
            <a:r>
              <a:rPr lang="en-US" dirty="0" smtClean="0"/>
              <a:t>definition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  <a:latin typeface="Courier"/>
              </a:rPr>
              <a:t>formal: IDENT 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| IDENT </a:t>
            </a:r>
            <a:r>
              <a:rPr lang="en-US" dirty="0" smtClean="0">
                <a:solidFill>
                  <a:srgbClr val="0070C0"/>
                </a:solidFill>
                <a:latin typeface="Courier"/>
              </a:rPr>
              <a:t>'=' expression;</a:t>
            </a:r>
            <a:endParaRPr lang="en-US" dirty="0"/>
          </a:p>
          <a:p>
            <a:pPr lvl="1"/>
            <a:r>
              <a:rPr lang="en-US" b="1" dirty="0" smtClean="0"/>
              <a:t>Evaluating the </a:t>
            </a:r>
            <a:r>
              <a:rPr lang="en-US" b="1" dirty="0"/>
              <a:t>default value expression</a:t>
            </a:r>
            <a:r>
              <a:rPr lang="en-US" dirty="0"/>
              <a:t> in the context of the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dirty="0" smtClean="0"/>
              <a:t>during </a:t>
            </a:r>
            <a:r>
              <a:rPr lang="en-US" dirty="0"/>
              <a:t>the insertion of formal argument symbols to the function </a:t>
            </a:r>
            <a:r>
              <a:rPr lang="en-US" dirty="0" smtClean="0"/>
              <a:t>environment to allow e.g. </a:t>
            </a:r>
            <a:r>
              <a:rPr lang="en-US" i="1" dirty="0" smtClean="0"/>
              <a:t>function </a:t>
            </a:r>
            <a:r>
              <a:rPr lang="en-US" i="1" dirty="0"/>
              <a:t>f(x, </a:t>
            </a:r>
            <a:r>
              <a:rPr lang="en-US" i="1" dirty="0" smtClean="0"/>
              <a:t>y = </a:t>
            </a:r>
            <a:r>
              <a:rPr lang="en-US" i="1" dirty="0" smtClean="0"/>
              <a:t>x + 1) {…}</a:t>
            </a:r>
          </a:p>
          <a:p>
            <a:pPr lvl="1"/>
            <a:r>
              <a:rPr lang="en-US" dirty="0" smtClean="0"/>
              <a:t>Extra error checking ensuring that all default arguments are at the end of the parameter list after any required parameters</a:t>
            </a:r>
          </a:p>
          <a:p>
            <a:pPr lvl="2"/>
            <a:r>
              <a:rPr lang="en-US" dirty="0" smtClean="0">
                <a:solidFill>
                  <a:srgbClr val="006699"/>
                </a:solidFill>
              </a:rPr>
              <a:t>This does not apply when combined with named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49894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AST Interpretation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</a:t>
            </a:r>
            <a:r>
              <a:rPr lang="en-US" b="1" i="1" dirty="0" smtClean="0"/>
              <a:t>Evaluate</a:t>
            </a:r>
            <a:r>
              <a:rPr lang="en-US" dirty="0" smtClean="0"/>
              <a:t> function is used for each AST node type:</a:t>
            </a:r>
          </a:p>
          <a:p>
            <a:pPr lvl="1"/>
            <a:r>
              <a:rPr lang="en-US" dirty="0" smtClean="0"/>
              <a:t>Value </a:t>
            </a:r>
            <a:r>
              <a:rPr lang="en-US" dirty="0" err="1" smtClean="0"/>
              <a:t>EvaluateVar</a:t>
            </a:r>
            <a:r>
              <a:rPr lang="en-US" dirty="0" smtClean="0"/>
              <a:t>(AST </a:t>
            </a:r>
            <a:r>
              <a:rPr lang="en-US" dirty="0" err="1" smtClean="0"/>
              <a:t>ast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Value </a:t>
            </a:r>
            <a:r>
              <a:rPr lang="en-US" dirty="0" err="1" smtClean="0"/>
              <a:t>EvaluateAddExpr</a:t>
            </a:r>
            <a:r>
              <a:rPr lang="en-US" dirty="0" smtClean="0"/>
              <a:t>(AST </a:t>
            </a:r>
            <a:r>
              <a:rPr lang="en-US" dirty="0" err="1"/>
              <a:t>ast</a:t>
            </a:r>
            <a:r>
              <a:rPr lang="en-US" dirty="0"/>
              <a:t>);</a:t>
            </a:r>
            <a:endParaRPr lang="en-US" dirty="0" smtClean="0"/>
          </a:p>
          <a:p>
            <a:pPr lvl="1"/>
            <a:r>
              <a:rPr lang="en-US" dirty="0" smtClean="0"/>
              <a:t>Value </a:t>
            </a:r>
            <a:r>
              <a:rPr lang="en-US" dirty="0" err="1" smtClean="0"/>
              <a:t>EvaluateIfStmt</a:t>
            </a:r>
            <a:r>
              <a:rPr lang="en-US" dirty="0" smtClean="0"/>
              <a:t>(AST </a:t>
            </a:r>
            <a:r>
              <a:rPr lang="en-US" dirty="0" err="1"/>
              <a:t>ast</a:t>
            </a:r>
            <a:r>
              <a:rPr lang="en-US" dirty="0" smtClean="0"/>
              <a:t>);</a:t>
            </a:r>
            <a:endParaRPr lang="en-US" i="1" dirty="0" smtClean="0"/>
          </a:p>
          <a:p>
            <a:r>
              <a:rPr lang="en-US" dirty="0" smtClean="0"/>
              <a:t>There is also a generic </a:t>
            </a:r>
            <a:r>
              <a:rPr lang="en-US" i="1" dirty="0" smtClean="0"/>
              <a:t>Evaluate</a:t>
            </a:r>
            <a:r>
              <a:rPr lang="en-US" dirty="0" smtClean="0"/>
              <a:t> function that uses a dispatcher to trigger the appropriate function based on the input AST node type</a:t>
            </a:r>
          </a:p>
          <a:p>
            <a:r>
              <a:rPr lang="en-US" i="1" dirty="0" smtClean="0"/>
              <a:t>Evaluate</a:t>
            </a:r>
            <a:r>
              <a:rPr lang="en-US" dirty="0" smtClean="0"/>
              <a:t> functions of non-leaf nodes recursively call </a:t>
            </a:r>
            <a:r>
              <a:rPr lang="en-US" i="1" dirty="0" smtClean="0"/>
              <a:t>Evaluate</a:t>
            </a:r>
            <a:r>
              <a:rPr lang="en-US" dirty="0" smtClean="0"/>
              <a:t> for their children and perform their operation</a:t>
            </a:r>
          </a:p>
          <a:p>
            <a:r>
              <a:rPr lang="en-US" dirty="0"/>
              <a:t>No need to break </a:t>
            </a:r>
            <a:r>
              <a:rPr lang="en-US" dirty="0" smtClean="0"/>
              <a:t>long expressions </a:t>
            </a:r>
            <a:r>
              <a:rPr lang="en-US" dirty="0"/>
              <a:t>to 3 address code</a:t>
            </a:r>
          </a:p>
          <a:p>
            <a:pPr lvl="1"/>
            <a:r>
              <a:rPr lang="en-US" dirty="0"/>
              <a:t>Temporary 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>are implicitly created</a:t>
            </a:r>
            <a:br>
              <a:rPr lang="en-US" dirty="0" smtClean="0"/>
            </a:br>
            <a:r>
              <a:rPr lang="en-US" dirty="0" smtClean="0"/>
              <a:t>on the host language </a:t>
            </a:r>
            <a:br>
              <a:rPr lang="en-US" dirty="0" smtClean="0"/>
            </a:br>
            <a:r>
              <a:rPr lang="en-US" dirty="0" smtClean="0"/>
              <a:t>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graphicFrame>
        <p:nvGraphicFramePr>
          <p:cNvPr id="6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275212"/>
              </p:ext>
            </p:extLst>
          </p:nvPr>
        </p:nvGraphicFramePr>
        <p:xfrm>
          <a:off x="3750272" y="5172220"/>
          <a:ext cx="4835611" cy="1158240"/>
        </p:xfrm>
        <a:graphic>
          <a:graphicData uri="http://schemas.openxmlformats.org/drawingml/2006/table">
            <a:tbl>
              <a:tblPr/>
              <a:tblGrid>
                <a:gridCol w="4835611"/>
              </a:tblGrid>
              <a:tr h="34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EvaluateAddExpr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Value left = Evaluate(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ast.Get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("left"));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Value right = Evaluate(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ast.Get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("right"));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left + right;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1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AST Interpretation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 need to break control flow statements into more primitive instructions</a:t>
            </a:r>
          </a:p>
          <a:p>
            <a:pPr lvl="1"/>
            <a:r>
              <a:rPr lang="en-US" dirty="0" smtClean="0"/>
              <a:t>We directly reuse the</a:t>
            </a:r>
            <a:br>
              <a:rPr lang="en-US" dirty="0" smtClean="0"/>
            </a:br>
            <a:r>
              <a:rPr lang="en-US" dirty="0" smtClean="0"/>
              <a:t>host language </a:t>
            </a:r>
            <a:r>
              <a:rPr lang="en-US" dirty="0" err="1" smtClean="0"/>
              <a:t>stmts</a:t>
            </a:r>
            <a:endParaRPr lang="en-US" dirty="0" smtClean="0"/>
          </a:p>
          <a:p>
            <a:endParaRPr lang="en-US" sz="900" dirty="0" smtClean="0"/>
          </a:p>
          <a:p>
            <a:r>
              <a:rPr lang="en-US" dirty="0" smtClean="0"/>
              <a:t>Special attention is needed for </a:t>
            </a:r>
            <a:r>
              <a:rPr lang="en-US" i="1" dirty="0" smtClean="0"/>
              <a:t>break</a:t>
            </a:r>
            <a:r>
              <a:rPr lang="en-US" dirty="0" smtClean="0"/>
              <a:t>, </a:t>
            </a:r>
            <a:r>
              <a:rPr lang="en-US" i="1" dirty="0" smtClean="0"/>
              <a:t>continue</a:t>
            </a:r>
            <a:r>
              <a:rPr lang="en-US" dirty="0" smtClean="0"/>
              <a:t>, </a:t>
            </a:r>
            <a:r>
              <a:rPr lang="en-US" i="1" dirty="0" smtClean="0"/>
              <a:t>return</a:t>
            </a:r>
          </a:p>
          <a:p>
            <a:pPr lvl="1"/>
            <a:r>
              <a:rPr lang="en-US" dirty="0" smtClean="0"/>
              <a:t>We use execution flags </a:t>
            </a:r>
            <a:r>
              <a:rPr lang="en-US" dirty="0" err="1" smtClean="0"/>
              <a:t>IsBreaking</a:t>
            </a:r>
            <a:r>
              <a:rPr lang="en-US" dirty="0" smtClean="0"/>
              <a:t>, </a:t>
            </a:r>
            <a:r>
              <a:rPr lang="en-US" dirty="0" err="1" smtClean="0"/>
              <a:t>IsContinuing</a:t>
            </a:r>
            <a:r>
              <a:rPr lang="en-US" dirty="0" smtClean="0"/>
              <a:t>, </a:t>
            </a:r>
            <a:r>
              <a:rPr lang="en-US" dirty="0" err="1" smtClean="0"/>
              <a:t>IsReturning</a:t>
            </a:r>
            <a:r>
              <a:rPr lang="en-US" dirty="0" smtClean="0"/>
              <a:t> that are set by the jump statements and handled respectively by their enclosing loop or function</a:t>
            </a:r>
          </a:p>
          <a:p>
            <a:pPr lvl="2"/>
            <a:r>
              <a:rPr lang="en-US" dirty="0" smtClean="0"/>
              <a:t>The </a:t>
            </a:r>
            <a:r>
              <a:rPr lang="en-US" i="1" dirty="0" smtClean="0"/>
              <a:t>return </a:t>
            </a:r>
            <a:r>
              <a:rPr lang="en-US" dirty="0" smtClean="0"/>
              <a:t>statement may also optionally set the </a:t>
            </a:r>
            <a:r>
              <a:rPr lang="en-US" dirty="0" err="1" smtClean="0"/>
              <a:t>retval</a:t>
            </a:r>
            <a:r>
              <a:rPr lang="en-US" dirty="0" smtClean="0"/>
              <a:t> register</a:t>
            </a:r>
          </a:p>
          <a:p>
            <a:pPr lvl="1"/>
            <a:r>
              <a:rPr lang="en-US" dirty="0" smtClean="0"/>
              <a:t>For multiple statements &amp; blocks, the </a:t>
            </a:r>
            <a:r>
              <a:rPr lang="en-US" b="1" i="1" dirty="0" smtClean="0"/>
              <a:t>statement list </a:t>
            </a:r>
            <a:r>
              <a:rPr lang="en-US" dirty="0" smtClean="0"/>
              <a:t>evaluation checks the flags to transfer execution to the enclosing </a:t>
            </a:r>
            <a:r>
              <a:rPr lang="en-US" dirty="0" err="1" smtClean="0"/>
              <a:t>stmt</a:t>
            </a:r>
            <a:endParaRPr lang="en-US" dirty="0" smtClean="0"/>
          </a:p>
          <a:p>
            <a:pPr lvl="1"/>
            <a:r>
              <a:rPr lang="en-US" dirty="0" smtClean="0"/>
              <a:t>An alternative is to transfer control flow from one evaluation context to another using </a:t>
            </a:r>
            <a:r>
              <a:rPr lang="en-US" i="1" dirty="0">
                <a:solidFill>
                  <a:srgbClr val="0066FF"/>
                </a:solidFill>
                <a:ea typeface="+mn-ea"/>
                <a:cs typeface="+mn-cs"/>
              </a:rPr>
              <a:t>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graphicFrame>
        <p:nvGraphicFramePr>
          <p:cNvPr id="6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391659"/>
              </p:ext>
            </p:extLst>
          </p:nvPr>
        </p:nvGraphicFramePr>
        <p:xfrm>
          <a:off x="3943866" y="2033603"/>
          <a:ext cx="4582295" cy="1158240"/>
        </p:xfrm>
        <a:graphic>
          <a:graphicData uri="http://schemas.openxmlformats.org/drawingml/2006/table">
            <a:tbl>
              <a:tblPr/>
              <a:tblGrid>
                <a:gridCol w="4582295"/>
              </a:tblGrid>
              <a:tr h="34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EvaluateIfStmt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Value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= Evaluate(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ast.Get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if 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Evaluate(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ast.Get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stmt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AST Interpretation (</a:t>
            </a:r>
            <a:r>
              <a:rPr lang="en-US" dirty="0"/>
              <a:t>3</a:t>
            </a:r>
            <a:r>
              <a:rPr lang="en-US" dirty="0" smtClean="0"/>
              <a:t>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323211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Exception based control flow</a:t>
            </a:r>
          </a:p>
          <a:p>
            <a:pPr lvl="1"/>
            <a:r>
              <a:rPr lang="en-US" dirty="0" smtClean="0"/>
              <a:t>Jump statements throw exceptions</a:t>
            </a:r>
          </a:p>
          <a:p>
            <a:pPr lvl="2"/>
            <a:r>
              <a:rPr lang="en-US" sz="2100" i="1" dirty="0" err="1"/>
              <a:t>BreakException</a:t>
            </a:r>
            <a:r>
              <a:rPr lang="en-US" sz="2100" dirty="0"/>
              <a:t>, </a:t>
            </a:r>
            <a:r>
              <a:rPr lang="en-US" sz="2100" i="1" dirty="0" err="1"/>
              <a:t>ContinueException</a:t>
            </a:r>
            <a:r>
              <a:rPr lang="en-US" sz="2100" dirty="0"/>
              <a:t>, </a:t>
            </a:r>
            <a:r>
              <a:rPr lang="en-US" sz="2100" i="1" dirty="0" err="1" smtClean="0"/>
              <a:t>ReturnException</a:t>
            </a:r>
            <a:r>
              <a:rPr lang="en-US" sz="2100" dirty="0" smtClean="0"/>
              <a:t> (maybe with value)</a:t>
            </a:r>
          </a:p>
          <a:p>
            <a:pPr lvl="1"/>
            <a:r>
              <a:rPr lang="en-US" dirty="0" smtClean="0"/>
              <a:t>Interested clients catch exceptions and act accordingly</a:t>
            </a:r>
          </a:p>
          <a:p>
            <a:pPr lvl="2"/>
            <a:r>
              <a:rPr lang="en-US" dirty="0" err="1" smtClean="0"/>
              <a:t>ForStmt</a:t>
            </a:r>
            <a:r>
              <a:rPr lang="en-US" dirty="0" smtClean="0"/>
              <a:t> / </a:t>
            </a:r>
            <a:r>
              <a:rPr lang="en-US" dirty="0" err="1" smtClean="0"/>
              <a:t>WhileStmt</a:t>
            </a:r>
            <a:r>
              <a:rPr lang="en-US" dirty="0" smtClean="0"/>
              <a:t> catch to repeat or terminate the loop</a:t>
            </a:r>
          </a:p>
          <a:p>
            <a:pPr lvl="2"/>
            <a:r>
              <a:rPr lang="en-US" dirty="0" smtClean="0"/>
              <a:t>Blocks / Functions catch to cleanup the environment and </a:t>
            </a:r>
            <a:r>
              <a:rPr lang="en-US" dirty="0" err="1" smtClean="0"/>
              <a:t>rethrow</a:t>
            </a:r>
            <a:endParaRPr lang="en-US" dirty="0" smtClean="0"/>
          </a:p>
          <a:p>
            <a:pPr lvl="2"/>
            <a:r>
              <a:rPr lang="en-US" dirty="0" smtClean="0"/>
              <a:t>Function calls catch to continue past the return statement</a:t>
            </a:r>
          </a:p>
          <a:p>
            <a:pPr lvl="2"/>
            <a:r>
              <a:rPr lang="en-US" dirty="0" smtClean="0"/>
              <a:t>Top level code catches to report any errors</a:t>
            </a:r>
          </a:p>
          <a:p>
            <a:pPr lvl="1">
              <a:buClr>
                <a:srgbClr val="C00000"/>
              </a:buClr>
            </a:pPr>
            <a:r>
              <a:rPr lang="en-US" i="1" dirty="0">
                <a:solidFill>
                  <a:srgbClr val="990000"/>
                </a:solidFill>
              </a:rPr>
              <a:t>Be careful, as inconsistent code </a:t>
            </a:r>
            <a:r>
              <a:rPr lang="en-US" i="1" dirty="0" smtClean="0">
                <a:solidFill>
                  <a:srgbClr val="990000"/>
                </a:solidFill>
              </a:rPr>
              <a:t>jump</a:t>
            </a:r>
            <a:r>
              <a:rPr lang="en-US" i="1" dirty="0">
                <a:solidFill>
                  <a:srgbClr val="990000"/>
                </a:solidFill>
              </a:rPr>
              <a:t>s</a:t>
            </a:r>
            <a:r>
              <a:rPr lang="en-US" i="1" dirty="0" smtClean="0">
                <a:solidFill>
                  <a:srgbClr val="990000"/>
                </a:solidFill>
              </a:rPr>
              <a:t> </a:t>
            </a:r>
            <a:r>
              <a:rPr lang="en-US" i="1" dirty="0">
                <a:solidFill>
                  <a:srgbClr val="990000"/>
                </a:solidFill>
              </a:rPr>
              <a:t>will be difficult to debug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graphicFrame>
        <p:nvGraphicFramePr>
          <p:cNvPr id="6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855508"/>
              </p:ext>
            </p:extLst>
          </p:nvPr>
        </p:nvGraphicFramePr>
        <p:xfrm>
          <a:off x="168876" y="4832316"/>
          <a:ext cx="3725563" cy="1584960"/>
        </p:xfrm>
        <a:graphic>
          <a:graphicData uri="http://schemas.openxmlformats.org/drawingml/2006/table">
            <a:tbl>
              <a:tblPr/>
              <a:tblGrid>
                <a:gridCol w="3725563"/>
              </a:tblGrid>
              <a:tr h="34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EvaluateBreak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throw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BreakException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EvaluateContinue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throw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ContinueException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056981"/>
              </p:ext>
            </p:extLst>
          </p:nvPr>
        </p:nvGraphicFramePr>
        <p:xfrm>
          <a:off x="3894439" y="4832316"/>
          <a:ext cx="4961237" cy="1584960"/>
        </p:xfrm>
        <a:graphic>
          <a:graphicData uri="http://schemas.openxmlformats.org/drawingml/2006/table">
            <a:tbl>
              <a:tblPr/>
              <a:tblGrid>
                <a:gridCol w="4961237"/>
              </a:tblGrid>
              <a:tr h="34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EvaluateWhileStmt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(AST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while(Evaluate(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ast.Get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")))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try { Evaluate(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ast.Get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("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stmt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"));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catch(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BreakException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e) { break;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catch(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ContinueException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e) { continue;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return null;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0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AST Interpretation (</a:t>
            </a:r>
            <a:r>
              <a:rPr lang="en-US" dirty="0"/>
              <a:t>4</a:t>
            </a:r>
            <a:r>
              <a:rPr lang="en-US" dirty="0" smtClean="0"/>
              <a:t>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Variable</a:t>
            </a:r>
          </a:p>
          <a:p>
            <a:pPr lvl="1"/>
            <a:r>
              <a:rPr lang="en-US" dirty="0" smtClean="0"/>
              <a:t>Lookup in the Environment chain</a:t>
            </a:r>
          </a:p>
          <a:p>
            <a:pPr lvl="1"/>
            <a:r>
              <a:rPr lang="en-US" dirty="0" smtClean="0"/>
              <a:t>Declaration by use, so first use creates a symbol in the environment</a:t>
            </a:r>
          </a:p>
          <a:p>
            <a:pPr lvl="1"/>
            <a:r>
              <a:rPr lang="en-US" dirty="0" smtClean="0"/>
              <a:t>Need to differentiate between </a:t>
            </a:r>
            <a:r>
              <a:rPr lang="en-US" dirty="0" err="1" smtClean="0"/>
              <a:t>lvalue</a:t>
            </a:r>
            <a:r>
              <a:rPr lang="en-US" dirty="0" smtClean="0"/>
              <a:t> and </a:t>
            </a:r>
            <a:r>
              <a:rPr lang="en-US" dirty="0" err="1" smtClean="0"/>
              <a:t>rvalue</a:t>
            </a:r>
            <a:r>
              <a:rPr lang="en-US" dirty="0" smtClean="0"/>
              <a:t> usage</a:t>
            </a:r>
          </a:p>
          <a:p>
            <a:pPr lvl="2"/>
            <a:r>
              <a:rPr lang="en-US" dirty="0" smtClean="0"/>
              <a:t>Explicit </a:t>
            </a:r>
            <a:r>
              <a:rPr lang="en-US" i="1" dirty="0" smtClean="0"/>
              <a:t>Symbol </a:t>
            </a:r>
            <a:r>
              <a:rPr lang="en-US" i="1" dirty="0" err="1" smtClean="0"/>
              <a:t>EvaluateLvalue</a:t>
            </a:r>
            <a:r>
              <a:rPr lang="en-US" i="1" dirty="0" smtClean="0"/>
              <a:t>(AST </a:t>
            </a:r>
            <a:r>
              <a:rPr lang="en-US" i="1" dirty="0" err="1" smtClean="0"/>
              <a:t>ast</a:t>
            </a:r>
            <a:r>
              <a:rPr lang="en-US" i="1" dirty="0" smtClean="0"/>
              <a:t>);</a:t>
            </a:r>
            <a:r>
              <a:rPr lang="en-US" dirty="0" smtClean="0"/>
              <a:t> to be used in assignments</a:t>
            </a:r>
          </a:p>
          <a:p>
            <a:r>
              <a:rPr lang="en-US" b="1" dirty="0" smtClean="0"/>
              <a:t>Function declaration</a:t>
            </a:r>
          </a:p>
          <a:p>
            <a:pPr lvl="1"/>
            <a:r>
              <a:rPr lang="en-US" dirty="0" smtClean="0"/>
              <a:t>Create function symbol in the environment associated with AST node</a:t>
            </a:r>
          </a:p>
          <a:p>
            <a:r>
              <a:rPr lang="en-US" b="1" dirty="0" smtClean="0"/>
              <a:t>Function call (caller actions)</a:t>
            </a:r>
          </a:p>
          <a:p>
            <a:pPr lvl="1"/>
            <a:r>
              <a:rPr lang="en-US" dirty="0" smtClean="0"/>
              <a:t>Evaluate the arguments and put them into an arguments table</a:t>
            </a:r>
          </a:p>
          <a:p>
            <a:pPr lvl="1"/>
            <a:r>
              <a:rPr lang="en-US" dirty="0" smtClean="0"/>
              <a:t>Invoke the target function (its value should be a function address)</a:t>
            </a:r>
          </a:p>
          <a:p>
            <a:r>
              <a:rPr lang="en-US" b="1" dirty="0" smtClean="0"/>
              <a:t>Function invocation (</a:t>
            </a:r>
            <a:r>
              <a:rPr lang="en-US" b="1" dirty="0" err="1" smtClean="0"/>
              <a:t>callee</a:t>
            </a:r>
            <a:r>
              <a:rPr lang="en-US" b="1" dirty="0" smtClean="0"/>
              <a:t> actions)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aps the arguments table to the function formals</a:t>
            </a:r>
          </a:p>
          <a:p>
            <a:pPr lvl="1"/>
            <a:r>
              <a:rPr lang="en-US" dirty="0" smtClean="0"/>
              <a:t>Creates the symbols in the function environment</a:t>
            </a:r>
          </a:p>
          <a:p>
            <a:pPr lvl="1"/>
            <a:r>
              <a:rPr lang="en-US" dirty="0" smtClean="0"/>
              <a:t>Executes the function body</a:t>
            </a:r>
          </a:p>
          <a:p>
            <a:r>
              <a:rPr lang="en-US" dirty="0" smtClean="0"/>
              <a:t>The function call result is taken from the </a:t>
            </a:r>
            <a:r>
              <a:rPr lang="en-US" dirty="0" err="1" smtClean="0"/>
              <a:t>retval</a:t>
            </a:r>
            <a:r>
              <a:rPr lang="en-US" dirty="0" smtClean="0"/>
              <a:t>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3499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Untyped</a:t>
            </a:r>
            <a:r>
              <a:rPr lang="en-US" dirty="0"/>
              <a:t> Language </a:t>
            </a:r>
            <a:r>
              <a:rPr lang="en-US" dirty="0" smtClean="0"/>
              <a:t>Interpreter</a:t>
            </a:r>
            <a:br>
              <a:rPr lang="en-US" dirty="0" smtClean="0"/>
            </a:b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l-GR" i="1" dirty="0" err="1"/>
              <a:t>Untyped</a:t>
            </a:r>
            <a:r>
              <a:rPr lang="en-US" altLang="el-GR" i="1" dirty="0"/>
              <a:t> object-based</a:t>
            </a:r>
            <a:r>
              <a:rPr lang="en-US" altLang="el-GR" dirty="0"/>
              <a:t> </a:t>
            </a:r>
            <a:r>
              <a:rPr lang="en-US" altLang="el-GR" dirty="0" smtClean="0"/>
              <a:t>language with </a:t>
            </a:r>
            <a:r>
              <a:rPr lang="en-US" altLang="el-GR" dirty="0"/>
              <a:t>dynamically typed variables (like </a:t>
            </a:r>
            <a:r>
              <a:rPr lang="en-US" altLang="el-GR" i="1" dirty="0" smtClean="0"/>
              <a:t>JavaScript</a:t>
            </a:r>
            <a:r>
              <a:rPr lang="en-US" altLang="el-GR" dirty="0" smtClean="0"/>
              <a:t>)</a:t>
            </a:r>
          </a:p>
          <a:p>
            <a:r>
              <a:rPr lang="en-US" i="1" dirty="0" smtClean="0"/>
              <a:t>Statement based</a:t>
            </a:r>
            <a:r>
              <a:rPr lang="en-US" dirty="0" smtClean="0"/>
              <a:t>, i.e. program code is a series of statements</a:t>
            </a:r>
          </a:p>
          <a:p>
            <a:pPr lvl="1"/>
            <a:r>
              <a:rPr lang="en-US" dirty="0" smtClean="0"/>
              <a:t>Typical statements: conditional, control flow, block</a:t>
            </a:r>
          </a:p>
          <a:p>
            <a:pPr lvl="1"/>
            <a:r>
              <a:rPr lang="en-US" dirty="0" smtClean="0"/>
              <a:t>Function definitions as statements</a:t>
            </a:r>
          </a:p>
          <a:p>
            <a:pPr lvl="1"/>
            <a:r>
              <a:rPr lang="en-US" dirty="0" smtClean="0"/>
              <a:t>Typical expressions: arithmetic, relational, </a:t>
            </a:r>
            <a:r>
              <a:rPr lang="en-US" dirty="0" err="1" smtClean="0"/>
              <a:t>boolean</a:t>
            </a:r>
            <a:r>
              <a:rPr lang="en-US" dirty="0" smtClean="0"/>
              <a:t>, assignments, function calls</a:t>
            </a:r>
          </a:p>
          <a:p>
            <a:pPr lvl="1"/>
            <a:r>
              <a:rPr lang="en-US" altLang="el-GR" dirty="0"/>
              <a:t>Objects </a:t>
            </a:r>
            <a:r>
              <a:rPr lang="en-US" altLang="el-GR" i="1" dirty="0"/>
              <a:t>ex nihilo</a:t>
            </a:r>
            <a:r>
              <a:rPr lang="en-US" altLang="el-GR" dirty="0"/>
              <a:t> as field </a:t>
            </a:r>
            <a:r>
              <a:rPr lang="en-US" altLang="el-GR" dirty="0" smtClean="0"/>
              <a:t>dictionaries</a:t>
            </a:r>
          </a:p>
          <a:p>
            <a:pPr lvl="2"/>
            <a:r>
              <a:rPr lang="en-US" altLang="el-GR" dirty="0" smtClean="0"/>
              <a:t>Created through object constructor expressions</a:t>
            </a:r>
          </a:p>
          <a:p>
            <a:pPr lvl="2"/>
            <a:r>
              <a:rPr lang="en-US" dirty="0" smtClean="0"/>
              <a:t>Reference counted and subject to garbage collection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42381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Untyped</a:t>
            </a:r>
            <a:r>
              <a:rPr lang="en-US" dirty="0"/>
              <a:t> Language </a:t>
            </a:r>
            <a:r>
              <a:rPr lang="en-US" dirty="0" smtClean="0"/>
              <a:t>Interpreter</a:t>
            </a:r>
            <a:br>
              <a:rPr lang="en-US" dirty="0" smtClean="0"/>
            </a:br>
            <a:r>
              <a:rPr lang="en-US" dirty="0" smtClean="0"/>
              <a:t>Summary of important evaluation actions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" y="2826909"/>
            <a:ext cx="4897396" cy="3623318"/>
          </a:xfrm>
        </p:spPr>
        <p:txBody>
          <a:bodyPr/>
          <a:lstStyle/>
          <a:p>
            <a:r>
              <a:rPr lang="en-US" sz="1800" dirty="0" smtClean="0"/>
              <a:t>START_PROGRAM</a:t>
            </a:r>
          </a:p>
          <a:p>
            <a:pPr lvl="1"/>
            <a:r>
              <a:rPr lang="en-US" sz="1400" dirty="0" err="1" smtClean="0"/>
              <a:t>push_scope_space</a:t>
            </a:r>
            <a:r>
              <a:rPr lang="en-US" sz="1400" dirty="0" smtClean="0"/>
              <a:t>[empty</a:t>
            </a:r>
            <a:r>
              <a:rPr lang="en-US" sz="1400" dirty="0"/>
              <a:t>]</a:t>
            </a:r>
          </a:p>
          <a:p>
            <a:r>
              <a:rPr lang="en-US" sz="1800" dirty="0" smtClean="0"/>
              <a:t>BLOCK_ENTER</a:t>
            </a:r>
          </a:p>
          <a:p>
            <a:pPr lvl="1"/>
            <a:r>
              <a:rPr lang="en-US" sz="1400" dirty="0" err="1" smtClean="0"/>
              <a:t>push_nested</a:t>
            </a:r>
            <a:r>
              <a:rPr lang="en-US" sz="1400" dirty="0" smtClean="0"/>
              <a:t>()</a:t>
            </a:r>
            <a:endParaRPr lang="en-US" sz="1400" b="1" dirty="0" smtClean="0"/>
          </a:p>
          <a:p>
            <a:r>
              <a:rPr lang="en-US" sz="1800" dirty="0" smtClean="0"/>
              <a:t>FUNC_DEF</a:t>
            </a:r>
          </a:p>
          <a:p>
            <a:pPr lvl="1"/>
            <a:r>
              <a:rPr lang="en-US" sz="1400" dirty="0" smtClean="0"/>
              <a:t>add </a:t>
            </a:r>
            <a:r>
              <a:rPr lang="en-US" sz="1400" dirty="0" err="1" smtClean="0"/>
              <a:t>func_node</a:t>
            </a:r>
            <a:r>
              <a:rPr lang="en-US" sz="1400" dirty="0" smtClean="0"/>
              <a:t> in </a:t>
            </a:r>
            <a:r>
              <a:rPr lang="en-US" sz="1400" dirty="0" err="1" smtClean="0"/>
              <a:t>top_scope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make function value </a:t>
            </a:r>
            <a:r>
              <a:rPr lang="en-US" sz="1400" i="1" dirty="0" smtClean="0"/>
              <a:t>&lt;</a:t>
            </a:r>
            <a:r>
              <a:rPr lang="en-US" sz="1400" i="1" dirty="0" err="1" smtClean="0"/>
              <a:t>func_node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top_scope</a:t>
            </a:r>
            <a:r>
              <a:rPr lang="en-US" sz="1400" i="1" dirty="0" smtClean="0"/>
              <a:t>()&gt;</a:t>
            </a:r>
          </a:p>
          <a:p>
            <a:pPr lvl="1"/>
            <a:r>
              <a:rPr lang="en-US" sz="1400" dirty="0" err="1"/>
              <a:t>push_slice</a:t>
            </a:r>
            <a:r>
              <a:rPr lang="en-US" sz="1400" dirty="0"/>
              <a:t>()</a:t>
            </a:r>
            <a:endParaRPr lang="en-US" sz="1400" dirty="0" smtClean="0"/>
          </a:p>
          <a:p>
            <a:r>
              <a:rPr lang="en-US" sz="1800" dirty="0" smtClean="0"/>
              <a:t>BLOCK_EXIT</a:t>
            </a:r>
          </a:p>
          <a:p>
            <a:pPr lvl="1"/>
            <a:r>
              <a:rPr lang="en-US" sz="1400" dirty="0" err="1" smtClean="0"/>
              <a:t>slice_outer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 </a:t>
            </a:r>
            <a:r>
              <a:rPr lang="en-US" sz="1400" i="1" dirty="0" err="1"/>
              <a:t>top_scope</a:t>
            </a:r>
            <a:r>
              <a:rPr lang="en-US" sz="1400" i="1" dirty="0"/>
              <a:t>() has </a:t>
            </a:r>
            <a:r>
              <a:rPr lang="en-US" sz="1400" b="1" dirty="0"/>
              <a:t>$previous</a:t>
            </a:r>
            <a:r>
              <a:rPr lang="en-US" sz="1400" dirty="0"/>
              <a:t> </a:t>
            </a:r>
            <a:endParaRPr lang="en-US" sz="1400" dirty="0" smtClean="0"/>
          </a:p>
          <a:p>
            <a:pPr lvl="1"/>
            <a:r>
              <a:rPr lang="en-US" sz="1400" b="1" dirty="0" smtClean="0"/>
              <a:t>while</a:t>
            </a:r>
            <a:r>
              <a:rPr lang="en-US" sz="1400" dirty="0" smtClean="0"/>
              <a:t> </a:t>
            </a:r>
            <a:r>
              <a:rPr lang="en-US" sz="1400" i="1" dirty="0" err="1" smtClean="0"/>
              <a:t>top_scope</a:t>
            </a:r>
            <a:r>
              <a:rPr lang="en-US" sz="1400" i="1" dirty="0" smtClean="0"/>
              <a:t>() has </a:t>
            </a:r>
            <a:r>
              <a:rPr lang="en-US" sz="1400" b="1" dirty="0" smtClean="0"/>
              <a:t>$previous</a:t>
            </a:r>
            <a:r>
              <a:rPr lang="en-US" sz="1400" dirty="0" smtClean="0"/>
              <a:t> </a:t>
            </a:r>
            <a:r>
              <a:rPr lang="en-US" sz="1400" b="1" dirty="0" smtClean="0"/>
              <a:t>do</a:t>
            </a:r>
            <a:r>
              <a:rPr lang="en-US" sz="1400" dirty="0" smtClean="0"/>
              <a:t> </a:t>
            </a:r>
            <a:r>
              <a:rPr lang="en-US" sz="1400" dirty="0" err="1" smtClean="0"/>
              <a:t>pop_scope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b="1" dirty="0" smtClean="0"/>
              <a:t>assert</a:t>
            </a:r>
            <a:r>
              <a:rPr lang="en-US" sz="1400" dirty="0" smtClean="0"/>
              <a:t> </a:t>
            </a:r>
            <a:r>
              <a:rPr lang="en-US" sz="1400" dirty="0" err="1"/>
              <a:t>top_scope</a:t>
            </a:r>
            <a:r>
              <a:rPr lang="en-US" sz="1400" dirty="0"/>
              <a:t>() has </a:t>
            </a:r>
            <a:r>
              <a:rPr lang="en-US" sz="1400" b="1" dirty="0" smtClean="0"/>
              <a:t>$outer</a:t>
            </a:r>
            <a:r>
              <a:rPr lang="en-US" sz="1400" dirty="0" smtClean="0"/>
              <a:t> </a:t>
            </a:r>
            <a:r>
              <a:rPr lang="en-US" sz="1400" dirty="0" err="1" smtClean="0"/>
              <a:t>pop_scope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b="1" dirty="0" smtClean="0"/>
              <a:t>if</a:t>
            </a:r>
            <a:r>
              <a:rPr lang="en-US" sz="1400" dirty="0" smtClean="0"/>
              <a:t> </a:t>
            </a:r>
            <a:r>
              <a:rPr lang="en-US" sz="1400" dirty="0" err="1" smtClean="0"/>
              <a:t>slice_outer</a:t>
            </a:r>
            <a:r>
              <a:rPr lang="en-US" sz="1400" dirty="0" smtClean="0"/>
              <a:t> </a:t>
            </a:r>
            <a:r>
              <a:rPr lang="en-US" sz="1400" b="1" dirty="0" smtClean="0"/>
              <a:t>then</a:t>
            </a:r>
            <a:r>
              <a:rPr lang="en-US" sz="1400" dirty="0" smtClean="0"/>
              <a:t> </a:t>
            </a:r>
            <a:r>
              <a:rPr lang="en-US" sz="1400" dirty="0" err="1" smtClean="0"/>
              <a:t>push_slice</a:t>
            </a:r>
            <a:r>
              <a:rPr lang="en-US" sz="1400" dirty="0" smtClean="0"/>
              <a:t>()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173362" y="2826909"/>
            <a:ext cx="3665838" cy="3623318"/>
          </a:xfrm>
        </p:spPr>
        <p:txBody>
          <a:bodyPr/>
          <a:lstStyle/>
          <a:p>
            <a:r>
              <a:rPr lang="en-US" sz="1800" dirty="0"/>
              <a:t>CALL</a:t>
            </a:r>
          </a:p>
          <a:p>
            <a:pPr lvl="1"/>
            <a:r>
              <a:rPr lang="en-US" sz="1400" dirty="0" err="1"/>
              <a:t>push_scope_space</a:t>
            </a:r>
            <a:r>
              <a:rPr lang="en-US" sz="1400" dirty="0"/>
              <a:t>[</a:t>
            </a:r>
            <a:r>
              <a:rPr lang="en-US" sz="1400" i="1" dirty="0" err="1"/>
              <a:t>callee</a:t>
            </a:r>
            <a:r>
              <a:rPr lang="en-US" sz="1400" i="1" dirty="0"/>
              <a:t> closure</a:t>
            </a:r>
            <a:r>
              <a:rPr lang="en-US" sz="1400" dirty="0"/>
              <a:t>]</a:t>
            </a:r>
            <a:endParaRPr lang="en-US" sz="1400" i="1" dirty="0"/>
          </a:p>
          <a:p>
            <a:pPr lvl="1"/>
            <a:r>
              <a:rPr lang="en-US" sz="1400" dirty="0" err="1"/>
              <a:t>push_scope</a:t>
            </a:r>
            <a:r>
              <a:rPr lang="en-US" sz="1400" dirty="0"/>
              <a:t>() and compose actuals table (</a:t>
            </a:r>
            <a:r>
              <a:rPr lang="en-US" sz="1400" i="1" dirty="0"/>
              <a:t>SHADOWING ALLOWED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execute the call</a:t>
            </a:r>
          </a:p>
          <a:p>
            <a:r>
              <a:rPr lang="en-US" sz="1800" dirty="0"/>
              <a:t>FUNC_ENTER</a:t>
            </a:r>
          </a:p>
          <a:p>
            <a:pPr lvl="1"/>
            <a:r>
              <a:rPr lang="en-US" sz="1400" dirty="0"/>
              <a:t>assign actuals</a:t>
            </a:r>
          </a:p>
          <a:p>
            <a:r>
              <a:rPr lang="en-US" sz="1800" dirty="0"/>
              <a:t>RETURN_VAL</a:t>
            </a:r>
          </a:p>
          <a:p>
            <a:pPr lvl="1"/>
            <a:r>
              <a:rPr lang="en-US" sz="1400" dirty="0"/>
              <a:t>assign it to a </a:t>
            </a:r>
            <a:r>
              <a:rPr lang="en-US" sz="1400" dirty="0" err="1"/>
              <a:t>retval</a:t>
            </a:r>
            <a:r>
              <a:rPr lang="en-US" sz="1400" dirty="0"/>
              <a:t> register</a:t>
            </a:r>
          </a:p>
          <a:p>
            <a:r>
              <a:rPr lang="en-US" sz="1800" dirty="0"/>
              <a:t>FUNC_EXIT</a:t>
            </a:r>
          </a:p>
          <a:p>
            <a:pPr lvl="1"/>
            <a:r>
              <a:rPr lang="en-US" sz="1400" dirty="0" err="1"/>
              <a:t>pop_scope</a:t>
            </a:r>
            <a:r>
              <a:rPr lang="en-US" sz="1400" dirty="0"/>
              <a:t>()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this is for actuals</a:t>
            </a:r>
          </a:p>
          <a:p>
            <a:pPr lvl="1"/>
            <a:r>
              <a:rPr lang="en-US" sz="1400" dirty="0" err="1"/>
              <a:t>pop_scope_space</a:t>
            </a:r>
            <a:r>
              <a:rPr lang="en-US" sz="1400" dirty="0" smtClean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52400" y="1600200"/>
            <a:ext cx="8686800" cy="117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kern="0" dirty="0" smtClean="0"/>
              <a:t>Environment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kern="0" dirty="0" err="1" smtClean="0"/>
              <a:t>push_slice</a:t>
            </a:r>
            <a:r>
              <a:rPr lang="en-US" sz="1600" kern="0" dirty="0" smtClean="0"/>
              <a:t>() : </a:t>
            </a:r>
            <a:r>
              <a:rPr lang="en-US" sz="1600" kern="0" dirty="0" err="1" smtClean="0"/>
              <a:t>push_scope</a:t>
            </a:r>
            <a:r>
              <a:rPr lang="en-US" sz="1600" kern="0" dirty="0" smtClean="0"/>
              <a:t>(), link below via </a:t>
            </a:r>
            <a:r>
              <a:rPr lang="en-US" sz="1600" b="1" kern="0" dirty="0" smtClean="0"/>
              <a:t>$previous</a:t>
            </a:r>
            <a:r>
              <a:rPr lang="en-US" sz="1600" kern="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kern="0" dirty="0" err="1" smtClean="0"/>
              <a:t>push_nested</a:t>
            </a:r>
            <a:r>
              <a:rPr lang="en-US" sz="1600" kern="0" dirty="0" smtClean="0"/>
              <a:t>(): </a:t>
            </a:r>
            <a:r>
              <a:rPr lang="en-US" sz="1600" kern="0" dirty="0" err="1" smtClean="0"/>
              <a:t>push_scope</a:t>
            </a:r>
            <a:r>
              <a:rPr lang="en-US" sz="1600" kern="0" dirty="0" smtClean="0"/>
              <a:t>(), link below via </a:t>
            </a:r>
            <a:r>
              <a:rPr lang="en-US" sz="1600" b="1" kern="0" dirty="0" smtClean="0"/>
              <a:t>$outer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kern="0" dirty="0" err="1" smtClean="0"/>
              <a:t>push_scope_space</a:t>
            </a:r>
            <a:r>
              <a:rPr lang="en-US" sz="1600" b="1" kern="0" dirty="0" smtClean="0"/>
              <a:t>(), </a:t>
            </a:r>
            <a:r>
              <a:rPr lang="en-US" sz="1600" b="1" kern="0" dirty="0" err="1" smtClean="0"/>
              <a:t>pop_scope_space</a:t>
            </a:r>
            <a:r>
              <a:rPr lang="en-US" sz="1600" b="1" kern="0" dirty="0" smtClean="0"/>
              <a:t>()</a:t>
            </a:r>
            <a:endParaRPr lang="en-US" sz="1600" kern="0" dirty="0" smtClean="0"/>
          </a:p>
        </p:txBody>
      </p:sp>
    </p:spTree>
    <p:extLst>
      <p:ext uri="{BB962C8B-B14F-4D97-AF65-F5344CB8AC3E}">
        <p14:creationId xmlns:p14="http://schemas.microsoft.com/office/powerpoint/2010/main" val="1364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800600"/>
          </a:xfrm>
        </p:spPr>
        <p:txBody>
          <a:bodyPr>
            <a:normAutofit lnSpcReduction="10000"/>
          </a:bodyPr>
          <a:lstStyle/>
          <a:p>
            <a:r>
              <a:rPr lang="en-US" altLang="el-GR" dirty="0"/>
              <a:t>Extensible library functions programmed in </a:t>
            </a:r>
            <a:r>
              <a:rPr lang="en-US" altLang="el-GR" i="1" dirty="0">
                <a:solidFill>
                  <a:srgbClr val="0066FF"/>
                </a:solidFill>
              </a:rPr>
              <a:t>native code</a:t>
            </a:r>
          </a:p>
          <a:p>
            <a:pPr lvl="1"/>
            <a:r>
              <a:rPr lang="en-US" dirty="0" smtClean="0"/>
              <a:t>Receive user supplied arguments from the function call Environment</a:t>
            </a:r>
          </a:p>
          <a:p>
            <a:pPr lvl="2"/>
            <a:r>
              <a:rPr lang="en-US" dirty="0" smtClean="0"/>
              <a:t>The environment is passed as a parameter to library functions</a:t>
            </a:r>
          </a:p>
          <a:p>
            <a:pPr lvl="1"/>
            <a:r>
              <a:rPr lang="en-US" dirty="0" smtClean="0"/>
              <a:t>Optionally return a value by setting the </a:t>
            </a:r>
            <a:r>
              <a:rPr lang="en-US" dirty="0" err="1" smtClean="0"/>
              <a:t>retval</a:t>
            </a:r>
            <a:r>
              <a:rPr lang="en-US" dirty="0" smtClean="0"/>
              <a:t> register</a:t>
            </a:r>
          </a:p>
          <a:p>
            <a:pPr lvl="2"/>
            <a:r>
              <a:rPr lang="en-US" dirty="0" smtClean="0"/>
              <a:t>The </a:t>
            </a:r>
            <a:r>
              <a:rPr lang="en-US" dirty="0" err="1" smtClean="0"/>
              <a:t>retval</a:t>
            </a:r>
            <a:r>
              <a:rPr lang="en-US" dirty="0" smtClean="0"/>
              <a:t> register may be part of the function environment or global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libfuncs</a:t>
            </a:r>
            <a:endParaRPr lang="en-US" dirty="0" smtClean="0"/>
          </a:p>
          <a:p>
            <a:pPr lvl="1"/>
            <a:r>
              <a:rPr lang="en-US" dirty="0" smtClean="0"/>
              <a:t>print, </a:t>
            </a:r>
            <a:r>
              <a:rPr lang="en-US" dirty="0" err="1" smtClean="0"/>
              <a:t>typeof</a:t>
            </a:r>
            <a:r>
              <a:rPr lang="en-US" dirty="0" smtClean="0"/>
              <a:t>, </a:t>
            </a:r>
            <a:r>
              <a:rPr lang="en-US" dirty="0" err="1" smtClean="0"/>
              <a:t>object_keys</a:t>
            </a:r>
            <a:r>
              <a:rPr lang="en-US" dirty="0" smtClean="0"/>
              <a:t>, </a:t>
            </a:r>
            <a:r>
              <a:rPr lang="en-US" dirty="0" err="1" smtClean="0"/>
              <a:t>object_size</a:t>
            </a:r>
            <a:r>
              <a:rPr lang="en-US" dirty="0" smtClean="0"/>
              <a:t>, </a:t>
            </a:r>
            <a:r>
              <a:rPr lang="en-US" b="1" dirty="0" err="1" smtClean="0"/>
              <a:t>eval</a:t>
            </a: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1955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err="1" smtClean="0"/>
              <a:t>eval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err="1" smtClean="0"/>
              <a:t>eval</a:t>
            </a:r>
            <a:r>
              <a:rPr lang="en-US" i="1" dirty="0" smtClean="0"/>
              <a:t>()</a:t>
            </a:r>
            <a:r>
              <a:rPr lang="en-US" dirty="0" smtClean="0"/>
              <a:t> library function performs </a:t>
            </a:r>
            <a:r>
              <a:rPr lang="en-US" i="1" dirty="0">
                <a:solidFill>
                  <a:srgbClr val="0066FF"/>
                </a:solidFill>
              </a:rPr>
              <a:t>in-place evaluation</a:t>
            </a:r>
            <a:r>
              <a:rPr lang="en-US" dirty="0" smtClean="0"/>
              <a:t> of code provided in string form</a:t>
            </a:r>
          </a:p>
          <a:p>
            <a:pPr lvl="1"/>
            <a:r>
              <a:rPr lang="en-US" dirty="0" smtClean="0"/>
              <a:t>Symbols within the code string are bound in the local execution context</a:t>
            </a:r>
          </a:p>
          <a:p>
            <a:r>
              <a:rPr lang="en-US" dirty="0" smtClean="0"/>
              <a:t>The code string is initially parsed to AST</a:t>
            </a:r>
          </a:p>
          <a:p>
            <a:pPr lvl="1"/>
            <a:r>
              <a:rPr lang="en-US" dirty="0" smtClean="0"/>
              <a:t>This is a separate AST from the main program AST</a:t>
            </a:r>
          </a:p>
          <a:p>
            <a:r>
              <a:rPr lang="en-US" dirty="0" smtClean="0"/>
              <a:t>The AST is then executed</a:t>
            </a:r>
          </a:p>
          <a:p>
            <a:pPr lvl="1"/>
            <a:r>
              <a:rPr lang="en-US" dirty="0"/>
              <a:t>This is a </a:t>
            </a:r>
            <a:r>
              <a:rPr lang="en-US" b="1" dirty="0"/>
              <a:t>recursive invocation</a:t>
            </a:r>
            <a:r>
              <a:rPr lang="en-US" dirty="0"/>
              <a:t> of the interpreter </a:t>
            </a:r>
            <a:endParaRPr lang="en-US" dirty="0" smtClean="0"/>
          </a:p>
          <a:p>
            <a:pPr lvl="1"/>
            <a:r>
              <a:rPr lang="en-US" dirty="0" smtClean="0"/>
              <a:t>To simulate interpretation in the execution context of </a:t>
            </a:r>
            <a:r>
              <a:rPr lang="en-US" i="1" dirty="0" err="1" smtClean="0"/>
              <a:t>eval</a:t>
            </a:r>
            <a:r>
              <a:rPr lang="en-US" dirty="0" smtClean="0"/>
              <a:t>, we must manually pop the activation record of </a:t>
            </a:r>
            <a:r>
              <a:rPr lang="en-US" i="1" dirty="0" err="1" smtClean="0"/>
              <a:t>eval</a:t>
            </a:r>
            <a:r>
              <a:rPr lang="en-US" dirty="0" smtClean="0"/>
              <a:t> itself</a:t>
            </a:r>
          </a:p>
          <a:p>
            <a:pPr lvl="2"/>
            <a:r>
              <a:rPr lang="en-US" dirty="0" smtClean="0"/>
              <a:t>And push it back after AST evaluation but before returning from </a:t>
            </a:r>
            <a:r>
              <a:rPr lang="en-US" dirty="0" err="1" smtClean="0"/>
              <a:t>eval</a:t>
            </a:r>
            <a:r>
              <a:rPr lang="en-US" dirty="0" smtClean="0"/>
              <a:t> for it to be normally popped from the execution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7889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err="1" smtClean="0"/>
              <a:t>eval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code string of </a:t>
            </a:r>
            <a:r>
              <a:rPr lang="en-US" b="1" i="1" dirty="0" err="1" smtClean="0"/>
              <a:t>eval</a:t>
            </a:r>
            <a:r>
              <a:rPr lang="en-US" dirty="0" smtClean="0"/>
              <a:t> may contain an expression, a statement, or a list of statements</a:t>
            </a:r>
          </a:p>
          <a:p>
            <a:pPr lvl="1"/>
            <a:r>
              <a:rPr lang="en-US" dirty="0" smtClean="0"/>
              <a:t>Thus parsing requires more than just the original parser</a:t>
            </a:r>
          </a:p>
          <a:p>
            <a:r>
              <a:rPr lang="en-US" dirty="0" smtClean="0"/>
              <a:t>Naive implementation: </a:t>
            </a:r>
            <a:r>
              <a:rPr lang="en-US" sz="3100" i="1" dirty="0">
                <a:solidFill>
                  <a:srgbClr val="0066FF"/>
                </a:solidFill>
              </a:rPr>
              <a:t>use multiple distinct parsers</a:t>
            </a:r>
          </a:p>
          <a:p>
            <a:pPr lvl="1">
              <a:lnSpc>
                <a:spcPct val="90000"/>
              </a:lnSpc>
              <a:buClr>
                <a:srgbClr val="C00000"/>
              </a:buClr>
              <a:buSzTx/>
              <a:buFont typeface="Wingdings" pitchFamily="2" charset="2"/>
              <a:buChar char="D"/>
            </a:pPr>
            <a:r>
              <a:rPr lang="en-US" i="1" dirty="0" smtClean="0">
                <a:solidFill>
                  <a:srgbClr val="990000"/>
                </a:solidFill>
              </a:rPr>
              <a:t>Bad approach due to code replication</a:t>
            </a:r>
          </a:p>
          <a:p>
            <a:pPr>
              <a:buClr>
                <a:srgbClr val="3B812F"/>
              </a:buClr>
              <a:buSzTx/>
              <a:buFont typeface="Wingdings" pitchFamily="2" charset="2"/>
              <a:buChar char="C"/>
            </a:pPr>
            <a:r>
              <a:rPr lang="en-US" i="1" dirty="0" smtClean="0">
                <a:solidFill>
                  <a:schemeClr val="tx2"/>
                </a:solidFill>
              </a:rPr>
              <a:t>Better alternative</a:t>
            </a:r>
            <a:r>
              <a:rPr lang="en-US" dirty="0" smtClean="0">
                <a:solidFill>
                  <a:schemeClr val="tx2"/>
                </a:solidFill>
              </a:rPr>
              <a:t>: extend </a:t>
            </a:r>
            <a:r>
              <a:rPr lang="en-US" dirty="0">
                <a:solidFill>
                  <a:schemeClr val="tx2"/>
                </a:solidFill>
              </a:rPr>
              <a:t>the original parser</a:t>
            </a:r>
          </a:p>
          <a:p>
            <a:pPr lvl="1"/>
            <a:r>
              <a:rPr lang="en-US" dirty="0" smtClean="0"/>
              <a:t>Add a new token (terminal) for each extra parse form</a:t>
            </a:r>
          </a:p>
          <a:p>
            <a:pPr lvl="1"/>
            <a:r>
              <a:rPr lang="en-US" dirty="0" smtClean="0"/>
              <a:t>Add new productions from the start symbol to the extra parse forms with the matching tokens as prefixes</a:t>
            </a:r>
          </a:p>
          <a:p>
            <a:pPr lvl="2"/>
            <a:r>
              <a:rPr lang="en-US" dirty="0" smtClean="0"/>
              <a:t>e.g. </a:t>
            </a:r>
            <a:r>
              <a:rPr lang="en-US" dirty="0" smtClean="0">
                <a:solidFill>
                  <a:srgbClr val="0070C0"/>
                </a:solidFill>
                <a:latin typeface="Courier"/>
              </a:rPr>
              <a:t>start: </a:t>
            </a:r>
            <a:r>
              <a:rPr lang="en-US" dirty="0" err="1" smtClean="0">
                <a:solidFill>
                  <a:srgbClr val="0070C0"/>
                </a:solidFill>
                <a:latin typeface="Courier"/>
              </a:rPr>
              <a:t>stmts</a:t>
            </a:r>
            <a:r>
              <a:rPr lang="en-US" dirty="0" smtClean="0">
                <a:solidFill>
                  <a:srgbClr val="0070C0"/>
                </a:solidFill>
                <a:latin typeface="Courier"/>
              </a:rPr>
              <a:t> | PARSE_EXPR expr;</a:t>
            </a:r>
          </a:p>
          <a:p>
            <a:pPr lvl="1"/>
            <a:r>
              <a:rPr lang="en-US" dirty="0" smtClean="0"/>
              <a:t>Extend the </a:t>
            </a:r>
            <a:r>
              <a:rPr lang="en-US" dirty="0" err="1" smtClean="0"/>
              <a:t>lexer</a:t>
            </a:r>
            <a:r>
              <a:rPr lang="en-US" dirty="0" smtClean="0"/>
              <a:t> to first return any </a:t>
            </a:r>
            <a:r>
              <a:rPr lang="en-US" i="1" dirty="0">
                <a:solidFill>
                  <a:srgbClr val="0066FF"/>
                </a:solidFill>
                <a:ea typeface="+mn-ea"/>
                <a:cs typeface="+mn-cs"/>
              </a:rPr>
              <a:t>user supplied artificial tokens</a:t>
            </a:r>
            <a:r>
              <a:rPr lang="en-US" dirty="0" smtClean="0"/>
              <a:t> and then continue with typical lexical analysis</a:t>
            </a:r>
          </a:p>
          <a:p>
            <a:pPr lvl="1"/>
            <a:r>
              <a:rPr lang="en-US" dirty="0" smtClean="0"/>
              <a:t>When initiating parsing, push the </a:t>
            </a:r>
            <a:r>
              <a:rPr lang="en-US" dirty="0"/>
              <a:t>artificial token</a:t>
            </a:r>
            <a:r>
              <a:rPr lang="en-US" dirty="0" smtClean="0"/>
              <a:t> matching the target parse form to the </a:t>
            </a:r>
            <a:r>
              <a:rPr lang="en-US" dirty="0" err="1" smtClean="0"/>
              <a:t>lexer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56929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Metaprogramming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l-GR" sz="2600" dirty="0"/>
              <a:t>Basic metaprogramming </a:t>
            </a:r>
            <a:r>
              <a:rPr lang="en-US" altLang="el-GR" sz="2600" dirty="0" smtClean="0"/>
              <a:t>features</a:t>
            </a:r>
            <a:endParaRPr lang="en-US" altLang="el-GR" sz="2600" b="1" i="1" dirty="0">
              <a:solidFill>
                <a:srgbClr val="990000"/>
              </a:solidFill>
              <a:latin typeface="Berling Antiqua" pitchFamily="18" charset="0"/>
            </a:endParaRPr>
          </a:p>
          <a:p>
            <a:pPr lvl="1" eaLnBrk="1" hangingPunct="1"/>
            <a:r>
              <a:rPr lang="en-US" altLang="el-GR" sz="2200" b="1" dirty="0">
                <a:solidFill>
                  <a:srgbClr val="0066FF"/>
                </a:solidFill>
                <a:latin typeface="Courier New" panose="02070309020205020404" pitchFamily="49" charset="0"/>
              </a:rPr>
              <a:t>.&lt;</a:t>
            </a:r>
            <a:r>
              <a:rPr lang="en-US" altLang="el-GR" sz="2200" dirty="0">
                <a:solidFill>
                  <a:srgbClr val="0066FF"/>
                </a:solidFill>
              </a:rPr>
              <a:t> </a:t>
            </a:r>
            <a:r>
              <a:rPr lang="en-US" altLang="el-GR" sz="2200" i="1" dirty="0">
                <a:solidFill>
                  <a:srgbClr val="0066FF"/>
                </a:solidFill>
                <a:latin typeface="Berling Antiqua" pitchFamily="18" charset="0"/>
              </a:rPr>
              <a:t>expr</a:t>
            </a:r>
            <a:r>
              <a:rPr lang="en-US" altLang="el-GR" sz="2200" dirty="0">
                <a:solidFill>
                  <a:srgbClr val="0066FF"/>
                </a:solidFill>
              </a:rPr>
              <a:t> </a:t>
            </a:r>
            <a:r>
              <a:rPr lang="en-US" altLang="el-GR" sz="2200" b="1" dirty="0">
                <a:solidFill>
                  <a:srgbClr val="0066FF"/>
                </a:solidFill>
                <a:latin typeface="Courier New" panose="02070309020205020404" pitchFamily="49" charset="0"/>
              </a:rPr>
              <a:t>&gt;.	</a:t>
            </a:r>
            <a:r>
              <a:rPr lang="en-US" altLang="el-GR" sz="2200" i="1" dirty="0">
                <a:latin typeface="Berling Antiqua" pitchFamily="18" charset="0"/>
                <a:sym typeface="Symbol" panose="05050102010706020507" pitchFamily="18" charset="2"/>
              </a:rPr>
              <a:t>shift to meta level (expr  AST)</a:t>
            </a:r>
          </a:p>
          <a:p>
            <a:pPr lvl="1" eaLnBrk="1" hangingPunct="1"/>
            <a:r>
              <a:rPr lang="en-US" altLang="el-GR" sz="2200" dirty="0">
                <a:solidFill>
                  <a:srgbClr val="0066FF"/>
                </a:solidFill>
              </a:rPr>
              <a:t>.</a:t>
            </a:r>
            <a:r>
              <a:rPr lang="en-US" altLang="el-GR" sz="2200" b="1" dirty="0">
                <a:solidFill>
                  <a:srgbClr val="0066FF"/>
                </a:solidFill>
                <a:latin typeface="Courier New" panose="02070309020205020404" pitchFamily="49" charset="0"/>
              </a:rPr>
              <a:t>~</a:t>
            </a:r>
            <a:r>
              <a:rPr lang="en-US" altLang="el-GR" sz="2200" dirty="0">
                <a:solidFill>
                  <a:srgbClr val="0066FF"/>
                </a:solidFill>
              </a:rPr>
              <a:t> </a:t>
            </a:r>
            <a:r>
              <a:rPr lang="en-US" altLang="el-GR" sz="2200" i="1" dirty="0" err="1">
                <a:solidFill>
                  <a:srgbClr val="0066FF"/>
                </a:solidFill>
                <a:latin typeface="Berling Antiqua" pitchFamily="18" charset="0"/>
              </a:rPr>
              <a:t>var</a:t>
            </a:r>
            <a:r>
              <a:rPr lang="en-US" altLang="el-GR" sz="2200" dirty="0">
                <a:solidFill>
                  <a:srgbClr val="0066FF"/>
                </a:solidFill>
              </a:rPr>
              <a:t>	</a:t>
            </a:r>
            <a:r>
              <a:rPr lang="en-US" altLang="el-GR" sz="2200" dirty="0"/>
              <a:t>	</a:t>
            </a:r>
            <a:r>
              <a:rPr lang="en-US" altLang="el-GR" sz="2200" i="1" dirty="0">
                <a:latin typeface="Berling Antiqua" pitchFamily="18" charset="0"/>
                <a:sym typeface="Symbol" panose="05050102010706020507" pitchFamily="18" charset="2"/>
              </a:rPr>
              <a:t>assume </a:t>
            </a:r>
            <a:r>
              <a:rPr lang="en-US" altLang="el-GR" sz="2200" i="1" dirty="0" err="1">
                <a:latin typeface="Berling Antiqua" pitchFamily="18" charset="0"/>
                <a:sym typeface="Symbol" panose="05050102010706020507" pitchFamily="18" charset="2"/>
              </a:rPr>
              <a:t>var</a:t>
            </a:r>
            <a:r>
              <a:rPr lang="en-US" altLang="el-GR" sz="2200" i="1" dirty="0">
                <a:latin typeface="Berling Antiqua" pitchFamily="18" charset="0"/>
                <a:sym typeface="Symbol" panose="05050102010706020507" pitchFamily="18" charset="2"/>
              </a:rPr>
              <a:t> already carries an AST</a:t>
            </a:r>
            <a:endParaRPr lang="en-US" altLang="el-GR" sz="2200" i="1" dirty="0">
              <a:latin typeface="Berling Antiqua" pitchFamily="18" charset="0"/>
            </a:endParaRPr>
          </a:p>
          <a:p>
            <a:pPr lvl="1" eaLnBrk="1" hangingPunct="1"/>
            <a:r>
              <a:rPr lang="en-US" altLang="el-GR" sz="2200" dirty="0">
                <a:solidFill>
                  <a:srgbClr val="0066FF"/>
                </a:solidFill>
              </a:rPr>
              <a:t>.!  </a:t>
            </a:r>
            <a:r>
              <a:rPr lang="en-US" altLang="el-GR" sz="2200" i="1" dirty="0">
                <a:solidFill>
                  <a:srgbClr val="0066FF"/>
                </a:solidFill>
                <a:latin typeface="Berling Antiqua" pitchFamily="18" charset="0"/>
              </a:rPr>
              <a:t>expr</a:t>
            </a:r>
            <a:r>
              <a:rPr lang="en-US" altLang="el-GR" sz="2200" dirty="0">
                <a:solidFill>
                  <a:srgbClr val="0066FF"/>
                </a:solidFill>
              </a:rPr>
              <a:t>	</a:t>
            </a:r>
            <a:r>
              <a:rPr lang="en-US" altLang="el-GR" sz="2200" dirty="0"/>
              <a:t>	</a:t>
            </a:r>
            <a:r>
              <a:rPr lang="en-US" altLang="el-GR" sz="2200" i="1" dirty="0">
                <a:latin typeface="Berling Antiqua" pitchFamily="18" charset="0"/>
                <a:sym typeface="Symbol" panose="05050102010706020507" pitchFamily="18" charset="2"/>
              </a:rPr>
              <a:t>compile (execute) an AST (meta expression)</a:t>
            </a:r>
          </a:p>
          <a:p>
            <a:pPr eaLnBrk="1" hangingPunct="1"/>
            <a:r>
              <a:rPr lang="en-US" altLang="el-GR" sz="2600" i="1" dirty="0" smtClean="0">
                <a:sym typeface="Symbol" panose="05050102010706020507" pitchFamily="18" charset="2"/>
              </a:rPr>
              <a:t>Additional </a:t>
            </a:r>
            <a:r>
              <a:rPr lang="en-US" altLang="el-GR" sz="2600" i="1" dirty="0">
                <a:sym typeface="Symbol" panose="05050102010706020507" pitchFamily="18" charset="2"/>
              </a:rPr>
              <a:t>features</a:t>
            </a:r>
          </a:p>
          <a:p>
            <a:pPr lvl="1" eaLnBrk="1" hangingPunct="1"/>
            <a:r>
              <a:rPr lang="en-US" altLang="el-GR" sz="2200" dirty="0">
                <a:solidFill>
                  <a:srgbClr val="0066FF"/>
                </a:solidFill>
              </a:rPr>
              <a:t>.@ </a:t>
            </a:r>
            <a:r>
              <a:rPr lang="en-US" altLang="el-GR" sz="2200" i="1" dirty="0">
                <a:solidFill>
                  <a:srgbClr val="0066FF"/>
                </a:solidFill>
                <a:latin typeface="Berling Antiqua" pitchFamily="18" charset="0"/>
              </a:rPr>
              <a:t>expr 		</a:t>
            </a:r>
            <a:r>
              <a:rPr lang="en-US" altLang="el-GR" sz="2200" i="1" dirty="0">
                <a:latin typeface="Berling Antiqua" pitchFamily="18" charset="0"/>
                <a:sym typeface="Symbol" panose="05050102010706020507" pitchFamily="18" charset="2"/>
              </a:rPr>
              <a:t>compile a string (runtime) expr to an AST</a:t>
            </a:r>
          </a:p>
          <a:p>
            <a:pPr lvl="2"/>
            <a:r>
              <a:rPr lang="en-US" altLang="el-GR" sz="1800" b="1" i="1" dirty="0" err="1">
                <a:latin typeface="Berling Antiqua" pitchFamily="18" charset="0"/>
                <a:sym typeface="Symbol" panose="05050102010706020507" pitchFamily="18" charset="2"/>
              </a:rPr>
              <a:t>eval</a:t>
            </a:r>
            <a:r>
              <a:rPr lang="en-US" altLang="el-GR" sz="1800" i="1" dirty="0">
                <a:latin typeface="Berling Antiqua" pitchFamily="18" charset="0"/>
                <a:sym typeface="Symbol" panose="05050102010706020507" pitchFamily="18" charset="2"/>
              </a:rPr>
              <a:t>(expr) </a:t>
            </a:r>
            <a:r>
              <a:rPr lang="en-US" altLang="el-GR" sz="1800" dirty="0" smtClean="0">
                <a:latin typeface="Berling Antiqua" pitchFamily="18" charset="0"/>
                <a:sym typeface="Symbol" panose="05050102010706020507" pitchFamily="18" charset="2"/>
              </a:rPr>
              <a:t>is similar to </a:t>
            </a:r>
            <a:r>
              <a:rPr lang="en-US" altLang="el-GR" dirty="0" smtClean="0">
                <a:solidFill>
                  <a:srgbClr val="0066FF"/>
                </a:solidFill>
                <a:sym typeface="Symbol" panose="05050102010706020507" pitchFamily="18" charset="2"/>
              </a:rPr>
              <a:t>.!.@</a:t>
            </a:r>
            <a:r>
              <a:rPr lang="en-US" altLang="el-GR" sz="1800" i="1" dirty="0" smtClean="0">
                <a:latin typeface="Berling Antiqua" pitchFamily="18" charset="0"/>
                <a:sym typeface="Symbol" panose="05050102010706020507" pitchFamily="18" charset="2"/>
              </a:rPr>
              <a:t>expr</a:t>
            </a:r>
            <a:r>
              <a:rPr lang="en-US" altLang="el-GR" sz="1800" dirty="0">
                <a:latin typeface="Berling Antiqua" pitchFamily="18" charset="0"/>
                <a:sym typeface="Symbol" panose="05050102010706020507" pitchFamily="18" charset="2"/>
              </a:rPr>
              <a:t>, but the </a:t>
            </a:r>
            <a:r>
              <a:rPr lang="en-US" altLang="el-GR" sz="1800" dirty="0" smtClean="0">
                <a:latin typeface="Berling Antiqua" pitchFamily="18" charset="0"/>
                <a:sym typeface="Symbol" panose="05050102010706020507" pitchFamily="18" charset="2"/>
              </a:rPr>
              <a:t>latter </a:t>
            </a:r>
            <a:r>
              <a:rPr lang="en-US" altLang="el-GR" sz="1800" dirty="0" smtClean="0">
                <a:latin typeface="Berling Antiqua" pitchFamily="18" charset="0"/>
                <a:sym typeface="Symbol" panose="05050102010706020507" pitchFamily="18" charset="2"/>
              </a:rPr>
              <a:t>replaces </a:t>
            </a:r>
            <a:r>
              <a:rPr lang="en-US" altLang="el-GR" sz="1800" dirty="0">
                <a:latin typeface="Berling Antiqua" pitchFamily="18" charset="0"/>
                <a:sym typeface="Symbol" panose="05050102010706020507" pitchFamily="18" charset="2"/>
              </a:rPr>
              <a:t>the code with the result once and for all, while </a:t>
            </a:r>
            <a:r>
              <a:rPr lang="en-US" altLang="el-GR" sz="1800" dirty="0" err="1">
                <a:latin typeface="Berling Antiqua" pitchFamily="18" charset="0"/>
                <a:sym typeface="Symbol" panose="05050102010706020507" pitchFamily="18" charset="2"/>
              </a:rPr>
              <a:t>eval</a:t>
            </a:r>
            <a:r>
              <a:rPr lang="en-US" altLang="el-GR" sz="1800" dirty="0">
                <a:latin typeface="Berling Antiqua" pitchFamily="18" charset="0"/>
                <a:sym typeface="Symbol" panose="05050102010706020507" pitchFamily="18" charset="2"/>
              </a:rPr>
              <a:t> will be reevaluated on reentry (e.g. loop, function)</a:t>
            </a:r>
          </a:p>
          <a:p>
            <a:pPr lvl="1" eaLnBrk="1" hangingPunct="1"/>
            <a:r>
              <a:rPr lang="en-US" altLang="el-GR" sz="2200" dirty="0">
                <a:solidFill>
                  <a:srgbClr val="0066FF"/>
                </a:solidFill>
              </a:rPr>
              <a:t>.# </a:t>
            </a:r>
            <a:r>
              <a:rPr lang="en-US" altLang="el-GR" sz="2200" i="1" dirty="0">
                <a:solidFill>
                  <a:srgbClr val="0066FF"/>
                </a:solidFill>
                <a:latin typeface="Berling Antiqua" pitchFamily="18" charset="0"/>
              </a:rPr>
              <a:t>expr		 </a:t>
            </a:r>
            <a:r>
              <a:rPr lang="en-US" altLang="el-GR" sz="2200" i="1" dirty="0" err="1">
                <a:latin typeface="Berling Antiqua" pitchFamily="18" charset="0"/>
                <a:sym typeface="Symbol" panose="05050102010706020507" pitchFamily="18" charset="2"/>
              </a:rPr>
              <a:t>unparse</a:t>
            </a:r>
            <a:r>
              <a:rPr lang="en-US" altLang="el-GR" sz="2200" i="1" dirty="0">
                <a:latin typeface="Berling Antiqua" pitchFamily="18" charset="0"/>
                <a:sym typeface="Symbol" panose="05050102010706020507" pitchFamily="18" charset="2"/>
              </a:rPr>
              <a:t> a meta expression (AST</a:t>
            </a:r>
            <a:r>
              <a:rPr lang="en-US" altLang="el-GR" sz="2200" i="1" dirty="0" smtClean="0">
                <a:latin typeface="Berling Antiqua" pitchFamily="18" charset="0"/>
                <a:sym typeface="Symbol" panose="05050102010706020507" pitchFamily="18" charset="2"/>
              </a:rPr>
              <a:t> text</a:t>
            </a:r>
            <a:r>
              <a:rPr lang="en-US" altLang="el-GR" sz="2200" i="1" dirty="0">
                <a:latin typeface="Berling Antiqua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l-GR" sz="2600" i="1" dirty="0" smtClean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No </a:t>
            </a:r>
            <a:r>
              <a:rPr lang="en-US" altLang="el-GR" sz="2600" i="1" dirty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separation </a:t>
            </a:r>
            <a:r>
              <a:rPr lang="en-US" altLang="el-GR" sz="2600" i="1" dirty="0" smtClean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between </a:t>
            </a:r>
            <a:r>
              <a:rPr lang="en-US" altLang="el-GR" sz="2600" i="1" dirty="0" err="1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metafunctions</a:t>
            </a:r>
            <a:r>
              <a:rPr lang="en-US" altLang="el-GR" sz="2600" i="1" dirty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 </a:t>
            </a:r>
            <a:r>
              <a:rPr lang="en-US" altLang="el-GR" sz="2600" i="1" dirty="0" smtClean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and </a:t>
            </a:r>
            <a:r>
              <a:rPr lang="en-US" altLang="el-GR" sz="2600" i="1" dirty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normal functions</a:t>
            </a:r>
          </a:p>
          <a:p>
            <a:pPr lvl="1" eaLnBrk="1" hangingPunct="1"/>
            <a:r>
              <a:rPr lang="en-US" altLang="el-GR" sz="2200" i="1" dirty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In principle, any program expression may be meta code</a:t>
            </a:r>
          </a:p>
          <a:p>
            <a:pPr lvl="1" eaLnBrk="1" hangingPunct="1"/>
            <a:r>
              <a:rPr lang="en-US" altLang="el-GR" sz="2200" i="1" dirty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You can use </a:t>
            </a:r>
            <a:r>
              <a:rPr lang="en-US" altLang="el-GR" sz="2200" dirty="0">
                <a:solidFill>
                  <a:srgbClr val="0066FF"/>
                </a:solidFill>
                <a:sym typeface="Symbol" panose="05050102010706020507" pitchFamily="18" charset="2"/>
              </a:rPr>
              <a:t>.!</a:t>
            </a:r>
            <a:r>
              <a:rPr lang="en-US" altLang="el-GR" sz="2200" i="1" dirty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 to compile a manually produced </a:t>
            </a:r>
            <a:r>
              <a:rPr lang="en-US" altLang="el-GR" sz="2200" i="1" dirty="0" smtClean="0">
                <a:solidFill>
                  <a:schemeClr val="tx2"/>
                </a:solidFill>
                <a:latin typeface="Berling Antiqua" pitchFamily="18" charset="0"/>
                <a:sym typeface="Symbol" panose="05050102010706020507" pitchFamily="18" charset="2"/>
              </a:rPr>
              <a:t>AST</a:t>
            </a:r>
            <a:endParaRPr lang="en-US" altLang="el-GR" sz="2200" i="1" dirty="0">
              <a:solidFill>
                <a:schemeClr val="tx2"/>
              </a:solidFill>
              <a:latin typeface="Berling Antiqua" pitchFamily="18" charset="0"/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83692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Metaprogramming (</a:t>
            </a:r>
            <a:r>
              <a:rPr lang="en-US" dirty="0"/>
              <a:t>2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l-GR" sz="2600" dirty="0"/>
              <a:t>Metaprograms you may develop for testing </a:t>
            </a:r>
            <a:r>
              <a:rPr lang="en-US" altLang="el-GR" sz="2600" i="1" dirty="0"/>
              <a:t>(1/2)</a:t>
            </a:r>
          </a:p>
          <a:p>
            <a:pPr lvl="1" eaLnBrk="1" hangingPunct="1"/>
            <a:r>
              <a:rPr lang="en-US" altLang="el-GR" sz="2200" dirty="0"/>
              <a:t>simple local optimizations</a:t>
            </a:r>
          </a:p>
          <a:p>
            <a:pPr lvl="2" eaLnBrk="1" hangingPunct="1"/>
            <a:r>
              <a:rPr lang="en-US" altLang="el-GR" sz="2000" dirty="0"/>
              <a:t>optimized versions of functions like power</a:t>
            </a:r>
          </a:p>
          <a:p>
            <a:pPr lvl="2" eaLnBrk="1" hangingPunct="1"/>
            <a:r>
              <a:rPr lang="en-US" altLang="el-GR" sz="2000" dirty="0"/>
              <a:t>loop unrolling for statically known number of iterations</a:t>
            </a:r>
          </a:p>
          <a:p>
            <a:pPr lvl="1" eaLnBrk="1" hangingPunct="1"/>
            <a:r>
              <a:rPr lang="en-US" altLang="el-GR" sz="2200" dirty="0"/>
              <a:t>adding diagnostics into functions</a:t>
            </a:r>
          </a:p>
          <a:p>
            <a:pPr lvl="2" eaLnBrk="1" hangingPunct="1"/>
            <a:r>
              <a:rPr lang="en-US" altLang="el-GR" sz="2000" dirty="0"/>
              <a:t>wrapping invocations to specific functions with </a:t>
            </a:r>
            <a:r>
              <a:rPr lang="en-US" altLang="el-GR" sz="2000" i="1" dirty="0"/>
              <a:t>before </a:t>
            </a:r>
            <a:r>
              <a:rPr lang="en-US" altLang="el-GR" sz="2000" dirty="0"/>
              <a:t>and </a:t>
            </a:r>
            <a:r>
              <a:rPr lang="en-US" altLang="el-GR" sz="2000" i="1" dirty="0"/>
              <a:t>after </a:t>
            </a:r>
            <a:r>
              <a:rPr lang="en-US" altLang="el-GR" sz="2000" dirty="0"/>
              <a:t>messages</a:t>
            </a:r>
          </a:p>
          <a:p>
            <a:pPr lvl="1" eaLnBrk="1" hangingPunct="1"/>
            <a:r>
              <a:rPr lang="en-US" altLang="el-GR" sz="2200" dirty="0"/>
              <a:t>aspectual transformations</a:t>
            </a:r>
          </a:p>
          <a:p>
            <a:pPr lvl="2" eaLnBrk="1" hangingPunct="1"/>
            <a:r>
              <a:rPr lang="en-US" altLang="el-GR" sz="2000" dirty="0"/>
              <a:t>simple </a:t>
            </a:r>
            <a:r>
              <a:rPr lang="en-US" altLang="el-GR" sz="2000" i="1" dirty="0"/>
              <a:t>advice</a:t>
            </a:r>
            <a:r>
              <a:rPr lang="en-US" altLang="el-GR" sz="2000" dirty="0"/>
              <a:t> for simple code patterns like adding </a:t>
            </a:r>
            <a:r>
              <a:rPr lang="en-US" altLang="el-GR" sz="2000" i="1" dirty="0"/>
              <a:t>Design by Contract </a:t>
            </a:r>
            <a:r>
              <a:rPr lang="en-US" altLang="el-GR" sz="2000" dirty="0"/>
              <a:t>calls in methods</a:t>
            </a:r>
          </a:p>
          <a:p>
            <a:pPr lvl="3" eaLnBrk="1" hangingPunct="1"/>
            <a:r>
              <a:rPr lang="en-US" altLang="el-GR" sz="1800" dirty="0"/>
              <a:t>in every function </a:t>
            </a:r>
            <a:r>
              <a:rPr lang="en-US" altLang="el-GR" sz="1800" i="1" dirty="0"/>
              <a:t>f</a:t>
            </a:r>
            <a:r>
              <a:rPr lang="en-US" altLang="el-GR" sz="1800" dirty="0"/>
              <a:t> with a </a:t>
            </a:r>
            <a:r>
              <a:rPr lang="en-US" altLang="el-GR" sz="1800" i="1" dirty="0"/>
              <a:t>self </a:t>
            </a:r>
            <a:r>
              <a:rPr lang="en-US" altLang="el-GR" sz="1800" dirty="0"/>
              <a:t>first argument add the following code: </a:t>
            </a:r>
          </a:p>
          <a:p>
            <a:pPr lvl="4">
              <a:buNone/>
            </a:pPr>
            <a:r>
              <a:rPr lang="en-US" altLang="el-GR" sz="1800" dirty="0" err="1">
                <a:latin typeface="Courier New" panose="02070309020205020404" pitchFamily="49" charset="0"/>
              </a:rPr>
              <a:t>precond</a:t>
            </a:r>
            <a:r>
              <a:rPr lang="en-US" altLang="el-GR" sz="1800" dirty="0">
                <a:latin typeface="Courier New" panose="02070309020205020404" pitchFamily="49" charset="0"/>
              </a:rPr>
              <a:t> = </a:t>
            </a:r>
            <a:r>
              <a:rPr lang="en-US" altLang="el-GR" sz="1800" dirty="0" err="1">
                <a:latin typeface="Courier New" panose="02070309020205020404" pitchFamily="49" charset="0"/>
              </a:rPr>
              <a:t>self.pref_f</a:t>
            </a:r>
            <a:r>
              <a:rPr lang="en-US" altLang="el-GR" sz="1800" dirty="0">
                <a:latin typeface="Courier New" panose="02070309020205020404" pitchFamily="49" charset="0"/>
              </a:rPr>
              <a:t>; if (</a:t>
            </a:r>
            <a:r>
              <a:rPr lang="en-US" altLang="el-GR" sz="1800" dirty="0" err="1">
                <a:latin typeface="Courier New" panose="02070309020205020404" pitchFamily="49" charset="0"/>
              </a:rPr>
              <a:t>precond</a:t>
            </a:r>
            <a:r>
              <a:rPr lang="en-US" altLang="el-GR" sz="1800" dirty="0">
                <a:latin typeface="Courier New" panose="02070309020205020404" pitchFamily="49" charset="0"/>
              </a:rPr>
              <a:t>) </a:t>
            </a:r>
            <a:r>
              <a:rPr lang="en-US" altLang="el-GR" sz="1800" dirty="0" err="1">
                <a:latin typeface="Courier New" panose="02070309020205020404" pitchFamily="49" charset="0"/>
              </a:rPr>
              <a:t>precond</a:t>
            </a:r>
            <a:r>
              <a:rPr lang="en-US" altLang="el-GR" sz="1800" dirty="0">
                <a:latin typeface="Courier New" panose="02070309020205020404" pitchFamily="49" charset="0"/>
              </a:rPr>
              <a:t>(self);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63766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Metaprogramming (</a:t>
            </a:r>
            <a:r>
              <a:rPr lang="en-US" dirty="0"/>
              <a:t>3</a:t>
            </a:r>
            <a:r>
              <a:rPr lang="en-US" dirty="0" smtClean="0"/>
              <a:t>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l-GR" sz="2600" dirty="0"/>
              <a:t>Metaprograms you may develop for testing </a:t>
            </a:r>
            <a:r>
              <a:rPr lang="en-US" altLang="el-GR" sz="2600" i="1" dirty="0"/>
              <a:t>(2/2)</a:t>
            </a:r>
            <a:endParaRPr lang="en-US" altLang="el-GR" sz="2600" dirty="0"/>
          </a:p>
          <a:p>
            <a:pPr lvl="1" eaLnBrk="1" hangingPunct="1">
              <a:lnSpc>
                <a:spcPct val="90000"/>
              </a:lnSpc>
            </a:pPr>
            <a:r>
              <a:rPr lang="en-US" altLang="el-GR" sz="2200" dirty="0"/>
              <a:t>generating object factories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l-GR" sz="2000" dirty="0"/>
              <a:t>Meta functions accepting pairs of slot identifiers and initial values, producing a respective object factory function</a:t>
            </a:r>
          </a:p>
          <a:p>
            <a:pPr lvl="3">
              <a:lnSpc>
                <a:spcPct val="90000"/>
              </a:lnSpc>
              <a:buNone/>
            </a:pPr>
            <a:r>
              <a:rPr lang="en-US" altLang="el-GR" sz="1200" b="1" dirty="0" err="1">
                <a:latin typeface="Courier New" panose="02070309020205020404" pitchFamily="49" charset="0"/>
              </a:rPr>
              <a:t>st_factory</a:t>
            </a:r>
            <a:r>
              <a:rPr lang="en-US" altLang="el-GR" sz="1200" b="1" dirty="0">
                <a:latin typeface="Courier New" panose="02070309020205020404" pitchFamily="49" charset="0"/>
              </a:rPr>
              <a:t> = .!factory(“name”, “”, “address”, “”, “semester”, 1); </a:t>
            </a:r>
            <a:r>
              <a:rPr lang="en-US" altLang="el-GR" sz="1800" i="1" dirty="0"/>
              <a:t>or…</a:t>
            </a:r>
            <a:endParaRPr lang="en-US" altLang="el-GR" sz="1200" b="1" i="1" dirty="0">
              <a:latin typeface="Courier New" panose="02070309020205020404" pitchFamily="49" charset="0"/>
            </a:endParaRPr>
          </a:p>
          <a:p>
            <a:pPr lvl="3">
              <a:lnSpc>
                <a:spcPct val="90000"/>
              </a:lnSpc>
              <a:buNone/>
            </a:pPr>
            <a:r>
              <a:rPr lang="en-US" altLang="el-GR" sz="1200" b="1" dirty="0" err="1">
                <a:latin typeface="Courier New" panose="02070309020205020404" pitchFamily="49" charset="0"/>
              </a:rPr>
              <a:t>st_factory</a:t>
            </a:r>
            <a:r>
              <a:rPr lang="en-US" altLang="el-GR" sz="1200" b="1" dirty="0">
                <a:latin typeface="Courier New" panose="02070309020205020404" pitchFamily="49" charset="0"/>
              </a:rPr>
              <a:t> = .!factory(“name”, .&lt;“”&gt;., “address”, .&lt;“”&gt;., “semester”, .&lt;1&gt;.);</a:t>
            </a:r>
          </a:p>
          <a:p>
            <a:pPr lvl="3">
              <a:lnSpc>
                <a:spcPct val="90000"/>
              </a:lnSpc>
              <a:buNone/>
            </a:pPr>
            <a:r>
              <a:rPr lang="en-US" altLang="el-GR" sz="1200" b="1" dirty="0">
                <a:latin typeface="Courier New" panose="02070309020205020404" pitchFamily="49" charset="0"/>
              </a:rPr>
              <a:t>student = </a:t>
            </a:r>
            <a:r>
              <a:rPr lang="en-US" altLang="el-GR" sz="1200" b="1" dirty="0" err="1">
                <a:latin typeface="Courier New" panose="02070309020205020404" pitchFamily="49" charset="0"/>
              </a:rPr>
              <a:t>st_factory.new</a:t>
            </a:r>
            <a:r>
              <a:rPr lang="en-US" altLang="el-GR" sz="1200" b="1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 sz="2200" dirty="0"/>
              <a:t>static function analysis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l-GR" sz="2000" dirty="0"/>
              <a:t>exit paths 			</a:t>
            </a:r>
            <a:r>
              <a:rPr lang="en-US" altLang="el-GR" sz="2000" i="1" dirty="0">
                <a:latin typeface="Berling Antiqua" pitchFamily="18" charset="0"/>
              </a:rPr>
              <a:t>compile warnings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l-GR" sz="2000" dirty="0"/>
              <a:t>simple dead code elimination 	</a:t>
            </a:r>
            <a:r>
              <a:rPr lang="en-US" altLang="el-GR" sz="2000" i="1" dirty="0">
                <a:latin typeface="Berling Antiqua" pitchFamily="18" charset="0"/>
              </a:rPr>
              <a:t>if (false), return; &lt;code&gt;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l-GR" sz="2000" dirty="0"/>
              <a:t>assignment in condition 	</a:t>
            </a:r>
            <a:r>
              <a:rPr lang="en-US" altLang="el-GR" sz="2000" i="1" dirty="0">
                <a:latin typeface="Berling Antiqua" pitchFamily="18" charset="0"/>
              </a:rPr>
              <a:t>compile warnings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l-GR" sz="2200" dirty="0"/>
              <a:t>static function style checker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l-GR" sz="2000" dirty="0"/>
              <a:t>function size in statements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l-GR" sz="2000" dirty="0"/>
              <a:t>expression complexity</a:t>
            </a:r>
            <a:endParaRPr lang="el-GR" altLang="el-G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88812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Embedding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 embedding is when we support interoperation between the target language (embedded) code and the native (host) code</a:t>
            </a:r>
          </a:p>
          <a:p>
            <a:pPr lvl="1"/>
            <a:r>
              <a:rPr lang="en-US" dirty="0" smtClean="0"/>
              <a:t>e.g. C and </a:t>
            </a:r>
            <a:r>
              <a:rPr lang="en-US" dirty="0" err="1" smtClean="0"/>
              <a:t>Lua</a:t>
            </a:r>
            <a:r>
              <a:rPr lang="en-US" dirty="0" smtClean="0"/>
              <a:t>, C++ and Java (JNI), C++ and Delta</a:t>
            </a:r>
          </a:p>
          <a:p>
            <a:r>
              <a:rPr lang="en-US" dirty="0">
                <a:sym typeface="Wingdings" panose="05000000000000000000" pitchFamily="2" charset="2"/>
              </a:rPr>
              <a:t>Host  Embedded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Library </a:t>
            </a:r>
            <a:r>
              <a:rPr lang="en-US" dirty="0" smtClean="0">
                <a:sym typeface="Wingdings" panose="05000000000000000000" pitchFamily="2" charset="2"/>
              </a:rPr>
              <a:t>functions</a:t>
            </a:r>
            <a:endParaRPr lang="en-US" dirty="0" smtClean="0"/>
          </a:p>
          <a:p>
            <a:r>
              <a:rPr lang="en-US" dirty="0" smtClean="0"/>
              <a:t>Host </a:t>
            </a:r>
            <a:r>
              <a:rPr lang="en-US" dirty="0" smtClean="0">
                <a:sym typeface="Wingdings" panose="05000000000000000000" pitchFamily="2" charset="2"/>
              </a:rPr>
              <a:t> Embedded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Invocation of function values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Typically by overloading the function call operator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Native hosted objects, e.g. Delta </a:t>
            </a:r>
            <a:r>
              <a:rPr lang="en-US" dirty="0" err="1" smtClean="0">
                <a:sym typeface="Wingdings" panose="05000000000000000000" pitchFamily="2" charset="2"/>
              </a:rPr>
              <a:t>externids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90612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Embedding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invocations from host code can typically only pass direct function arguments</a:t>
            </a:r>
          </a:p>
          <a:p>
            <a:pPr lvl="1"/>
            <a:r>
              <a:rPr lang="en-US" dirty="0" smtClean="0"/>
              <a:t>Any variables part of the function closure environment refer only to </a:t>
            </a:r>
            <a:r>
              <a:rPr lang="en-US" i="1" dirty="0" smtClean="0"/>
              <a:t>embedded language code</a:t>
            </a:r>
            <a:r>
              <a:rPr lang="en-US" dirty="0" smtClean="0"/>
              <a:t>, and cannot be directly mapped to host code</a:t>
            </a:r>
          </a:p>
          <a:p>
            <a:r>
              <a:rPr lang="en-US" dirty="0" smtClean="0"/>
              <a:t>We would like to transparently associate closure environment variable with host code variables</a:t>
            </a:r>
          </a:p>
          <a:p>
            <a:pPr lvl="1"/>
            <a:r>
              <a:rPr lang="en-US" dirty="0" smtClean="0"/>
              <a:t>Embedded code executes normally</a:t>
            </a:r>
          </a:p>
          <a:p>
            <a:pPr lvl="1"/>
            <a:r>
              <a:rPr lang="en-US" dirty="0" smtClean="0"/>
              <a:t>Closure variable assignments set and get operations directly operate on host code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0066FF"/>
                </a:solidFill>
              </a:rPr>
              <a:t>Advanced embedding </a:t>
            </a:r>
            <a:r>
              <a:rPr lang="en-US" i="1" dirty="0" smtClean="0">
                <a:solidFill>
                  <a:srgbClr val="0066FF"/>
                </a:solidFill>
              </a:rPr>
              <a:t>support</a:t>
            </a:r>
            <a:endParaRPr lang="en-US" dirty="0" smtClean="0"/>
          </a:p>
          <a:p>
            <a:pPr lvl="1"/>
            <a:r>
              <a:rPr lang="en-US" dirty="0" smtClean="0"/>
              <a:t>This requires extending the embedded language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100226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Embedding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disjoint union used for holding the embedded language values is extended with a field for </a:t>
            </a:r>
            <a:r>
              <a:rPr lang="en-US" b="1" dirty="0" smtClean="0"/>
              <a:t>native value references</a:t>
            </a:r>
          </a:p>
          <a:p>
            <a:pPr lvl="1"/>
            <a:r>
              <a:rPr lang="en-US" dirty="0" smtClean="0"/>
              <a:t>This is another disjoint union with all possible native types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*, double *, bool *</a:t>
            </a:r>
          </a:p>
          <a:p>
            <a:pPr lvl="2"/>
            <a:r>
              <a:rPr lang="en-US" dirty="0" smtClean="0"/>
              <a:t>Also, a dedicated </a:t>
            </a:r>
            <a:r>
              <a:rPr lang="en-US" b="1" dirty="0" smtClean="0"/>
              <a:t>void*</a:t>
            </a:r>
            <a:r>
              <a:rPr lang="en-US" dirty="0" smtClean="0"/>
              <a:t> along with a type tag for arbitrary classes</a:t>
            </a:r>
          </a:p>
          <a:p>
            <a:pPr lvl="1"/>
            <a:r>
              <a:rPr lang="en-US" dirty="0" smtClean="0"/>
              <a:t>Assignment and value retrieval for reference values is performed through the corresponding type</a:t>
            </a:r>
          </a:p>
          <a:p>
            <a:pPr lvl="2"/>
            <a:r>
              <a:rPr lang="en-US" dirty="0" smtClean="0"/>
              <a:t>May involve appropriate type casting</a:t>
            </a:r>
          </a:p>
          <a:p>
            <a:pPr lvl="2"/>
            <a:r>
              <a:rPr lang="en-US" dirty="0" smtClean="0"/>
              <a:t>May use explicit getter and setter functions supplied by the host code during construction of a reference value</a:t>
            </a:r>
          </a:p>
          <a:p>
            <a:r>
              <a:rPr lang="en-US" dirty="0" smtClean="0"/>
              <a:t>Host language code can access the function closure environment and set closure variables with reference values linking directly to native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 dirty="0"/>
          </a:p>
        </p:txBody>
      </p:sp>
    </p:spTree>
    <p:extLst>
      <p:ext uri="{BB962C8B-B14F-4D97-AF65-F5344CB8AC3E}">
        <p14:creationId xmlns:p14="http://schemas.microsoft.com/office/powerpoint/2010/main" val="21385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High level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Lexical analysis</a:t>
            </a:r>
            <a:r>
              <a:rPr lang="en-US" dirty="0" smtClean="0"/>
              <a:t> – as usual (e.g. using </a:t>
            </a:r>
            <a:r>
              <a:rPr lang="en-US" dirty="0" err="1" smtClean="0"/>
              <a:t>lex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Syntactic analysis</a:t>
            </a:r>
            <a:r>
              <a:rPr lang="en-US" dirty="0" smtClean="0"/>
              <a:t> – as usual (e.g. using </a:t>
            </a:r>
            <a:r>
              <a:rPr lang="en-US" dirty="0" err="1" smtClean="0"/>
              <a:t>yacc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Instead of the typical syntax directed translation we just build the program </a:t>
            </a:r>
            <a:r>
              <a:rPr lang="en-US" i="1" dirty="0">
                <a:solidFill>
                  <a:srgbClr val="0066FF"/>
                </a:solidFill>
                <a:ea typeface="+mn-ea"/>
                <a:cs typeface="+mn-cs"/>
              </a:rPr>
              <a:t>Abstract Syntax Tree (AST)</a:t>
            </a:r>
          </a:p>
          <a:p>
            <a:r>
              <a:rPr lang="en-US" i="1" dirty="0" smtClean="0"/>
              <a:t>AST Interpretation</a:t>
            </a:r>
          </a:p>
          <a:p>
            <a:pPr lvl="1"/>
            <a:r>
              <a:rPr lang="en-US" dirty="0" smtClean="0"/>
              <a:t>AST traversal that:</a:t>
            </a:r>
          </a:p>
          <a:p>
            <a:pPr lvl="2"/>
            <a:r>
              <a:rPr lang="en-US" dirty="0" smtClean="0"/>
              <a:t>Creates and maintains the </a:t>
            </a:r>
            <a:br>
              <a:rPr lang="en-US" dirty="0" smtClean="0"/>
            </a:br>
            <a:r>
              <a:rPr lang="en-US" dirty="0" smtClean="0"/>
              <a:t>execution environment</a:t>
            </a:r>
          </a:p>
          <a:p>
            <a:pPr lvl="2"/>
            <a:r>
              <a:rPr lang="en-US" dirty="0" smtClean="0"/>
              <a:t>Introduces functions and </a:t>
            </a:r>
            <a:br>
              <a:rPr lang="en-US" dirty="0" smtClean="0"/>
            </a:br>
            <a:r>
              <a:rPr lang="en-US" dirty="0" smtClean="0"/>
              <a:t>variables to the environment </a:t>
            </a:r>
            <a:br>
              <a:rPr lang="en-US" dirty="0" smtClean="0"/>
            </a:br>
            <a:r>
              <a:rPr lang="en-US" dirty="0" smtClean="0"/>
              <a:t>respecting scoping rules</a:t>
            </a:r>
          </a:p>
          <a:p>
            <a:pPr lvl="2"/>
            <a:r>
              <a:rPr lang="en-US" dirty="0" smtClean="0"/>
              <a:t>Executes program statements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011136" y="3690078"/>
            <a:ext cx="3644900" cy="2243138"/>
            <a:chOff x="374" y="2257"/>
            <a:chExt cx="2296" cy="141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582" y="2257"/>
              <a:ext cx="500" cy="372"/>
            </a:xfrm>
            <a:prstGeom prst="can">
              <a:avLst>
                <a:gd name="adj" fmla="val 25000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l-GR" sz="1200" b="1" i="1"/>
                <a:t>source</a:t>
              </a:r>
              <a:endParaRPr lang="el-GR" altLang="el-GR" sz="1200" b="1" i="1"/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374" y="2763"/>
              <a:ext cx="925" cy="681"/>
              <a:chOff x="385" y="2742"/>
              <a:chExt cx="925" cy="681"/>
            </a:xfrm>
          </p:grpSpPr>
          <p:grpSp>
            <p:nvGrpSpPr>
              <p:cNvPr id="15" name="Group 6"/>
              <p:cNvGrpSpPr>
                <a:grpSpLocks/>
              </p:cNvGrpSpPr>
              <p:nvPr/>
            </p:nvGrpSpPr>
            <p:grpSpPr bwMode="auto">
              <a:xfrm>
                <a:off x="385" y="2742"/>
                <a:ext cx="925" cy="681"/>
                <a:chOff x="2591" y="1046"/>
                <a:chExt cx="925" cy="681"/>
              </a:xfrm>
            </p:grpSpPr>
            <p:pic>
              <p:nvPicPr>
                <p:cNvPr id="17" name="Picture 7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91" y="1046"/>
                  <a:ext cx="925" cy="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8" name="Group 8"/>
                <p:cNvGrpSpPr>
                  <a:grpSpLocks/>
                </p:cNvGrpSpPr>
                <p:nvPr/>
              </p:nvGrpSpPr>
              <p:grpSpPr bwMode="auto">
                <a:xfrm>
                  <a:off x="2843" y="1133"/>
                  <a:ext cx="469" cy="422"/>
                  <a:chOff x="2296" y="1119"/>
                  <a:chExt cx="654" cy="629"/>
                </a:xfrm>
              </p:grpSpPr>
              <p:sp>
                <p:nvSpPr>
                  <p:cNvPr id="1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444" y="111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1243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243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596" y="1243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23" name="AutoShape 13"/>
                  <p:cNvCxnSpPr>
                    <a:cxnSpLocks noChangeShapeType="1"/>
                    <a:stCxn id="19" idx="2"/>
                    <a:endCxn id="20" idx="0"/>
                  </p:cNvCxnSpPr>
                  <p:nvPr/>
                </p:nvCxnSpPr>
                <p:spPr bwMode="auto">
                  <a:xfrm flipH="1">
                    <a:off x="2363" y="1188"/>
                    <a:ext cx="148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4" name="AutoShape 14"/>
                  <p:cNvCxnSpPr>
                    <a:cxnSpLocks noChangeShapeType="1"/>
                    <a:stCxn id="19" idx="2"/>
                    <a:endCxn id="21" idx="0"/>
                  </p:cNvCxnSpPr>
                  <p:nvPr/>
                </p:nvCxnSpPr>
                <p:spPr bwMode="auto">
                  <a:xfrm>
                    <a:off x="2511" y="1188"/>
                    <a:ext cx="4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5" name="AutoShape 15"/>
                  <p:cNvCxnSpPr>
                    <a:cxnSpLocks noChangeShapeType="1"/>
                    <a:stCxn id="19" idx="2"/>
                  </p:cNvCxnSpPr>
                  <p:nvPr/>
                </p:nvCxnSpPr>
                <p:spPr bwMode="auto">
                  <a:xfrm>
                    <a:off x="2511" y="1188"/>
                    <a:ext cx="140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6" name="AutoShape 16"/>
                  <p:cNvCxnSpPr>
                    <a:cxnSpLocks noChangeShapeType="1"/>
                    <a:stCxn id="20" idx="2"/>
                    <a:endCxn id="27" idx="0"/>
                  </p:cNvCxnSpPr>
                  <p:nvPr/>
                </p:nvCxnSpPr>
                <p:spPr bwMode="auto">
                  <a:xfrm>
                    <a:off x="2363" y="1312"/>
                    <a:ext cx="0" cy="5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1371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1487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29" name="AutoShape 19"/>
                  <p:cNvCxnSpPr>
                    <a:cxnSpLocks noChangeShapeType="1"/>
                    <a:stCxn id="27" idx="2"/>
                    <a:endCxn id="28" idx="0"/>
                  </p:cNvCxnSpPr>
                  <p:nvPr/>
                </p:nvCxnSpPr>
                <p:spPr bwMode="auto">
                  <a:xfrm>
                    <a:off x="2363" y="1440"/>
                    <a:ext cx="0" cy="4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516" y="135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35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32" name="AutoShape 22"/>
                  <p:cNvCxnSpPr>
                    <a:cxnSpLocks noChangeShapeType="1"/>
                    <a:stCxn id="22" idx="2"/>
                    <a:endCxn id="30" idx="0"/>
                  </p:cNvCxnSpPr>
                  <p:nvPr/>
                </p:nvCxnSpPr>
                <p:spPr bwMode="auto">
                  <a:xfrm flipH="1">
                    <a:off x="2583" y="1312"/>
                    <a:ext cx="80" cy="4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33" name="AutoShape 23"/>
                  <p:cNvCxnSpPr>
                    <a:cxnSpLocks noChangeShapeType="1"/>
                    <a:stCxn id="22" idx="2"/>
                    <a:endCxn id="31" idx="0"/>
                  </p:cNvCxnSpPr>
                  <p:nvPr/>
                </p:nvCxnSpPr>
                <p:spPr bwMode="auto">
                  <a:xfrm>
                    <a:off x="2663" y="1312"/>
                    <a:ext cx="68" cy="4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45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35" name="AutoShape 25"/>
                  <p:cNvCxnSpPr>
                    <a:cxnSpLocks noChangeShapeType="1"/>
                    <a:stCxn id="34" idx="2"/>
                    <a:endCxn id="36" idx="0"/>
                  </p:cNvCxnSpPr>
                  <p:nvPr/>
                </p:nvCxnSpPr>
                <p:spPr bwMode="auto">
                  <a:xfrm>
                    <a:off x="2731" y="1528"/>
                    <a:ext cx="0" cy="27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3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664" y="1555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516" y="167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167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816" y="1679"/>
                    <a:ext cx="134" cy="69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cxnSp>
                <p:nvCxnSpPr>
                  <p:cNvPr id="40" name="AutoShape 30"/>
                  <p:cNvCxnSpPr>
                    <a:cxnSpLocks noChangeShapeType="1"/>
                    <a:stCxn id="36" idx="2"/>
                    <a:endCxn id="37" idx="0"/>
                  </p:cNvCxnSpPr>
                  <p:nvPr/>
                </p:nvCxnSpPr>
                <p:spPr bwMode="auto">
                  <a:xfrm flipH="1">
                    <a:off x="2583" y="1624"/>
                    <a:ext cx="148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1" name="AutoShape 31"/>
                  <p:cNvCxnSpPr>
                    <a:cxnSpLocks noChangeShapeType="1"/>
                    <a:stCxn id="36" idx="2"/>
                    <a:endCxn id="38" idx="0"/>
                  </p:cNvCxnSpPr>
                  <p:nvPr/>
                </p:nvCxnSpPr>
                <p:spPr bwMode="auto">
                  <a:xfrm>
                    <a:off x="2731" y="1624"/>
                    <a:ext cx="4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42" name="AutoShape 32"/>
                  <p:cNvCxnSpPr>
                    <a:cxnSpLocks noChangeShapeType="1"/>
                    <a:stCxn id="36" idx="2"/>
                  </p:cNvCxnSpPr>
                  <p:nvPr/>
                </p:nvCxnSpPr>
                <p:spPr bwMode="auto">
                  <a:xfrm>
                    <a:off x="2731" y="1624"/>
                    <a:ext cx="140" cy="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6" name="Text Box 33"/>
              <p:cNvSpPr txBox="1">
                <a:spLocks noChangeArrowheads="1"/>
              </p:cNvSpPr>
              <p:nvPr/>
            </p:nvSpPr>
            <p:spPr bwMode="auto">
              <a:xfrm>
                <a:off x="907" y="2803"/>
                <a:ext cx="30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l-GR" sz="1200" b="1" i="1"/>
                  <a:t>AST</a:t>
                </a:r>
                <a:endParaRPr lang="el-GR" altLang="el-GR" sz="1200" b="1" i="1"/>
              </a:p>
            </p:txBody>
          </p:sp>
        </p:grp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1490" y="2581"/>
              <a:ext cx="1169" cy="4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l-GR" sz="1200" b="1"/>
                <a:t>First-pass</a:t>
              </a:r>
            </a:p>
            <a:p>
              <a:pPr algn="ctr" eaLnBrk="1" hangingPunct="1"/>
              <a:r>
                <a:rPr lang="en-US" altLang="el-GR" sz="1200" b="1"/>
                <a:t>(lexical and syntax analysis = parsing)</a:t>
              </a:r>
              <a:endParaRPr lang="el-GR" altLang="el-GR" sz="1200" b="1"/>
            </a:p>
          </p:txBody>
        </p:sp>
        <p:cxnSp>
          <p:nvCxnSpPr>
            <p:cNvPr id="11" name="AutoShape 3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>
              <a:off x="1082" y="2443"/>
              <a:ext cx="993" cy="129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37"/>
            <p:cNvCxnSpPr>
              <a:cxnSpLocks noChangeShapeType="1"/>
              <a:stCxn id="10" idx="1"/>
              <a:endCxn id="17" idx="3"/>
            </p:cNvCxnSpPr>
            <p:nvPr/>
          </p:nvCxnSpPr>
          <p:spPr bwMode="auto">
            <a:xfrm flipH="1">
              <a:off x="1299" y="2792"/>
              <a:ext cx="182" cy="3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1490" y="3134"/>
              <a:ext cx="1180" cy="5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l-GR" sz="1200" b="1"/>
                <a:t>Second-pass</a:t>
              </a:r>
            </a:p>
            <a:p>
              <a:pPr algn="ctr" eaLnBrk="1" hangingPunct="1"/>
              <a:r>
                <a:rPr lang="en-US" altLang="el-GR" sz="1200" b="1"/>
                <a:t>(execution = semantic analysis and interpretation)</a:t>
              </a:r>
              <a:endParaRPr lang="el-GR" altLang="el-GR" sz="1200" b="1"/>
            </a:p>
          </p:txBody>
        </p:sp>
        <p:cxnSp>
          <p:nvCxnSpPr>
            <p:cNvPr id="14" name="AutoShape 39"/>
            <p:cNvCxnSpPr>
              <a:cxnSpLocks noChangeShapeType="1"/>
              <a:stCxn id="17" idx="3"/>
              <a:endCxn id="13" idx="1"/>
            </p:cNvCxnSpPr>
            <p:nvPr/>
          </p:nvCxnSpPr>
          <p:spPr bwMode="auto">
            <a:xfrm>
              <a:off x="1299" y="3104"/>
              <a:ext cx="182" cy="29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9632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Basic building blocks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AST structure</a:t>
            </a:r>
          </a:p>
          <a:p>
            <a:pPr lvl="1"/>
            <a:r>
              <a:rPr lang="en-US" dirty="0" smtClean="0"/>
              <a:t>Generic AST node class supporting arbitrary children and custom properties</a:t>
            </a:r>
          </a:p>
          <a:p>
            <a:pPr lvl="1"/>
            <a:r>
              <a:rPr lang="en-US" dirty="0" smtClean="0"/>
              <a:t>Optionally an AST visitor to support tree traversals</a:t>
            </a:r>
          </a:p>
          <a:p>
            <a:r>
              <a:rPr lang="en-US" i="1" dirty="0" smtClean="0"/>
              <a:t>Environment</a:t>
            </a:r>
          </a:p>
          <a:p>
            <a:pPr lvl="1"/>
            <a:r>
              <a:rPr lang="en-US" dirty="0" smtClean="0"/>
              <a:t>Acts as a </a:t>
            </a:r>
            <a:r>
              <a:rPr lang="en-US" i="1" dirty="0">
                <a:solidFill>
                  <a:srgbClr val="0066FF"/>
                </a:solidFill>
                <a:ea typeface="+mn-ea"/>
                <a:cs typeface="+mn-cs"/>
              </a:rPr>
              <a:t>symbol table</a:t>
            </a:r>
            <a:r>
              <a:rPr lang="en-US" dirty="0" smtClean="0"/>
              <a:t>, keeping variable and function scope information</a:t>
            </a:r>
          </a:p>
          <a:p>
            <a:pPr lvl="1"/>
            <a:r>
              <a:rPr lang="en-US" dirty="0" smtClean="0"/>
              <a:t>Acts as an </a:t>
            </a:r>
            <a:r>
              <a:rPr lang="en-US" i="1" dirty="0">
                <a:solidFill>
                  <a:srgbClr val="0066FF"/>
                </a:solidFill>
                <a:ea typeface="+mn-ea"/>
                <a:cs typeface="+mn-cs"/>
              </a:rPr>
              <a:t>execution stack</a:t>
            </a:r>
            <a:r>
              <a:rPr lang="en-US" dirty="0" smtClean="0"/>
              <a:t>, mapping variables to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Both can be implemented using the same  dictionary-based class used for objects</a:t>
            </a:r>
            <a:endParaRPr lang="en-US" dirty="0"/>
          </a:p>
          <a:p>
            <a:pPr lvl="1"/>
            <a:r>
              <a:rPr lang="en-US" dirty="0" smtClean="0"/>
              <a:t>Supporting an AST visitor for a dictionary-based object requires having ordered, numeric indices for children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0533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Untyped</a:t>
            </a:r>
            <a:r>
              <a:rPr lang="en-US" dirty="0" smtClean="0"/>
              <a:t> Language Interpreter</a:t>
            </a:r>
            <a:br>
              <a:rPr lang="en-US" dirty="0" smtClean="0"/>
            </a:br>
            <a:r>
              <a:rPr lang="en-US" dirty="0" smtClean="0"/>
              <a:t>Basic building blocks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ASTs using objects</a:t>
            </a:r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Environments using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442136" y="2139178"/>
            <a:ext cx="1725613" cy="2651125"/>
            <a:chOff x="244" y="1131"/>
            <a:chExt cx="1087" cy="1670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573" y="1131"/>
              <a:ext cx="27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>
                  <a:latin typeface="Bodoni MT" pitchFamily="18" charset="0"/>
                </a:rPr>
                <a:t>stmt</a:t>
              </a:r>
              <a:endParaRPr lang="el-GR" altLang="el-GR">
                <a:latin typeface="Bodoni MT" pitchFamily="18" charset="0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1" y="1439"/>
              <a:ext cx="3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>
                  <a:latin typeface="Bodoni MT" pitchFamily="18" charset="0"/>
                </a:rPr>
                <a:t>assign</a:t>
              </a:r>
              <a:endParaRPr lang="el-GR" altLang="el-GR">
                <a:latin typeface="Bodoni MT" pitchFamily="18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4" y="1756"/>
              <a:ext cx="36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 dirty="0" err="1">
                  <a:solidFill>
                    <a:srgbClr val="0066FF"/>
                  </a:solidFill>
                  <a:latin typeface="Bodoni MT" pitchFamily="18" charset="0"/>
                </a:rPr>
                <a:t>lvalue</a:t>
              </a:r>
              <a:endParaRPr lang="el-GR" altLang="el-GR" dirty="0">
                <a:solidFill>
                  <a:srgbClr val="0066FF"/>
                </a:solidFill>
                <a:latin typeface="Bodoni MT" pitchFamily="18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45" y="1756"/>
              <a:ext cx="3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 dirty="0" err="1">
                  <a:solidFill>
                    <a:srgbClr val="0066FF"/>
                  </a:solidFill>
                  <a:latin typeface="Bodoni MT" pitchFamily="18" charset="0"/>
                </a:rPr>
                <a:t>rvalue</a:t>
              </a:r>
              <a:endParaRPr lang="el-GR" altLang="el-GR" dirty="0">
                <a:solidFill>
                  <a:srgbClr val="0066FF"/>
                </a:solidFill>
                <a:latin typeface="Bodoni MT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5" y="2035"/>
              <a:ext cx="20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>
                  <a:latin typeface="Bodoni MT" pitchFamily="18" charset="0"/>
                </a:rPr>
                <a:t>var</a:t>
              </a:r>
              <a:endParaRPr lang="el-GR" altLang="el-GR">
                <a:latin typeface="Bodoni MT" pitchFamily="18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69" y="2343"/>
              <a:ext cx="11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>
                  <a:solidFill>
                    <a:srgbClr val="0066FF"/>
                  </a:solidFill>
                  <a:latin typeface="Bodoni MT" pitchFamily="18" charset="0"/>
                </a:rPr>
                <a:t>id</a:t>
              </a:r>
              <a:endParaRPr lang="el-GR" altLang="el-GR">
                <a:solidFill>
                  <a:srgbClr val="0066FF"/>
                </a:solidFill>
                <a:latin typeface="Bodoni MT" pitchFamily="18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88" y="2628"/>
              <a:ext cx="7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>
                  <a:latin typeface="Bodoni MT" pitchFamily="18" charset="0"/>
                </a:rPr>
                <a:t>x</a:t>
              </a:r>
              <a:endParaRPr lang="el-GR" altLang="el-GR">
                <a:latin typeface="Bodoni MT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93" y="2031"/>
              <a:ext cx="28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>
                  <a:latin typeface="Bodoni MT" pitchFamily="18" charset="0"/>
                </a:rPr>
                <a:t>term</a:t>
              </a:r>
              <a:endParaRPr lang="el-GR" altLang="el-GR">
                <a:latin typeface="Bodoni MT" pitchFamily="18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40" y="2323"/>
              <a:ext cx="5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>
                  <a:latin typeface="Bodoni MT" pitchFamily="18" charset="0"/>
                </a:rPr>
                <a:t>numconst</a:t>
              </a:r>
              <a:endParaRPr lang="el-GR" altLang="el-GR">
                <a:latin typeface="Bodoni MT" pitchFamily="18" charset="0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965" y="2620"/>
              <a:ext cx="1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>
                  <a:latin typeface="Bodoni MT" pitchFamily="18" charset="0"/>
                </a:rPr>
                <a:t>23</a:t>
              </a:r>
              <a:endParaRPr lang="el-GR" altLang="el-GR">
                <a:latin typeface="Bodoni MT" pitchFamily="18" charset="0"/>
              </a:endParaRPr>
            </a:p>
          </p:txBody>
        </p:sp>
        <p:cxnSp>
          <p:nvCxnSpPr>
            <p:cNvPr id="17" name="AutoShape 14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713" y="1304"/>
              <a:ext cx="2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427" y="1612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715" y="1612"/>
              <a:ext cx="32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427" y="1929"/>
              <a:ext cx="0" cy="1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427" y="2208"/>
              <a:ext cx="0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>
              <a:off x="427" y="2516"/>
              <a:ext cx="0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>
              <a:off x="1036" y="1929"/>
              <a:ext cx="1" cy="1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1036" y="2204"/>
              <a:ext cx="1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2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>
              <a:off x="1036" y="2496"/>
              <a:ext cx="1" cy="1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004735" y="2852781"/>
            <a:ext cx="1701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l-GR" sz="1400">
                <a:solidFill>
                  <a:srgbClr val="0066FF"/>
                </a:solidFill>
                <a:latin typeface="Courier New" panose="02070309020205020404" pitchFamily="49" charset="0"/>
              </a:rPr>
              <a:t>{ type : “var”, </a:t>
            </a:r>
          </a:p>
          <a:p>
            <a:pPr eaLnBrk="1" hangingPunct="1"/>
            <a:r>
              <a:rPr lang="en-US" altLang="el-GR" sz="1400">
                <a:solidFill>
                  <a:srgbClr val="0066FF"/>
                </a:solidFill>
                <a:latin typeface="Courier New" panose="02070309020205020404" pitchFamily="49" charset="0"/>
              </a:rPr>
              <a:t>  id : “x” }</a:t>
            </a:r>
            <a:endParaRPr lang="el-GR" altLang="el-GR" sz="140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261660" y="4288653"/>
            <a:ext cx="22336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l-GR" sz="1400">
                <a:solidFill>
                  <a:srgbClr val="0066FF"/>
                </a:solidFill>
                <a:latin typeface="Courier New" panose="02070309020205020404" pitchFamily="49" charset="0"/>
              </a:rPr>
              <a:t>{ type : “numconst”, </a:t>
            </a:r>
          </a:p>
          <a:p>
            <a:pPr eaLnBrk="1" hangingPunct="1"/>
            <a:r>
              <a:rPr lang="en-US" altLang="el-GR" sz="1400">
                <a:solidFill>
                  <a:srgbClr val="0066FF"/>
                </a:solidFill>
                <a:latin typeface="Courier New" panose="02070309020205020404" pitchFamily="49" charset="0"/>
              </a:rPr>
              <a:t>  value : 23 }</a:t>
            </a:r>
            <a:endParaRPr lang="el-GR" altLang="el-GR" sz="140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8" name="Group 33"/>
          <p:cNvGrpSpPr>
            <a:grpSpLocks/>
          </p:cNvGrpSpPr>
          <p:nvPr/>
        </p:nvGrpSpPr>
        <p:grpSpPr bwMode="auto">
          <a:xfrm>
            <a:off x="4021823" y="2139178"/>
            <a:ext cx="2127250" cy="425450"/>
            <a:chOff x="1833" y="1147"/>
            <a:chExt cx="1340" cy="268"/>
          </a:xfrm>
        </p:grpSpPr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833" y="1147"/>
              <a:ext cx="134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{ type : “</a:t>
              </a:r>
              <a:r>
                <a:rPr lang="en-US" altLang="el-GR" sz="1400" dirty="0" err="1">
                  <a:solidFill>
                    <a:srgbClr val="0066FF"/>
                  </a:solidFill>
                  <a:latin typeface="Courier New" panose="02070309020205020404" pitchFamily="49" charset="0"/>
                </a:rPr>
                <a:t>stmt</a:t>
              </a:r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”, </a:t>
              </a:r>
            </a:p>
            <a:p>
              <a:pPr eaLnBrk="1" hangingPunct="1"/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  child : &lt;object&gt; }</a:t>
              </a:r>
              <a:endParaRPr lang="el-GR" altLang="el-GR" sz="1400" dirty="0">
                <a:solidFill>
                  <a:srgbClr val="0066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490" y="1297"/>
              <a:ext cx="535" cy="94"/>
            </a:xfrm>
            <a:prstGeom prst="rect">
              <a:avLst/>
            </a:prstGeom>
            <a:solidFill>
              <a:srgbClr val="FFFF99">
                <a:alpha val="4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" name="Group 34"/>
          <p:cNvGrpSpPr>
            <a:grpSpLocks/>
          </p:cNvGrpSpPr>
          <p:nvPr/>
        </p:nvGrpSpPr>
        <p:grpSpPr bwMode="auto">
          <a:xfrm>
            <a:off x="4374248" y="2760706"/>
            <a:ext cx="2233612" cy="638175"/>
            <a:chOff x="1815" y="1573"/>
            <a:chExt cx="1407" cy="402"/>
          </a:xfrm>
        </p:grpSpPr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1815" y="1573"/>
              <a:ext cx="140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{ type : “assign”, </a:t>
              </a:r>
            </a:p>
            <a:p>
              <a:pPr eaLnBrk="1" hangingPunct="1"/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el-GR" sz="1400" dirty="0" err="1">
                  <a:solidFill>
                    <a:srgbClr val="0066FF"/>
                  </a:solidFill>
                  <a:latin typeface="Courier New" panose="02070309020205020404" pitchFamily="49" charset="0"/>
                </a:rPr>
                <a:t>lvalue</a:t>
              </a:r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 : &lt;object&gt;, </a:t>
              </a:r>
            </a:p>
            <a:p>
              <a:pPr eaLnBrk="1" hangingPunct="1"/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  </a:t>
              </a:r>
              <a:r>
                <a:rPr lang="en-US" altLang="el-GR" sz="1400" dirty="0" err="1">
                  <a:solidFill>
                    <a:srgbClr val="0066FF"/>
                  </a:solidFill>
                  <a:latin typeface="Courier New" panose="02070309020205020404" pitchFamily="49" charset="0"/>
                </a:rPr>
                <a:t>rvalue</a:t>
              </a:r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 : &lt;object&gt; }</a:t>
              </a:r>
              <a:endParaRPr lang="el-GR" altLang="el-GR" sz="1400" dirty="0">
                <a:solidFill>
                  <a:srgbClr val="0066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542" y="1722"/>
              <a:ext cx="535" cy="94"/>
            </a:xfrm>
            <a:prstGeom prst="rect">
              <a:avLst/>
            </a:prstGeom>
            <a:solidFill>
              <a:srgbClr val="FFFF99">
                <a:alpha val="4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542" y="1850"/>
              <a:ext cx="535" cy="94"/>
            </a:xfrm>
            <a:prstGeom prst="rect">
              <a:avLst/>
            </a:prstGeom>
            <a:solidFill>
              <a:srgbClr val="FFFF99">
                <a:alpha val="4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4888598" y="3602853"/>
            <a:ext cx="2127250" cy="425450"/>
            <a:chOff x="3440" y="2148"/>
            <a:chExt cx="1340" cy="268"/>
          </a:xfrm>
        </p:grpSpPr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3440" y="2148"/>
              <a:ext cx="1340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 sz="1400">
                  <a:solidFill>
                    <a:srgbClr val="0066FF"/>
                  </a:solidFill>
                  <a:latin typeface="Courier New" panose="02070309020205020404" pitchFamily="49" charset="0"/>
                </a:rPr>
                <a:t>{ type : “term”, </a:t>
              </a:r>
            </a:p>
            <a:p>
              <a:pPr eaLnBrk="1" hangingPunct="1"/>
              <a:r>
                <a:rPr lang="en-US" altLang="el-GR" sz="1400">
                  <a:solidFill>
                    <a:srgbClr val="0066FF"/>
                  </a:solidFill>
                  <a:latin typeface="Courier New" panose="02070309020205020404" pitchFamily="49" charset="0"/>
                </a:rPr>
                <a:t>  child : &lt;object&gt; }</a:t>
              </a:r>
              <a:endParaRPr lang="el-GR" altLang="el-GR" sz="1400">
                <a:solidFill>
                  <a:srgbClr val="0066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113" y="2287"/>
              <a:ext cx="535" cy="94"/>
            </a:xfrm>
            <a:prstGeom prst="rect">
              <a:avLst/>
            </a:prstGeom>
            <a:solidFill>
              <a:srgbClr val="FFFF99">
                <a:alpha val="4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38" name="AutoShape 36"/>
          <p:cNvCxnSpPr>
            <a:cxnSpLocks noChangeShapeType="1"/>
            <a:endCxn id="32" idx="0"/>
          </p:cNvCxnSpPr>
          <p:nvPr/>
        </p:nvCxnSpPr>
        <p:spPr bwMode="auto">
          <a:xfrm flipH="1">
            <a:off x="5491054" y="2564628"/>
            <a:ext cx="794" cy="196078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7"/>
          <p:cNvCxnSpPr>
            <a:cxnSpLocks noChangeShapeType="1"/>
            <a:stCxn id="33" idx="3"/>
            <a:endCxn id="26" idx="1"/>
          </p:cNvCxnSpPr>
          <p:nvPr/>
        </p:nvCxnSpPr>
        <p:spPr bwMode="auto">
          <a:xfrm flipV="1">
            <a:off x="6377673" y="3065506"/>
            <a:ext cx="627062" cy="63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38"/>
          <p:cNvCxnSpPr>
            <a:cxnSpLocks noChangeShapeType="1"/>
            <a:stCxn id="34" idx="2"/>
            <a:endCxn id="36" idx="0"/>
          </p:cNvCxnSpPr>
          <p:nvPr/>
        </p:nvCxnSpPr>
        <p:spPr bwMode="auto">
          <a:xfrm flipH="1">
            <a:off x="5952223" y="3349669"/>
            <a:ext cx="793" cy="253184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39"/>
          <p:cNvCxnSpPr>
            <a:cxnSpLocks noChangeShapeType="1"/>
            <a:stCxn id="37" idx="2"/>
            <a:endCxn id="27" idx="0"/>
          </p:cNvCxnSpPr>
          <p:nvPr/>
        </p:nvCxnSpPr>
        <p:spPr bwMode="auto">
          <a:xfrm flipH="1">
            <a:off x="6378467" y="3972741"/>
            <a:ext cx="3176" cy="315912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3367881" y="5363900"/>
            <a:ext cx="225583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l-GR" sz="1400" dirty="0">
                <a:solidFill>
                  <a:srgbClr val="0066FF"/>
                </a:solidFill>
                <a:latin typeface="Courier New" panose="02070309020205020404" pitchFamily="49" charset="0"/>
              </a:rPr>
              <a:t>{ type : </a:t>
            </a:r>
            <a:r>
              <a:rPr lang="en-US" altLang="el-GR" sz="1400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“variable”, </a:t>
            </a:r>
            <a:endParaRPr lang="en-US" altLang="el-GR" sz="1400" dirty="0">
              <a:solidFill>
                <a:srgbClr val="0066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l-GR" sz="1400" dirty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altLang="el-GR" sz="1400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value: 23 </a:t>
            </a:r>
            <a:r>
              <a:rPr lang="en-US" altLang="el-GR" sz="1400" dirty="0">
                <a:solidFill>
                  <a:srgbClr val="0066FF"/>
                </a:solidFill>
                <a:latin typeface="Courier New" panose="02070309020205020404" pitchFamily="49" charset="0"/>
              </a:rPr>
              <a:t>}</a:t>
            </a:r>
            <a:endParaRPr lang="el-GR" altLang="el-GR" sz="1400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55" name="Group 34"/>
          <p:cNvGrpSpPr>
            <a:grpSpLocks/>
          </p:cNvGrpSpPr>
          <p:nvPr/>
        </p:nvGrpSpPr>
        <p:grpSpPr bwMode="auto">
          <a:xfrm>
            <a:off x="692838" y="5388255"/>
            <a:ext cx="1717675" cy="430213"/>
            <a:chOff x="1815" y="1573"/>
            <a:chExt cx="1082" cy="271"/>
          </a:xfrm>
        </p:grpSpPr>
        <p:sp>
          <p:nvSpPr>
            <p:cNvPr id="56" name="Text Box 24"/>
            <p:cNvSpPr txBox="1">
              <a:spLocks noChangeArrowheads="1"/>
            </p:cNvSpPr>
            <p:nvPr/>
          </p:nvSpPr>
          <p:spPr bwMode="auto">
            <a:xfrm>
              <a:off x="1815" y="1573"/>
              <a:ext cx="108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l-GR" sz="1400" dirty="0" smtClean="0">
                  <a:solidFill>
                    <a:srgbClr val="0066FF"/>
                  </a:solidFill>
                  <a:latin typeface="Courier New" panose="02070309020205020404" pitchFamily="49" charset="0"/>
                </a:rPr>
                <a:t>{ x : &lt;object&gt;, </a:t>
              </a:r>
            </a:p>
            <a:p>
              <a:pPr eaLnBrk="1" hangingPunct="1"/>
              <a:r>
                <a:rPr lang="en-US" altLang="el-GR" sz="1400" dirty="0" smtClean="0">
                  <a:solidFill>
                    <a:srgbClr val="0066FF"/>
                  </a:solidFill>
                  <a:latin typeface="Courier New" panose="02070309020205020404" pitchFamily="49" charset="0"/>
                </a:rPr>
                <a:t>  f </a:t>
              </a:r>
              <a:r>
                <a:rPr lang="en-US" altLang="el-GR" sz="1400" dirty="0">
                  <a:solidFill>
                    <a:srgbClr val="0066FF"/>
                  </a:solidFill>
                  <a:latin typeface="Courier New" panose="02070309020205020404" pitchFamily="49" charset="0"/>
                </a:rPr>
                <a:t>: &lt;object&gt; }</a:t>
              </a:r>
              <a:endParaRPr lang="el-GR" altLang="el-GR" sz="1400" dirty="0">
                <a:solidFill>
                  <a:srgbClr val="0066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2206" y="1722"/>
              <a:ext cx="535" cy="94"/>
            </a:xfrm>
            <a:prstGeom prst="rect">
              <a:avLst/>
            </a:prstGeom>
            <a:solidFill>
              <a:srgbClr val="FFFF99">
                <a:alpha val="4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2206" y="1579"/>
              <a:ext cx="535" cy="94"/>
            </a:xfrm>
            <a:prstGeom prst="rect">
              <a:avLst/>
            </a:prstGeom>
            <a:solidFill>
              <a:srgbClr val="FFFF99">
                <a:alpha val="47058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0" name="AutoShape 37"/>
          <p:cNvCxnSpPr>
            <a:cxnSpLocks noChangeShapeType="1"/>
            <a:stCxn id="57" idx="2"/>
          </p:cNvCxnSpPr>
          <p:nvPr/>
        </p:nvCxnSpPr>
        <p:spPr bwMode="auto">
          <a:xfrm rot="16200000" flipH="1">
            <a:off x="2406044" y="5106181"/>
            <a:ext cx="213016" cy="1548689"/>
          </a:xfrm>
          <a:prstGeom prst="bentConnector2">
            <a:avLst/>
          </a:prstGeom>
          <a:noFill/>
          <a:ln w="952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3367881" y="5870313"/>
            <a:ext cx="26850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l-GR" sz="1400" dirty="0">
                <a:solidFill>
                  <a:srgbClr val="0066FF"/>
                </a:solidFill>
                <a:latin typeface="Courier New" panose="02070309020205020404" pitchFamily="49" charset="0"/>
              </a:rPr>
              <a:t>{ type : </a:t>
            </a:r>
            <a:r>
              <a:rPr lang="en-US" altLang="el-GR" sz="1400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“</a:t>
            </a:r>
            <a:r>
              <a:rPr lang="en-US" altLang="el-GR" sz="1400" dirty="0" err="1" smtClean="0">
                <a:solidFill>
                  <a:srgbClr val="0066FF"/>
                </a:solidFill>
                <a:latin typeface="Courier New" panose="02070309020205020404" pitchFamily="49" charset="0"/>
              </a:rPr>
              <a:t>program_func</a:t>
            </a:r>
            <a:r>
              <a:rPr lang="en-US" altLang="el-GR" sz="1400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”, </a:t>
            </a:r>
            <a:endParaRPr lang="en-US" altLang="el-GR" sz="1400" dirty="0">
              <a:solidFill>
                <a:srgbClr val="0066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l-GR" sz="1400" dirty="0">
                <a:solidFill>
                  <a:srgbClr val="0066FF"/>
                </a:solidFill>
                <a:latin typeface="Courier New" panose="02070309020205020404" pitchFamily="49" charset="0"/>
              </a:rPr>
              <a:t>  </a:t>
            </a:r>
            <a:r>
              <a:rPr lang="en-US" altLang="el-GR" sz="1400" dirty="0" smtClean="0">
                <a:solidFill>
                  <a:srgbClr val="0066FF"/>
                </a:solidFill>
                <a:latin typeface="Courier New" panose="02070309020205020404" pitchFamily="49" charset="0"/>
              </a:rPr>
              <a:t>value: &lt;object&gt; </a:t>
            </a:r>
            <a:r>
              <a:rPr lang="en-US" altLang="el-GR" sz="1400" dirty="0">
                <a:solidFill>
                  <a:srgbClr val="0066FF"/>
                </a:solidFill>
                <a:latin typeface="Courier New" panose="02070309020205020404" pitchFamily="49" charset="0"/>
              </a:rPr>
              <a:t>}</a:t>
            </a:r>
            <a:endParaRPr lang="el-GR" altLang="el-GR" sz="1400" dirty="0">
              <a:solidFill>
                <a:srgbClr val="0066FF"/>
              </a:solidFill>
              <a:latin typeface="Courier New" panose="02070309020205020404" pitchFamily="49" charset="0"/>
            </a:endParaRPr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>
            <a:off x="4330879" y="6123540"/>
            <a:ext cx="849313" cy="149225"/>
          </a:xfrm>
          <a:prstGeom prst="rect">
            <a:avLst/>
          </a:prstGeom>
          <a:solidFill>
            <a:srgbClr val="FFFF99">
              <a:alpha val="4705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9" name="AutoShape 37"/>
          <p:cNvCxnSpPr>
            <a:cxnSpLocks noChangeShapeType="1"/>
            <a:stCxn id="58" idx="3"/>
          </p:cNvCxnSpPr>
          <p:nvPr/>
        </p:nvCxnSpPr>
        <p:spPr bwMode="auto">
          <a:xfrm flipV="1">
            <a:off x="2162864" y="5456227"/>
            <a:ext cx="1124033" cy="16166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37"/>
          <p:cNvCxnSpPr>
            <a:cxnSpLocks noChangeShapeType="1"/>
          </p:cNvCxnSpPr>
          <p:nvPr/>
        </p:nvCxnSpPr>
        <p:spPr bwMode="auto">
          <a:xfrm flipV="1">
            <a:off x="5310188" y="6177901"/>
            <a:ext cx="627062" cy="63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Box 73"/>
          <p:cNvSpPr txBox="1"/>
          <p:nvPr/>
        </p:nvSpPr>
        <p:spPr>
          <a:xfrm>
            <a:off x="5914124" y="602401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66FF"/>
                </a:solidFill>
                <a:latin typeface="Courier New" panose="02070309020205020404" pitchFamily="49" charset="0"/>
              </a:rPr>
              <a:t>AST Node object</a:t>
            </a:r>
          </a:p>
        </p:txBody>
      </p:sp>
    </p:spTree>
    <p:extLst>
      <p:ext uri="{BB962C8B-B14F-4D97-AF65-F5344CB8AC3E}">
        <p14:creationId xmlns:p14="http://schemas.microsoft.com/office/powerpoint/2010/main" val="32338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Untyped</a:t>
            </a:r>
            <a:r>
              <a:rPr lang="en-US" dirty="0"/>
              <a:t> Language Interpreter</a:t>
            </a:r>
            <a:br>
              <a:rPr lang="en-US" dirty="0"/>
            </a:br>
            <a:r>
              <a:rPr lang="en-US" dirty="0" smtClean="0"/>
              <a:t>Environments </a:t>
            </a:r>
            <a:r>
              <a:rPr lang="en-US" dirty="0"/>
              <a:t>(</a:t>
            </a:r>
            <a:r>
              <a:rPr lang="en-US" dirty="0" smtClean="0"/>
              <a:t>1/5)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have 3 kinds of environments</a:t>
            </a:r>
          </a:p>
          <a:p>
            <a:pPr lvl="1"/>
            <a:r>
              <a:rPr lang="en-US" b="1" dirty="0" smtClean="0"/>
              <a:t>Block environments</a:t>
            </a:r>
          </a:p>
          <a:p>
            <a:pPr lvl="2"/>
            <a:r>
              <a:rPr lang="en-US" dirty="0" smtClean="0"/>
              <a:t>Introduced by </a:t>
            </a:r>
            <a:r>
              <a:rPr lang="en-US" i="1" dirty="0" smtClean="0"/>
              <a:t>blocks</a:t>
            </a:r>
          </a:p>
          <a:p>
            <a:pPr lvl="2"/>
            <a:r>
              <a:rPr lang="en-US" dirty="0" smtClean="0"/>
              <a:t>Hold variables and functions declared within the block</a:t>
            </a:r>
          </a:p>
          <a:p>
            <a:pPr lvl="2"/>
            <a:r>
              <a:rPr lang="en-US" dirty="0"/>
              <a:t>A block environment is also used for the global scope</a:t>
            </a:r>
            <a:endParaRPr lang="en-US" dirty="0" smtClean="0"/>
          </a:p>
          <a:p>
            <a:pPr lvl="1"/>
            <a:r>
              <a:rPr lang="en-US" b="1" dirty="0" smtClean="0"/>
              <a:t>Function environments</a:t>
            </a:r>
          </a:p>
          <a:p>
            <a:pPr lvl="2"/>
            <a:r>
              <a:rPr lang="en-US" dirty="0" smtClean="0"/>
              <a:t>Introduced by </a:t>
            </a:r>
            <a:r>
              <a:rPr lang="en-US" i="1" dirty="0" smtClean="0"/>
              <a:t>function calls</a:t>
            </a:r>
          </a:p>
          <a:p>
            <a:pPr lvl="2"/>
            <a:r>
              <a:rPr lang="en-US" dirty="0" smtClean="0"/>
              <a:t>Hold call </a:t>
            </a:r>
            <a:r>
              <a:rPr lang="en-US" dirty="0"/>
              <a:t>actual arguments (values) mapped to </a:t>
            </a:r>
            <a:r>
              <a:rPr lang="en-US" dirty="0" smtClean="0"/>
              <a:t>formals</a:t>
            </a:r>
          </a:p>
          <a:p>
            <a:pPr lvl="2"/>
            <a:r>
              <a:rPr lang="en-US" dirty="0" smtClean="0"/>
              <a:t>May also act as block environments, holding variables and functions declared within the function body</a:t>
            </a:r>
          </a:p>
          <a:p>
            <a:pPr lvl="1"/>
            <a:r>
              <a:rPr lang="en-US" b="1" dirty="0" smtClean="0"/>
              <a:t>Closure environments</a:t>
            </a:r>
            <a:endParaRPr lang="en-US" b="1" dirty="0"/>
          </a:p>
          <a:p>
            <a:pPr lvl="2"/>
            <a:r>
              <a:rPr lang="en-US" dirty="0" smtClean="0"/>
              <a:t>Introduced by </a:t>
            </a:r>
            <a:r>
              <a:rPr lang="en-US" i="1" dirty="0" smtClean="0"/>
              <a:t>function definitions</a:t>
            </a:r>
          </a:p>
          <a:p>
            <a:pPr lvl="2"/>
            <a:r>
              <a:rPr lang="en-US" dirty="0" smtClean="0"/>
              <a:t>Hold a snapshot of the function execution environment </a:t>
            </a:r>
            <a:r>
              <a:rPr lang="en-US" dirty="0"/>
              <a:t>(</a:t>
            </a:r>
            <a:r>
              <a:rPr lang="en-US" dirty="0" smtClean="0"/>
              <a:t>closure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7754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Untyped</a:t>
            </a:r>
            <a:r>
              <a:rPr lang="en-US" dirty="0"/>
              <a:t> Language Interpreter</a:t>
            </a:r>
            <a:br>
              <a:rPr lang="en-US" dirty="0"/>
            </a:br>
            <a:r>
              <a:rPr lang="en-US" dirty="0" smtClean="0"/>
              <a:t>Environments (2/5)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Environments are linked in an </a:t>
            </a:r>
            <a:r>
              <a:rPr lang="en-US" i="1" dirty="0">
                <a:solidFill>
                  <a:srgbClr val="0066FF"/>
                </a:solidFill>
              </a:rPr>
              <a:t>environment chain</a:t>
            </a:r>
            <a:endParaRPr lang="en-US" dirty="0"/>
          </a:p>
          <a:p>
            <a:pPr lvl="1"/>
            <a:r>
              <a:rPr lang="en-US" dirty="0"/>
              <a:t>New environments are linked with previous ones through object references using a special index “$outer”</a:t>
            </a:r>
          </a:p>
          <a:p>
            <a:pPr lvl="2"/>
            <a:r>
              <a:rPr lang="en-US" dirty="0"/>
              <a:t>So as not to collide with any user symbols in the environment</a:t>
            </a:r>
          </a:p>
          <a:p>
            <a:pPr lvl="1">
              <a:buClr>
                <a:srgbClr val="C00000"/>
              </a:buClr>
            </a:pPr>
            <a:r>
              <a:rPr lang="en-US" i="1" dirty="0" smtClean="0">
                <a:solidFill>
                  <a:srgbClr val="990000"/>
                </a:solidFill>
              </a:rPr>
              <a:t>Do </a:t>
            </a:r>
            <a:r>
              <a:rPr lang="en-US" i="1" dirty="0">
                <a:solidFill>
                  <a:srgbClr val="990000"/>
                </a:solidFill>
              </a:rPr>
              <a:t>not explicitly destroy environments going out of </a:t>
            </a:r>
            <a:r>
              <a:rPr lang="en-US" i="1" dirty="0" smtClean="0">
                <a:solidFill>
                  <a:srgbClr val="990000"/>
                </a:solidFill>
              </a:rPr>
              <a:t>scope</a:t>
            </a:r>
            <a:endParaRPr lang="en-US" i="1" dirty="0">
              <a:solidFill>
                <a:schemeClr val="tx2"/>
              </a:solidFill>
              <a:ea typeface="+mn-ea"/>
              <a:cs typeface="+mn-cs"/>
            </a:endParaRPr>
          </a:p>
          <a:p>
            <a:pPr lvl="2"/>
            <a:r>
              <a:rPr lang="en-US" dirty="0" smtClean="0"/>
              <a:t>They are </a:t>
            </a:r>
            <a:r>
              <a:rPr lang="en-US" dirty="0"/>
              <a:t>objects, so </a:t>
            </a:r>
            <a:r>
              <a:rPr lang="en-US" dirty="0" smtClean="0"/>
              <a:t>just decrease their reference counter and let them be garbage collected when no longer needed</a:t>
            </a:r>
          </a:p>
          <a:p>
            <a:r>
              <a:rPr lang="en-US" dirty="0" smtClean="0"/>
              <a:t>Function calls create </a:t>
            </a:r>
            <a:r>
              <a:rPr lang="en-US" sz="3100" i="1" dirty="0">
                <a:solidFill>
                  <a:srgbClr val="0066FF"/>
                </a:solidFill>
              </a:rPr>
              <a:t>new environment chains</a:t>
            </a:r>
            <a:r>
              <a:rPr lang="en-US" dirty="0" smtClean="0"/>
              <a:t> that start with the function closure environment</a:t>
            </a:r>
          </a:p>
          <a:p>
            <a:pPr lvl="1"/>
            <a:r>
              <a:rPr lang="en-US" dirty="0" smtClean="0"/>
              <a:t>We need to maintain a stack with environment chains</a:t>
            </a:r>
          </a:p>
          <a:p>
            <a:pPr lvl="1"/>
            <a:r>
              <a:rPr lang="en-US" dirty="0" smtClean="0"/>
              <a:t>Environment creation and lookup is performed on the </a:t>
            </a:r>
            <a:r>
              <a:rPr lang="en-US" i="1" dirty="0">
                <a:solidFill>
                  <a:srgbClr val="0066FF"/>
                </a:solidFill>
                <a:ea typeface="+mn-ea"/>
                <a:cs typeface="+mn-cs"/>
              </a:rPr>
              <a:t>top chain</a:t>
            </a:r>
          </a:p>
          <a:p>
            <a:r>
              <a:rPr lang="en-US" dirty="0" smtClean="0"/>
              <a:t>For each chain, we only keep track of the innermost environment (for the top chain it is the current)</a:t>
            </a:r>
          </a:p>
          <a:p>
            <a:pPr lvl="1"/>
            <a:r>
              <a:rPr lang="en-US" dirty="0" smtClean="0"/>
              <a:t>Other environments are accessible through the chain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76908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Untyped</a:t>
            </a:r>
            <a:r>
              <a:rPr lang="en-US" dirty="0"/>
              <a:t> Language Interpreter</a:t>
            </a:r>
            <a:br>
              <a:rPr lang="en-US" dirty="0"/>
            </a:br>
            <a:r>
              <a:rPr lang="en-US" dirty="0"/>
              <a:t>Environments </a:t>
            </a:r>
            <a:r>
              <a:rPr lang="en-US" dirty="0" smtClean="0"/>
              <a:t>(3/5)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18185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lookup, we </a:t>
            </a:r>
            <a:r>
              <a:rPr lang="en-US" dirty="0" smtClean="0"/>
              <a:t>start from the current environment and navigate through enclosing environments using the $outer links</a:t>
            </a:r>
            <a:endParaRPr lang="en-US" b="1" i="1" dirty="0"/>
          </a:p>
          <a:p>
            <a:pPr lvl="1"/>
            <a:r>
              <a:rPr lang="en-US" dirty="0" smtClean="0"/>
              <a:t>When function environments are involved, we </a:t>
            </a:r>
            <a:r>
              <a:rPr lang="en-US" dirty="0"/>
              <a:t>are guarantied not to miss symbols as the closure environment chain already has access to any symbol visible within the function</a:t>
            </a:r>
          </a:p>
          <a:p>
            <a:pPr lvl="2"/>
            <a:r>
              <a:rPr lang="en-US" dirty="0"/>
              <a:t>The closure </a:t>
            </a:r>
            <a:r>
              <a:rPr lang="en-US" dirty="0" smtClean="0"/>
              <a:t>chain may </a:t>
            </a:r>
            <a:r>
              <a:rPr lang="en-US" dirty="0"/>
              <a:t>include other </a:t>
            </a:r>
            <a:r>
              <a:rPr lang="en-US" dirty="0" smtClean="0"/>
              <a:t>function, block or closure environments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14690" y="3311609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641118" y="3311609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146706" y="3311609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Function</a:t>
            </a:r>
          </a:p>
          <a:p>
            <a:pPr>
              <a:lnSpc>
                <a:spcPts val="1400"/>
              </a:lnSpc>
            </a:pP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3248108" y="3756562"/>
            <a:ext cx="902075" cy="487680"/>
            <a:chOff x="1196340" y="4297680"/>
            <a:chExt cx="902075" cy="487680"/>
          </a:xfrm>
        </p:grpSpPr>
        <p:sp>
          <p:nvSpPr>
            <p:cNvPr id="10" name="Rectangle 9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&lt;</a:t>
              </a:r>
              <a:r>
                <a:rPr lang="en-US" sz="1200" dirty="0" err="1" smtClean="0"/>
                <a:t>libfuncs</a:t>
              </a:r>
              <a:r>
                <a:rPr lang="en-US" sz="1200" dirty="0" smtClean="0"/>
                <a:t>&gt;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x: 1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4116" y="3756562"/>
            <a:ext cx="902075" cy="736601"/>
            <a:chOff x="1196340" y="4297680"/>
            <a:chExt cx="902075" cy="736601"/>
          </a:xfrm>
        </p:grpSpPr>
        <p:sp>
          <p:nvSpPr>
            <p:cNvPr id="13" name="Rectangle 12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y: 2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f: &lt;AST&gt;</a:t>
              </a:r>
              <a:endParaRPr 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96340" y="4790441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$outer</a:t>
              </a:r>
              <a:endParaRPr lang="en-US" sz="1000" i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69704" y="3756562"/>
            <a:ext cx="902075" cy="738141"/>
            <a:chOff x="1196340" y="4297680"/>
            <a:chExt cx="902075" cy="738141"/>
          </a:xfrm>
        </p:grpSpPr>
        <p:sp>
          <p:nvSpPr>
            <p:cNvPr id="17" name="Rectangle 16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a: 2</a:t>
              </a:r>
              <a:endParaRPr lang="en-US" sz="12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96340" y="4548524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b: 5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96340" y="4791981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$outer</a:t>
              </a:r>
              <a:endParaRPr lang="en-US" sz="1000" i="1" dirty="0"/>
            </a:p>
          </p:txBody>
        </p:sp>
      </p:grpSp>
      <p:cxnSp>
        <p:nvCxnSpPr>
          <p:cNvPr id="22" name="Elbow Connector 21"/>
          <p:cNvCxnSpPr>
            <a:stCxn id="15" idx="1"/>
            <a:endCxn id="10" idx="3"/>
          </p:cNvCxnSpPr>
          <p:nvPr/>
        </p:nvCxnSpPr>
        <p:spPr>
          <a:xfrm rot="10800000">
            <a:off x="4150184" y="3878483"/>
            <a:ext cx="613933" cy="492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0" idx="1"/>
            <a:endCxn id="13" idx="3"/>
          </p:cNvCxnSpPr>
          <p:nvPr/>
        </p:nvCxnSpPr>
        <p:spPr>
          <a:xfrm rot="10800000">
            <a:off x="5666192" y="3878483"/>
            <a:ext cx="603513" cy="4943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929452"/>
              </p:ext>
            </p:extLst>
          </p:nvPr>
        </p:nvGraphicFramePr>
        <p:xfrm>
          <a:off x="323846" y="3564245"/>
          <a:ext cx="2489087" cy="2468880"/>
        </p:xfrm>
        <a:graphic>
          <a:graphicData uri="http://schemas.openxmlformats.org/drawingml/2006/table">
            <a:tbl>
              <a:tblPr/>
              <a:tblGrid>
                <a:gridCol w="2489087"/>
              </a:tblGrid>
              <a:tr h="891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y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function f(a)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b = 3 + 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local c = 4 + 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f(y); //1st example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x = f;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x(1); //2nd example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670290" y="3311609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</a:p>
          <a:p>
            <a:pPr>
              <a:lnSpc>
                <a:spcPts val="1400"/>
              </a:lnSpc>
            </a:pP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7793288" y="3756562"/>
            <a:ext cx="902075" cy="487680"/>
            <a:chOff x="1196340" y="4297680"/>
            <a:chExt cx="902075" cy="487680"/>
          </a:xfrm>
        </p:grpSpPr>
        <p:sp>
          <p:nvSpPr>
            <p:cNvPr id="27" name="Rectangle 26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c: 5</a:t>
              </a:r>
              <a:endParaRPr lang="en-US" sz="12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$outer</a:t>
              </a:r>
              <a:endParaRPr lang="en-US" sz="1000" i="1" dirty="0"/>
            </a:p>
          </p:txBody>
        </p:sp>
      </p:grpSp>
      <p:cxnSp>
        <p:nvCxnSpPr>
          <p:cNvPr id="29" name="Elbow Connector 28"/>
          <p:cNvCxnSpPr>
            <a:stCxn id="28" idx="1"/>
            <a:endCxn id="17" idx="3"/>
          </p:cNvCxnSpPr>
          <p:nvPr/>
        </p:nvCxnSpPr>
        <p:spPr>
          <a:xfrm rot="10800000">
            <a:off x="7171780" y="3878482"/>
            <a:ext cx="621509" cy="243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14690" y="4976945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4641118" y="4976945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146706" y="4976945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Function</a:t>
            </a:r>
          </a:p>
          <a:p>
            <a:pPr>
              <a:lnSpc>
                <a:spcPts val="1400"/>
              </a:lnSpc>
            </a:pP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48108" y="5421898"/>
            <a:ext cx="902075" cy="487680"/>
            <a:chOff x="1196340" y="4297680"/>
            <a:chExt cx="902075" cy="487680"/>
          </a:xfrm>
        </p:grpSpPr>
        <p:sp>
          <p:nvSpPr>
            <p:cNvPr id="35" name="Rectangle 34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&lt;</a:t>
              </a:r>
              <a:r>
                <a:rPr lang="en-US" sz="1200" dirty="0" err="1" smtClean="0"/>
                <a:t>libfuncs</a:t>
              </a:r>
              <a:r>
                <a:rPr lang="en-US" sz="1200" dirty="0" smtClean="0"/>
                <a:t>&gt;</a:t>
              </a:r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x: &lt;AST&gt; </a:t>
              </a:r>
              <a:endParaRPr lang="en-US" sz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64116" y="5421898"/>
            <a:ext cx="902075" cy="736601"/>
            <a:chOff x="1196340" y="4297680"/>
            <a:chExt cx="902075" cy="736601"/>
          </a:xfrm>
        </p:grpSpPr>
        <p:sp>
          <p:nvSpPr>
            <p:cNvPr id="38" name="Rectangle 37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y: 2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f: &lt;AST&gt;</a:t>
              </a:r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96340" y="4790441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$outer</a:t>
              </a:r>
              <a:endParaRPr lang="en-US" sz="1000" i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269704" y="5421898"/>
            <a:ext cx="902075" cy="733146"/>
            <a:chOff x="1196340" y="4297680"/>
            <a:chExt cx="902075" cy="733146"/>
          </a:xfrm>
        </p:grpSpPr>
        <p:sp>
          <p:nvSpPr>
            <p:cNvPr id="42" name="Rectangle 41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a: 1</a:t>
              </a:r>
              <a:endParaRPr lang="en-US" sz="12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96340" y="4543529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</a:t>
              </a:r>
              <a:r>
                <a:rPr lang="en-US" sz="1200" dirty="0" smtClean="0"/>
                <a:t>: 4</a:t>
              </a:r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96340" y="4786986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$outer</a:t>
              </a:r>
              <a:endParaRPr lang="en-US" sz="1000" i="1" dirty="0"/>
            </a:p>
          </p:txBody>
        </p:sp>
      </p:grpSp>
      <p:cxnSp>
        <p:nvCxnSpPr>
          <p:cNvPr id="47" name="Elbow Connector 46"/>
          <p:cNvCxnSpPr>
            <a:stCxn id="40" idx="1"/>
            <a:endCxn id="35" idx="3"/>
          </p:cNvCxnSpPr>
          <p:nvPr/>
        </p:nvCxnSpPr>
        <p:spPr>
          <a:xfrm rot="10800000">
            <a:off x="4150184" y="5543819"/>
            <a:ext cx="613933" cy="492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70290" y="4976945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</a:p>
          <a:p>
            <a:pPr>
              <a:lnSpc>
                <a:spcPts val="1400"/>
              </a:lnSpc>
            </a:pP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7793288" y="5421898"/>
            <a:ext cx="902075" cy="487680"/>
            <a:chOff x="1196340" y="4297680"/>
            <a:chExt cx="902075" cy="487680"/>
          </a:xfrm>
        </p:grpSpPr>
        <p:sp>
          <p:nvSpPr>
            <p:cNvPr id="51" name="Rectangle 50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c: 5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$outer</a:t>
              </a:r>
              <a:endParaRPr lang="en-US" sz="1000" i="1" dirty="0"/>
            </a:p>
          </p:txBody>
        </p:sp>
      </p:grpSp>
      <p:cxnSp>
        <p:nvCxnSpPr>
          <p:cNvPr id="53" name="Elbow Connector 52"/>
          <p:cNvCxnSpPr>
            <a:stCxn id="52" idx="1"/>
            <a:endCxn id="42" idx="3"/>
          </p:cNvCxnSpPr>
          <p:nvPr/>
        </p:nvCxnSpPr>
        <p:spPr>
          <a:xfrm rot="10800000">
            <a:off x="7171780" y="5543818"/>
            <a:ext cx="621509" cy="2438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5" idx="1"/>
            <a:endCxn id="38" idx="3"/>
          </p:cNvCxnSpPr>
          <p:nvPr/>
        </p:nvCxnSpPr>
        <p:spPr>
          <a:xfrm rot="10800000">
            <a:off x="5666192" y="5543818"/>
            <a:ext cx="603513" cy="489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06978" y="4480388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0066FF"/>
                </a:solidFill>
                <a:latin typeface="+mn-lt"/>
              </a:rPr>
              <a:t>current </a:t>
            </a:r>
            <a:r>
              <a:rPr lang="en-US" sz="1100" i="1" dirty="0" err="1">
                <a:solidFill>
                  <a:srgbClr val="0066FF"/>
                </a:solidFill>
                <a:latin typeface="+mn-lt"/>
              </a:rPr>
              <a:t>env</a:t>
            </a:r>
            <a:endParaRPr lang="en-US" sz="1100" i="1" dirty="0">
              <a:solidFill>
                <a:srgbClr val="0066FF"/>
              </a:solidFill>
              <a:latin typeface="+mn-lt"/>
            </a:endParaRPr>
          </a:p>
        </p:txBody>
      </p:sp>
      <p:cxnSp>
        <p:nvCxnSpPr>
          <p:cNvPr id="62" name="Straight Arrow Connector 61"/>
          <p:cNvCxnSpPr>
            <a:stCxn id="61" idx="0"/>
            <a:endCxn id="28" idx="2"/>
          </p:cNvCxnSpPr>
          <p:nvPr/>
        </p:nvCxnSpPr>
        <p:spPr>
          <a:xfrm flipH="1" flipV="1">
            <a:off x="8244326" y="4244242"/>
            <a:ext cx="6845" cy="236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06978" y="6136980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l-GR"/>
            </a:defPPr>
            <a:lvl1pPr>
              <a:defRPr sz="1100" i="1">
                <a:solidFill>
                  <a:srgbClr val="0066FF"/>
                </a:solidFill>
                <a:latin typeface="+mn-lt"/>
              </a:defRPr>
            </a:lvl1pPr>
          </a:lstStyle>
          <a:p>
            <a:r>
              <a:rPr lang="en-US" dirty="0"/>
              <a:t>current </a:t>
            </a:r>
            <a:r>
              <a:rPr lang="en-US" dirty="0" err="1"/>
              <a:t>env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0"/>
            <a:endCxn id="52" idx="2"/>
          </p:cNvCxnSpPr>
          <p:nvPr/>
        </p:nvCxnSpPr>
        <p:spPr>
          <a:xfrm flipH="1" flipV="1">
            <a:off x="8244326" y="5909578"/>
            <a:ext cx="6845" cy="22740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15399" y="4721087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+mn-lt"/>
              </a:rPr>
              <a:t>f closure</a:t>
            </a:r>
            <a:endParaRPr lang="en-US" sz="1100" i="1" dirty="0">
              <a:latin typeface="+mn-lt"/>
            </a:endParaRPr>
          </a:p>
        </p:txBody>
      </p:sp>
      <p:cxnSp>
        <p:nvCxnSpPr>
          <p:cNvPr id="66" name="Straight Arrow Connector 65"/>
          <p:cNvCxnSpPr>
            <a:stCxn id="63" idx="0"/>
          </p:cNvCxnSpPr>
          <p:nvPr/>
        </p:nvCxnSpPr>
        <p:spPr>
          <a:xfrm flipH="1" flipV="1">
            <a:off x="4871907" y="4493163"/>
            <a:ext cx="1924" cy="2279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118864" y="4721087"/>
            <a:ext cx="83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+mn-lt"/>
              </a:rPr>
              <a:t>stored </a:t>
            </a:r>
            <a:r>
              <a:rPr lang="en-US" sz="1100" i="1" dirty="0" err="1" smtClean="0">
                <a:latin typeface="+mn-lt"/>
              </a:rPr>
              <a:t>env</a:t>
            </a:r>
            <a:endParaRPr lang="en-US" sz="1100" i="1" dirty="0">
              <a:latin typeface="+mn-lt"/>
            </a:endParaRPr>
          </a:p>
        </p:txBody>
      </p:sp>
      <p:cxnSp>
        <p:nvCxnSpPr>
          <p:cNvPr id="72" name="Straight Arrow Connector 71"/>
          <p:cNvCxnSpPr>
            <a:stCxn id="71" idx="0"/>
          </p:cNvCxnSpPr>
          <p:nvPr/>
        </p:nvCxnSpPr>
        <p:spPr>
          <a:xfrm flipH="1" flipV="1">
            <a:off x="5534065" y="4493163"/>
            <a:ext cx="1924" cy="2279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281539" y="6130033"/>
            <a:ext cx="83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latin typeface="+mn-lt"/>
              </a:rPr>
              <a:t>stored </a:t>
            </a:r>
            <a:r>
              <a:rPr lang="en-US" sz="1100" i="1" dirty="0" err="1" smtClean="0">
                <a:latin typeface="+mn-lt"/>
              </a:rPr>
              <a:t>env</a:t>
            </a:r>
            <a:endParaRPr lang="en-US" sz="1100" i="1" dirty="0">
              <a:latin typeface="+mn-lt"/>
            </a:endParaRPr>
          </a:p>
        </p:txBody>
      </p:sp>
      <p:cxnSp>
        <p:nvCxnSpPr>
          <p:cNvPr id="74" name="Straight Arrow Connector 73"/>
          <p:cNvCxnSpPr>
            <a:stCxn id="73" idx="0"/>
            <a:endCxn id="36" idx="2"/>
          </p:cNvCxnSpPr>
          <p:nvPr/>
        </p:nvCxnSpPr>
        <p:spPr>
          <a:xfrm flipV="1">
            <a:off x="3698664" y="5909578"/>
            <a:ext cx="482" cy="2204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5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5" grpId="0"/>
      <p:bldP spid="31" grpId="0"/>
      <p:bldP spid="32" grpId="0"/>
      <p:bldP spid="33" grpId="0"/>
      <p:bldP spid="49" grpId="0"/>
      <p:bldP spid="61" grpId="0"/>
      <p:bldP spid="64" grpId="0"/>
      <p:bldP spid="63" grpId="0"/>
      <p:bldP spid="71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260120" y="4892163"/>
            <a:ext cx="4236410" cy="12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610600" cy="11398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Untyped</a:t>
            </a:r>
            <a:r>
              <a:rPr lang="en-US" dirty="0"/>
              <a:t> Language Interpreter</a:t>
            </a:r>
            <a:br>
              <a:rPr lang="en-US" dirty="0"/>
            </a:br>
            <a:r>
              <a:rPr lang="en-US" dirty="0"/>
              <a:t>Environments </a:t>
            </a:r>
            <a:r>
              <a:rPr lang="en-US" dirty="0" smtClean="0"/>
              <a:t>(4/5)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686800" cy="33312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 closures link to outer environments but should only have access to variables declared </a:t>
            </a:r>
            <a:r>
              <a:rPr lang="en-US" b="1" i="1" dirty="0" smtClean="0"/>
              <a:t>prior to</a:t>
            </a:r>
            <a:r>
              <a:rPr lang="en-US" dirty="0" smtClean="0"/>
              <a:t> the function definition (lexical scoping)</a:t>
            </a:r>
          </a:p>
          <a:p>
            <a:r>
              <a:rPr lang="en-US" dirty="0" smtClean="0"/>
              <a:t>To support this, block environments (global or nested) are </a:t>
            </a:r>
            <a:r>
              <a:rPr lang="en-US" i="1" dirty="0">
                <a:solidFill>
                  <a:srgbClr val="0066FF"/>
                </a:solidFill>
              </a:rPr>
              <a:t>sliced</a:t>
            </a:r>
            <a:r>
              <a:rPr lang="en-US" dirty="0" smtClean="0"/>
              <a:t> across function definitions</a:t>
            </a:r>
          </a:p>
          <a:p>
            <a:pPr lvl="1"/>
            <a:r>
              <a:rPr lang="en-US" dirty="0" smtClean="0"/>
              <a:t>Slices are linked together using </a:t>
            </a:r>
            <a:r>
              <a:rPr lang="en-US" dirty="0"/>
              <a:t>the special index </a:t>
            </a:r>
            <a:r>
              <a:rPr lang="en-US" dirty="0" smtClean="0"/>
              <a:t>"$previous“</a:t>
            </a:r>
          </a:p>
          <a:p>
            <a:pPr lvl="1"/>
            <a:r>
              <a:rPr lang="en-US" dirty="0" smtClean="0"/>
              <a:t>Lookup within the slices of a block is performed through the </a:t>
            </a:r>
            <a:r>
              <a:rPr lang="en-US" b="1" dirty="0" smtClean="0"/>
              <a:t>$previous</a:t>
            </a:r>
            <a:r>
              <a:rPr lang="en-US" dirty="0" smtClean="0"/>
              <a:t> chain (</a:t>
            </a:r>
            <a:r>
              <a:rPr lang="en-US" b="1" i="1" dirty="0" smtClean="0"/>
              <a:t>local lookup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Lookup across different blocks is performed through the </a:t>
            </a:r>
            <a:r>
              <a:rPr lang="en-US" b="1" dirty="0" smtClean="0"/>
              <a:t>$outer</a:t>
            </a:r>
            <a:r>
              <a:rPr lang="en-US" dirty="0" smtClean="0"/>
              <a:t> chain </a:t>
            </a:r>
            <a:r>
              <a:rPr lang="en-US" b="1" i="1" dirty="0" smtClean="0"/>
              <a:t>(normal lookup)</a:t>
            </a:r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Y.Lilis, A. Savidis</a:t>
            </a:r>
            <a:endParaRPr lang="el-G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HY540 (CSD540)</a:t>
            </a:r>
            <a:endParaRPr lang="el-G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73031" y="4892163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4380021" y="5304164"/>
            <a:ext cx="902075" cy="736601"/>
            <a:chOff x="1196340" y="4297680"/>
            <a:chExt cx="902075" cy="736601"/>
          </a:xfrm>
        </p:grpSpPr>
        <p:sp>
          <p:nvSpPr>
            <p:cNvPr id="8" name="Rectangle 7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&lt;</a:t>
              </a:r>
              <a:r>
                <a:rPr lang="en-US" sz="1200" dirty="0" err="1" smtClean="0"/>
                <a:t>libfuncs</a:t>
              </a:r>
              <a:r>
                <a:rPr lang="en-US" sz="1200" dirty="0" smtClean="0"/>
                <a:t>&gt;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x: 1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96340" y="4790441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f: &lt;AST&gt;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96029" y="5304164"/>
            <a:ext cx="902075" cy="736601"/>
            <a:chOff x="1196340" y="4297680"/>
            <a:chExt cx="902075" cy="736601"/>
          </a:xfrm>
        </p:grpSpPr>
        <p:sp>
          <p:nvSpPr>
            <p:cNvPr id="12" name="Rectangle 11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y: 2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g: &lt;AST&gt;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96340" y="4790441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$previous</a:t>
              </a:r>
              <a:endParaRPr lang="en-US" sz="1000" i="1" dirty="0"/>
            </a:p>
          </p:txBody>
        </p:sp>
      </p:grpSp>
      <p:cxnSp>
        <p:nvCxnSpPr>
          <p:cNvPr id="15" name="Elbow Connector 14"/>
          <p:cNvCxnSpPr>
            <a:stCxn id="14" idx="1"/>
            <a:endCxn id="8" idx="3"/>
          </p:cNvCxnSpPr>
          <p:nvPr/>
        </p:nvCxnSpPr>
        <p:spPr>
          <a:xfrm rot="10800000">
            <a:off x="5282097" y="5426085"/>
            <a:ext cx="613933" cy="492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Group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371268"/>
              </p:ext>
            </p:extLst>
          </p:nvPr>
        </p:nvGraphicFramePr>
        <p:xfrm>
          <a:off x="589366" y="4920317"/>
          <a:ext cx="3374943" cy="1188720"/>
        </p:xfrm>
        <a:graphic>
          <a:graphicData uri="http://schemas.openxmlformats.org/drawingml/2006/table">
            <a:tbl>
              <a:tblPr/>
              <a:tblGrid>
                <a:gridCol w="3374943"/>
              </a:tblGrid>
              <a:tr h="891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 = 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function f(){ return x;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 = 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function g(){ return x + y;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z =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function h(){ return x + y + z;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85942" y="4892163"/>
            <a:ext cx="1210588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7408940" y="5304164"/>
            <a:ext cx="902075" cy="736601"/>
            <a:chOff x="1196340" y="4297680"/>
            <a:chExt cx="902075" cy="736601"/>
          </a:xfrm>
        </p:grpSpPr>
        <p:sp>
          <p:nvSpPr>
            <p:cNvPr id="19" name="Rectangle 18"/>
            <p:cNvSpPr/>
            <p:nvPr/>
          </p:nvSpPr>
          <p:spPr>
            <a:xfrm>
              <a:off x="1196340" y="429768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z</a:t>
              </a:r>
              <a:r>
                <a:rPr lang="en-US" sz="1200" dirty="0" smtClean="0"/>
                <a:t>: </a:t>
              </a:r>
              <a:r>
                <a:rPr lang="en-US" sz="1200" dirty="0"/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96340" y="4541520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h</a:t>
              </a:r>
              <a:r>
                <a:rPr lang="en-US" sz="1200" dirty="0" smtClean="0"/>
                <a:t>: &lt;AST&gt;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96340" y="4790441"/>
              <a:ext cx="902075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/>
                <a:t>$previous</a:t>
              </a:r>
              <a:endParaRPr lang="en-US" sz="1000" i="1" dirty="0"/>
            </a:p>
          </p:txBody>
        </p:sp>
      </p:grpSp>
      <p:cxnSp>
        <p:nvCxnSpPr>
          <p:cNvPr id="22" name="Elbow Connector 21"/>
          <p:cNvCxnSpPr>
            <a:stCxn id="21" idx="1"/>
            <a:endCxn id="12" idx="3"/>
          </p:cNvCxnSpPr>
          <p:nvPr/>
        </p:nvCxnSpPr>
        <p:spPr>
          <a:xfrm rot="10800000">
            <a:off x="6798104" y="5426085"/>
            <a:ext cx="610836" cy="492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70639" y="6254522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f closure</a:t>
            </a:r>
            <a:endParaRPr lang="en-US" sz="1100" b="1" i="1" dirty="0"/>
          </a:p>
        </p:txBody>
      </p:sp>
      <p:cxnSp>
        <p:nvCxnSpPr>
          <p:cNvPr id="24" name="Straight Arrow Connector 23"/>
          <p:cNvCxnSpPr>
            <a:stCxn id="23" idx="0"/>
            <a:endCxn id="10" idx="2"/>
          </p:cNvCxnSpPr>
          <p:nvPr/>
        </p:nvCxnSpPr>
        <p:spPr>
          <a:xfrm flipV="1">
            <a:off x="4829071" y="6040765"/>
            <a:ext cx="1988" cy="213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2159" y="6254522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</a:t>
            </a:r>
            <a:r>
              <a:rPr lang="en-US" sz="1100" i="1" dirty="0" smtClean="0"/>
              <a:t> closure</a:t>
            </a:r>
            <a:endParaRPr lang="en-US" sz="1100" b="1" i="1" dirty="0"/>
          </a:p>
        </p:txBody>
      </p:sp>
      <p:cxnSp>
        <p:nvCxnSpPr>
          <p:cNvPr id="26" name="Straight Arrow Connector 25"/>
          <p:cNvCxnSpPr>
            <a:stCxn id="25" idx="0"/>
            <a:endCxn id="14" idx="2"/>
          </p:cNvCxnSpPr>
          <p:nvPr/>
        </p:nvCxnSpPr>
        <p:spPr>
          <a:xfrm flipH="1" flipV="1">
            <a:off x="6347067" y="6040765"/>
            <a:ext cx="3561" cy="213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07853" y="6254522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</a:t>
            </a:r>
            <a:r>
              <a:rPr lang="en-US" sz="1100" i="1" dirty="0" smtClean="0"/>
              <a:t> closure</a:t>
            </a:r>
            <a:endParaRPr lang="en-US" sz="1100" b="1" i="1" dirty="0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7582761" y="6040765"/>
            <a:ext cx="3561" cy="213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60120" y="4892163"/>
            <a:ext cx="116891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i="1" dirty="0" smtClean="0"/>
              <a:t>Block</a:t>
            </a:r>
            <a:br>
              <a:rPr lang="en-US" sz="1400" i="1" dirty="0" smtClean="0"/>
            </a:br>
            <a:r>
              <a:rPr lang="en-US" sz="1400" i="1" dirty="0" smtClean="0"/>
              <a:t>environment</a:t>
            </a:r>
            <a:endParaRPr lang="en-US" sz="14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7920375" y="6259110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rgbClr val="0066FF"/>
                </a:solidFill>
                <a:latin typeface="+mn-lt"/>
              </a:rPr>
              <a:t>global </a:t>
            </a:r>
            <a:r>
              <a:rPr lang="en-US" sz="1100" i="1" dirty="0" err="1">
                <a:solidFill>
                  <a:srgbClr val="0066FF"/>
                </a:solidFill>
                <a:latin typeface="+mn-lt"/>
              </a:rPr>
              <a:t>env</a:t>
            </a:r>
            <a:endParaRPr lang="en-US" sz="1100" i="1" dirty="0">
              <a:solidFill>
                <a:srgbClr val="0066FF"/>
              </a:solidFill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8197158" y="6040765"/>
            <a:ext cx="3561" cy="2137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8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" grpId="0"/>
      <p:bldP spid="17" grpId="0"/>
      <p:bldP spid="23" grpId="0"/>
      <p:bldP spid="25" grpId="0"/>
      <p:bldP spid="27" grpId="0"/>
      <p:bldP spid="29" grpId="0"/>
      <p:bldP spid="34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5502</TotalTime>
  <Words>3087</Words>
  <Application>Microsoft Office PowerPoint</Application>
  <PresentationFormat>On-screen Show (4:3)</PresentationFormat>
  <Paragraphs>522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Berling Antiqua</vt:lpstr>
      <vt:lpstr>Bodoni MT</vt:lpstr>
      <vt:lpstr>Courier</vt:lpstr>
      <vt:lpstr>Courier New</vt:lpstr>
      <vt:lpstr>Garamond</vt:lpstr>
      <vt:lpstr>Symbol</vt:lpstr>
      <vt:lpstr>Wingdings</vt:lpstr>
      <vt:lpstr>Edge</vt:lpstr>
      <vt:lpstr>HY540 – Advanced Topics in Programming Language Development</vt:lpstr>
      <vt:lpstr>Untyped Language Interpreter Language</vt:lpstr>
      <vt:lpstr>Untyped Language Interpreter High level overview</vt:lpstr>
      <vt:lpstr>Untyped Language Interpreter Basic building blocks (1/2)</vt:lpstr>
      <vt:lpstr>Untyped Language Interpreter Basic building blocks (2/2)</vt:lpstr>
      <vt:lpstr>Untyped Language Interpreter Environments (1/5)</vt:lpstr>
      <vt:lpstr>Untyped Language Interpreter Environments (2/5)</vt:lpstr>
      <vt:lpstr>Untyped Language Interpreter Environments (3/5)</vt:lpstr>
      <vt:lpstr>Untyped Language Interpreter Environments (4/5)</vt:lpstr>
      <vt:lpstr>Untyped Language Interpreter Environments (5/5)</vt:lpstr>
      <vt:lpstr>Untyped Language Interpreter Closures (1/2)</vt:lpstr>
      <vt:lpstr>Untyped Language Interpreter Closures (2/2)</vt:lpstr>
      <vt:lpstr>Untyped Language Interpreter Named and optional parameters (1/3)</vt:lpstr>
      <vt:lpstr>Untyped Language Interpreter Named and optional parameters (2/3)</vt:lpstr>
      <vt:lpstr>Untyped Language Interpreter Named and optional parameters (3/3)</vt:lpstr>
      <vt:lpstr>Untyped Language Interpreter AST Interpretation (1/4)</vt:lpstr>
      <vt:lpstr>Untyped Language Interpreter AST Interpretation (2/4)</vt:lpstr>
      <vt:lpstr>Untyped Language Interpreter AST Interpretation (3/4)</vt:lpstr>
      <vt:lpstr>Untyped Language Interpreter AST Interpretation (4/4)</vt:lpstr>
      <vt:lpstr>Untyped Language Interpreter Summary of important evaluation actions</vt:lpstr>
      <vt:lpstr>Untyped Language Interpreter Library functions</vt:lpstr>
      <vt:lpstr>Untyped Language Interpreter eval (1/2)</vt:lpstr>
      <vt:lpstr>Untyped Language Interpreter eval (2/2)</vt:lpstr>
      <vt:lpstr>Untyped Language Interpreter Metaprogramming (1/3)</vt:lpstr>
      <vt:lpstr>Untyped Language Interpreter Metaprogramming (2/3)</vt:lpstr>
      <vt:lpstr>Untyped Language Interpreter Metaprogramming (3/3)</vt:lpstr>
      <vt:lpstr>Untyped Language Interpreter Embedding (1/3)</vt:lpstr>
      <vt:lpstr>Untyped Language Interpreter Embedding (2/3)</vt:lpstr>
      <vt:lpstr>Untyped Language Interpreter Embedding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Σαββίδης Αντώνης</dc:creator>
  <cp:lastModifiedBy>John Lilis</cp:lastModifiedBy>
  <cp:revision>1792</cp:revision>
  <cp:lastPrinted>1601-01-01T00:00:00Z</cp:lastPrinted>
  <dcterms:created xsi:type="dcterms:W3CDTF">1601-01-01T00:00:00Z</dcterms:created>
  <dcterms:modified xsi:type="dcterms:W3CDTF">2019-04-17T09:14:44Z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