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5" r:id="rId1"/>
    <p:sldMasterId id="2147484339" r:id="rId2"/>
    <p:sldMasterId id="2147484351" r:id="rId3"/>
  </p:sldMasterIdLst>
  <p:notesMasterIdLst>
    <p:notesMasterId r:id="rId37"/>
  </p:notesMasterIdLst>
  <p:handoutMasterIdLst>
    <p:handoutMasterId r:id="rId38"/>
  </p:handoutMasterIdLst>
  <p:sldIdLst>
    <p:sldId id="293" r:id="rId4"/>
    <p:sldId id="345" r:id="rId5"/>
    <p:sldId id="432" r:id="rId6"/>
    <p:sldId id="383" r:id="rId7"/>
    <p:sldId id="414" r:id="rId8"/>
    <p:sldId id="410" r:id="rId9"/>
    <p:sldId id="411" r:id="rId10"/>
    <p:sldId id="412" r:id="rId11"/>
    <p:sldId id="413" r:id="rId12"/>
    <p:sldId id="409" r:id="rId13"/>
    <p:sldId id="408" r:id="rId14"/>
    <p:sldId id="427" r:id="rId15"/>
    <p:sldId id="400" r:id="rId16"/>
    <p:sldId id="401" r:id="rId17"/>
    <p:sldId id="399" r:id="rId18"/>
    <p:sldId id="403" r:id="rId19"/>
    <p:sldId id="421" r:id="rId20"/>
    <p:sldId id="415" r:id="rId21"/>
    <p:sldId id="416" r:id="rId22"/>
    <p:sldId id="428" r:id="rId23"/>
    <p:sldId id="419" r:id="rId24"/>
    <p:sldId id="420" r:id="rId25"/>
    <p:sldId id="429" r:id="rId26"/>
    <p:sldId id="417" r:id="rId27"/>
    <p:sldId id="418" r:id="rId28"/>
    <p:sldId id="423" r:id="rId29"/>
    <p:sldId id="422" r:id="rId30"/>
    <p:sldId id="424" r:id="rId31"/>
    <p:sldId id="426" r:id="rId32"/>
    <p:sldId id="425" r:id="rId33"/>
    <p:sldId id="396" r:id="rId34"/>
    <p:sldId id="395" r:id="rId35"/>
    <p:sldId id="431" r:id="rId36"/>
  </p:sldIdLst>
  <p:sldSz cx="9144000" cy="6858000" type="screen4x3"/>
  <p:notesSz cx="6797675" cy="9926638"/>
  <p:embeddedFontLst>
    <p:embeddedFont>
      <p:font typeface="PKO Bank Polski Bold" panose="020B0704020202020204" pitchFamily="34" charset="0"/>
      <p:bold r:id="rId39"/>
    </p:embeddedFont>
    <p:embeddedFont>
      <p:font typeface="PKOBankPolski-Regular" panose="02000000000000000000" pitchFamily="2" charset="0"/>
      <p:regular r:id="rId40"/>
    </p:embeddedFont>
    <p:embeddedFont>
      <p:font typeface="PKO Bank Polski Rg" panose="02000000000000000000" pitchFamily="2" charset="0"/>
      <p:regular r:id="rId41"/>
    </p:embeddedFont>
    <p:embeddedFont>
      <p:font typeface="PKOBankPolski-Bold" panose="02000000000000000000" pitchFamily="2" charset="0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PKO Bank Polski" panose="020B0604020202020204" pitchFamily="34" charset="0"/>
      <p:regular r:id="rId47"/>
      <p:bold r:id="rId48"/>
      <p:italic r:id="rId49"/>
    </p:embeddedFont>
  </p:embeddedFontLst>
  <p:defaultTextStyle>
    <a:defPPr>
      <a:defRPr lang="pl-PL"/>
    </a:defPPr>
    <a:lvl1pPr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PKO Bank Polski" pitchFamily="34" charset="0"/>
        <a:ea typeface="+mn-ea"/>
        <a:cs typeface="Arial" charset="0"/>
      </a:defRPr>
    </a:lvl1pPr>
    <a:lvl2pPr marL="457032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PKO Bank Polski" pitchFamily="34" charset="0"/>
        <a:ea typeface="+mn-ea"/>
        <a:cs typeface="Arial" charset="0"/>
      </a:defRPr>
    </a:lvl2pPr>
    <a:lvl3pPr marL="914061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PKO Bank Polski" pitchFamily="34" charset="0"/>
        <a:ea typeface="+mn-ea"/>
        <a:cs typeface="Arial" charset="0"/>
      </a:defRPr>
    </a:lvl3pPr>
    <a:lvl4pPr marL="1371091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PKO Bank Polski" pitchFamily="34" charset="0"/>
        <a:ea typeface="+mn-ea"/>
        <a:cs typeface="Arial" charset="0"/>
      </a:defRPr>
    </a:lvl4pPr>
    <a:lvl5pPr marL="1828122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PKO Bank Polski" pitchFamily="34" charset="0"/>
        <a:ea typeface="+mn-ea"/>
        <a:cs typeface="Arial" charset="0"/>
      </a:defRPr>
    </a:lvl5pPr>
    <a:lvl6pPr marL="2285151" algn="l" defTabSz="914061" rtl="0" eaLnBrk="1" latinLnBrk="0" hangingPunct="1">
      <a:defRPr sz="1300" kern="1200">
        <a:solidFill>
          <a:schemeClr val="tx1"/>
        </a:solidFill>
        <a:latin typeface="PKO Bank Polski" pitchFamily="34" charset="0"/>
        <a:ea typeface="+mn-ea"/>
        <a:cs typeface="Arial" charset="0"/>
      </a:defRPr>
    </a:lvl6pPr>
    <a:lvl7pPr marL="2742183" algn="l" defTabSz="914061" rtl="0" eaLnBrk="1" latinLnBrk="0" hangingPunct="1">
      <a:defRPr sz="1300" kern="1200">
        <a:solidFill>
          <a:schemeClr val="tx1"/>
        </a:solidFill>
        <a:latin typeface="PKO Bank Polski" pitchFamily="34" charset="0"/>
        <a:ea typeface="+mn-ea"/>
        <a:cs typeface="Arial" charset="0"/>
      </a:defRPr>
    </a:lvl7pPr>
    <a:lvl8pPr marL="3199213" algn="l" defTabSz="914061" rtl="0" eaLnBrk="1" latinLnBrk="0" hangingPunct="1">
      <a:defRPr sz="1300" kern="1200">
        <a:solidFill>
          <a:schemeClr val="tx1"/>
        </a:solidFill>
        <a:latin typeface="PKO Bank Polski" pitchFamily="34" charset="0"/>
        <a:ea typeface="+mn-ea"/>
        <a:cs typeface="Arial" charset="0"/>
      </a:defRPr>
    </a:lvl8pPr>
    <a:lvl9pPr marL="3656244" algn="l" defTabSz="914061" rtl="0" eaLnBrk="1" latinLnBrk="0" hangingPunct="1">
      <a:defRPr sz="1300" kern="1200">
        <a:solidFill>
          <a:schemeClr val="tx1"/>
        </a:solidFill>
        <a:latin typeface="PKO Bank Polsk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8C"/>
    <a:srgbClr val="C0EAA0"/>
    <a:srgbClr val="CA171D"/>
    <a:srgbClr val="5E5E5E"/>
    <a:srgbClr val="C8C8C8"/>
    <a:srgbClr val="E6E6E6"/>
    <a:srgbClr val="B7B7B7"/>
    <a:srgbClr val="0069C8"/>
    <a:srgbClr val="F5AB10"/>
    <a:srgbClr val="CE3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yl pośredni 4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03447BB-5D67-496B-8E87-E561075AD55C}" styleName="Styl ciemny 1 — Ak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9" autoAdjust="0"/>
    <p:restoredTop sz="94971" autoAdjust="0"/>
  </p:normalViewPr>
  <p:slideViewPr>
    <p:cSldViewPr>
      <p:cViewPr>
        <p:scale>
          <a:sx n="90" d="100"/>
          <a:sy n="90" d="100"/>
        </p:scale>
        <p:origin x="-1560" y="-270"/>
      </p:cViewPr>
      <p:guideLst>
        <p:guide orient="horz" pos="3748"/>
        <p:guide orient="horz" pos="845"/>
        <p:guide orient="horz" pos="799"/>
        <p:guide orient="horz" pos="278"/>
        <p:guide pos="499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36" y="-84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BFA6F-548D-4285-91A3-3B64AD17E0FA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BC75E869-0F70-41C1-9395-E5D08668E115}">
      <dgm:prSet phldrT="[Tekst]"/>
      <dgm:spPr/>
      <dgm:t>
        <a:bodyPr/>
        <a:lstStyle/>
        <a:p>
          <a:r>
            <a:rPr lang="pl-PL" b="1" dirty="0" err="1" smtClean="0"/>
            <a:t>scraping</a:t>
          </a:r>
          <a:r>
            <a:rPr lang="pl-PL" b="1" dirty="0" smtClean="0"/>
            <a:t> ofert</a:t>
          </a:r>
          <a:endParaRPr lang="pl-PL" b="1" dirty="0"/>
        </a:p>
      </dgm:t>
    </dgm:pt>
    <dgm:pt modelId="{CFB63F49-01E8-442E-85E1-1381F6043826}" type="parTrans" cxnId="{BA32A720-2757-413B-B876-9F547AB77FED}">
      <dgm:prSet/>
      <dgm:spPr/>
      <dgm:t>
        <a:bodyPr/>
        <a:lstStyle/>
        <a:p>
          <a:endParaRPr lang="pl-PL"/>
        </a:p>
      </dgm:t>
    </dgm:pt>
    <dgm:pt modelId="{29D9DBB6-FE61-4B16-AE03-5FC6312EFB79}" type="sibTrans" cxnId="{BA32A720-2757-413B-B876-9F547AB77FED}">
      <dgm:prSet/>
      <dgm:spPr/>
      <dgm:t>
        <a:bodyPr/>
        <a:lstStyle/>
        <a:p>
          <a:endParaRPr lang="pl-PL"/>
        </a:p>
      </dgm:t>
    </dgm:pt>
    <dgm:pt modelId="{92F173D8-3B63-4FED-BF04-263F849E5E3F}">
      <dgm:prSet phldrT="[Tekst]"/>
      <dgm:spPr/>
      <dgm:t>
        <a:bodyPr/>
        <a:lstStyle/>
        <a:p>
          <a:r>
            <a:rPr lang="pl-PL" b="1" dirty="0" smtClean="0"/>
            <a:t>dane z map</a:t>
          </a:r>
          <a:endParaRPr lang="pl-PL" b="1" dirty="0"/>
        </a:p>
      </dgm:t>
    </dgm:pt>
    <dgm:pt modelId="{687FA0B6-5085-44F6-A387-61D17EDD0404}" type="parTrans" cxnId="{D8F0D40D-8600-429F-AB74-F5CD4C43E61F}">
      <dgm:prSet/>
      <dgm:spPr/>
      <dgm:t>
        <a:bodyPr/>
        <a:lstStyle/>
        <a:p>
          <a:endParaRPr lang="pl-PL"/>
        </a:p>
      </dgm:t>
    </dgm:pt>
    <dgm:pt modelId="{9F1A1852-352C-475C-9B05-EAC4E757A008}" type="sibTrans" cxnId="{D8F0D40D-8600-429F-AB74-F5CD4C43E61F}">
      <dgm:prSet/>
      <dgm:spPr/>
      <dgm:t>
        <a:bodyPr/>
        <a:lstStyle/>
        <a:p>
          <a:endParaRPr lang="pl-PL"/>
        </a:p>
      </dgm:t>
    </dgm:pt>
    <dgm:pt modelId="{9772B848-80EC-4D4A-AD0E-ABB014FA4F65}">
      <dgm:prSet phldrT="[Tekst]"/>
      <dgm:spPr/>
      <dgm:t>
        <a:bodyPr/>
        <a:lstStyle/>
        <a:p>
          <a:r>
            <a:rPr lang="pl-PL" b="1" dirty="0" smtClean="0"/>
            <a:t>dane publiczne</a:t>
          </a:r>
          <a:endParaRPr lang="pl-PL" b="1" dirty="0"/>
        </a:p>
      </dgm:t>
    </dgm:pt>
    <dgm:pt modelId="{FCB00A1F-EBC8-4AAA-9114-62C47E6F6FF0}" type="parTrans" cxnId="{02CC7A12-F4B7-4B6A-A1D9-A1F3C1BD2769}">
      <dgm:prSet/>
      <dgm:spPr/>
      <dgm:t>
        <a:bodyPr/>
        <a:lstStyle/>
        <a:p>
          <a:endParaRPr lang="pl-PL"/>
        </a:p>
      </dgm:t>
    </dgm:pt>
    <dgm:pt modelId="{D78908F1-7AD8-4D7C-A064-639FE9613B93}" type="sibTrans" cxnId="{02CC7A12-F4B7-4B6A-A1D9-A1F3C1BD2769}">
      <dgm:prSet/>
      <dgm:spPr/>
      <dgm:t>
        <a:bodyPr/>
        <a:lstStyle/>
        <a:p>
          <a:endParaRPr lang="pl-PL"/>
        </a:p>
      </dgm:t>
    </dgm:pt>
    <dgm:pt modelId="{66986D1F-154D-49C0-85DA-8022291E281D}">
      <dgm:prSet/>
      <dgm:spPr/>
      <dgm:t>
        <a:bodyPr/>
        <a:lstStyle/>
        <a:p>
          <a:r>
            <a:rPr lang="pl-PL" dirty="0" smtClean="0"/>
            <a:t>Dalsze wsparcie </a:t>
          </a:r>
          <a:r>
            <a:rPr lang="pl-PL" dirty="0" smtClean="0"/>
            <a:t>procesu wyceny nieruchomości</a:t>
          </a:r>
          <a:endParaRPr lang="pl-PL" dirty="0"/>
        </a:p>
      </dgm:t>
    </dgm:pt>
    <dgm:pt modelId="{A02F1CE0-0395-42CC-9CD7-683CBFDB6E22}" type="parTrans" cxnId="{853A86C1-6957-43D0-8D58-2A08471244E9}">
      <dgm:prSet/>
      <dgm:spPr/>
      <dgm:t>
        <a:bodyPr/>
        <a:lstStyle/>
        <a:p>
          <a:endParaRPr lang="pl-PL"/>
        </a:p>
      </dgm:t>
    </dgm:pt>
    <dgm:pt modelId="{3C8E7972-7809-4F20-BECF-D07E1205834C}" type="sibTrans" cxnId="{853A86C1-6957-43D0-8D58-2A08471244E9}">
      <dgm:prSet/>
      <dgm:spPr/>
      <dgm:t>
        <a:bodyPr/>
        <a:lstStyle/>
        <a:p>
          <a:endParaRPr lang="pl-PL"/>
        </a:p>
      </dgm:t>
    </dgm:pt>
    <dgm:pt modelId="{C698A500-E155-47F3-BCF1-E287A4D646F1}">
      <dgm:prSet/>
      <dgm:spPr/>
      <dgm:t>
        <a:bodyPr/>
        <a:lstStyle/>
        <a:p>
          <a:r>
            <a:rPr lang="pl-PL" dirty="0" smtClean="0"/>
            <a:t>Identyfikacja </a:t>
          </a:r>
          <a:r>
            <a:rPr lang="pl-PL" dirty="0" smtClean="0"/>
            <a:t>trendów na rynku</a:t>
          </a:r>
          <a:endParaRPr lang="pl-PL" dirty="0"/>
        </a:p>
      </dgm:t>
    </dgm:pt>
    <dgm:pt modelId="{34523622-DABF-4FD9-99D2-B885761444D5}" type="parTrans" cxnId="{DCED7DF1-2048-4689-BE96-A355460952AA}">
      <dgm:prSet/>
      <dgm:spPr/>
      <dgm:t>
        <a:bodyPr/>
        <a:lstStyle/>
        <a:p>
          <a:endParaRPr lang="pl-PL"/>
        </a:p>
      </dgm:t>
    </dgm:pt>
    <dgm:pt modelId="{769F542C-6D04-43C0-A9C6-1E2CF18A3590}" type="sibTrans" cxnId="{DCED7DF1-2048-4689-BE96-A355460952AA}">
      <dgm:prSet/>
      <dgm:spPr/>
      <dgm:t>
        <a:bodyPr/>
        <a:lstStyle/>
        <a:p>
          <a:endParaRPr lang="pl-PL"/>
        </a:p>
      </dgm:t>
    </dgm:pt>
    <dgm:pt modelId="{DD468D70-83DC-4DF2-AF38-77127FB04F7B}">
      <dgm:prSet/>
      <dgm:spPr/>
      <dgm:t>
        <a:bodyPr/>
        <a:lstStyle/>
        <a:p>
          <a:r>
            <a:rPr lang="pl-PL" dirty="0" smtClean="0"/>
            <a:t>Budowa fundamentów pod modele oparte na </a:t>
          </a:r>
          <a:r>
            <a:rPr lang="pl-PL" dirty="0" err="1" smtClean="0"/>
            <a:t>geolokalizacji</a:t>
          </a:r>
          <a:endParaRPr lang="pl-PL" dirty="0"/>
        </a:p>
      </dgm:t>
    </dgm:pt>
    <dgm:pt modelId="{7E1714D7-5D1F-4B28-BF64-317B37B44AD7}" type="parTrans" cxnId="{3C46C0C5-1639-44E7-87ED-6164AB455E4A}">
      <dgm:prSet/>
      <dgm:spPr/>
      <dgm:t>
        <a:bodyPr/>
        <a:lstStyle/>
        <a:p>
          <a:endParaRPr lang="pl-PL"/>
        </a:p>
      </dgm:t>
    </dgm:pt>
    <dgm:pt modelId="{E4BEAA1E-8747-48F3-AEFA-3CB225998D3A}" type="sibTrans" cxnId="{3C46C0C5-1639-44E7-87ED-6164AB455E4A}">
      <dgm:prSet/>
      <dgm:spPr/>
      <dgm:t>
        <a:bodyPr/>
        <a:lstStyle/>
        <a:p>
          <a:endParaRPr lang="pl-PL"/>
        </a:p>
      </dgm:t>
    </dgm:pt>
    <dgm:pt modelId="{6698E6B8-2BC5-411A-9D4C-258E864238D7}">
      <dgm:prSet custT="1"/>
      <dgm:spPr/>
      <dgm:t>
        <a:bodyPr/>
        <a:lstStyle/>
        <a:p>
          <a:r>
            <a:rPr lang="pl-PL" sz="1400" dirty="0" smtClean="0"/>
            <a:t>Wykorzystanie danych </a:t>
          </a:r>
          <a:r>
            <a:rPr lang="pl-PL" sz="1400" dirty="0" err="1" smtClean="0"/>
            <a:t>geolokalizacyjnych</a:t>
          </a:r>
          <a:r>
            <a:rPr lang="pl-PL" sz="1400" dirty="0" smtClean="0"/>
            <a:t> do budowy modeli</a:t>
          </a:r>
          <a:endParaRPr lang="pl-PL" sz="1400" dirty="0"/>
        </a:p>
      </dgm:t>
    </dgm:pt>
    <dgm:pt modelId="{EE091883-F38F-4943-9606-45935F1F3C64}" type="parTrans" cxnId="{D301E332-B897-4D67-8631-57FFAB6F4E8C}">
      <dgm:prSet/>
      <dgm:spPr/>
      <dgm:t>
        <a:bodyPr/>
        <a:lstStyle/>
        <a:p>
          <a:endParaRPr lang="pl-PL"/>
        </a:p>
      </dgm:t>
    </dgm:pt>
    <dgm:pt modelId="{A1AB6EEC-B626-4E81-9D4F-A9F823DB2A73}" type="sibTrans" cxnId="{D301E332-B897-4D67-8631-57FFAB6F4E8C}">
      <dgm:prSet/>
      <dgm:spPr/>
      <dgm:t>
        <a:bodyPr/>
        <a:lstStyle/>
        <a:p>
          <a:endParaRPr lang="pl-PL"/>
        </a:p>
      </dgm:t>
    </dgm:pt>
    <dgm:pt modelId="{84B78D3A-567C-4ACF-B1E1-B2CB09A61B31}">
      <dgm:prSet custT="1"/>
      <dgm:spPr/>
      <dgm:t>
        <a:bodyPr/>
        <a:lstStyle/>
        <a:p>
          <a:r>
            <a:rPr lang="pl-PL" sz="1400" dirty="0" smtClean="0"/>
            <a:t>Dane ze zdjęć satelitarnych wykorzystywane do oceny aktywności ekonomicznej podmiotów gospodarczych</a:t>
          </a:r>
          <a:endParaRPr lang="pl-PL" sz="1400" dirty="0"/>
        </a:p>
      </dgm:t>
    </dgm:pt>
    <dgm:pt modelId="{51759599-D19F-43B2-9AD9-5E18C02F9DBB}" type="parTrans" cxnId="{F038C46F-EC62-446E-AD13-7F7EBB1E8EBE}">
      <dgm:prSet/>
      <dgm:spPr/>
      <dgm:t>
        <a:bodyPr/>
        <a:lstStyle/>
        <a:p>
          <a:endParaRPr lang="pl-PL"/>
        </a:p>
      </dgm:t>
    </dgm:pt>
    <dgm:pt modelId="{E4486EB2-A0F7-40BE-8707-54E6B8BA567B}" type="sibTrans" cxnId="{F038C46F-EC62-446E-AD13-7F7EBB1E8EBE}">
      <dgm:prSet/>
      <dgm:spPr/>
      <dgm:t>
        <a:bodyPr/>
        <a:lstStyle/>
        <a:p>
          <a:endParaRPr lang="pl-PL"/>
        </a:p>
      </dgm:t>
    </dgm:pt>
    <dgm:pt modelId="{750FEF6C-76B3-4B7D-9737-B4FB3E783A19}">
      <dgm:prSet/>
      <dgm:spPr/>
      <dgm:t>
        <a:bodyPr/>
        <a:lstStyle/>
        <a:p>
          <a:r>
            <a:rPr lang="pl-PL" dirty="0" smtClean="0"/>
            <a:t>Realizacja </a:t>
          </a:r>
          <a:r>
            <a:rPr lang="pl-PL" dirty="0" smtClean="0"/>
            <a:t>zapisów Rekomendacji J</a:t>
          </a:r>
          <a:endParaRPr lang="pl-PL" dirty="0"/>
        </a:p>
      </dgm:t>
    </dgm:pt>
    <dgm:pt modelId="{A135E0B3-BA3C-4F36-859A-061B7569F49A}" type="sibTrans" cxnId="{87F67D47-52B0-4794-8E17-58A54F4A4835}">
      <dgm:prSet/>
      <dgm:spPr/>
      <dgm:t>
        <a:bodyPr/>
        <a:lstStyle/>
        <a:p>
          <a:endParaRPr lang="pl-PL"/>
        </a:p>
      </dgm:t>
    </dgm:pt>
    <dgm:pt modelId="{54C3BFF2-5EEF-4665-BDAA-776F9E36F810}" type="parTrans" cxnId="{87F67D47-52B0-4794-8E17-58A54F4A4835}">
      <dgm:prSet/>
      <dgm:spPr/>
      <dgm:t>
        <a:bodyPr/>
        <a:lstStyle/>
        <a:p>
          <a:endParaRPr lang="pl-PL"/>
        </a:p>
      </dgm:t>
    </dgm:pt>
    <dgm:pt modelId="{D7C4CC49-C347-4827-8171-BDB022AEDA5C}">
      <dgm:prSet/>
      <dgm:spPr/>
      <dgm:t>
        <a:bodyPr/>
        <a:lstStyle/>
        <a:p>
          <a:r>
            <a:rPr lang="pl-PL" dirty="0" smtClean="0"/>
            <a:t>Śledzenie </a:t>
          </a:r>
          <a:r>
            <a:rPr lang="pl-PL" dirty="0" smtClean="0"/>
            <a:t>trendów demograficznych</a:t>
          </a:r>
          <a:endParaRPr lang="pl-PL" dirty="0"/>
        </a:p>
      </dgm:t>
    </dgm:pt>
    <dgm:pt modelId="{EA54EC11-2C21-4D5E-961B-8DB8D6F78072}" type="sibTrans" cxnId="{7C3366F5-7474-4ABD-A4AC-A429072402A6}">
      <dgm:prSet/>
      <dgm:spPr/>
      <dgm:t>
        <a:bodyPr/>
        <a:lstStyle/>
        <a:p>
          <a:endParaRPr lang="pl-PL"/>
        </a:p>
      </dgm:t>
    </dgm:pt>
    <dgm:pt modelId="{F749B1E9-03CB-46AD-A39B-81848D248E99}" type="parTrans" cxnId="{7C3366F5-7474-4ABD-A4AC-A429072402A6}">
      <dgm:prSet/>
      <dgm:spPr/>
      <dgm:t>
        <a:bodyPr/>
        <a:lstStyle/>
        <a:p>
          <a:endParaRPr lang="pl-PL"/>
        </a:p>
      </dgm:t>
    </dgm:pt>
    <dgm:pt modelId="{82285186-6BBA-4411-9C17-B71DBD8DEFF5}">
      <dgm:prSet phldrT="[Tekst]"/>
      <dgm:spPr/>
      <dgm:t>
        <a:bodyPr/>
        <a:lstStyle/>
        <a:p>
          <a:r>
            <a:rPr lang="pl-PL" b="1" dirty="0" smtClean="0"/>
            <a:t>wycena modelem</a:t>
          </a:r>
          <a:endParaRPr lang="pl-PL" b="1" dirty="0"/>
        </a:p>
      </dgm:t>
    </dgm:pt>
    <dgm:pt modelId="{4C7357C3-9A53-4A33-BBBA-DB7BB634E2FB}" type="parTrans" cxnId="{D1F198DC-0F83-4204-A286-3C40DB669793}">
      <dgm:prSet/>
      <dgm:spPr/>
      <dgm:t>
        <a:bodyPr/>
        <a:lstStyle/>
        <a:p>
          <a:endParaRPr lang="pl-PL"/>
        </a:p>
      </dgm:t>
    </dgm:pt>
    <dgm:pt modelId="{CB2CB5B2-6936-4F9E-8D2B-DE8EEC2AE361}" type="sibTrans" cxnId="{D1F198DC-0F83-4204-A286-3C40DB669793}">
      <dgm:prSet/>
      <dgm:spPr/>
      <dgm:t>
        <a:bodyPr/>
        <a:lstStyle/>
        <a:p>
          <a:endParaRPr lang="pl-PL"/>
        </a:p>
      </dgm:t>
    </dgm:pt>
    <dgm:pt modelId="{5D3F256C-4857-46C4-8B03-CCA251FE70CD}">
      <dgm:prSet/>
      <dgm:spPr/>
      <dgm:t>
        <a:bodyPr/>
        <a:lstStyle/>
        <a:p>
          <a:r>
            <a:rPr lang="pl-PL" dirty="0" smtClean="0"/>
            <a:t>Automatyzacja funkcjonującego procesu wyceny nieruchomości</a:t>
          </a:r>
          <a:endParaRPr lang="pl-PL" dirty="0"/>
        </a:p>
      </dgm:t>
    </dgm:pt>
    <dgm:pt modelId="{F4E226ED-1CDC-40FA-AD71-B1F1EDC239E8}" type="parTrans" cxnId="{87D742E1-E61D-4532-82A5-7E9226A25A78}">
      <dgm:prSet/>
      <dgm:spPr/>
      <dgm:t>
        <a:bodyPr/>
        <a:lstStyle/>
        <a:p>
          <a:endParaRPr lang="pl-PL"/>
        </a:p>
      </dgm:t>
    </dgm:pt>
    <dgm:pt modelId="{B8108C7D-C43E-4500-88D6-52ABC20CC466}" type="sibTrans" cxnId="{87D742E1-E61D-4532-82A5-7E9226A25A78}">
      <dgm:prSet/>
      <dgm:spPr/>
      <dgm:t>
        <a:bodyPr/>
        <a:lstStyle/>
        <a:p>
          <a:endParaRPr lang="pl-PL"/>
        </a:p>
      </dgm:t>
    </dgm:pt>
    <dgm:pt modelId="{D6E3F3EA-B501-45E7-B06A-381642C244A5}">
      <dgm:prSet/>
      <dgm:spPr/>
      <dgm:t>
        <a:bodyPr/>
        <a:lstStyle/>
        <a:p>
          <a:r>
            <a:rPr lang="pl-PL" dirty="0" smtClean="0"/>
            <a:t>Potencjalna </a:t>
          </a:r>
          <a:r>
            <a:rPr lang="pl-PL" dirty="0" smtClean="0"/>
            <a:t>eliminacja </a:t>
          </a:r>
          <a:r>
            <a:rPr lang="pl-PL" dirty="0" smtClean="0"/>
            <a:t>operatów</a:t>
          </a:r>
          <a:endParaRPr lang="pl-PL" dirty="0"/>
        </a:p>
      </dgm:t>
    </dgm:pt>
    <dgm:pt modelId="{8867B6CA-8B15-4907-8600-B032A64C16AD}" type="parTrans" cxnId="{297CF555-125E-44DA-A2C7-0C8444AAF2B2}">
      <dgm:prSet/>
      <dgm:spPr/>
      <dgm:t>
        <a:bodyPr/>
        <a:lstStyle/>
        <a:p>
          <a:endParaRPr lang="pl-PL"/>
        </a:p>
      </dgm:t>
    </dgm:pt>
    <dgm:pt modelId="{3D6E38DD-C24D-4EAB-9BD1-A81E758C5B56}" type="sibTrans" cxnId="{297CF555-125E-44DA-A2C7-0C8444AAF2B2}">
      <dgm:prSet/>
      <dgm:spPr/>
      <dgm:t>
        <a:bodyPr/>
        <a:lstStyle/>
        <a:p>
          <a:endParaRPr lang="pl-PL"/>
        </a:p>
      </dgm:t>
    </dgm:pt>
    <dgm:pt modelId="{FB8BF38C-7D99-4ADA-92A8-E56E0201B120}">
      <dgm:prSet custT="1"/>
      <dgm:spPr/>
      <dgm:t>
        <a:bodyPr/>
        <a:lstStyle/>
        <a:p>
          <a:r>
            <a:rPr lang="pl-PL" sz="1400" dirty="0" smtClean="0"/>
            <a:t>Potencjalna zmiana źródła danych z Open </a:t>
          </a:r>
          <a:r>
            <a:rPr lang="pl-PL" sz="1400" dirty="0" err="1" smtClean="0"/>
            <a:t>Street</a:t>
          </a:r>
          <a:r>
            <a:rPr lang="pl-PL" sz="1400" dirty="0" smtClean="0"/>
            <a:t> </a:t>
          </a:r>
          <a:r>
            <a:rPr lang="pl-PL" sz="1400" dirty="0" err="1" smtClean="0"/>
            <a:t>Maps</a:t>
          </a:r>
          <a:r>
            <a:rPr lang="pl-PL" sz="1400" dirty="0" smtClean="0"/>
            <a:t> na Google </a:t>
          </a:r>
          <a:r>
            <a:rPr lang="pl-PL" sz="1400" dirty="0" err="1" smtClean="0"/>
            <a:t>Maps</a:t>
          </a:r>
          <a:endParaRPr lang="pl-PL" sz="1400" dirty="0"/>
        </a:p>
      </dgm:t>
    </dgm:pt>
    <dgm:pt modelId="{2968CE03-0C2E-40F9-B7E9-970FCAD6B885}" type="parTrans" cxnId="{A72FE873-BA87-4C91-A7D2-37B5652433BA}">
      <dgm:prSet/>
      <dgm:spPr/>
      <dgm:t>
        <a:bodyPr/>
        <a:lstStyle/>
        <a:p>
          <a:endParaRPr lang="pl-PL"/>
        </a:p>
      </dgm:t>
    </dgm:pt>
    <dgm:pt modelId="{4B030CDF-F020-4826-87DF-BE5490017A68}" type="sibTrans" cxnId="{A72FE873-BA87-4C91-A7D2-37B5652433BA}">
      <dgm:prSet/>
      <dgm:spPr/>
      <dgm:t>
        <a:bodyPr/>
        <a:lstStyle/>
        <a:p>
          <a:endParaRPr lang="pl-PL"/>
        </a:p>
      </dgm:t>
    </dgm:pt>
    <dgm:pt modelId="{4A6A5E7A-6703-4286-8FD5-F331362E8A90}" type="pres">
      <dgm:prSet presAssocID="{EFDBFA6F-548D-4285-91A3-3B64AD17E0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6EA44982-D17F-40B1-8423-935E13C0AA5D}" type="pres">
      <dgm:prSet presAssocID="{BC75E869-0F70-41C1-9395-E5D08668E115}" presName="composite" presStyleCnt="0"/>
      <dgm:spPr/>
    </dgm:pt>
    <dgm:pt modelId="{E9985219-F2E2-4ADE-AB88-26456B20E2C7}" type="pres">
      <dgm:prSet presAssocID="{BC75E869-0F70-41C1-9395-E5D08668E11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F14B515-573A-4CB4-8499-097E88E8854A}" type="pres">
      <dgm:prSet presAssocID="{BC75E869-0F70-41C1-9395-E5D08668E115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27377FB-48D6-4D3B-982E-7851FA1E3937}" type="pres">
      <dgm:prSet presAssocID="{29D9DBB6-FE61-4B16-AE03-5FC6312EFB79}" presName="sp" presStyleCnt="0"/>
      <dgm:spPr/>
    </dgm:pt>
    <dgm:pt modelId="{C1D6A9F6-7343-42EE-9E7E-30A301450B40}" type="pres">
      <dgm:prSet presAssocID="{9772B848-80EC-4D4A-AD0E-ABB014FA4F65}" presName="composite" presStyleCnt="0"/>
      <dgm:spPr/>
    </dgm:pt>
    <dgm:pt modelId="{B2A7B61A-E72C-4883-B436-18D341EA6EFB}" type="pres">
      <dgm:prSet presAssocID="{9772B848-80EC-4D4A-AD0E-ABB014FA4F6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A46D309-320E-4ABA-BC92-E8C4AECE9EF5}" type="pres">
      <dgm:prSet presAssocID="{9772B848-80EC-4D4A-AD0E-ABB014FA4F6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8D0D22C-3823-4CD0-B820-444EB5B2EFEA}" type="pres">
      <dgm:prSet presAssocID="{D78908F1-7AD8-4D7C-A064-639FE9613B93}" presName="sp" presStyleCnt="0"/>
      <dgm:spPr/>
    </dgm:pt>
    <dgm:pt modelId="{F5F65E98-E22E-4037-A996-30F57162BBF9}" type="pres">
      <dgm:prSet presAssocID="{82285186-6BBA-4411-9C17-B71DBD8DEFF5}" presName="composite" presStyleCnt="0"/>
      <dgm:spPr/>
    </dgm:pt>
    <dgm:pt modelId="{88A8B9B6-2F7D-4E75-9B1B-EF1FCE9BC299}" type="pres">
      <dgm:prSet presAssocID="{82285186-6BBA-4411-9C17-B71DBD8DEFF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EA6ECFA-F54B-459E-BECD-18B59AA32948}" type="pres">
      <dgm:prSet presAssocID="{82285186-6BBA-4411-9C17-B71DBD8DEFF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94A3D1E-20BF-48EF-AD68-B1B0A207B07B}" type="pres">
      <dgm:prSet presAssocID="{CB2CB5B2-6936-4F9E-8D2B-DE8EEC2AE361}" presName="sp" presStyleCnt="0"/>
      <dgm:spPr/>
    </dgm:pt>
    <dgm:pt modelId="{E4FE2ED9-D968-4A8B-A24E-DAE25D1FFE82}" type="pres">
      <dgm:prSet presAssocID="{92F173D8-3B63-4FED-BF04-263F849E5E3F}" presName="composite" presStyleCnt="0"/>
      <dgm:spPr/>
    </dgm:pt>
    <dgm:pt modelId="{DF0496E2-529E-4FFE-954D-2B661B08E977}" type="pres">
      <dgm:prSet presAssocID="{92F173D8-3B63-4FED-BF04-263F849E5E3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EFB690F-8FAA-45C8-9424-6D6F374E5D21}" type="pres">
      <dgm:prSet presAssocID="{92F173D8-3B63-4FED-BF04-263F849E5E3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3C46C0C5-1639-44E7-87ED-6164AB455E4A}" srcId="{9772B848-80EC-4D4A-AD0E-ABB014FA4F65}" destId="{DD468D70-83DC-4DF2-AF38-77127FB04F7B}" srcOrd="0" destOrd="0" parTransId="{7E1714D7-5D1F-4B28-BF64-317B37B44AD7}" sibTransId="{E4BEAA1E-8747-48F3-AEFA-3CB225998D3A}"/>
    <dgm:cxn modelId="{D1F198DC-0F83-4204-A286-3C40DB669793}" srcId="{EFDBFA6F-548D-4285-91A3-3B64AD17E0FA}" destId="{82285186-6BBA-4411-9C17-B71DBD8DEFF5}" srcOrd="2" destOrd="0" parTransId="{4C7357C3-9A53-4A33-BBBA-DB7BB634E2FB}" sibTransId="{CB2CB5B2-6936-4F9E-8D2B-DE8EEC2AE361}"/>
    <dgm:cxn modelId="{9E42024C-C959-43CD-91DA-FABDA0C0D12E}" type="presOf" srcId="{6698E6B8-2BC5-411A-9D4C-258E864238D7}" destId="{5EFB690F-8FAA-45C8-9424-6D6F374E5D21}" srcOrd="0" destOrd="0" presId="urn:microsoft.com/office/officeart/2005/8/layout/chevron2"/>
    <dgm:cxn modelId="{D8F0D40D-8600-429F-AB74-F5CD4C43E61F}" srcId="{EFDBFA6F-548D-4285-91A3-3B64AD17E0FA}" destId="{92F173D8-3B63-4FED-BF04-263F849E5E3F}" srcOrd="3" destOrd="0" parTransId="{687FA0B6-5085-44F6-A387-61D17EDD0404}" sibTransId="{9F1A1852-352C-475C-9B05-EAC4E757A008}"/>
    <dgm:cxn modelId="{AB08B52D-A5AA-4597-B01F-0963A3CAC18B}" type="presOf" srcId="{D6E3F3EA-B501-45E7-B06A-381642C244A5}" destId="{0EA6ECFA-F54B-459E-BECD-18B59AA32948}" srcOrd="0" destOrd="1" presId="urn:microsoft.com/office/officeart/2005/8/layout/chevron2"/>
    <dgm:cxn modelId="{297CF555-125E-44DA-A2C7-0C8444AAF2B2}" srcId="{82285186-6BBA-4411-9C17-B71DBD8DEFF5}" destId="{D6E3F3EA-B501-45E7-B06A-381642C244A5}" srcOrd="1" destOrd="0" parTransId="{8867B6CA-8B15-4907-8600-B032A64C16AD}" sibTransId="{3D6E38DD-C24D-4EAB-9BD1-A81E758C5B56}"/>
    <dgm:cxn modelId="{87F67D47-52B0-4794-8E17-58A54F4A4835}" srcId="{9772B848-80EC-4D4A-AD0E-ABB014FA4F65}" destId="{750FEF6C-76B3-4B7D-9737-B4FB3E783A19}" srcOrd="2" destOrd="0" parTransId="{54C3BFF2-5EEF-4665-BDAA-776F9E36F810}" sibTransId="{A135E0B3-BA3C-4F36-859A-061B7569F49A}"/>
    <dgm:cxn modelId="{02CC7A12-F4B7-4B6A-A1D9-A1F3C1BD2769}" srcId="{EFDBFA6F-548D-4285-91A3-3B64AD17E0FA}" destId="{9772B848-80EC-4D4A-AD0E-ABB014FA4F65}" srcOrd="1" destOrd="0" parTransId="{FCB00A1F-EBC8-4AAA-9114-62C47E6F6FF0}" sibTransId="{D78908F1-7AD8-4D7C-A064-639FE9613B93}"/>
    <dgm:cxn modelId="{F7FD73A7-5EA4-49BB-9EA6-5328F844A26D}" type="presOf" srcId="{BC75E869-0F70-41C1-9395-E5D08668E115}" destId="{E9985219-F2E2-4ADE-AB88-26456B20E2C7}" srcOrd="0" destOrd="0" presId="urn:microsoft.com/office/officeart/2005/8/layout/chevron2"/>
    <dgm:cxn modelId="{87D742E1-E61D-4532-82A5-7E9226A25A78}" srcId="{82285186-6BBA-4411-9C17-B71DBD8DEFF5}" destId="{5D3F256C-4857-46C4-8B03-CCA251FE70CD}" srcOrd="0" destOrd="0" parTransId="{F4E226ED-1CDC-40FA-AD71-B1F1EDC239E8}" sibTransId="{B8108C7D-C43E-4500-88D6-52ABC20CC466}"/>
    <dgm:cxn modelId="{A72FE873-BA87-4C91-A7D2-37B5652433BA}" srcId="{92F173D8-3B63-4FED-BF04-263F849E5E3F}" destId="{FB8BF38C-7D99-4ADA-92A8-E56E0201B120}" srcOrd="2" destOrd="0" parTransId="{2968CE03-0C2E-40F9-B7E9-970FCAD6B885}" sibTransId="{4B030CDF-F020-4826-87DF-BE5490017A68}"/>
    <dgm:cxn modelId="{D301E332-B897-4D67-8631-57FFAB6F4E8C}" srcId="{92F173D8-3B63-4FED-BF04-263F849E5E3F}" destId="{6698E6B8-2BC5-411A-9D4C-258E864238D7}" srcOrd="0" destOrd="0" parTransId="{EE091883-F38F-4943-9606-45935F1F3C64}" sibTransId="{A1AB6EEC-B626-4E81-9D4F-A9F823DB2A73}"/>
    <dgm:cxn modelId="{BA32A720-2757-413B-B876-9F547AB77FED}" srcId="{EFDBFA6F-548D-4285-91A3-3B64AD17E0FA}" destId="{BC75E869-0F70-41C1-9395-E5D08668E115}" srcOrd="0" destOrd="0" parTransId="{CFB63F49-01E8-442E-85E1-1381F6043826}" sibTransId="{29D9DBB6-FE61-4B16-AE03-5FC6312EFB79}"/>
    <dgm:cxn modelId="{5B57F014-7E55-4860-A8D1-4A333091AE1F}" type="presOf" srcId="{D7C4CC49-C347-4827-8171-BDB022AEDA5C}" destId="{AA46D309-320E-4ABA-BC92-E8C4AECE9EF5}" srcOrd="0" destOrd="1" presId="urn:microsoft.com/office/officeart/2005/8/layout/chevron2"/>
    <dgm:cxn modelId="{7C3366F5-7474-4ABD-A4AC-A429072402A6}" srcId="{9772B848-80EC-4D4A-AD0E-ABB014FA4F65}" destId="{D7C4CC49-C347-4827-8171-BDB022AEDA5C}" srcOrd="1" destOrd="0" parTransId="{F749B1E9-03CB-46AD-A39B-81848D248E99}" sibTransId="{EA54EC11-2C21-4D5E-961B-8DB8D6F78072}"/>
    <dgm:cxn modelId="{F038C46F-EC62-446E-AD13-7F7EBB1E8EBE}" srcId="{92F173D8-3B63-4FED-BF04-263F849E5E3F}" destId="{84B78D3A-567C-4ACF-B1E1-B2CB09A61B31}" srcOrd="1" destOrd="0" parTransId="{51759599-D19F-43B2-9AD9-5E18C02F9DBB}" sibTransId="{E4486EB2-A0F7-40BE-8707-54E6B8BA567B}"/>
    <dgm:cxn modelId="{0967882C-8A71-4A47-A016-8475EA43830A}" type="presOf" srcId="{C698A500-E155-47F3-BCF1-E287A4D646F1}" destId="{EF14B515-573A-4CB4-8499-097E88E8854A}" srcOrd="0" destOrd="1" presId="urn:microsoft.com/office/officeart/2005/8/layout/chevron2"/>
    <dgm:cxn modelId="{6327C34D-CD13-4EB3-ADBC-3A8FE211374E}" type="presOf" srcId="{750FEF6C-76B3-4B7D-9737-B4FB3E783A19}" destId="{AA46D309-320E-4ABA-BC92-E8C4AECE9EF5}" srcOrd="0" destOrd="2" presId="urn:microsoft.com/office/officeart/2005/8/layout/chevron2"/>
    <dgm:cxn modelId="{2CF7A188-8DE3-49F3-86F0-CBBF23F1FDCB}" type="presOf" srcId="{66986D1F-154D-49C0-85DA-8022291E281D}" destId="{EF14B515-573A-4CB4-8499-097E88E8854A}" srcOrd="0" destOrd="0" presId="urn:microsoft.com/office/officeart/2005/8/layout/chevron2"/>
    <dgm:cxn modelId="{DCED7DF1-2048-4689-BE96-A355460952AA}" srcId="{BC75E869-0F70-41C1-9395-E5D08668E115}" destId="{C698A500-E155-47F3-BCF1-E287A4D646F1}" srcOrd="1" destOrd="0" parTransId="{34523622-DABF-4FD9-99D2-B885761444D5}" sibTransId="{769F542C-6D04-43C0-A9C6-1E2CF18A3590}"/>
    <dgm:cxn modelId="{3637145B-25F9-4CC7-8C0D-D5349B42C3F2}" type="presOf" srcId="{82285186-6BBA-4411-9C17-B71DBD8DEFF5}" destId="{88A8B9B6-2F7D-4E75-9B1B-EF1FCE9BC299}" srcOrd="0" destOrd="0" presId="urn:microsoft.com/office/officeart/2005/8/layout/chevron2"/>
    <dgm:cxn modelId="{F07734A2-5115-42EA-930E-15DD32091FFD}" type="presOf" srcId="{92F173D8-3B63-4FED-BF04-263F849E5E3F}" destId="{DF0496E2-529E-4FFE-954D-2B661B08E977}" srcOrd="0" destOrd="0" presId="urn:microsoft.com/office/officeart/2005/8/layout/chevron2"/>
    <dgm:cxn modelId="{241A8230-FE21-44E4-A0FA-E8DBE22F0384}" type="presOf" srcId="{5D3F256C-4857-46C4-8B03-CCA251FE70CD}" destId="{0EA6ECFA-F54B-459E-BECD-18B59AA32948}" srcOrd="0" destOrd="0" presId="urn:microsoft.com/office/officeart/2005/8/layout/chevron2"/>
    <dgm:cxn modelId="{3DC8FDF5-C4C6-40B3-802B-412471CC9CC7}" type="presOf" srcId="{DD468D70-83DC-4DF2-AF38-77127FB04F7B}" destId="{AA46D309-320E-4ABA-BC92-E8C4AECE9EF5}" srcOrd="0" destOrd="0" presId="urn:microsoft.com/office/officeart/2005/8/layout/chevron2"/>
    <dgm:cxn modelId="{3F6C3304-9F26-4443-89AC-323E139D205E}" type="presOf" srcId="{EFDBFA6F-548D-4285-91A3-3B64AD17E0FA}" destId="{4A6A5E7A-6703-4286-8FD5-F331362E8A90}" srcOrd="0" destOrd="0" presId="urn:microsoft.com/office/officeart/2005/8/layout/chevron2"/>
    <dgm:cxn modelId="{17F2BE86-506F-4C0A-900A-74F52B70EA9F}" type="presOf" srcId="{FB8BF38C-7D99-4ADA-92A8-E56E0201B120}" destId="{5EFB690F-8FAA-45C8-9424-6D6F374E5D21}" srcOrd="0" destOrd="2" presId="urn:microsoft.com/office/officeart/2005/8/layout/chevron2"/>
    <dgm:cxn modelId="{853A86C1-6957-43D0-8D58-2A08471244E9}" srcId="{BC75E869-0F70-41C1-9395-E5D08668E115}" destId="{66986D1F-154D-49C0-85DA-8022291E281D}" srcOrd="0" destOrd="0" parTransId="{A02F1CE0-0395-42CC-9CD7-683CBFDB6E22}" sibTransId="{3C8E7972-7809-4F20-BECF-D07E1205834C}"/>
    <dgm:cxn modelId="{B9EE07FC-2C30-4B7B-AD93-811E7E13C853}" type="presOf" srcId="{9772B848-80EC-4D4A-AD0E-ABB014FA4F65}" destId="{B2A7B61A-E72C-4883-B436-18D341EA6EFB}" srcOrd="0" destOrd="0" presId="urn:microsoft.com/office/officeart/2005/8/layout/chevron2"/>
    <dgm:cxn modelId="{2B225ACF-8D3D-4C64-85E7-DE4DAAB50BA5}" type="presOf" srcId="{84B78D3A-567C-4ACF-B1E1-B2CB09A61B31}" destId="{5EFB690F-8FAA-45C8-9424-6D6F374E5D21}" srcOrd="0" destOrd="1" presId="urn:microsoft.com/office/officeart/2005/8/layout/chevron2"/>
    <dgm:cxn modelId="{B4ABD66B-26A2-4B67-95DE-6C6FD64EFE8E}" type="presParOf" srcId="{4A6A5E7A-6703-4286-8FD5-F331362E8A90}" destId="{6EA44982-D17F-40B1-8423-935E13C0AA5D}" srcOrd="0" destOrd="0" presId="urn:microsoft.com/office/officeart/2005/8/layout/chevron2"/>
    <dgm:cxn modelId="{D1256A44-F288-4F07-BF86-FE567F5F4918}" type="presParOf" srcId="{6EA44982-D17F-40B1-8423-935E13C0AA5D}" destId="{E9985219-F2E2-4ADE-AB88-26456B20E2C7}" srcOrd="0" destOrd="0" presId="urn:microsoft.com/office/officeart/2005/8/layout/chevron2"/>
    <dgm:cxn modelId="{3C2E30D9-E359-44F6-BAFF-7A9D6508EE2B}" type="presParOf" srcId="{6EA44982-D17F-40B1-8423-935E13C0AA5D}" destId="{EF14B515-573A-4CB4-8499-097E88E8854A}" srcOrd="1" destOrd="0" presId="urn:microsoft.com/office/officeart/2005/8/layout/chevron2"/>
    <dgm:cxn modelId="{BCF5A739-1A6B-4E4C-8EAF-7287161F685F}" type="presParOf" srcId="{4A6A5E7A-6703-4286-8FD5-F331362E8A90}" destId="{227377FB-48D6-4D3B-982E-7851FA1E3937}" srcOrd="1" destOrd="0" presId="urn:microsoft.com/office/officeart/2005/8/layout/chevron2"/>
    <dgm:cxn modelId="{BDC20BD8-4E3B-44DC-83C0-6404C3F658FA}" type="presParOf" srcId="{4A6A5E7A-6703-4286-8FD5-F331362E8A90}" destId="{C1D6A9F6-7343-42EE-9E7E-30A301450B40}" srcOrd="2" destOrd="0" presId="urn:microsoft.com/office/officeart/2005/8/layout/chevron2"/>
    <dgm:cxn modelId="{046E2FA8-30C9-449B-B417-FCD09FF137D3}" type="presParOf" srcId="{C1D6A9F6-7343-42EE-9E7E-30A301450B40}" destId="{B2A7B61A-E72C-4883-B436-18D341EA6EFB}" srcOrd="0" destOrd="0" presId="urn:microsoft.com/office/officeart/2005/8/layout/chevron2"/>
    <dgm:cxn modelId="{E2507CE4-2AA9-41C0-8061-A3DEA6701A29}" type="presParOf" srcId="{C1D6A9F6-7343-42EE-9E7E-30A301450B40}" destId="{AA46D309-320E-4ABA-BC92-E8C4AECE9EF5}" srcOrd="1" destOrd="0" presId="urn:microsoft.com/office/officeart/2005/8/layout/chevron2"/>
    <dgm:cxn modelId="{3FF15F07-7802-4F70-B5FB-03E4B2BAED73}" type="presParOf" srcId="{4A6A5E7A-6703-4286-8FD5-F331362E8A90}" destId="{E8D0D22C-3823-4CD0-B820-444EB5B2EFEA}" srcOrd="3" destOrd="0" presId="urn:microsoft.com/office/officeart/2005/8/layout/chevron2"/>
    <dgm:cxn modelId="{2D9454FA-CCBB-40FD-B46B-4F472B0CA143}" type="presParOf" srcId="{4A6A5E7A-6703-4286-8FD5-F331362E8A90}" destId="{F5F65E98-E22E-4037-A996-30F57162BBF9}" srcOrd="4" destOrd="0" presId="urn:microsoft.com/office/officeart/2005/8/layout/chevron2"/>
    <dgm:cxn modelId="{C27D24D3-D957-42C5-AAAC-BD3A2F096316}" type="presParOf" srcId="{F5F65E98-E22E-4037-A996-30F57162BBF9}" destId="{88A8B9B6-2F7D-4E75-9B1B-EF1FCE9BC299}" srcOrd="0" destOrd="0" presId="urn:microsoft.com/office/officeart/2005/8/layout/chevron2"/>
    <dgm:cxn modelId="{04E12C4F-09ED-4E43-BAD8-D55E04438ACF}" type="presParOf" srcId="{F5F65E98-E22E-4037-A996-30F57162BBF9}" destId="{0EA6ECFA-F54B-459E-BECD-18B59AA32948}" srcOrd="1" destOrd="0" presId="urn:microsoft.com/office/officeart/2005/8/layout/chevron2"/>
    <dgm:cxn modelId="{BDA29191-080A-470B-BD53-1F4DF13A9677}" type="presParOf" srcId="{4A6A5E7A-6703-4286-8FD5-F331362E8A90}" destId="{894A3D1E-20BF-48EF-AD68-B1B0A207B07B}" srcOrd="5" destOrd="0" presId="urn:microsoft.com/office/officeart/2005/8/layout/chevron2"/>
    <dgm:cxn modelId="{A09D9407-A436-486C-A793-FF8ABF387A30}" type="presParOf" srcId="{4A6A5E7A-6703-4286-8FD5-F331362E8A90}" destId="{E4FE2ED9-D968-4A8B-A24E-DAE25D1FFE82}" srcOrd="6" destOrd="0" presId="urn:microsoft.com/office/officeart/2005/8/layout/chevron2"/>
    <dgm:cxn modelId="{C9447F28-3232-4DB6-84AF-E67B578C200A}" type="presParOf" srcId="{E4FE2ED9-D968-4A8B-A24E-DAE25D1FFE82}" destId="{DF0496E2-529E-4FFE-954D-2B661B08E977}" srcOrd="0" destOrd="0" presId="urn:microsoft.com/office/officeart/2005/8/layout/chevron2"/>
    <dgm:cxn modelId="{22C5F955-881D-43F1-9E47-0196E225C6E0}" type="presParOf" srcId="{E4FE2ED9-D968-4A8B-A24E-DAE25D1FFE82}" destId="{5EFB690F-8FAA-45C8-9424-6D6F374E5D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85219-F2E2-4ADE-AB88-26456B20E2C7}">
      <dsp:nvSpPr>
        <dsp:cNvPr id="0" name=""/>
        <dsp:cNvSpPr/>
      </dsp:nvSpPr>
      <dsp:spPr>
        <a:xfrm rot="5400000">
          <a:off x="-193562" y="197986"/>
          <a:ext cx="1290416" cy="90329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b="1" kern="1200" dirty="0" err="1" smtClean="0"/>
            <a:t>scraping</a:t>
          </a:r>
          <a:r>
            <a:rPr lang="pl-PL" sz="1300" b="1" kern="1200" dirty="0" smtClean="0"/>
            <a:t> ofert</a:t>
          </a:r>
          <a:endParaRPr lang="pl-PL" sz="1300" b="1" kern="1200" dirty="0"/>
        </a:p>
      </dsp:txBody>
      <dsp:txXfrm rot="-5400000">
        <a:off x="1" y="456070"/>
        <a:ext cx="903291" cy="387125"/>
      </dsp:txXfrm>
    </dsp:sp>
    <dsp:sp modelId="{EF14B515-573A-4CB4-8499-097E88E8854A}">
      <dsp:nvSpPr>
        <dsp:cNvPr id="0" name=""/>
        <dsp:cNvSpPr/>
      </dsp:nvSpPr>
      <dsp:spPr>
        <a:xfrm rot="5400000">
          <a:off x="3716500" y="-2808785"/>
          <a:ext cx="838770" cy="6465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Dalsze wsparcie </a:t>
          </a:r>
          <a:r>
            <a:rPr lang="pl-PL" sz="1600" kern="1200" dirty="0" smtClean="0"/>
            <a:t>procesu wyceny nieruchomości</a:t>
          </a:r>
          <a:endParaRPr lang="pl-P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Identyfikacja </a:t>
          </a:r>
          <a:r>
            <a:rPr lang="pl-PL" sz="1600" kern="1200" dirty="0" smtClean="0"/>
            <a:t>trendów na rynku</a:t>
          </a:r>
          <a:endParaRPr lang="pl-PL" sz="1600" kern="1200" dirty="0"/>
        </a:p>
      </dsp:txBody>
      <dsp:txXfrm rot="-5400000">
        <a:off x="903292" y="45368"/>
        <a:ext cx="6424243" cy="756880"/>
      </dsp:txXfrm>
    </dsp:sp>
    <dsp:sp modelId="{B2A7B61A-E72C-4883-B436-18D341EA6EFB}">
      <dsp:nvSpPr>
        <dsp:cNvPr id="0" name=""/>
        <dsp:cNvSpPr/>
      </dsp:nvSpPr>
      <dsp:spPr>
        <a:xfrm rot="5400000">
          <a:off x="-193562" y="1342331"/>
          <a:ext cx="1290416" cy="90329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b="1" kern="1200" dirty="0" smtClean="0"/>
            <a:t>dane publiczne</a:t>
          </a:r>
          <a:endParaRPr lang="pl-PL" sz="1300" b="1" kern="1200" dirty="0"/>
        </a:p>
      </dsp:txBody>
      <dsp:txXfrm rot="-5400000">
        <a:off x="1" y="1600415"/>
        <a:ext cx="903291" cy="387125"/>
      </dsp:txXfrm>
    </dsp:sp>
    <dsp:sp modelId="{AA46D309-320E-4ABA-BC92-E8C4AECE9EF5}">
      <dsp:nvSpPr>
        <dsp:cNvPr id="0" name=""/>
        <dsp:cNvSpPr/>
      </dsp:nvSpPr>
      <dsp:spPr>
        <a:xfrm rot="5400000">
          <a:off x="3716500" y="-1664439"/>
          <a:ext cx="838770" cy="6465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Budowa fundamentów pod modele oparte na </a:t>
          </a:r>
          <a:r>
            <a:rPr lang="pl-PL" sz="1600" kern="1200" dirty="0" err="1" smtClean="0"/>
            <a:t>geolokalizacji</a:t>
          </a:r>
          <a:endParaRPr lang="pl-P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Śledzenie </a:t>
          </a:r>
          <a:r>
            <a:rPr lang="pl-PL" sz="1600" kern="1200" dirty="0" smtClean="0"/>
            <a:t>trendów demograficznych</a:t>
          </a:r>
          <a:endParaRPr lang="pl-P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Realizacja </a:t>
          </a:r>
          <a:r>
            <a:rPr lang="pl-PL" sz="1600" kern="1200" dirty="0" smtClean="0"/>
            <a:t>zapisów Rekomendacji J</a:t>
          </a:r>
          <a:endParaRPr lang="pl-PL" sz="1600" kern="1200" dirty="0"/>
        </a:p>
      </dsp:txBody>
      <dsp:txXfrm rot="-5400000">
        <a:off x="903292" y="1189714"/>
        <a:ext cx="6424243" cy="756880"/>
      </dsp:txXfrm>
    </dsp:sp>
    <dsp:sp modelId="{88A8B9B6-2F7D-4E75-9B1B-EF1FCE9BC299}">
      <dsp:nvSpPr>
        <dsp:cNvPr id="0" name=""/>
        <dsp:cNvSpPr/>
      </dsp:nvSpPr>
      <dsp:spPr>
        <a:xfrm rot="5400000">
          <a:off x="-193562" y="2486677"/>
          <a:ext cx="1290416" cy="90329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b="1" kern="1200" dirty="0" smtClean="0"/>
            <a:t>wycena modelem</a:t>
          </a:r>
          <a:endParaRPr lang="pl-PL" sz="1300" b="1" kern="1200" dirty="0"/>
        </a:p>
      </dsp:txBody>
      <dsp:txXfrm rot="-5400000">
        <a:off x="1" y="2744761"/>
        <a:ext cx="903291" cy="387125"/>
      </dsp:txXfrm>
    </dsp:sp>
    <dsp:sp modelId="{0EA6ECFA-F54B-459E-BECD-18B59AA32948}">
      <dsp:nvSpPr>
        <dsp:cNvPr id="0" name=""/>
        <dsp:cNvSpPr/>
      </dsp:nvSpPr>
      <dsp:spPr>
        <a:xfrm rot="5400000">
          <a:off x="3716500" y="-520094"/>
          <a:ext cx="838770" cy="6465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Automatyzacja funkcjonującego procesu wyceny nieruchomości</a:t>
          </a:r>
          <a:endParaRPr lang="pl-P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Potencjalna </a:t>
          </a:r>
          <a:r>
            <a:rPr lang="pl-PL" sz="1600" kern="1200" dirty="0" smtClean="0"/>
            <a:t>eliminacja </a:t>
          </a:r>
          <a:r>
            <a:rPr lang="pl-PL" sz="1600" kern="1200" dirty="0" smtClean="0"/>
            <a:t>operatów</a:t>
          </a:r>
          <a:endParaRPr lang="pl-PL" sz="1600" kern="1200" dirty="0"/>
        </a:p>
      </dsp:txBody>
      <dsp:txXfrm rot="-5400000">
        <a:off x="903292" y="2334059"/>
        <a:ext cx="6424243" cy="756880"/>
      </dsp:txXfrm>
    </dsp:sp>
    <dsp:sp modelId="{DF0496E2-529E-4FFE-954D-2B661B08E977}">
      <dsp:nvSpPr>
        <dsp:cNvPr id="0" name=""/>
        <dsp:cNvSpPr/>
      </dsp:nvSpPr>
      <dsp:spPr>
        <a:xfrm rot="5400000">
          <a:off x="-193562" y="3631022"/>
          <a:ext cx="1290416" cy="90329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b="1" kern="1200" dirty="0" smtClean="0"/>
            <a:t>dane z map</a:t>
          </a:r>
          <a:endParaRPr lang="pl-PL" sz="1300" b="1" kern="1200" dirty="0"/>
        </a:p>
      </dsp:txBody>
      <dsp:txXfrm rot="-5400000">
        <a:off x="1" y="3889106"/>
        <a:ext cx="903291" cy="387125"/>
      </dsp:txXfrm>
    </dsp:sp>
    <dsp:sp modelId="{5EFB690F-8FAA-45C8-9424-6D6F374E5D21}">
      <dsp:nvSpPr>
        <dsp:cNvPr id="0" name=""/>
        <dsp:cNvSpPr/>
      </dsp:nvSpPr>
      <dsp:spPr>
        <a:xfrm rot="5400000">
          <a:off x="3716500" y="624251"/>
          <a:ext cx="838770" cy="6465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400" kern="1200" dirty="0" smtClean="0"/>
            <a:t>Wykorzystanie danych </a:t>
          </a:r>
          <a:r>
            <a:rPr lang="pl-PL" sz="1400" kern="1200" dirty="0" err="1" smtClean="0"/>
            <a:t>geolokalizacyjnych</a:t>
          </a:r>
          <a:r>
            <a:rPr lang="pl-PL" sz="1400" kern="1200" dirty="0" smtClean="0"/>
            <a:t> do budowy modeli</a:t>
          </a:r>
          <a:endParaRPr lang="pl-P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400" kern="1200" dirty="0" smtClean="0"/>
            <a:t>Dane ze zdjęć satelitarnych wykorzystywane do oceny aktywności ekonomicznej podmiotów gospodarczych</a:t>
          </a:r>
          <a:endParaRPr lang="pl-P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400" kern="1200" dirty="0" smtClean="0"/>
            <a:t>Potencjalna zmiana źródła danych z Open </a:t>
          </a:r>
          <a:r>
            <a:rPr lang="pl-PL" sz="1400" kern="1200" dirty="0" err="1" smtClean="0"/>
            <a:t>Street</a:t>
          </a:r>
          <a:r>
            <a:rPr lang="pl-PL" sz="1400" kern="1200" dirty="0" smtClean="0"/>
            <a:t> </a:t>
          </a:r>
          <a:r>
            <a:rPr lang="pl-PL" sz="1400" kern="1200" dirty="0" err="1" smtClean="0"/>
            <a:t>Maps</a:t>
          </a:r>
          <a:r>
            <a:rPr lang="pl-PL" sz="1400" kern="1200" dirty="0" smtClean="0"/>
            <a:t> na Google </a:t>
          </a:r>
          <a:r>
            <a:rPr lang="pl-PL" sz="1400" kern="1200" dirty="0" err="1" smtClean="0"/>
            <a:t>Maps</a:t>
          </a:r>
          <a:endParaRPr lang="pl-PL" sz="1400" kern="1200" dirty="0"/>
        </a:p>
      </dsp:txBody>
      <dsp:txXfrm rot="-5400000">
        <a:off x="903292" y="3478405"/>
        <a:ext cx="6424243" cy="756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PKO Bank Polski" pitchFamily="34" charset="0"/>
                <a:cs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PKO Bank Polski" pitchFamily="34" charset="0"/>
                <a:cs typeface="Arial" charset="0"/>
              </a:defRPr>
            </a:lvl1pPr>
          </a:lstStyle>
          <a:p>
            <a:pPr>
              <a:defRPr/>
            </a:pPr>
            <a:fld id="{67DFDF75-4769-4488-A4D6-CA273A84EB7B}" type="datetimeFigureOut">
              <a:rPr lang="pl-PL"/>
              <a:pPr>
                <a:defRPr/>
              </a:pPr>
              <a:t>2018-09-27</a:t>
            </a:fld>
            <a:endParaRPr lang="pl-PL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PKO Bank Polski" pitchFamily="34" charset="0"/>
                <a:cs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PKO Bank Polski" pitchFamily="34" charset="0"/>
                <a:cs typeface="Arial" charset="0"/>
              </a:defRPr>
            </a:lvl1pPr>
          </a:lstStyle>
          <a:p>
            <a:pPr>
              <a:defRPr/>
            </a:pPr>
            <a:fld id="{27743E89-9F88-4323-B2D3-76F8418C83A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4628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3787854-7841-479B-A32C-BA86438E088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9514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0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0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0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1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151" algn="l" defTabSz="914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83" algn="l" defTabSz="914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13" algn="l" defTabSz="914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44" algn="l" defTabSz="914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l-PL" altLang="pl-P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l-PL" altLang="pl-PL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l-PL" altLang="pl-P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5993" indent="-225993"/>
            <a:endParaRPr lang="pl-PL" dirty="0" smtClean="0">
              <a:latin typeface="Times New Roman" pitchFamily="18" charset="0"/>
            </a:endParaRPr>
          </a:p>
        </p:txBody>
      </p:sp>
      <p:sp>
        <p:nvSpPr>
          <p:cNvPr id="92164" name="Symbol zastępczy numeru slajdu 3"/>
          <p:cNvSpPr txBox="1">
            <a:spLocks noGrp="1"/>
          </p:cNvSpPr>
          <p:nvPr/>
        </p:nvSpPr>
        <p:spPr bwMode="auto">
          <a:xfrm>
            <a:off x="3851276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397" tIns="45199" rIns="90397" bIns="45199" anchor="b"/>
          <a:lstStyle/>
          <a:p>
            <a:pPr algn="r" defTabSz="520636" eaLnBrk="0" hangingPunct="0"/>
            <a:fld id="{F08222AA-818F-48BA-96A1-26DE6163E4E4}" type="slidenum">
              <a:rPr lang="pl-PL" sz="1200">
                <a:solidFill>
                  <a:prstClr val="black"/>
                </a:solidFill>
                <a:latin typeface="Times New Roman" pitchFamily="18" charset="0"/>
                <a:cs typeface="+mn-cs"/>
              </a:rPr>
              <a:pPr algn="r" defTabSz="520636" eaLnBrk="0" hangingPunct="0"/>
              <a:t>11</a:t>
            </a:fld>
            <a:endParaRPr lang="pl-PL" sz="1200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l-PL" altLang="pl-P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l-PL" altLang="pl-P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l-PL" altLang="pl-P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l-PL" altLang="pl-P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l-PL" altLang="pl-P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l-PL" altLang="pl-P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l-PL" alt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KO_PPT_Parasol_bg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3"/>
            <a:ext cx="9147175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492503" y="4041778"/>
            <a:ext cx="4822825" cy="1619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aseline="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 smtClean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492503" y="5661027"/>
            <a:ext cx="4822825" cy="71913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defRPr sz="140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0863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748973" y="1255604"/>
            <a:ext cx="6895052" cy="5125836"/>
          </a:xfrm>
          <a:prstGeom prst="rect">
            <a:avLst/>
          </a:prstGeom>
        </p:spPr>
        <p:txBody>
          <a:bodyPr lIns="0" tIns="0" rIns="0" bIns="0"/>
          <a:lstStyle>
            <a:lvl1pPr marL="284016" indent="-284016">
              <a:spcBef>
                <a:spcPts val="1052"/>
              </a:spcBef>
              <a:spcAft>
                <a:spcPts val="1052"/>
              </a:spcAft>
              <a:buFont typeface="+mj-lt"/>
              <a:buAutoNum type="arabicPeriod"/>
              <a:defRPr sz="2500" b="0" i="0">
                <a:solidFill>
                  <a:schemeClr val="tx2"/>
                </a:solidFill>
                <a:latin typeface="PKO Bank Polski Regular"/>
                <a:cs typeface="PKO Bank Polski Regular"/>
              </a:defRPr>
            </a:lvl1pPr>
            <a:lvl2pPr marL="284016" marR="0" indent="0" algn="l" defTabSz="457088" rtl="0" eaLnBrk="1" fontAlgn="auto" latinLnBrk="0" hangingPunct="1">
              <a:lnSpc>
                <a:spcPts val="184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chemeClr val="tx1"/>
                </a:solidFill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</p:txBody>
      </p:sp>
      <p:pic>
        <p:nvPicPr>
          <p:cNvPr id="3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6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057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8973" y="1255604"/>
            <a:ext cx="6849232" cy="5125836"/>
          </a:xfrm>
          <a:prstGeom prst="rect">
            <a:avLst/>
          </a:prstGeom>
        </p:spPr>
        <p:txBody>
          <a:bodyPr lIns="0" tIns="47337" rIns="0" bIns="0"/>
          <a:lstStyle>
            <a:lvl1pPr marL="284016" indent="-284016">
              <a:lnSpc>
                <a:spcPts val="2455"/>
              </a:lnSpc>
              <a:spcBef>
                <a:spcPts val="0"/>
              </a:spcBef>
              <a:spcAft>
                <a:spcPts val="1929"/>
              </a:spcAft>
              <a:buFont typeface="+mj-lt"/>
              <a:buAutoNum type="arabicPeriod"/>
              <a:defRPr sz="2500" b="0" i="0">
                <a:solidFill>
                  <a:schemeClr val="tx2"/>
                </a:solidFill>
                <a:latin typeface="PKO Bank Polski Regular"/>
                <a:cs typeface="PKO Bank Polski Regular"/>
              </a:defRPr>
            </a:lvl1pPr>
            <a:lvl2pPr marL="252459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aseline="0">
                <a:solidFill>
                  <a:schemeClr val="tx2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4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6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37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913518" y="172786"/>
            <a:ext cx="5211799" cy="869214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ct val="100000"/>
              </a:lnSpc>
              <a:spcBef>
                <a:spcPts val="0"/>
              </a:spcBef>
              <a:defRPr sz="1800" b="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913519" y="1255604"/>
            <a:ext cx="7684687" cy="4917172"/>
          </a:xfrm>
          <a:prstGeom prst="rect">
            <a:avLst/>
          </a:prstGeom>
        </p:spPr>
        <p:txBody>
          <a:bodyPr lIns="0" tIns="0" rIns="0" bIns="0" numCol="2" spcCol="315573" anchor="t"/>
          <a:lstStyle>
            <a:lvl1pPr marL="0" indent="0">
              <a:lnSpc>
                <a:spcPts val="1666"/>
              </a:lnSpc>
              <a:buNone/>
              <a:defRPr sz="1200" b="0" i="0">
                <a:latin typeface="PKO Bank Polski Light"/>
                <a:cs typeface="PKO Bank Polski Light"/>
              </a:defRPr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  <a:endParaRPr lang="pl-PL" dirty="0" smtClean="0"/>
          </a:p>
        </p:txBody>
      </p:sp>
      <p:pic>
        <p:nvPicPr>
          <p:cNvPr id="4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6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631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18" y="1255604"/>
            <a:ext cx="3670122" cy="4917172"/>
          </a:xfrm>
          <a:prstGeom prst="rect">
            <a:avLst/>
          </a:prstGeom>
        </p:spPr>
        <p:txBody>
          <a:bodyPr lIns="0" tIns="0" rIns="0" bIns="0" numCol="1" spcCol="0" anchor="t"/>
          <a:lstStyle>
            <a:lvl1pPr marL="0" indent="0">
              <a:lnSpc>
                <a:spcPts val="1666"/>
              </a:lnSpc>
              <a:buNone/>
              <a:defRPr sz="1200" b="0" i="0">
                <a:latin typeface="PKO Bank Polski Light"/>
                <a:cs typeface="PKO Bank Polski Light"/>
              </a:defRPr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938410" y="1255604"/>
            <a:ext cx="3670143" cy="49171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666"/>
              </a:lnSpc>
              <a:defRPr sz="1200" b="0" i="0">
                <a:solidFill>
                  <a:schemeClr val="tx1"/>
                </a:solidFill>
                <a:latin typeface="PKO Bank Polski Regular"/>
                <a:cs typeface="PKO Bank Polski Regular"/>
              </a:defRPr>
            </a:lvl1pPr>
          </a:lstStyle>
          <a:p>
            <a:pPr lvl="0"/>
            <a:endParaRPr lang="pl-PL" dirty="0" smtClean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913518" y="172786"/>
            <a:ext cx="5211799" cy="869214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ct val="100000"/>
              </a:lnSpc>
              <a:spcBef>
                <a:spcPts val="0"/>
              </a:spcBef>
              <a:defRPr sz="1800" b="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5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6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987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6025" y="1255604"/>
            <a:ext cx="3674236" cy="4917172"/>
          </a:xfrm>
          <a:prstGeom prst="rect">
            <a:avLst/>
          </a:prstGeom>
        </p:spPr>
        <p:txBody>
          <a:bodyPr lIns="0" tIns="0" rIns="0" bIns="0" numCol="1" spcCol="0" anchor="t"/>
          <a:lstStyle>
            <a:lvl1pPr marL="0" indent="0">
              <a:lnSpc>
                <a:spcPts val="1666"/>
              </a:lnSpc>
              <a:buNone/>
              <a:defRPr sz="1200" b="0" i="0">
                <a:latin typeface="PKO Bank Polski Light"/>
                <a:cs typeface="PKO Bank Polski Light"/>
              </a:defRPr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913518" y="1255604"/>
            <a:ext cx="3670122" cy="49171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666"/>
              </a:lnSpc>
              <a:defRPr sz="1200" b="0" i="0">
                <a:solidFill>
                  <a:schemeClr val="tx1"/>
                </a:solidFill>
                <a:latin typeface="PKO Bank Polski Regular"/>
                <a:cs typeface="PKO Bank Polski Regular"/>
              </a:defRPr>
            </a:lvl1pPr>
          </a:lstStyle>
          <a:p>
            <a:pPr lvl="0"/>
            <a:endParaRPr lang="pl-PL" dirty="0" smtClean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913518" y="172786"/>
            <a:ext cx="5211799" cy="869214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ct val="100000"/>
              </a:lnSpc>
              <a:spcBef>
                <a:spcPts val="0"/>
              </a:spcBef>
              <a:defRPr sz="1800" b="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5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6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956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Objec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913518" y="1255604"/>
            <a:ext cx="7686744" cy="49171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666"/>
              </a:lnSpc>
              <a:defRPr sz="1200" b="0" i="0">
                <a:solidFill>
                  <a:schemeClr val="tx1"/>
                </a:solidFill>
                <a:latin typeface="PKO Bank Polski Regular"/>
                <a:cs typeface="PKO Bank Polski Regular"/>
              </a:defRPr>
            </a:lvl1pPr>
          </a:lstStyle>
          <a:p>
            <a:pPr lvl="0"/>
            <a:endParaRPr lang="pl-PL" dirty="0" smtClean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913518" y="172786"/>
            <a:ext cx="5211799" cy="869214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ct val="100000"/>
              </a:lnSpc>
              <a:spcBef>
                <a:spcPts val="0"/>
              </a:spcBef>
              <a:defRPr sz="1800" b="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4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6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4632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915811" y="1255604"/>
            <a:ext cx="3678176" cy="49171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666"/>
              </a:lnSpc>
              <a:defRPr sz="1200" b="0" i="0" baseline="0">
                <a:solidFill>
                  <a:schemeClr val="tx1"/>
                </a:solidFill>
                <a:latin typeface="PKO Bank Polski Regular"/>
                <a:cs typeface="PKO Bank Polski Regular"/>
              </a:defRPr>
            </a:lvl1pPr>
          </a:lstStyle>
          <a:p>
            <a:pPr lvl="0"/>
            <a:endParaRPr lang="pl-PL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940098" y="1255604"/>
            <a:ext cx="3668455" cy="49171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666"/>
              </a:lnSpc>
              <a:defRPr sz="1200" b="0" i="0">
                <a:solidFill>
                  <a:schemeClr val="tx1"/>
                </a:solidFill>
                <a:latin typeface="PKO Bank Polski Regular"/>
                <a:cs typeface="PKO Bank Polski Regular"/>
              </a:defRPr>
            </a:lvl1pPr>
          </a:lstStyle>
          <a:p>
            <a:pPr lvl="0"/>
            <a:endParaRPr lang="pl-PL" dirty="0" smtClean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913518" y="172786"/>
            <a:ext cx="5211799" cy="869214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ct val="100000"/>
              </a:lnSpc>
              <a:spcBef>
                <a:spcPts val="0"/>
              </a:spcBef>
              <a:defRPr sz="1800" b="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5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6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8833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6358563" y="286472"/>
            <a:ext cx="0" cy="28503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</p:spPr>
        <p:txBody>
          <a:bodyPr lIns="91400" tIns="45701" rIns="91400" bIns="45701"/>
          <a:lstStyle/>
          <a:p>
            <a:pPr defTabSz="456442">
              <a:defRPr/>
            </a:pPr>
            <a:endParaRPr lang="pl-PL" sz="1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395205" y="643478"/>
            <a:ext cx="8763735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</p:spPr>
        <p:txBody>
          <a:bodyPr lIns="91400" tIns="45701" rIns="91400" bIns="45701"/>
          <a:lstStyle/>
          <a:p>
            <a:pPr defTabSz="456442">
              <a:defRPr/>
            </a:pPr>
            <a:endParaRPr lang="pl-PL" sz="1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pic>
        <p:nvPicPr>
          <p:cNvPr id="4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6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1807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1682" y="3433114"/>
            <a:ext cx="5145117" cy="1754029"/>
          </a:xfrm>
          <a:prstGeom prst="rect">
            <a:avLst/>
          </a:prstGeom>
        </p:spPr>
        <p:txBody>
          <a:bodyPr lIns="80165" tIns="40083" rIns="80165" bIns="40083" anchor="t"/>
          <a:lstStyle>
            <a:lvl1pPr algn="l">
              <a:defRPr b="0" i="0">
                <a:solidFill>
                  <a:schemeClr val="bg1"/>
                </a:solidFill>
                <a:latin typeface="PKO Bank Polski Bold"/>
                <a:cs typeface="PKO Bank Polski Bold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1682" y="5686592"/>
            <a:ext cx="5145117" cy="607585"/>
          </a:xfrm>
          <a:prstGeom prst="rect">
            <a:avLst/>
          </a:prstGeom>
        </p:spPr>
        <p:txBody>
          <a:bodyPr lIns="80165" tIns="40083" rIns="80165" bIns="40083" anchor="t">
            <a:normAutofit/>
          </a:bodyPr>
          <a:lstStyle>
            <a:lvl1pPr marL="0" indent="0" algn="l">
              <a:buNone/>
              <a:defRPr sz="1300" b="0" i="0">
                <a:solidFill>
                  <a:schemeClr val="bg1"/>
                </a:solidFill>
                <a:latin typeface="PKO Bank Polski Light"/>
                <a:cs typeface="PKO Bank Polski Light"/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5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492501" y="4041776"/>
            <a:ext cx="4822825" cy="1619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smtClean="0">
                <a:solidFill>
                  <a:schemeClr val="tx1"/>
                </a:solidFill>
                <a:cs typeface="Arial" charset="0"/>
              </a:defRPr>
            </a:lvl1pPr>
          </a:lstStyle>
          <a:p>
            <a:r>
              <a:rPr lang="pl-PL" dirty="0" smtClean="0"/>
              <a:t>Kliknij, aby edytować styl wzorca tytułu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492501" y="5661026"/>
            <a:ext cx="4822825" cy="71913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defRPr sz="1400" smtClean="0">
                <a:solidFill>
                  <a:schemeClr val="tx1"/>
                </a:solidFill>
                <a:cs typeface="Arial" charset="0"/>
              </a:defRPr>
            </a:lvl1pPr>
          </a:lstStyle>
          <a:p>
            <a:r>
              <a:rPr lang="pl-PL" dirty="0" smtClean="0"/>
              <a:t>Kliknij, aby edytować styl wzorca podtytułu</a:t>
            </a:r>
          </a:p>
        </p:txBody>
      </p:sp>
      <p:pic>
        <p:nvPicPr>
          <p:cNvPr id="4" name="Picture 2" descr="C:\Documents and Settings\N1407316\Pulpit\weryfikacja\slajd otwierający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00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1407316\Pulpit\weryfikacja\slajd otwierający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492503" y="4041778"/>
            <a:ext cx="4822825" cy="1619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smtClean="0">
                <a:solidFill>
                  <a:schemeClr val="tx1"/>
                </a:solidFill>
                <a:cs typeface="Arial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 smtClean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492503" y="5661027"/>
            <a:ext cx="4822825" cy="71913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defRPr sz="1400" smtClean="0">
                <a:solidFill>
                  <a:schemeClr val="tx1"/>
                </a:solidFill>
                <a:cs typeface="Arial" charset="0"/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78862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423" y="1974315"/>
            <a:ext cx="6900164" cy="1544542"/>
          </a:xfrm>
          <a:prstGeom prst="rect">
            <a:avLst/>
          </a:prstGeom>
        </p:spPr>
        <p:txBody>
          <a:bodyPr lIns="80165" tIns="40083" rIns="80165" bIns="40083" anchor="b">
            <a:normAutofit/>
          </a:bodyPr>
          <a:lstStyle>
            <a:lvl1pPr marL="315612" indent="-315612">
              <a:buFont typeface="+mj-lt"/>
              <a:buAutoNum type="arabicPeriod"/>
              <a:defRPr sz="3200" b="0" i="0">
                <a:solidFill>
                  <a:schemeClr val="tx2"/>
                </a:solidFill>
                <a:latin typeface="PKO Bank Polski Light"/>
                <a:cs typeface="PKO Bank Polski Regular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422" y="3467677"/>
            <a:ext cx="6900164" cy="2099780"/>
          </a:xfrm>
          <a:prstGeom prst="rect">
            <a:avLst/>
          </a:prstGeom>
        </p:spPr>
        <p:txBody>
          <a:bodyPr lIns="80165" tIns="40083" rIns="80165" bIns="40083">
            <a:normAutofit/>
          </a:bodyPr>
          <a:lstStyle>
            <a:lvl1pPr>
              <a:lnSpc>
                <a:spcPts val="2104"/>
              </a:lnSpc>
              <a:defRPr sz="1900" b="0" i="0">
                <a:solidFill>
                  <a:schemeClr val="tx1"/>
                </a:solidFill>
                <a:latin typeface="PKO Bank Polski Regular"/>
                <a:cs typeface="PKO Bank Polski Regular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4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5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0760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748973" y="1255604"/>
            <a:ext cx="6895052" cy="5125836"/>
          </a:xfrm>
          <a:prstGeom prst="rect">
            <a:avLst/>
          </a:prstGeom>
        </p:spPr>
        <p:txBody>
          <a:bodyPr lIns="0" tIns="0" rIns="0" bIns="0"/>
          <a:lstStyle>
            <a:lvl1pPr marL="284051" indent="-284051">
              <a:spcBef>
                <a:spcPts val="1052"/>
              </a:spcBef>
              <a:spcAft>
                <a:spcPts val="1052"/>
              </a:spcAft>
              <a:buFont typeface="+mj-lt"/>
              <a:buAutoNum type="arabicPeriod"/>
              <a:defRPr sz="2500" b="0" i="0">
                <a:solidFill>
                  <a:schemeClr val="tx2"/>
                </a:solidFill>
                <a:latin typeface="PKO Bank Polski Regular"/>
                <a:cs typeface="PKO Bank Polski Regular"/>
              </a:defRPr>
            </a:lvl1pPr>
            <a:lvl2pPr marL="284051" marR="0" indent="0" algn="l" defTabSz="457144" rtl="0" eaLnBrk="1" fontAlgn="auto" latinLnBrk="0" hangingPunct="1">
              <a:lnSpc>
                <a:spcPts val="184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chemeClr val="tx1"/>
                </a:solidFill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</p:txBody>
      </p:sp>
      <p:pic>
        <p:nvPicPr>
          <p:cNvPr id="3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5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6597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8973" y="1255604"/>
            <a:ext cx="6849232" cy="5125836"/>
          </a:xfrm>
          <a:prstGeom prst="rect">
            <a:avLst/>
          </a:prstGeom>
        </p:spPr>
        <p:txBody>
          <a:bodyPr lIns="0" tIns="47342" rIns="0" bIns="0"/>
          <a:lstStyle>
            <a:lvl1pPr marL="284051" indent="-284051">
              <a:lnSpc>
                <a:spcPts val="2455"/>
              </a:lnSpc>
              <a:spcBef>
                <a:spcPts val="0"/>
              </a:spcBef>
              <a:spcAft>
                <a:spcPts val="1929"/>
              </a:spcAft>
              <a:buFont typeface="+mj-lt"/>
              <a:buAutoNum type="arabicPeriod"/>
              <a:defRPr sz="2500" b="0" i="0">
                <a:solidFill>
                  <a:schemeClr val="tx2"/>
                </a:solidFill>
                <a:latin typeface="PKO Bank Polski Regular"/>
                <a:cs typeface="PKO Bank Polski Regular"/>
              </a:defRPr>
            </a:lvl1pPr>
            <a:lvl2pPr marL="25249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aseline="0">
                <a:solidFill>
                  <a:schemeClr val="tx2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4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5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929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913517" y="172786"/>
            <a:ext cx="5211799" cy="869214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ct val="100000"/>
              </a:lnSpc>
              <a:spcBef>
                <a:spcPts val="0"/>
              </a:spcBef>
              <a:defRPr sz="1800" b="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913518" y="1255604"/>
            <a:ext cx="7684687" cy="4917172"/>
          </a:xfrm>
          <a:prstGeom prst="rect">
            <a:avLst/>
          </a:prstGeom>
        </p:spPr>
        <p:txBody>
          <a:bodyPr lIns="0" tIns="0" rIns="0" bIns="0" numCol="2" spcCol="315612" anchor="t"/>
          <a:lstStyle>
            <a:lvl1pPr marL="0" indent="0">
              <a:lnSpc>
                <a:spcPts val="1666"/>
              </a:lnSpc>
              <a:buNone/>
              <a:defRPr sz="1200" b="0" i="0">
                <a:latin typeface="PKO Bank Polski Light"/>
                <a:cs typeface="PKO Bank Polski Light"/>
              </a:defRPr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4" indent="0">
              <a:buNone/>
              <a:defRPr sz="1600" b="1"/>
            </a:lvl5pPr>
            <a:lvl6pPr marL="2285717" indent="0">
              <a:buNone/>
              <a:defRPr sz="1600" b="1"/>
            </a:lvl6pPr>
            <a:lvl7pPr marL="2742861" indent="0">
              <a:buNone/>
              <a:defRPr sz="1600" b="1"/>
            </a:lvl7pPr>
            <a:lvl8pPr marL="3200004" indent="0">
              <a:buNone/>
              <a:defRPr sz="1600" b="1"/>
            </a:lvl8pPr>
            <a:lvl9pPr marL="3657148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  <a:endParaRPr lang="pl-PL" dirty="0" smtClean="0"/>
          </a:p>
        </p:txBody>
      </p:sp>
      <p:pic>
        <p:nvPicPr>
          <p:cNvPr id="4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5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944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18" y="1255604"/>
            <a:ext cx="3670122" cy="4917172"/>
          </a:xfrm>
          <a:prstGeom prst="rect">
            <a:avLst/>
          </a:prstGeom>
        </p:spPr>
        <p:txBody>
          <a:bodyPr lIns="0" tIns="0" rIns="0" bIns="0" numCol="1" spcCol="0" anchor="t"/>
          <a:lstStyle>
            <a:lvl1pPr marL="0" indent="0">
              <a:lnSpc>
                <a:spcPts val="1666"/>
              </a:lnSpc>
              <a:buNone/>
              <a:defRPr sz="1200" b="0" i="0">
                <a:latin typeface="PKO Bank Polski Light"/>
                <a:cs typeface="PKO Bank Polski Light"/>
              </a:defRPr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4" indent="0">
              <a:buNone/>
              <a:defRPr sz="1600" b="1"/>
            </a:lvl5pPr>
            <a:lvl6pPr marL="2285717" indent="0">
              <a:buNone/>
              <a:defRPr sz="1600" b="1"/>
            </a:lvl6pPr>
            <a:lvl7pPr marL="2742861" indent="0">
              <a:buNone/>
              <a:defRPr sz="1600" b="1"/>
            </a:lvl7pPr>
            <a:lvl8pPr marL="3200004" indent="0">
              <a:buNone/>
              <a:defRPr sz="1600" b="1"/>
            </a:lvl8pPr>
            <a:lvl9pPr marL="3657148" indent="0">
              <a:buNone/>
              <a:defRPr sz="1600" b="1"/>
            </a:lvl9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938409" y="1255604"/>
            <a:ext cx="3670143" cy="49171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666"/>
              </a:lnSpc>
              <a:defRPr sz="1200" b="0" i="0">
                <a:solidFill>
                  <a:schemeClr val="tx1"/>
                </a:solidFill>
                <a:latin typeface="PKO Bank Polski Regular"/>
                <a:cs typeface="PKO Bank Polski Regular"/>
              </a:defRPr>
            </a:lvl1pPr>
          </a:lstStyle>
          <a:p>
            <a:pPr lvl="0"/>
            <a:endParaRPr lang="pl-PL" dirty="0" smtClean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913517" y="172786"/>
            <a:ext cx="5211799" cy="869214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ct val="100000"/>
              </a:lnSpc>
              <a:spcBef>
                <a:spcPts val="0"/>
              </a:spcBef>
              <a:defRPr sz="1800" b="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5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5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4610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6025" y="1255604"/>
            <a:ext cx="3674236" cy="4917172"/>
          </a:xfrm>
          <a:prstGeom prst="rect">
            <a:avLst/>
          </a:prstGeom>
        </p:spPr>
        <p:txBody>
          <a:bodyPr lIns="0" tIns="0" rIns="0" bIns="0" numCol="1" spcCol="0" anchor="t"/>
          <a:lstStyle>
            <a:lvl1pPr marL="0" indent="0">
              <a:lnSpc>
                <a:spcPts val="1666"/>
              </a:lnSpc>
              <a:buNone/>
              <a:defRPr sz="1200" b="0" i="0">
                <a:latin typeface="PKO Bank Polski Light"/>
                <a:cs typeface="PKO Bank Polski Light"/>
              </a:defRPr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4" indent="0">
              <a:buNone/>
              <a:defRPr sz="1600" b="1"/>
            </a:lvl5pPr>
            <a:lvl6pPr marL="2285717" indent="0">
              <a:buNone/>
              <a:defRPr sz="1600" b="1"/>
            </a:lvl6pPr>
            <a:lvl7pPr marL="2742861" indent="0">
              <a:buNone/>
              <a:defRPr sz="1600" b="1"/>
            </a:lvl7pPr>
            <a:lvl8pPr marL="3200004" indent="0">
              <a:buNone/>
              <a:defRPr sz="1600" b="1"/>
            </a:lvl8pPr>
            <a:lvl9pPr marL="3657148" indent="0">
              <a:buNone/>
              <a:defRPr sz="1600" b="1"/>
            </a:lvl9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913518" y="1255604"/>
            <a:ext cx="3670122" cy="49171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666"/>
              </a:lnSpc>
              <a:defRPr sz="1200" b="0" i="0">
                <a:solidFill>
                  <a:schemeClr val="tx1"/>
                </a:solidFill>
                <a:latin typeface="PKO Bank Polski Regular"/>
                <a:cs typeface="PKO Bank Polski Regular"/>
              </a:defRPr>
            </a:lvl1pPr>
          </a:lstStyle>
          <a:p>
            <a:pPr lvl="0"/>
            <a:endParaRPr lang="pl-PL" dirty="0" smtClean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913517" y="172786"/>
            <a:ext cx="5211799" cy="869214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ct val="100000"/>
              </a:lnSpc>
              <a:spcBef>
                <a:spcPts val="0"/>
              </a:spcBef>
              <a:defRPr sz="1800" b="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5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5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0567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Objec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913517" y="1255604"/>
            <a:ext cx="7686744" cy="49171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666"/>
              </a:lnSpc>
              <a:defRPr sz="1200" b="0" i="0">
                <a:solidFill>
                  <a:schemeClr val="tx1"/>
                </a:solidFill>
                <a:latin typeface="PKO Bank Polski Regular"/>
                <a:cs typeface="PKO Bank Polski Regular"/>
              </a:defRPr>
            </a:lvl1pPr>
          </a:lstStyle>
          <a:p>
            <a:pPr lvl="0"/>
            <a:endParaRPr lang="pl-PL" dirty="0" smtClean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913517" y="172786"/>
            <a:ext cx="5211799" cy="869214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ct val="100000"/>
              </a:lnSpc>
              <a:spcBef>
                <a:spcPts val="0"/>
              </a:spcBef>
              <a:defRPr sz="1800" b="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4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5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31484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915811" y="1255604"/>
            <a:ext cx="3678176" cy="49171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666"/>
              </a:lnSpc>
              <a:defRPr sz="1200" b="0" i="0" baseline="0">
                <a:solidFill>
                  <a:schemeClr val="tx1"/>
                </a:solidFill>
                <a:latin typeface="PKO Bank Polski Regular"/>
                <a:cs typeface="PKO Bank Polski Regular"/>
              </a:defRPr>
            </a:lvl1pPr>
          </a:lstStyle>
          <a:p>
            <a:pPr lvl="0"/>
            <a:endParaRPr lang="pl-PL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940097" y="1255604"/>
            <a:ext cx="3668455" cy="49171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666"/>
              </a:lnSpc>
              <a:defRPr sz="1200" b="0" i="0">
                <a:solidFill>
                  <a:schemeClr val="tx1"/>
                </a:solidFill>
                <a:latin typeface="PKO Bank Polski Regular"/>
                <a:cs typeface="PKO Bank Polski Regular"/>
              </a:defRPr>
            </a:lvl1pPr>
          </a:lstStyle>
          <a:p>
            <a:pPr lvl="0"/>
            <a:endParaRPr lang="pl-PL" dirty="0" smtClean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913517" y="172786"/>
            <a:ext cx="5211799" cy="869214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ct val="100000"/>
              </a:lnSpc>
              <a:spcBef>
                <a:spcPts val="0"/>
              </a:spcBef>
              <a:defRPr sz="1800" b="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5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5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71689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6358563" y="286471"/>
            <a:ext cx="0" cy="28503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</p:spPr>
        <p:txBody>
          <a:bodyPr lIns="91412" tIns="45707" rIns="91412" bIns="45707"/>
          <a:lstStyle/>
          <a:p>
            <a:pPr defTabSz="456498">
              <a:defRPr/>
            </a:pPr>
            <a:endParaRPr lang="pl-PL" sz="1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395204" y="643478"/>
            <a:ext cx="8763735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</p:spPr>
        <p:txBody>
          <a:bodyPr lIns="91412" tIns="45707" rIns="91412" bIns="45707"/>
          <a:lstStyle/>
          <a:p>
            <a:pPr defTabSz="456498">
              <a:defRPr/>
            </a:pPr>
            <a:endParaRPr lang="pl-PL" sz="1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pic>
        <p:nvPicPr>
          <p:cNvPr id="4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5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7024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ajd podstawowy 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ko_ppt_logo0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0"/>
            <a:ext cx="14398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2163" y="441325"/>
            <a:ext cx="6121400" cy="90011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32700" y="6273800"/>
            <a:ext cx="792163" cy="360363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1"/>
          </p:nvPr>
        </p:nvSpPr>
        <p:spPr>
          <a:xfrm>
            <a:off x="792162" y="1628775"/>
            <a:ext cx="7729200" cy="4316400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pic>
        <p:nvPicPr>
          <p:cNvPr id="6" name="Picture 11" descr="pko_ppt_logo0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0"/>
            <a:ext cx="14398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702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pko_ppt_logo01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0"/>
            <a:ext cx="14398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ymbol zastępczy tekstu 7"/>
          <p:cNvSpPr>
            <a:spLocks noGrp="1"/>
          </p:cNvSpPr>
          <p:nvPr>
            <p:ph type="body" sz="quarter" idx="11"/>
          </p:nvPr>
        </p:nvSpPr>
        <p:spPr>
          <a:xfrm>
            <a:off x="1295400" y="1627686"/>
            <a:ext cx="7308850" cy="4321175"/>
          </a:xfrm>
          <a:prstGeom prst="rect">
            <a:avLst/>
          </a:prstGeom>
        </p:spPr>
        <p:txBody>
          <a:bodyPr lIns="0" tIns="0" rIns="0" bIns="0"/>
          <a:lstStyle>
            <a:lvl1pPr marL="360229" indent="-360229">
              <a:buFont typeface="+mj-lt"/>
              <a:buAutoNum type="arabicPeriod"/>
              <a:defRPr lang="pl-PL" sz="2600" baseline="0" smtClean="0">
                <a:solidFill>
                  <a:srgbClr val="00468C"/>
                </a:solidFill>
                <a:latin typeface="+mn-lt"/>
                <a:ea typeface="+mn-ea"/>
                <a:cs typeface="+mn-cs"/>
              </a:defRPr>
            </a:lvl1pPr>
            <a:lvl2pPr marL="628416" marR="0" indent="-266601" algn="l" defTabSz="914061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lang="pl-PL" sz="17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632700" y="6273801"/>
            <a:ext cx="792163" cy="360363"/>
          </a:xfrm>
          <a:prstGeom prst="rect">
            <a:avLst/>
          </a:prstGeom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1F910087-9A10-48C7-8463-AA17897109B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77121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kład jednokolum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ko_ppt_logo01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0"/>
            <a:ext cx="14398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2163" y="441325"/>
            <a:ext cx="6121400" cy="9001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00468C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idx="1"/>
          </p:nvPr>
        </p:nvSpPr>
        <p:spPr bwMode="auto">
          <a:xfrm>
            <a:off x="792162" y="1628775"/>
            <a:ext cx="7812087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pl-PL" altLang="pl-PL" noProof="0" smtClean="0"/>
              <a:t>Kliknij, aby edytować style wzorca tekstu</a:t>
            </a:r>
          </a:p>
          <a:p>
            <a:pPr lvl="1"/>
            <a:r>
              <a:rPr lang="pl-PL" altLang="pl-PL" noProof="0" smtClean="0"/>
              <a:t>Drugi poziom</a:t>
            </a:r>
          </a:p>
          <a:p>
            <a:pPr lvl="2"/>
            <a:r>
              <a:rPr lang="pl-PL" altLang="pl-PL" noProof="0" smtClean="0"/>
              <a:t>Trzeci poziom</a:t>
            </a:r>
          </a:p>
          <a:p>
            <a:pPr lvl="3"/>
            <a:r>
              <a:rPr lang="pl-PL" altLang="pl-PL" noProof="0" smtClean="0"/>
              <a:t>Czwarty poziom</a:t>
            </a:r>
          </a:p>
          <a:p>
            <a:pPr lvl="4"/>
            <a:r>
              <a:rPr lang="pl-PL" altLang="pl-PL" noProof="0" smtClean="0"/>
              <a:t>Piąty poziom</a:t>
            </a:r>
            <a:endParaRPr lang="pl-PL" altLang="pl-PL" noProof="0" dirty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32700" y="6273800"/>
            <a:ext cx="792163" cy="360363"/>
          </a:xfrm>
          <a:prstGeom prst="rect">
            <a:avLst/>
          </a:prstGeom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D5CB3761-057B-49B8-93A4-610FA419969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229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rozdział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pko_ppt_logo01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0"/>
            <a:ext cx="14398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3" y="1881188"/>
            <a:ext cx="7021513" cy="1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pl-PL" altLang="pl-PL" sz="2600" baseline="0" smtClean="0">
                <a:cs typeface="Arial" charset="0"/>
              </a:defRPr>
            </a:lvl1pPr>
          </a:lstStyle>
          <a:p>
            <a:pPr lvl="0"/>
            <a:r>
              <a:rPr lang="pl-PL" altLang="pl-PL" smtClean="0"/>
              <a:t>Kliknij, aby edytować styl</a:t>
            </a:r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95636" y="3609020"/>
            <a:ext cx="7308614" cy="23409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sz="2000" baseline="0" smtClean="0">
                <a:solidFill>
                  <a:schemeClr val="tx1"/>
                </a:solidFill>
                <a:cs typeface="Arial" charset="0"/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pl-PL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32700" y="6273801"/>
            <a:ext cx="792163" cy="360363"/>
          </a:xfrm>
          <a:prstGeom prst="rect">
            <a:avLst/>
          </a:prstGeom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034E3D6D-591A-4BB0-A715-C868E6C5583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665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jednokolum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ko_ppt_logo01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0"/>
            <a:ext cx="14398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2163" y="441328"/>
            <a:ext cx="6121400" cy="9001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00468C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idx="1"/>
          </p:nvPr>
        </p:nvSpPr>
        <p:spPr bwMode="auto">
          <a:xfrm>
            <a:off x="792165" y="1628775"/>
            <a:ext cx="7812087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pl-PL" altLang="pl-PL" noProof="0" smtClean="0"/>
              <a:t>Kliknij, aby edytować style wzorca tekstu</a:t>
            </a:r>
          </a:p>
          <a:p>
            <a:pPr lvl="1"/>
            <a:r>
              <a:rPr lang="pl-PL" altLang="pl-PL" noProof="0" smtClean="0"/>
              <a:t>Drugi poziom</a:t>
            </a:r>
          </a:p>
          <a:p>
            <a:pPr lvl="2"/>
            <a:r>
              <a:rPr lang="pl-PL" altLang="pl-PL" noProof="0" smtClean="0"/>
              <a:t>Trzeci poziom</a:t>
            </a:r>
          </a:p>
          <a:p>
            <a:pPr lvl="3"/>
            <a:r>
              <a:rPr lang="pl-PL" altLang="pl-PL" noProof="0" smtClean="0"/>
              <a:t>Czwarty poziom</a:t>
            </a:r>
          </a:p>
          <a:p>
            <a:pPr lvl="4"/>
            <a:r>
              <a:rPr lang="pl-PL" altLang="pl-PL" noProof="0" smtClean="0"/>
              <a:t>Piąty poziom</a:t>
            </a:r>
            <a:endParaRPr lang="pl-PL" altLang="pl-PL" noProof="0" dirty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32700" y="6273801"/>
            <a:ext cx="792163" cy="360363"/>
          </a:xfrm>
          <a:prstGeom prst="rect">
            <a:avLst/>
          </a:prstGeom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D5CB3761-057B-49B8-93A4-610FA419969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01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ład dwukolum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pko_ppt_logo0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0"/>
            <a:ext cx="14398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ko_ppt_logo0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0"/>
            <a:ext cx="14398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2163" y="441328"/>
            <a:ext cx="6121400" cy="900113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1"/>
          </p:nvPr>
        </p:nvSpPr>
        <p:spPr>
          <a:xfrm>
            <a:off x="792162" y="1628775"/>
            <a:ext cx="3794400" cy="431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10" name="Symbol zastępczy zawartości 8"/>
          <p:cNvSpPr>
            <a:spLocks noGrp="1"/>
          </p:cNvSpPr>
          <p:nvPr>
            <p:ph sz="quarter" idx="12"/>
          </p:nvPr>
        </p:nvSpPr>
        <p:spPr>
          <a:xfrm>
            <a:off x="4737602" y="1627200"/>
            <a:ext cx="3866650" cy="431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7632700" y="6273801"/>
            <a:ext cx="792163" cy="360363"/>
          </a:xfrm>
          <a:prstGeom prst="rect">
            <a:avLst/>
          </a:prstGeom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82ED5D6A-08A7-4176-98D5-3E83DFA5B80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187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1683" y="3433114"/>
            <a:ext cx="5145117" cy="1754029"/>
          </a:xfrm>
          <a:prstGeom prst="rect">
            <a:avLst/>
          </a:prstGeom>
        </p:spPr>
        <p:txBody>
          <a:bodyPr lIns="80155" tIns="40078" rIns="80155" bIns="40078" anchor="t"/>
          <a:lstStyle>
            <a:lvl1pPr algn="l">
              <a:defRPr b="0" i="0">
                <a:solidFill>
                  <a:schemeClr val="bg1"/>
                </a:solidFill>
                <a:latin typeface="PKO Bank Polski Bold"/>
                <a:cs typeface="PKO Bank Polski Bold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1683" y="5686593"/>
            <a:ext cx="5145117" cy="607585"/>
          </a:xfrm>
          <a:prstGeom prst="rect">
            <a:avLst/>
          </a:prstGeom>
        </p:spPr>
        <p:txBody>
          <a:bodyPr lIns="80155" tIns="40078" rIns="80155" bIns="40078" anchor="t">
            <a:normAutofit/>
          </a:bodyPr>
          <a:lstStyle>
            <a:lvl1pPr marL="0" indent="0" algn="l">
              <a:buNone/>
              <a:defRPr sz="1300" b="0" i="0">
                <a:solidFill>
                  <a:schemeClr val="bg1"/>
                </a:solidFill>
                <a:latin typeface="PKO Bank Polski Light"/>
                <a:cs typeface="PKO Bank Polski Light"/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1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492502" y="4041777"/>
            <a:ext cx="4822825" cy="1619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smtClean="0">
                <a:solidFill>
                  <a:schemeClr val="tx1"/>
                </a:solidFill>
                <a:cs typeface="Arial" charset="0"/>
              </a:defRPr>
            </a:lvl1pPr>
          </a:lstStyle>
          <a:p>
            <a:r>
              <a:rPr lang="pl-PL" dirty="0" smtClean="0"/>
              <a:t>Kliknij, aby edytować styl wzorca tytułu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492502" y="5661027"/>
            <a:ext cx="4822825" cy="71913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defRPr sz="1400" smtClean="0">
                <a:solidFill>
                  <a:schemeClr val="tx1"/>
                </a:solidFill>
                <a:cs typeface="Arial" charset="0"/>
              </a:defRPr>
            </a:lvl1pPr>
          </a:lstStyle>
          <a:p>
            <a:r>
              <a:rPr lang="pl-PL" dirty="0" smtClean="0"/>
              <a:t>Kliknij, aby edytować styl wzorca podtytułu</a:t>
            </a:r>
          </a:p>
        </p:txBody>
      </p:sp>
      <p:pic>
        <p:nvPicPr>
          <p:cNvPr id="4" name="Picture 2" descr="C:\Documents and Settings\N1407316\Pulpit\weryfikacja\slajd otwierający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81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424" y="1974316"/>
            <a:ext cx="6900164" cy="1544542"/>
          </a:xfrm>
          <a:prstGeom prst="rect">
            <a:avLst/>
          </a:prstGeom>
        </p:spPr>
        <p:txBody>
          <a:bodyPr lIns="80155" tIns="40078" rIns="80155" bIns="40078" anchor="b">
            <a:normAutofit/>
          </a:bodyPr>
          <a:lstStyle>
            <a:lvl1pPr marL="315573" indent="-315573">
              <a:buFont typeface="+mj-lt"/>
              <a:buAutoNum type="arabicPeriod"/>
              <a:defRPr sz="3200" b="0" i="0">
                <a:solidFill>
                  <a:schemeClr val="tx2"/>
                </a:solidFill>
                <a:latin typeface="PKO Bank Polski Light"/>
                <a:cs typeface="PKO Bank Polski Regular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423" y="3467677"/>
            <a:ext cx="6900164" cy="2099780"/>
          </a:xfrm>
          <a:prstGeom prst="rect">
            <a:avLst/>
          </a:prstGeom>
        </p:spPr>
        <p:txBody>
          <a:bodyPr lIns="80155" tIns="40078" rIns="80155" bIns="40078">
            <a:normAutofit/>
          </a:bodyPr>
          <a:lstStyle>
            <a:lvl1pPr>
              <a:lnSpc>
                <a:spcPts val="2104"/>
              </a:lnSpc>
              <a:defRPr sz="1900" b="0" i="0">
                <a:solidFill>
                  <a:schemeClr val="tx1"/>
                </a:solidFill>
                <a:latin typeface="PKO Bank Polski Regular"/>
                <a:cs typeface="PKO Bank Polski Regular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4" name="Picture 6" descr="logo pozio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36596" y="290789"/>
            <a:ext cx="1207339" cy="5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77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468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468C"/>
          </a:solidFill>
          <a:latin typeface="PKO Bank Polsk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468C"/>
          </a:solidFill>
          <a:latin typeface="PKO Bank Polsk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468C"/>
          </a:solidFill>
          <a:latin typeface="PKO Bank Polsk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468C"/>
          </a:solidFill>
          <a:latin typeface="PKO Bank Polski" pitchFamily="34" charset="0"/>
          <a:cs typeface="Arial" charset="0"/>
        </a:defRPr>
      </a:lvl5pPr>
      <a:lvl6pPr marL="457032" algn="l" rtl="0" fontAlgn="base">
        <a:spcBef>
          <a:spcPct val="0"/>
        </a:spcBef>
        <a:spcAft>
          <a:spcPct val="0"/>
        </a:spcAft>
        <a:defRPr>
          <a:solidFill>
            <a:srgbClr val="273A7C"/>
          </a:solidFill>
          <a:latin typeface="PKO Bank Polski Rg" pitchFamily="50" charset="0"/>
          <a:cs typeface="Arial" charset="0"/>
        </a:defRPr>
      </a:lvl6pPr>
      <a:lvl7pPr marL="914061" algn="l" rtl="0" fontAlgn="base">
        <a:spcBef>
          <a:spcPct val="0"/>
        </a:spcBef>
        <a:spcAft>
          <a:spcPct val="0"/>
        </a:spcAft>
        <a:defRPr>
          <a:solidFill>
            <a:srgbClr val="273A7C"/>
          </a:solidFill>
          <a:latin typeface="PKO Bank Polski Rg" pitchFamily="50" charset="0"/>
          <a:cs typeface="Arial" charset="0"/>
        </a:defRPr>
      </a:lvl7pPr>
      <a:lvl8pPr marL="1371091" algn="l" rtl="0" fontAlgn="base">
        <a:spcBef>
          <a:spcPct val="0"/>
        </a:spcBef>
        <a:spcAft>
          <a:spcPct val="0"/>
        </a:spcAft>
        <a:defRPr>
          <a:solidFill>
            <a:srgbClr val="273A7C"/>
          </a:solidFill>
          <a:latin typeface="PKO Bank Polski Rg" pitchFamily="50" charset="0"/>
          <a:cs typeface="Arial" charset="0"/>
        </a:defRPr>
      </a:lvl8pPr>
      <a:lvl9pPr marL="1828122" algn="l" rtl="0" fontAlgn="base">
        <a:spcBef>
          <a:spcPct val="0"/>
        </a:spcBef>
        <a:spcAft>
          <a:spcPct val="0"/>
        </a:spcAft>
        <a:defRPr>
          <a:solidFill>
            <a:srgbClr val="273A7C"/>
          </a:solidFill>
          <a:latin typeface="PKO Bank Polski Rg" pitchFamily="50" charset="0"/>
          <a:cs typeface="Arial" charset="0"/>
        </a:defRPr>
      </a:lvl9pPr>
    </p:titleStyle>
    <p:bodyStyle>
      <a:lvl1pPr marL="247559" indent="-247559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defRPr sz="1300">
          <a:solidFill>
            <a:schemeClr val="tx1"/>
          </a:solidFill>
          <a:latin typeface="+mn-lt"/>
          <a:ea typeface="+mn-ea"/>
          <a:cs typeface="+mn-cs"/>
        </a:defRPr>
      </a:lvl1pPr>
      <a:lvl2pPr marL="604614" indent="-247559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sz="1300">
          <a:solidFill>
            <a:schemeClr val="tx1"/>
          </a:solidFill>
          <a:latin typeface="+mn-lt"/>
          <a:cs typeface="+mn-cs"/>
        </a:defRPr>
      </a:lvl2pPr>
      <a:lvl3pPr marL="960082" indent="-247559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sz="1300">
          <a:solidFill>
            <a:schemeClr val="tx1"/>
          </a:solidFill>
          <a:latin typeface="+mn-lt"/>
          <a:cs typeface="+mn-cs"/>
        </a:defRPr>
      </a:lvl3pPr>
      <a:lvl4pPr marL="1328246" indent="-247559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sz="1300">
          <a:solidFill>
            <a:schemeClr val="tx1"/>
          </a:solidFill>
          <a:latin typeface="+mn-lt"/>
          <a:cs typeface="+mn-cs"/>
        </a:defRPr>
      </a:lvl4pPr>
      <a:lvl5pPr marL="1683713" indent="-247559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defRPr sz="1300">
          <a:solidFill>
            <a:schemeClr val="tx1"/>
          </a:solidFill>
          <a:latin typeface="+mn-lt"/>
          <a:cs typeface="+mn-cs"/>
        </a:defRPr>
      </a:lvl5pPr>
      <a:lvl6pPr marL="2513667" indent="-228514" algn="l" rtl="0" fontAlgn="base">
        <a:spcBef>
          <a:spcPct val="20000"/>
        </a:spcBef>
        <a:spcAft>
          <a:spcPct val="0"/>
        </a:spcAft>
        <a:buClr>
          <a:srgbClr val="E4202C"/>
        </a:buClr>
        <a:buChar char="»"/>
        <a:defRPr sz="1300">
          <a:solidFill>
            <a:schemeClr val="tx1"/>
          </a:solidFill>
          <a:latin typeface="+mn-lt"/>
          <a:cs typeface="+mn-cs"/>
        </a:defRPr>
      </a:lvl6pPr>
      <a:lvl7pPr marL="2970698" indent="-228514" algn="l" rtl="0" fontAlgn="base">
        <a:spcBef>
          <a:spcPct val="20000"/>
        </a:spcBef>
        <a:spcAft>
          <a:spcPct val="0"/>
        </a:spcAft>
        <a:buClr>
          <a:srgbClr val="E4202C"/>
        </a:buClr>
        <a:buChar char="»"/>
        <a:defRPr sz="1300">
          <a:solidFill>
            <a:schemeClr val="tx1"/>
          </a:solidFill>
          <a:latin typeface="+mn-lt"/>
          <a:cs typeface="+mn-cs"/>
        </a:defRPr>
      </a:lvl7pPr>
      <a:lvl8pPr marL="3427728" indent="-228514" algn="l" rtl="0" fontAlgn="base">
        <a:spcBef>
          <a:spcPct val="20000"/>
        </a:spcBef>
        <a:spcAft>
          <a:spcPct val="0"/>
        </a:spcAft>
        <a:buClr>
          <a:srgbClr val="E4202C"/>
        </a:buClr>
        <a:buChar char="»"/>
        <a:defRPr sz="1300">
          <a:solidFill>
            <a:schemeClr val="tx1"/>
          </a:solidFill>
          <a:latin typeface="+mn-lt"/>
          <a:cs typeface="+mn-cs"/>
        </a:defRPr>
      </a:lvl8pPr>
      <a:lvl9pPr marL="3884759" indent="-228514" algn="l" rtl="0" fontAlgn="base">
        <a:spcBef>
          <a:spcPct val="20000"/>
        </a:spcBef>
        <a:spcAft>
          <a:spcPct val="0"/>
        </a:spcAft>
        <a:buClr>
          <a:srgbClr val="E4202C"/>
        </a:buClr>
        <a:buChar char="»"/>
        <a:defRPr sz="13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l-PL"/>
      </a:defPPr>
      <a:lvl1pPr marL="0" algn="l" defTabSz="914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2" algn="l" defTabSz="914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1" algn="l" defTabSz="914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1" algn="l" defTabSz="914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2" algn="l" defTabSz="914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1" algn="l" defTabSz="914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83" algn="l" defTabSz="914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13" algn="l" defTabSz="914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44" algn="l" defTabSz="914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 userDrawn="1"/>
        </p:nvSpPr>
        <p:spPr>
          <a:xfrm>
            <a:off x="8659548" y="6530604"/>
            <a:ext cx="371397" cy="258112"/>
          </a:xfrm>
          <a:prstGeom prst="rect">
            <a:avLst/>
          </a:prstGeom>
        </p:spPr>
        <p:txBody>
          <a:bodyPr lIns="80155" tIns="40078" rIns="80155" bIns="40078"/>
          <a:lstStyle>
            <a:defPPr>
              <a:defRPr lang="en-US"/>
            </a:defPPr>
            <a:lvl1pPr marL="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3A29592-722A-48F9-A491-57A661D60F1D}" type="slidenum">
              <a:rPr lang="en-US" sz="1100" smtClean="0">
                <a:solidFill>
                  <a:srgbClr val="000000">
                    <a:lumMod val="65000"/>
                    <a:lumOff val="35000"/>
                  </a:srgbClr>
                </a:solidFill>
                <a:latin typeface="PKO Bank Polski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rgbClr val="000000">
                  <a:lumMod val="65000"/>
                  <a:lumOff val="35000"/>
                </a:srgbClr>
              </a:solidFill>
              <a:latin typeface="PKO Bank Polski"/>
            </a:endParaRPr>
          </a:p>
        </p:txBody>
      </p:sp>
    </p:spTree>
    <p:extLst>
      <p:ext uri="{BB962C8B-B14F-4D97-AF65-F5344CB8AC3E}">
        <p14:creationId xmlns:p14="http://schemas.microsoft.com/office/powerpoint/2010/main" val="178174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47" r:id="rId8"/>
    <p:sldLayoutId id="2147484348" r:id="rId9"/>
    <p:sldLayoutId id="2147484349" r:id="rId10"/>
    <p:sldLayoutId id="2147484350" r:id="rId11"/>
  </p:sldLayoutIdLst>
  <p:hf hdr="0" ftr="0" dt="0"/>
  <p:txStyles>
    <p:titleStyle>
      <a:lvl1pPr algn="l" defTabSz="456442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1pPr>
      <a:lvl2pPr algn="l" defTabSz="456442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2pPr>
      <a:lvl3pPr algn="l" defTabSz="456442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3pPr>
      <a:lvl4pPr algn="l" defTabSz="456442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4pPr>
      <a:lvl5pPr algn="l" defTabSz="456442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5pPr>
      <a:lvl6pPr marL="400777" algn="l" defTabSz="456442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6pPr>
      <a:lvl7pPr marL="801555" algn="l" defTabSz="456442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7pPr>
      <a:lvl8pPr marL="1202334" algn="l" defTabSz="456442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8pPr>
      <a:lvl9pPr marL="1603111" algn="l" defTabSz="456442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9pPr>
    </p:titleStyle>
    <p:bodyStyle>
      <a:lvl1pPr marL="300583" indent="-300583" algn="l" defTabSz="45644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1"/>
          </a:solidFill>
          <a:latin typeface="PKO Bank Polski Bold"/>
          <a:ea typeface="PKO Bank Polski Bold"/>
          <a:cs typeface="PKO Bank Polski Bold"/>
        </a:defRPr>
      </a:lvl1pPr>
      <a:lvl2pPr marL="456442" indent="-55663" algn="l" defTabSz="45644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PKO Bank Polski Bold"/>
          <a:ea typeface="PKO Bank Polski Bold"/>
          <a:cs typeface="PKO Bank Polski Bold"/>
        </a:defRPr>
      </a:lvl2pPr>
      <a:lvl3pPr marL="912882" indent="-111327" algn="l" defTabSz="45644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3pPr>
      <a:lvl4pPr marL="1370715" indent="-168383" algn="l" defTabSz="45644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4pPr>
      <a:lvl5pPr marL="2056769" indent="-228221" algn="l" defTabSz="45644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PKO Bank Polski Regular"/>
          <a:cs typeface="PKO Bank Polski Regular"/>
        </a:defRPr>
      </a:lvl5pPr>
      <a:lvl6pPr marL="2513978" indent="-228543" algn="l" defTabSz="45708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65" indent="-228543" algn="l" defTabSz="45708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52" indent="-228543" algn="l" defTabSz="45708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39" indent="-228543" algn="l" defTabSz="45708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457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4" algn="l" defTabSz="457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1" algn="l" defTabSz="457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8" algn="l" defTabSz="457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4" algn="l" defTabSz="457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22" algn="l" defTabSz="457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9" algn="l" defTabSz="457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96" algn="l" defTabSz="457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 userDrawn="1"/>
        </p:nvSpPr>
        <p:spPr>
          <a:xfrm>
            <a:off x="8659547" y="6530604"/>
            <a:ext cx="371397" cy="258112"/>
          </a:xfrm>
          <a:prstGeom prst="rect">
            <a:avLst/>
          </a:prstGeom>
        </p:spPr>
        <p:txBody>
          <a:bodyPr lIns="80165" tIns="40083" rIns="80165" bIns="40083"/>
          <a:lstStyle>
            <a:defPPr>
              <a:defRPr lang="en-US"/>
            </a:defPPr>
            <a:lvl1pPr marL="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3A29592-722A-48F9-A491-57A661D60F1D}" type="slidenum">
              <a:rPr lang="en-US" sz="1100" smtClean="0">
                <a:solidFill>
                  <a:srgbClr val="000000">
                    <a:lumMod val="65000"/>
                    <a:lumOff val="35000"/>
                  </a:srgbClr>
                </a:solidFill>
                <a:latin typeface="PKO Bank Polski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rgbClr val="000000">
                  <a:lumMod val="65000"/>
                  <a:lumOff val="35000"/>
                </a:srgbClr>
              </a:solidFill>
              <a:latin typeface="PKO Bank Polski"/>
            </a:endParaRPr>
          </a:p>
        </p:txBody>
      </p:sp>
    </p:spTree>
    <p:extLst>
      <p:ext uri="{BB962C8B-B14F-4D97-AF65-F5344CB8AC3E}">
        <p14:creationId xmlns:p14="http://schemas.microsoft.com/office/powerpoint/2010/main" val="123198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1" r:id="rId10"/>
    <p:sldLayoutId id="2147484362" r:id="rId11"/>
    <p:sldLayoutId id="2147484363" r:id="rId12"/>
    <p:sldLayoutId id="2147484364" r:id="rId13"/>
  </p:sldLayoutIdLst>
  <p:hf hdr="0" ftr="0" dt="0"/>
  <p:txStyles>
    <p:titleStyle>
      <a:lvl1pPr algn="l" defTabSz="456498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1pPr>
      <a:lvl2pPr algn="l" defTabSz="45649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2pPr>
      <a:lvl3pPr algn="l" defTabSz="45649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3pPr>
      <a:lvl4pPr algn="l" defTabSz="45649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4pPr>
      <a:lvl5pPr algn="l" defTabSz="45649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5pPr>
      <a:lvl6pPr marL="400827" algn="l" defTabSz="456498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6pPr>
      <a:lvl7pPr marL="801654" algn="l" defTabSz="456498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7pPr>
      <a:lvl8pPr marL="1202482" algn="l" defTabSz="456498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8pPr>
      <a:lvl9pPr marL="1603309" algn="l" defTabSz="456498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9pPr>
    </p:titleStyle>
    <p:bodyStyle>
      <a:lvl1pPr marL="300620" indent="-300620" algn="l" defTabSz="45649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1"/>
          </a:solidFill>
          <a:latin typeface="PKO Bank Polski Bold"/>
          <a:ea typeface="PKO Bank Polski Bold"/>
          <a:cs typeface="PKO Bank Polski Bold"/>
        </a:defRPr>
      </a:lvl1pPr>
      <a:lvl2pPr marL="456498" indent="-55670" algn="l" defTabSz="45649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PKO Bank Polski Bold"/>
          <a:ea typeface="PKO Bank Polski Bold"/>
          <a:cs typeface="PKO Bank Polski Bold"/>
        </a:defRPr>
      </a:lvl2pPr>
      <a:lvl3pPr marL="912995" indent="-111341" algn="l" defTabSz="45649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3pPr>
      <a:lvl4pPr marL="1370885" indent="-168404" algn="l" defTabSz="45649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PKO Bank Polski Regular"/>
          <a:ea typeface="PKO Bank Polski Regular"/>
          <a:cs typeface="PKO Bank Polski Regular"/>
        </a:defRPr>
      </a:lvl4pPr>
      <a:lvl5pPr marL="2057023" indent="-228249" algn="l" defTabSz="45649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PKO Bank Polski Regular"/>
          <a:cs typeface="PKO Bank Polski Regular"/>
        </a:defRPr>
      </a:lvl5pPr>
      <a:lvl6pPr marL="251428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ytuł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dirty="0" smtClean="0"/>
              <a:t>Wycena nieruchomości</a:t>
            </a:r>
            <a:endParaRPr lang="pl-PL" altLang="pl-PL" dirty="0"/>
          </a:p>
        </p:txBody>
      </p:sp>
      <p:sp>
        <p:nvSpPr>
          <p:cNvPr id="7171" name="Podtytuł 4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pl-PL" altLang="pl-PL" dirty="0" smtClean="0"/>
              <a:t>18 września 2018 r.</a:t>
            </a:r>
          </a:p>
          <a:p>
            <a:r>
              <a:rPr lang="pl-PL" altLang="pl-PL" dirty="0" smtClean="0"/>
              <a:t>Zespół </a:t>
            </a:r>
            <a:r>
              <a:rPr lang="pl-PL" altLang="pl-PL" dirty="0"/>
              <a:t>Portfela Kredytów </a:t>
            </a:r>
            <a:r>
              <a:rPr lang="pl-PL" altLang="pl-PL" dirty="0" smtClean="0"/>
              <a:t>Hipotecznych</a:t>
            </a:r>
          </a:p>
          <a:p>
            <a:r>
              <a:rPr lang="pl-PL" altLang="pl-PL" dirty="0" smtClean="0"/>
              <a:t>Biuro </a:t>
            </a:r>
            <a:r>
              <a:rPr lang="pl-PL" altLang="pl-PL" dirty="0"/>
              <a:t>Ryzyka Kredytowego Klienta </a:t>
            </a:r>
            <a:r>
              <a:rPr lang="pl-PL" altLang="pl-PL" dirty="0" smtClean="0"/>
              <a:t>Indywidualnego</a:t>
            </a:r>
            <a:endParaRPr lang="pl-PL" altLang="pl-PL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ytuł 1"/>
          <p:cNvSpPr txBox="1">
            <a:spLocks/>
          </p:cNvSpPr>
          <p:nvPr/>
        </p:nvSpPr>
        <p:spPr>
          <a:xfrm>
            <a:off x="792162" y="441328"/>
            <a:ext cx="6732166" cy="900113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PKO Bank Polski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PKO Bank Polski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PKO Bank Polski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PKO Bank Polski" pitchFamily="34" charset="0"/>
                <a:cs typeface="Arial" charset="0"/>
              </a:defRPr>
            </a:lvl5pPr>
            <a:lvl6pPr marL="457032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73A7C"/>
                </a:solidFill>
                <a:latin typeface="PKO Bank Polski Rg" pitchFamily="50" charset="0"/>
                <a:cs typeface="Arial" charset="0"/>
              </a:defRPr>
            </a:lvl6pPr>
            <a:lvl7pPr marL="914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73A7C"/>
                </a:solidFill>
                <a:latin typeface="PKO Bank Polski Rg" pitchFamily="50" charset="0"/>
                <a:cs typeface="Arial" charset="0"/>
              </a:defRPr>
            </a:lvl7pPr>
            <a:lvl8pPr marL="137109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73A7C"/>
                </a:solidFill>
                <a:latin typeface="PKO Bank Polski Rg" pitchFamily="50" charset="0"/>
                <a:cs typeface="Arial" charset="0"/>
              </a:defRPr>
            </a:lvl8pPr>
            <a:lvl9pPr marL="1828122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73A7C"/>
                </a:solidFill>
                <a:latin typeface="PKO Bank Polski Rg" pitchFamily="50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PKO Bank Polski"/>
                <a:ea typeface="+mj-ea"/>
                <a:cs typeface="+mj-cs"/>
              </a:rPr>
              <a:t> AVM – dobór nieruchomości porównawczych</a:t>
            </a:r>
            <a:endParaRPr kumimoji="0" lang="pl-PL" sz="26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PKO Bank Polski"/>
              <a:ea typeface="+mj-ea"/>
              <a:cs typeface="+mj-cs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8315"/>
              </p:ext>
            </p:extLst>
          </p:nvPr>
        </p:nvGraphicFramePr>
        <p:xfrm>
          <a:off x="683568" y="1412776"/>
          <a:ext cx="7063678" cy="117973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36104"/>
                <a:gridCol w="509773"/>
                <a:gridCol w="509902"/>
                <a:gridCol w="556257"/>
                <a:gridCol w="556257"/>
                <a:gridCol w="788030"/>
                <a:gridCol w="1019804"/>
                <a:gridCol w="1019804"/>
                <a:gridCol w="1167747"/>
              </a:tblGrid>
              <a:tr h="7358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cw_nid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cecha rok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cecha </a:t>
                      </a:r>
                      <a:r>
                        <a:rPr lang="pl-PL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pietro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cecha </a:t>
                      </a:r>
                      <a:r>
                        <a:rPr lang="pl-PL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garaz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cecha stan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cecha standard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cecha technologia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cecha </a:t>
                      </a:r>
                      <a:r>
                        <a:rPr lang="pl-PL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atakcyjnosc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powierzchnia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43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+mj-lt"/>
                        </a:rPr>
                        <a:t>487702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+mj-lt"/>
                        </a:rPr>
                        <a:t>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+mj-lt"/>
                        </a:rPr>
                        <a:t>3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+mj-lt"/>
                        </a:rPr>
                        <a:t>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+mj-lt"/>
                        </a:rPr>
                        <a:t>5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+mj-lt"/>
                        </a:rPr>
                        <a:t>3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+mj-lt"/>
                        </a:rPr>
                        <a:t>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+mj-lt"/>
                        </a:rPr>
                        <a:t>2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64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263" marR="12263" marT="12263" marB="0" anchor="b"/>
                </a:tc>
              </a:tr>
            </a:tbl>
          </a:graphicData>
        </a:graphic>
      </p:graphicFrame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99004"/>
              </p:ext>
            </p:extLst>
          </p:nvPr>
        </p:nvGraphicFramePr>
        <p:xfrm>
          <a:off x="575556" y="2744924"/>
          <a:ext cx="8032944" cy="361676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96140"/>
                <a:gridCol w="211972"/>
                <a:gridCol w="544112"/>
                <a:gridCol w="540060"/>
                <a:gridCol w="540060"/>
                <a:gridCol w="576064"/>
                <a:gridCol w="756084"/>
                <a:gridCol w="1044116"/>
                <a:gridCol w="1008112"/>
                <a:gridCol w="1188132"/>
                <a:gridCol w="828092"/>
              </a:tblGrid>
              <a:tr h="63825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cp_nid</a:t>
                      </a:r>
                      <a:endParaRPr lang="pl-PL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638" marR="10638" marT="10638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</a:t>
                      </a:r>
                      <a:endParaRPr lang="pl-PL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638" marR="10638" marT="10638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cecha rok</a:t>
                      </a:r>
                      <a:endParaRPr lang="pl-PL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638" marR="10638" marT="10638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cecha </a:t>
                      </a:r>
                      <a:r>
                        <a:rPr lang="pl-PL" sz="13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pietro</a:t>
                      </a:r>
                      <a:endParaRPr lang="pl-PL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638" marR="10638" marT="10638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cecha </a:t>
                      </a:r>
                      <a:r>
                        <a:rPr lang="pl-PL" sz="13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garaz</a:t>
                      </a:r>
                      <a:endParaRPr lang="pl-PL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638" marR="10638" marT="10638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cecha stan</a:t>
                      </a:r>
                      <a:endParaRPr lang="pl-PL" sz="13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638" marR="10638" marT="10638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cecha standard</a:t>
                      </a:r>
                      <a:endParaRPr lang="pl-PL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638" marR="10638" marT="10638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cecha technologia</a:t>
                      </a:r>
                      <a:endParaRPr lang="pl-PL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638" marR="10638" marT="10638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cecha </a:t>
                      </a:r>
                      <a:r>
                        <a:rPr lang="pl-PL" sz="13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atakcyjnosc</a:t>
                      </a:r>
                      <a:endParaRPr lang="pl-PL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638" marR="10638" marT="10638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powierzchnia</a:t>
                      </a:r>
                      <a:endParaRPr lang="pl-PL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638" marR="10638" marT="10638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cena metr</a:t>
                      </a:r>
                      <a:endParaRPr lang="pl-PL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638" marR="10638" marT="10638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1275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895178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>
                          <a:effectLst/>
                        </a:rPr>
                        <a:t>U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1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2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1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5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4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2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59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 smtClean="0">
                          <a:effectLst/>
                        </a:rPr>
                        <a:t>5372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</a:tr>
              <a:tr h="21275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647285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>
                          <a:effectLst/>
                        </a:rPr>
                        <a:t>U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2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1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5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4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2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60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 smtClean="0">
                          <a:effectLst/>
                        </a:rPr>
                        <a:t>4666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</a:tr>
              <a:tr h="21275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1223536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>
                          <a:effectLst/>
                        </a:rPr>
                        <a:t>U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3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2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53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 smtClean="0">
                          <a:effectLst/>
                        </a:rPr>
                        <a:t>4669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</a:tr>
              <a:tr h="21275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1247403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>
                          <a:effectLst/>
                        </a:rPr>
                        <a:t>A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3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3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3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1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2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74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 smtClean="0">
                          <a:effectLst/>
                        </a:rPr>
                        <a:t>3581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</a:tr>
              <a:tr h="21275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1260247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>
                          <a:effectLst/>
                        </a:rPr>
                        <a:t>U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3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2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53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 smtClean="0">
                          <a:effectLst/>
                        </a:rPr>
                        <a:t>4339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</a:tr>
              <a:tr h="21275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1209663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>
                          <a:effectLst/>
                        </a:rPr>
                        <a:t>A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1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3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3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1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2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74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 smtClean="0">
                          <a:effectLst/>
                        </a:rPr>
                        <a:t>3425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</a:tr>
              <a:tr h="21275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1199357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>
                          <a:effectLst/>
                        </a:rPr>
                        <a:t>U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2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5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1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2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72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 smtClean="0">
                          <a:effectLst/>
                        </a:rPr>
                        <a:t>4166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</a:tr>
              <a:tr h="21275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1225794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>
                          <a:effectLst/>
                        </a:rPr>
                        <a:t>U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1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2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65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 smtClean="0">
                          <a:effectLst/>
                        </a:rPr>
                        <a:t>3076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</a:tr>
              <a:tr h="21275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1305442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>
                          <a:effectLst/>
                        </a:rPr>
                        <a:t>U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2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52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 smtClean="0">
                          <a:effectLst/>
                        </a:rPr>
                        <a:t>4490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</a:tr>
              <a:tr h="21275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1276046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>
                          <a:effectLst/>
                        </a:rPr>
                        <a:t>U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5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2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61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 smtClean="0">
                          <a:effectLst/>
                        </a:rPr>
                        <a:t>4180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</a:tr>
              <a:tr h="21275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1269837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>
                          <a:effectLst/>
                        </a:rPr>
                        <a:t>U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2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5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4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2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60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>
                          <a:effectLst/>
                        </a:rPr>
                        <a:t>4200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</a:tr>
              <a:tr h="21275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1305480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>
                          <a:effectLst/>
                        </a:rPr>
                        <a:t>A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1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3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1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1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2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74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 smtClean="0">
                          <a:effectLst/>
                        </a:rPr>
                        <a:t>3554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>
                    <a:solidFill>
                      <a:srgbClr val="C0EAA0"/>
                    </a:solidFill>
                  </a:tcPr>
                </a:tc>
              </a:tr>
              <a:tr h="21275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1323178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>
                          <a:effectLst/>
                        </a:rPr>
                        <a:t>U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2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5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2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72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 smtClean="0">
                          <a:effectLst/>
                        </a:rPr>
                        <a:t>4023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</a:tr>
              <a:tr h="21275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1311831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>
                          <a:effectLst/>
                        </a:rPr>
                        <a:t>U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3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1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>
                          <a:effectLst/>
                        </a:rPr>
                        <a:t>2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effectLst/>
                        </a:rPr>
                        <a:t>73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b="1" u="none" strike="noStrike" dirty="0" smtClean="0">
                          <a:effectLst/>
                        </a:rPr>
                        <a:t>4657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638" marR="10638" marT="1063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ytuł 1"/>
          <p:cNvSpPr txBox="1">
            <a:spLocks/>
          </p:cNvSpPr>
          <p:nvPr/>
        </p:nvSpPr>
        <p:spPr>
          <a:xfrm>
            <a:off x="832930" y="477795"/>
            <a:ext cx="6121400" cy="900113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PKO Bank Polski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PKO Bank Polski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PKO Bank Polski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PKO Bank Polski" pitchFamily="34" charset="0"/>
                <a:cs typeface="Arial" charset="0"/>
              </a:defRPr>
            </a:lvl5pPr>
            <a:lvl6pPr marL="457032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73A7C"/>
                </a:solidFill>
                <a:latin typeface="PKO Bank Polski Rg" pitchFamily="50" charset="0"/>
                <a:cs typeface="Arial" charset="0"/>
              </a:defRPr>
            </a:lvl6pPr>
            <a:lvl7pPr marL="914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73A7C"/>
                </a:solidFill>
                <a:latin typeface="PKO Bank Polski Rg" pitchFamily="50" charset="0"/>
                <a:cs typeface="Arial" charset="0"/>
              </a:defRPr>
            </a:lvl7pPr>
            <a:lvl8pPr marL="137109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73A7C"/>
                </a:solidFill>
                <a:latin typeface="PKO Bank Polski Rg" pitchFamily="50" charset="0"/>
                <a:cs typeface="Arial" charset="0"/>
              </a:defRPr>
            </a:lvl8pPr>
            <a:lvl9pPr marL="1828122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73A7C"/>
                </a:solidFill>
                <a:latin typeface="PKO Bank Polski Rg" pitchFamily="50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3200" kern="0" noProof="0" dirty="0" smtClean="0">
                <a:latin typeface="PKO Bank Polski"/>
              </a:rPr>
              <a:t>Populacja objęta badaniem</a:t>
            </a:r>
            <a:endParaRPr kumimoji="0" lang="pl-PL" sz="3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PKO Bank Polski"/>
              <a:ea typeface="+mj-ea"/>
              <a:cs typeface="+mj-cs"/>
            </a:endParaRPr>
          </a:p>
        </p:txBody>
      </p:sp>
      <p:sp>
        <p:nvSpPr>
          <p:cNvPr id="16" name="Prostokąt zaokrąglony 15"/>
          <p:cNvSpPr/>
          <p:nvPr/>
        </p:nvSpPr>
        <p:spPr>
          <a:xfrm flipH="1">
            <a:off x="2494476" y="1391512"/>
            <a:ext cx="4140460" cy="1295008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800" b="1" dirty="0" smtClean="0"/>
              <a:t>Lokale mieszkaniowe w całej Polsce</a:t>
            </a:r>
          </a:p>
          <a:p>
            <a:pPr algn="ctr"/>
            <a:r>
              <a:rPr lang="pl-PL" sz="1800" b="1" dirty="0" smtClean="0"/>
              <a:t>(pierwsze półrocze 2018)</a:t>
            </a:r>
            <a:endParaRPr lang="pl-PL" sz="1800" b="1" dirty="0"/>
          </a:p>
        </p:txBody>
      </p:sp>
      <p:sp>
        <p:nvSpPr>
          <p:cNvPr id="17" name="Prostokąt zaokrąglony 16"/>
          <p:cNvSpPr/>
          <p:nvPr/>
        </p:nvSpPr>
        <p:spPr>
          <a:xfrm flipH="1">
            <a:off x="808663" y="4005064"/>
            <a:ext cx="2849670" cy="999152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Zbiór treningowy</a:t>
            </a:r>
          </a:p>
          <a:p>
            <a:pPr algn="ctr"/>
            <a:r>
              <a:rPr lang="pl-PL" sz="2400" dirty="0" smtClean="0"/>
              <a:t>18576</a:t>
            </a:r>
            <a:endParaRPr lang="pl-PL" sz="2400" dirty="0"/>
          </a:p>
        </p:txBody>
      </p:sp>
      <p:sp>
        <p:nvSpPr>
          <p:cNvPr id="37" name="Prostokąt zaokrąglony 36"/>
          <p:cNvSpPr/>
          <p:nvPr/>
        </p:nvSpPr>
        <p:spPr>
          <a:xfrm flipH="1">
            <a:off x="5722902" y="4005064"/>
            <a:ext cx="2880320" cy="1009898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Zbiór testowy</a:t>
            </a:r>
          </a:p>
          <a:p>
            <a:pPr algn="ctr"/>
            <a:r>
              <a:rPr lang="pl-PL" sz="2400" dirty="0" smtClean="0"/>
              <a:t>4645</a:t>
            </a:r>
            <a:endParaRPr lang="pl-PL" sz="2400" dirty="0"/>
          </a:p>
        </p:txBody>
      </p:sp>
      <p:cxnSp>
        <p:nvCxnSpPr>
          <p:cNvPr id="3" name="Łącznik prosty ze strzałką 2"/>
          <p:cNvCxnSpPr>
            <a:stCxn id="16" idx="2"/>
            <a:endCxn id="17" idx="0"/>
          </p:cNvCxnSpPr>
          <p:nvPr/>
        </p:nvCxnSpPr>
        <p:spPr>
          <a:xfrm flipH="1">
            <a:off x="2233498" y="2686520"/>
            <a:ext cx="2331208" cy="131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Łącznik prosty ze strzałką 4"/>
          <p:cNvCxnSpPr>
            <a:stCxn id="16" idx="2"/>
            <a:endCxn id="37" idx="0"/>
          </p:cNvCxnSpPr>
          <p:nvPr/>
        </p:nvCxnSpPr>
        <p:spPr>
          <a:xfrm>
            <a:off x="4564706" y="2686520"/>
            <a:ext cx="2598356" cy="131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28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altLang="pl-PL" sz="3600" dirty="0" smtClean="0">
                <a:cs typeface="Arial" charset="0"/>
              </a:rPr>
              <a:t>Źródła danych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0"/>
          </p:nvPr>
        </p:nvSpPr>
        <p:spPr>
          <a:xfrm>
            <a:off x="8424353" y="6497637"/>
            <a:ext cx="792163" cy="360363"/>
          </a:xfrm>
        </p:spPr>
        <p:txBody>
          <a:bodyPr/>
          <a:lstStyle/>
          <a:p>
            <a:pPr>
              <a:defRPr/>
            </a:pPr>
            <a:fld id="{B953E1E7-00E5-4870-B9F4-F03498EC5D62}" type="slidenum">
              <a:rPr lang="pl-PL" smtClean="0"/>
              <a:pPr>
                <a:defRPr/>
              </a:pPr>
              <a:t>12</a:t>
            </a:fld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 flipH="1">
            <a:off x="792161" y="1310642"/>
            <a:ext cx="1547589" cy="2953324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 flipH="1">
            <a:off x="3915610" y="1332709"/>
            <a:ext cx="1744823" cy="2953324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zaokrąglony 12"/>
          <p:cNvSpPr/>
          <p:nvPr/>
        </p:nvSpPr>
        <p:spPr>
          <a:xfrm flipH="1">
            <a:off x="2339750" y="3035491"/>
            <a:ext cx="1548176" cy="295332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Dane </a:t>
            </a:r>
            <a:r>
              <a:rPr lang="pl-PL" sz="1400" dirty="0" err="1" smtClean="0"/>
              <a:t>meteorolo-giczne</a:t>
            </a:r>
            <a:endParaRPr lang="pl-PL" sz="1400" dirty="0"/>
          </a:p>
        </p:txBody>
      </p:sp>
      <p:sp>
        <p:nvSpPr>
          <p:cNvPr id="15" name="Prostokąt zaokrąglony 14"/>
          <p:cNvSpPr/>
          <p:nvPr/>
        </p:nvSpPr>
        <p:spPr>
          <a:xfrm flipH="1">
            <a:off x="5630520" y="2978830"/>
            <a:ext cx="1584178" cy="2953324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 flipH="1">
            <a:off x="7280615" y="1910141"/>
            <a:ext cx="1351522" cy="2419945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 smtClean="0">
                <a:solidFill>
                  <a:schemeClr val="bg1"/>
                </a:solidFill>
              </a:rPr>
              <a:t>Dane Meteo</a:t>
            </a:r>
            <a:endParaRPr lang="pl-PL" sz="3600" b="1" dirty="0">
              <a:solidFill>
                <a:schemeClr val="bg1"/>
              </a:solidFill>
            </a:endParaRPr>
          </a:p>
        </p:txBody>
      </p:sp>
      <p:sp>
        <p:nvSpPr>
          <p:cNvPr id="22" name="Prostokąt zaokrąglony 21"/>
          <p:cNvSpPr/>
          <p:nvPr/>
        </p:nvSpPr>
        <p:spPr>
          <a:xfrm flipH="1">
            <a:off x="7214698" y="1234712"/>
            <a:ext cx="1605774" cy="2953324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899592" y="1341438"/>
            <a:ext cx="1116124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OSM</a:t>
            </a:r>
            <a:endParaRPr lang="pl-P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5660433" y="3202802"/>
            <a:ext cx="1351521" cy="64698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Dane o nadajnikach</a:t>
            </a:r>
            <a:endParaRPr lang="pl-PL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ole tekstowe 23"/>
          <p:cNvSpPr txBox="1"/>
          <p:nvPr/>
        </p:nvSpPr>
        <p:spPr>
          <a:xfrm>
            <a:off x="2511455" y="3068960"/>
            <a:ext cx="1116124" cy="71508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Dane Meteo</a:t>
            </a:r>
            <a:endParaRPr lang="pl-P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7314463" y="1367392"/>
            <a:ext cx="1116124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CBN</a:t>
            </a:r>
            <a:endParaRPr lang="pl-P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pole tekstowe 25"/>
          <p:cNvSpPr txBox="1"/>
          <p:nvPr/>
        </p:nvSpPr>
        <p:spPr>
          <a:xfrm>
            <a:off x="4120381" y="1367392"/>
            <a:ext cx="1116124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GUS</a:t>
            </a:r>
            <a:endParaRPr lang="pl-P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92163" y="1772816"/>
            <a:ext cx="1719292" cy="1208842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Dane o punktach zainteresowań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Czasy dojazdu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Odległości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9" name="pole tekstowe 28"/>
          <p:cNvSpPr txBox="1"/>
          <p:nvPr/>
        </p:nvSpPr>
        <p:spPr>
          <a:xfrm>
            <a:off x="3799284" y="1783133"/>
            <a:ext cx="1831235" cy="1856482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Dane demograficzne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Dane </a:t>
            </a:r>
            <a:r>
              <a:rPr lang="pl-PL" dirty="0" err="1" smtClean="0">
                <a:solidFill>
                  <a:schemeClr val="bg1"/>
                </a:solidFill>
              </a:rPr>
              <a:t>makroekonomi-czne</a:t>
            </a:r>
            <a:endParaRPr lang="pl-PL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Dane o przestępczości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Wskaźniki cen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7128282" y="1736724"/>
            <a:ext cx="1692189" cy="766167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Podstawowe informacje o nieruchomości</a:t>
            </a:r>
          </a:p>
        </p:txBody>
      </p:sp>
      <p:sp>
        <p:nvSpPr>
          <p:cNvPr id="31" name="pole tekstowe 30"/>
          <p:cNvSpPr txBox="1"/>
          <p:nvPr/>
        </p:nvSpPr>
        <p:spPr>
          <a:xfrm>
            <a:off x="5550272" y="3784049"/>
            <a:ext cx="1664425" cy="143017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Dane o dostępności sieci komórkowej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Lokalizacja nadajników</a:t>
            </a:r>
          </a:p>
        </p:txBody>
      </p:sp>
    </p:spTree>
    <p:extLst>
      <p:ext uri="{BB962C8B-B14F-4D97-AF65-F5344CB8AC3E}">
        <p14:creationId xmlns:p14="http://schemas.microsoft.com/office/powerpoint/2010/main" val="7463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75738" y="441325"/>
            <a:ext cx="6480720" cy="900113"/>
          </a:xfrm>
        </p:spPr>
        <p:txBody>
          <a:bodyPr/>
          <a:lstStyle/>
          <a:p>
            <a:pPr algn="ctr"/>
            <a:r>
              <a:rPr lang="pl-PL" sz="3200" dirty="0" smtClean="0"/>
              <a:t>Zmienne na bazie Open </a:t>
            </a:r>
            <a:r>
              <a:rPr lang="pl-PL" sz="3200" dirty="0" err="1" smtClean="0"/>
              <a:t>Street</a:t>
            </a:r>
            <a:r>
              <a:rPr lang="pl-PL" sz="3200" dirty="0" smtClean="0"/>
              <a:t> </a:t>
            </a:r>
            <a:r>
              <a:rPr lang="pl-PL" sz="3200" dirty="0" err="1" smtClean="0"/>
              <a:t>Maps</a:t>
            </a:r>
            <a:endParaRPr lang="pl-PL" sz="6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B3761-057B-49B8-93A4-610FA4199698}" type="slidenum">
              <a:rPr lang="pl-PL" smtClean="0"/>
              <a:pPr>
                <a:defRPr/>
              </a:pPr>
              <a:t>13</a:t>
            </a:fld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1237783" y="2672893"/>
            <a:ext cx="1930061" cy="1260166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285645" indent="-285645">
              <a:buFont typeface="Arial" panose="020B0604020202020204" pitchFamily="34" charset="0"/>
              <a:buChar char="•"/>
            </a:pPr>
            <a:endParaRPr lang="pl-PL" dirty="0"/>
          </a:p>
          <a:p>
            <a:pPr marL="0" indent="0" algn="ctr"/>
            <a:r>
              <a:rPr lang="pl-PL" sz="1800" dirty="0"/>
              <a:t>Liczba POI w promieniu x km od nieruchomości: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  <p:sp>
        <p:nvSpPr>
          <p:cNvPr id="6" name="Prostokąt zaokrąglony 5"/>
          <p:cNvSpPr/>
          <p:nvPr/>
        </p:nvSpPr>
        <p:spPr>
          <a:xfrm>
            <a:off x="1223628" y="1640326"/>
            <a:ext cx="1944216" cy="996586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pl-PL" sz="2400" b="1" dirty="0" err="1"/>
              <a:t>Points</a:t>
            </a:r>
            <a:r>
              <a:rPr lang="pl-PL" sz="2400" b="1" dirty="0"/>
              <a:t> of </a:t>
            </a:r>
            <a:r>
              <a:rPr lang="pl-PL" sz="2400" b="1" dirty="0" err="1"/>
              <a:t>Intersts</a:t>
            </a:r>
            <a:r>
              <a:rPr lang="pl-PL" sz="2400" b="1" dirty="0"/>
              <a:t> POI</a:t>
            </a:r>
          </a:p>
        </p:txBody>
      </p:sp>
      <p:sp>
        <p:nvSpPr>
          <p:cNvPr id="7" name="Prostokąt zaokrąglony 6"/>
          <p:cNvSpPr/>
          <p:nvPr/>
        </p:nvSpPr>
        <p:spPr>
          <a:xfrm>
            <a:off x="4103948" y="2636912"/>
            <a:ext cx="2268252" cy="2052228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pPr algn="ctr"/>
            <a:r>
              <a:rPr lang="pl-PL" sz="1800" dirty="0"/>
              <a:t>Zmienne </a:t>
            </a:r>
            <a:r>
              <a:rPr lang="pl-PL" sz="1800" dirty="0" smtClean="0"/>
              <a:t>„</a:t>
            </a:r>
            <a:r>
              <a:rPr lang="pl-PL" sz="1800" dirty="0" err="1" smtClean="0"/>
              <a:t>nearest</a:t>
            </a:r>
            <a:r>
              <a:rPr lang="pl-PL" sz="1800" dirty="0" smtClean="0"/>
              <a:t>” </a:t>
            </a:r>
            <a:r>
              <a:rPr lang="pl-PL" sz="1800" dirty="0"/>
              <a:t>odległość do </a:t>
            </a:r>
            <a:r>
              <a:rPr lang="pl-PL" sz="1800" dirty="0" smtClean="0"/>
              <a:t>najbliższego </a:t>
            </a:r>
            <a:r>
              <a:rPr lang="pl-PL" sz="1800" dirty="0"/>
              <a:t>POI: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Samochodem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Rowerem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Pieszo</a:t>
            </a:r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8" name="Prostokąt zaokrąglony 7"/>
          <p:cNvSpPr/>
          <p:nvPr/>
        </p:nvSpPr>
        <p:spPr>
          <a:xfrm>
            <a:off x="4103948" y="1592796"/>
            <a:ext cx="4248472" cy="996586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pl-PL" sz="2800" b="1" dirty="0"/>
              <a:t>Routing</a:t>
            </a:r>
          </a:p>
          <a:p>
            <a:pPr algn="ctr"/>
            <a:r>
              <a:rPr lang="pl-PL" sz="2800" b="1" dirty="0"/>
              <a:t>OSRM</a:t>
            </a:r>
          </a:p>
        </p:txBody>
      </p:sp>
      <p:sp>
        <p:nvSpPr>
          <p:cNvPr id="10" name="Prostokąt zaokrąglony 9"/>
          <p:cNvSpPr/>
          <p:nvPr/>
        </p:nvSpPr>
        <p:spPr>
          <a:xfrm>
            <a:off x="6408204" y="2636912"/>
            <a:ext cx="2088232" cy="2052228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pPr algn="ctr"/>
            <a:r>
              <a:rPr lang="pl-PL" sz="1800" dirty="0"/>
              <a:t>Zmienne </a:t>
            </a:r>
            <a:r>
              <a:rPr lang="pl-PL" sz="1800" dirty="0" smtClean="0"/>
              <a:t>„</a:t>
            </a:r>
            <a:r>
              <a:rPr lang="pl-PL" sz="1800" dirty="0" err="1" smtClean="0"/>
              <a:t>time</a:t>
            </a:r>
            <a:r>
              <a:rPr lang="pl-PL" sz="1800" dirty="0" smtClean="0"/>
              <a:t>” </a:t>
            </a:r>
            <a:r>
              <a:rPr lang="pl-PL" sz="1800" dirty="0"/>
              <a:t>czas dojazdu do najbliższego POI</a:t>
            </a:r>
            <a:r>
              <a:rPr lang="pl-PL" sz="1800" dirty="0" smtClean="0"/>
              <a:t>:</a:t>
            </a: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Samochodem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Rowerem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Pieszo</a:t>
            </a:r>
          </a:p>
          <a:p>
            <a:pPr marL="285645" indent="-285645" algn="ctr">
              <a:buFont typeface="Arial" panose="020B0604020202020204" pitchFamily="34" charset="0"/>
              <a:buChar char="•"/>
            </a:pPr>
            <a:endParaRPr lang="pl-PL" sz="1800" dirty="0"/>
          </a:p>
        </p:txBody>
      </p:sp>
      <p:sp>
        <p:nvSpPr>
          <p:cNvPr id="16" name="Prostokąt zaokrąglony 15"/>
          <p:cNvSpPr/>
          <p:nvPr/>
        </p:nvSpPr>
        <p:spPr>
          <a:xfrm>
            <a:off x="1223628" y="3969060"/>
            <a:ext cx="1980220" cy="2052228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 smtClean="0"/>
              <a:t>Restauracje</a:t>
            </a: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Przedszkola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Sklepy </a:t>
            </a:r>
            <a:r>
              <a:rPr lang="pl-PL" sz="1800" dirty="0" smtClean="0"/>
              <a:t>spożywcze</a:t>
            </a: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Przystanki </a:t>
            </a:r>
            <a:r>
              <a:rPr lang="pl-PL" sz="1800" dirty="0" smtClean="0"/>
              <a:t>komunikacji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 smtClean="0"/>
              <a:t>…</a:t>
            </a:r>
            <a:endParaRPr lang="pl-PL" sz="1800" dirty="0"/>
          </a:p>
          <a:p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17" name="Prostokąt zaokrąglony 16"/>
          <p:cNvSpPr/>
          <p:nvPr/>
        </p:nvSpPr>
        <p:spPr>
          <a:xfrm>
            <a:off x="4103948" y="4725147"/>
            <a:ext cx="4248472" cy="1296144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 smtClean="0"/>
              <a:t>Centrum </a:t>
            </a:r>
            <a:r>
              <a:rPr lang="pl-PL" sz="1800" dirty="0"/>
              <a:t>miasta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Wjazdu na drogę ekspresową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Terenu </a:t>
            </a:r>
            <a:r>
              <a:rPr lang="pl-PL" sz="1800" dirty="0" smtClean="0"/>
              <a:t>zielonego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 smtClean="0"/>
              <a:t>…</a:t>
            </a: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043608" y="6417332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 smtClean="0"/>
              <a:t>*mapa interaktywna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5341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000" dirty="0"/>
              <a:t>Zmienne </a:t>
            </a:r>
            <a:r>
              <a:rPr lang="pl-PL" sz="4000" dirty="0" smtClean="0"/>
              <a:t>na bazie GUS</a:t>
            </a:r>
            <a:endParaRPr lang="pl-PL" sz="7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B3761-057B-49B8-93A4-610FA4199698}" type="slidenum">
              <a:rPr lang="pl-PL" smtClean="0"/>
              <a:pPr>
                <a:defRPr/>
              </a:pPr>
              <a:t>14</a:t>
            </a:fld>
            <a:endParaRPr lang="pl-PL"/>
          </a:p>
        </p:txBody>
      </p:sp>
      <p:sp>
        <p:nvSpPr>
          <p:cNvPr id="6" name="Prostokąt zaokrąglony 5"/>
          <p:cNvSpPr/>
          <p:nvPr/>
        </p:nvSpPr>
        <p:spPr>
          <a:xfrm>
            <a:off x="1223631" y="1640326"/>
            <a:ext cx="2700300" cy="996586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pl-PL" sz="2400" b="1" dirty="0"/>
              <a:t>Zmienne demograficzne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4103948" y="1592796"/>
            <a:ext cx="4248472" cy="996586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pl-PL" sz="2800" b="1" dirty="0"/>
              <a:t>Zmienne makroekonomiczne</a:t>
            </a:r>
          </a:p>
        </p:txBody>
      </p:sp>
      <p:sp>
        <p:nvSpPr>
          <p:cNvPr id="16" name="Prostokąt zaokrąglony 15"/>
          <p:cNvSpPr/>
          <p:nvPr/>
        </p:nvSpPr>
        <p:spPr>
          <a:xfrm>
            <a:off x="1223631" y="2780928"/>
            <a:ext cx="2700300" cy="2592288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pPr algn="ctr"/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Liczba mieszkańców  regionie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Zmiana liczby mieszkańców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 smtClean="0"/>
              <a:t>Wskaźniki przestępczości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 smtClean="0"/>
              <a:t>…</a:t>
            </a: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17" name="Prostokąt zaokrąglony 16"/>
          <p:cNvSpPr/>
          <p:nvPr/>
        </p:nvSpPr>
        <p:spPr>
          <a:xfrm>
            <a:off x="4103948" y="2672916"/>
            <a:ext cx="4248472" cy="2700300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pPr algn="ctr"/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Średnie wynagrodzenie w 2017 r.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Dochód na mieszkańca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Stopa bezrobocia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Liczba osób </a:t>
            </a:r>
            <a:r>
              <a:rPr lang="pl-PL" sz="1800" dirty="0" smtClean="0"/>
              <a:t>na mieszkanie</a:t>
            </a: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r>
              <a:rPr lang="pl-PL" sz="1800" dirty="0"/>
              <a:t>Liczba nowo wybudowanych budynków w powiecie/gminie/województwie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887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000" dirty="0"/>
              <a:t>Zmienne </a:t>
            </a:r>
            <a:r>
              <a:rPr lang="pl-PL" sz="4000" dirty="0" smtClean="0"/>
              <a:t> z CBN</a:t>
            </a:r>
            <a:endParaRPr lang="pl-PL" sz="7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B3761-057B-49B8-93A4-610FA4199698}" type="slidenum">
              <a:rPr lang="pl-PL" smtClean="0"/>
              <a:pPr>
                <a:defRPr/>
              </a:pPr>
              <a:t>15</a:t>
            </a:fld>
            <a:endParaRPr lang="pl-PL"/>
          </a:p>
        </p:txBody>
      </p:sp>
      <p:sp>
        <p:nvSpPr>
          <p:cNvPr id="6" name="Prostokąt zaokrąglony 5"/>
          <p:cNvSpPr/>
          <p:nvPr/>
        </p:nvSpPr>
        <p:spPr>
          <a:xfrm>
            <a:off x="1367644" y="1640326"/>
            <a:ext cx="6444716" cy="996586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pl-PL" sz="2800" b="1" dirty="0"/>
              <a:t>Charakterystyki mieszkania</a:t>
            </a:r>
          </a:p>
        </p:txBody>
      </p:sp>
      <p:sp>
        <p:nvSpPr>
          <p:cNvPr id="17" name="Prostokąt zaokrąglony 16"/>
          <p:cNvSpPr/>
          <p:nvPr/>
        </p:nvSpPr>
        <p:spPr>
          <a:xfrm>
            <a:off x="1547664" y="2924944"/>
            <a:ext cx="1836204" cy="720080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1800" dirty="0"/>
              <a:t>Powierzchnia lokalu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20" name="Prostokąt zaokrąglony 19"/>
          <p:cNvSpPr/>
          <p:nvPr/>
        </p:nvSpPr>
        <p:spPr>
          <a:xfrm>
            <a:off x="1763688" y="3789040"/>
            <a:ext cx="1836204" cy="720080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1800" dirty="0"/>
              <a:t>Miejsce garażowe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21" name="Prostokąt zaokrąglony 20"/>
          <p:cNvSpPr/>
          <p:nvPr/>
        </p:nvSpPr>
        <p:spPr>
          <a:xfrm>
            <a:off x="3887924" y="2852936"/>
            <a:ext cx="1836204" cy="720080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1800" dirty="0"/>
              <a:t>Liczba pięter w budynku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22" name="Prostokąt zaokrąglony 21"/>
          <p:cNvSpPr/>
          <p:nvPr/>
        </p:nvSpPr>
        <p:spPr>
          <a:xfrm>
            <a:off x="6120172" y="3753036"/>
            <a:ext cx="1836204" cy="720080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1800" dirty="0"/>
              <a:t>Rok budowy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5940152" y="2888940"/>
            <a:ext cx="1836204" cy="720080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1800" dirty="0"/>
              <a:t>Liczba pokoi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24" name="Prostokąt zaokrąglony 23"/>
          <p:cNvSpPr/>
          <p:nvPr/>
        </p:nvSpPr>
        <p:spPr>
          <a:xfrm>
            <a:off x="3959932" y="3825044"/>
            <a:ext cx="1836204" cy="720080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1800" dirty="0"/>
              <a:t>Piwnica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25" name="Prostokąt zaokrąglony 24"/>
          <p:cNvSpPr/>
          <p:nvPr/>
        </p:nvSpPr>
        <p:spPr>
          <a:xfrm>
            <a:off x="1547664" y="4725144"/>
            <a:ext cx="1836204" cy="720080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1800" dirty="0"/>
              <a:t>Standard wykończenia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26" name="Prostokąt zaokrąglony 25"/>
          <p:cNvSpPr/>
          <p:nvPr/>
        </p:nvSpPr>
        <p:spPr>
          <a:xfrm>
            <a:off x="3707904" y="4653136"/>
            <a:ext cx="1836204" cy="720080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1800" dirty="0"/>
              <a:t>Balkon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27" name="Prostokąt zaokrąglony 26"/>
          <p:cNvSpPr/>
          <p:nvPr/>
        </p:nvSpPr>
        <p:spPr>
          <a:xfrm>
            <a:off x="5940152" y="4725144"/>
            <a:ext cx="1836204" cy="720080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1800" dirty="0"/>
              <a:t>Technologia budowy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6421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000" dirty="0"/>
              <a:t>Transformacje danych</a:t>
            </a:r>
            <a:endParaRPr lang="pl-PL" sz="7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B3761-057B-49B8-93A4-610FA4199698}" type="slidenum">
              <a:rPr lang="pl-PL" smtClean="0"/>
              <a:pPr>
                <a:defRPr/>
              </a:pPr>
              <a:t>16</a:t>
            </a:fld>
            <a:endParaRPr lang="pl-PL"/>
          </a:p>
        </p:txBody>
      </p:sp>
      <p:sp>
        <p:nvSpPr>
          <p:cNvPr id="17" name="Prostokąt zaokrąglony 16"/>
          <p:cNvSpPr/>
          <p:nvPr/>
        </p:nvSpPr>
        <p:spPr>
          <a:xfrm>
            <a:off x="1340112" y="1970838"/>
            <a:ext cx="1836204" cy="1026114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2400" dirty="0"/>
              <a:t>Logarytmy zmiennych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20" name="Prostokąt zaokrąglony 19"/>
          <p:cNvSpPr/>
          <p:nvPr/>
        </p:nvSpPr>
        <p:spPr>
          <a:xfrm>
            <a:off x="2218364" y="3248980"/>
            <a:ext cx="1885584" cy="1512168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2800" dirty="0"/>
              <a:t>One-hot </a:t>
            </a:r>
            <a:r>
              <a:rPr lang="pl-PL" sz="2800" dirty="0" err="1"/>
              <a:t>encoding</a:t>
            </a:r>
            <a:endParaRPr lang="pl-PL" sz="2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21" name="Prostokąt zaokrąglony 20"/>
          <p:cNvSpPr/>
          <p:nvPr/>
        </p:nvSpPr>
        <p:spPr>
          <a:xfrm>
            <a:off x="3950547" y="2147999"/>
            <a:ext cx="2169626" cy="1100982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2400" dirty="0"/>
              <a:t>Dopasowanie rozkładów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5436096" y="3573016"/>
            <a:ext cx="2376264" cy="1728192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2400" dirty="0"/>
              <a:t>Kategoryzacja zmiennych przy użyciu drzewa</a:t>
            </a:r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4288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B3761-057B-49B8-93A4-610FA4199698}" type="slidenum">
              <a:rPr lang="pl-PL" smtClean="0"/>
              <a:pPr>
                <a:defRPr/>
              </a:pPr>
              <a:t>17</a:t>
            </a:fld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2411760" y="927392"/>
            <a:ext cx="4536504" cy="828092"/>
          </a:xfrm>
          <a:prstGeom prst="roundRect">
            <a:avLst/>
          </a:prstGeom>
          <a:solidFill>
            <a:srgbClr val="00468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3600" dirty="0" smtClean="0"/>
              <a:t>Zastosowane modele</a:t>
            </a:r>
            <a:endParaRPr lang="pl-PL" sz="36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107504" y="3113951"/>
            <a:ext cx="2067995" cy="56955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2800" dirty="0" smtClean="0"/>
              <a:t>Las losowy</a:t>
            </a:r>
            <a:endParaRPr lang="pl-PL" sz="2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6264188" y="3036989"/>
            <a:ext cx="2736304" cy="64651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2800" dirty="0" smtClean="0"/>
              <a:t>Sieć neuronowa</a:t>
            </a:r>
            <a:endParaRPr lang="pl-PL" sz="2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8" name="Prostokąt zaokrąglony 7"/>
          <p:cNvSpPr/>
          <p:nvPr/>
        </p:nvSpPr>
        <p:spPr>
          <a:xfrm>
            <a:off x="5256076" y="4786070"/>
            <a:ext cx="2772309" cy="68340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2800" dirty="0" smtClean="0"/>
              <a:t>Regresja liniowa</a:t>
            </a:r>
            <a:endParaRPr lang="pl-PL" sz="2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876496" y="4786070"/>
            <a:ext cx="2124370" cy="62603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2800" dirty="0" smtClean="0"/>
              <a:t>Model GAM</a:t>
            </a:r>
            <a:endParaRPr lang="pl-PL" sz="2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sp>
        <p:nvSpPr>
          <p:cNvPr id="14" name="Prostokąt zaokrąglony 13"/>
          <p:cNvSpPr/>
          <p:nvPr/>
        </p:nvSpPr>
        <p:spPr>
          <a:xfrm>
            <a:off x="2888758" y="3744262"/>
            <a:ext cx="3024336" cy="656563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317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6" tIns="45703" rIns="91406" bIns="45703" rtlCol="0" anchor="t"/>
          <a:lstStyle/>
          <a:p>
            <a:r>
              <a:rPr lang="pl-PL" sz="2800" dirty="0" smtClean="0"/>
              <a:t>Gradient </a:t>
            </a:r>
            <a:r>
              <a:rPr lang="pl-PL" sz="2800" dirty="0" err="1" smtClean="0"/>
              <a:t>boosting</a:t>
            </a:r>
            <a:endParaRPr lang="pl-PL" sz="2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645" indent="-285645">
              <a:buFont typeface="Arial" panose="020B0604020202020204" pitchFamily="34" charset="0"/>
              <a:buChar char="•"/>
            </a:pPr>
            <a:endParaRPr lang="pl-PL" sz="1800" dirty="0"/>
          </a:p>
          <a:p>
            <a:pPr algn="ctr"/>
            <a:endParaRPr lang="pl-PL" sz="1800" dirty="0"/>
          </a:p>
          <a:p>
            <a:pPr algn="ctr"/>
            <a:endParaRPr lang="pl-PL" sz="1800" dirty="0"/>
          </a:p>
        </p:txBody>
      </p:sp>
      <p:cxnSp>
        <p:nvCxnSpPr>
          <p:cNvPr id="47" name="Łącznik prosty ze strzałką 46"/>
          <p:cNvCxnSpPr>
            <a:endCxn id="6" idx="0"/>
          </p:cNvCxnSpPr>
          <p:nvPr/>
        </p:nvCxnSpPr>
        <p:spPr>
          <a:xfrm flipH="1">
            <a:off x="1141502" y="1755484"/>
            <a:ext cx="3142466" cy="135846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>
            <a:endCxn id="13" idx="0"/>
          </p:cNvCxnSpPr>
          <p:nvPr/>
        </p:nvCxnSpPr>
        <p:spPr>
          <a:xfrm flipH="1">
            <a:off x="1938681" y="1755484"/>
            <a:ext cx="2601788" cy="303058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5" idx="2"/>
            <a:endCxn id="14" idx="0"/>
          </p:cNvCxnSpPr>
          <p:nvPr/>
        </p:nvCxnSpPr>
        <p:spPr>
          <a:xfrm flipH="1">
            <a:off x="4400926" y="1755484"/>
            <a:ext cx="279086" cy="198877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>
            <a:endCxn id="8" idx="0"/>
          </p:cNvCxnSpPr>
          <p:nvPr/>
        </p:nvCxnSpPr>
        <p:spPr>
          <a:xfrm>
            <a:off x="4824028" y="1755484"/>
            <a:ext cx="1818203" cy="303058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Łącznik prosty ze strzałką 54"/>
          <p:cNvCxnSpPr>
            <a:endCxn id="7" idx="0"/>
          </p:cNvCxnSpPr>
          <p:nvPr/>
        </p:nvCxnSpPr>
        <p:spPr>
          <a:xfrm>
            <a:off x="5004048" y="1755484"/>
            <a:ext cx="2628292" cy="128150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/>
              <a:t>Budowa modeli po segmentacji</a:t>
            </a:r>
            <a:endParaRPr lang="pl-PL" sz="3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B3761-057B-49B8-93A4-610FA4199698}" type="slidenum">
              <a:rPr lang="pl-PL" smtClean="0"/>
              <a:pPr>
                <a:defRPr/>
              </a:pPr>
              <a:t>18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798840" y="1347782"/>
            <a:ext cx="7812087" cy="4318000"/>
          </a:xfrm>
        </p:spPr>
        <p:txBody>
          <a:bodyPr/>
          <a:lstStyle/>
          <a:p>
            <a:r>
              <a:rPr lang="pl-PL" sz="2400" dirty="0" smtClean="0"/>
              <a:t>Dokonano próby segmentacji ze względu 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Metraż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Rok budowy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Rozmiar miasta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Średniej cenie za metr </a:t>
            </a:r>
            <a:r>
              <a:rPr lang="pl-PL" sz="2400" dirty="0" smtClean="0"/>
              <a:t>w </a:t>
            </a:r>
            <a:r>
              <a:rPr lang="pl-PL" sz="2400" dirty="0" smtClean="0"/>
              <a:t>powiecie (GUS)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Sumie POI w promieniu 2 kilometrów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Ilości nadajników w sieci komórkowych w promieniu 10 kilometrów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Standard wykończenia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Odległość do najbliższego „dużego” </a:t>
            </a:r>
            <a:r>
              <a:rPr lang="pl-PL" sz="2400" dirty="0" smtClean="0"/>
              <a:t>miasta </a:t>
            </a:r>
            <a:endParaRPr lang="pl-PL" sz="2400" dirty="0" smtClean="0"/>
          </a:p>
          <a:p>
            <a:pPr marL="0" indent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75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 smtClean="0"/>
              <a:t>Modele Warszawa vs. </a:t>
            </a:r>
            <a:r>
              <a:rPr lang="pl-PL" sz="2800" dirty="0"/>
              <a:t>p</a:t>
            </a:r>
            <a:r>
              <a:rPr lang="pl-PL" sz="2800" dirty="0" smtClean="0"/>
              <a:t>oza Warszawą</a:t>
            </a:r>
            <a:endParaRPr lang="pl-PL" sz="28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B3761-057B-49B8-93A4-610FA4199698}" type="slidenum">
              <a:rPr lang="pl-PL" smtClean="0"/>
              <a:pPr>
                <a:defRPr/>
              </a:pPr>
              <a:t>19</a:t>
            </a:fld>
            <a:endParaRPr lang="pl-PL"/>
          </a:p>
        </p:txBody>
      </p:sp>
      <p:graphicFrame>
        <p:nvGraphicFramePr>
          <p:cNvPr id="20" name="Symbol zastępczy zawartości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735957"/>
              </p:ext>
            </p:extLst>
          </p:nvPr>
        </p:nvGraphicFramePr>
        <p:xfrm>
          <a:off x="792163" y="1520788"/>
          <a:ext cx="7812088" cy="410512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63513"/>
                <a:gridCol w="1512168"/>
                <a:gridCol w="900100"/>
                <a:gridCol w="936104"/>
                <a:gridCol w="1116124"/>
                <a:gridCol w="1008112"/>
                <a:gridCol w="432048"/>
                <a:gridCol w="540060"/>
                <a:gridCol w="503859"/>
              </a:tblGrid>
              <a:tr h="9210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Populacja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b">
                    <a:solidFill>
                      <a:srgbClr val="0046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Nazwa modelu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b">
                    <a:solidFill>
                      <a:srgbClr val="0046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rekordów w zakresie +- 10%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b">
                    <a:solidFill>
                      <a:srgbClr val="0046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RMSE/śr. Cena w populacji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b">
                    <a:solidFill>
                      <a:srgbClr val="0046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Liczebność zbioru treningowego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b">
                    <a:solidFill>
                      <a:srgbClr val="0046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Liczebność zbioru testowego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b">
                    <a:solidFill>
                      <a:srgbClr val="0046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l-PL" sz="1400" u="none" strike="noStrike" baseline="30000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b">
                    <a:solidFill>
                      <a:srgbClr val="0046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RMSE test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b">
                    <a:solidFill>
                      <a:srgbClr val="0046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RMSE </a:t>
                      </a:r>
                      <a:r>
                        <a:rPr lang="pl-PL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train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b">
                    <a:solidFill>
                      <a:srgbClr val="00468C"/>
                    </a:solidFill>
                  </a:tcPr>
                </a:tc>
              </a:tr>
              <a:tr h="530672">
                <a:tc rowSpan="3">
                  <a:txBody>
                    <a:bodyPr/>
                    <a:lstStyle/>
                    <a:p>
                      <a:pPr algn="ctr" fontAlgn="b"/>
                      <a:endParaRPr lang="pl-PL" sz="1400" b="1" u="none" strike="noStrike" dirty="0" smtClean="0">
                        <a:effectLst/>
                      </a:endParaRPr>
                    </a:p>
                    <a:p>
                      <a:pPr algn="ctr" fontAlgn="b"/>
                      <a:endParaRPr lang="pl-PL" sz="1400" b="1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pl-PL" sz="1400" b="1" u="none" strike="noStrike" dirty="0" smtClean="0">
                          <a:effectLst/>
                        </a:rPr>
                        <a:t>Warszawa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 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 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</a:rPr>
                        <a:t>Regresja Liniowa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63%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14%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3061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737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</a:rPr>
                        <a:t>0,55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1150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1085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</a:tr>
              <a:tr h="530672">
                <a:tc vMerge="1">
                  <a:txBody>
                    <a:bodyPr/>
                    <a:lstStyle/>
                    <a:p>
                      <a:pPr algn="ct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Gradient </a:t>
                      </a:r>
                      <a:r>
                        <a:rPr lang="pl-PL" sz="1400" u="none" strike="noStrike" dirty="0" err="1">
                          <a:effectLst/>
                        </a:rPr>
                        <a:t>Boosting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77%</a:t>
                      </a:r>
                      <a:endParaRPr lang="pl-PL" sz="16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9%</a:t>
                      </a:r>
                      <a:endParaRPr lang="pl-PL" sz="16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3061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737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</a:rPr>
                        <a:t>0,81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</a:rPr>
                        <a:t>765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</a:rPr>
                        <a:t>676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</a:tr>
              <a:tr h="530672">
                <a:tc vMerge="1">
                  <a:txBody>
                    <a:bodyPr/>
                    <a:lstStyle/>
                    <a:p>
                      <a:pPr algn="ct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</a:rPr>
                        <a:t>Las Losowy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76%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11%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3061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737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</a:rPr>
                        <a:t>0,96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918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319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672">
                <a:tc rowSpan="3">
                  <a:txBody>
                    <a:bodyPr/>
                    <a:lstStyle/>
                    <a:p>
                      <a:pPr algn="ctr" fontAlgn="b"/>
                      <a:endParaRPr lang="pl-PL" sz="1400" b="1" u="none" strike="noStrike" dirty="0" smtClean="0">
                        <a:effectLst/>
                      </a:endParaRPr>
                    </a:p>
                    <a:p>
                      <a:pPr algn="ctr" fontAlgn="b"/>
                      <a:endParaRPr lang="pl-PL" sz="1400" b="1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pl-PL" sz="1400" b="1" u="none" strike="noStrike" dirty="0" smtClean="0">
                          <a:effectLst/>
                        </a:rPr>
                        <a:t>Poza </a:t>
                      </a:r>
                      <a:r>
                        <a:rPr lang="pl-PL" sz="1400" b="1" u="none" strike="noStrike" dirty="0">
                          <a:effectLst/>
                        </a:rPr>
                        <a:t>Warszawą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 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 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</a:rPr>
                        <a:t>Regresja Liniowa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46%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19%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15515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3908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</a:rPr>
                        <a:t>0,73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935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932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0672">
                <a:tc vMerge="1">
                  <a:txBody>
                    <a:bodyPr/>
                    <a:lstStyle/>
                    <a:p>
                      <a:pPr algn="ct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Gradient </a:t>
                      </a:r>
                      <a:r>
                        <a:rPr lang="pl-PL" sz="1400" u="none" strike="noStrike" dirty="0" err="1">
                          <a:effectLst/>
                        </a:rPr>
                        <a:t>Boosting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60%</a:t>
                      </a:r>
                      <a:endParaRPr lang="pl-PL" sz="16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13%</a:t>
                      </a:r>
                      <a:endParaRPr lang="pl-PL" sz="16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15515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3908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</a:rPr>
                        <a:t>0,90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</a:rPr>
                        <a:t>674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539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</a:tr>
              <a:tr h="530672">
                <a:tc vMerge="1">
                  <a:txBody>
                    <a:bodyPr/>
                    <a:lstStyle/>
                    <a:p>
                      <a:pPr algn="ct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</a:rPr>
                        <a:t>Las Losowy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59%</a:t>
                      </a:r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13%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15515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3908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</a:rPr>
                        <a:t>0,98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652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246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54" marR="8654" marT="865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numeru slajdu 1"/>
          <p:cNvSpPr txBox="1">
            <a:spLocks/>
          </p:cNvSpPr>
          <p:nvPr/>
        </p:nvSpPr>
        <p:spPr bwMode="auto">
          <a:xfrm>
            <a:off x="8357979" y="6497637"/>
            <a:ext cx="792163" cy="360363"/>
          </a:xfrm>
          <a:prstGeom prst="rect">
            <a:avLst/>
          </a:prstGeom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PKO Bank Polsk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PKO Bank Polsk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PKO Bank Polsk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PKO Bank Polsk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PKO Bank Polsk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PKO Bank Polsk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PKO Bank Polsk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PKO Bank Polsk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B953E1E7-00E5-4870-B9F4-F03498EC5D62}" type="slidenum">
              <a:rPr lang="pl-PL" smtClean="0"/>
              <a:pPr>
                <a:defRPr/>
              </a:pPr>
              <a:t>2</a:t>
            </a:fld>
            <a:endParaRPr lang="pl-PL" dirty="0"/>
          </a:p>
        </p:txBody>
      </p:sp>
      <p:sp>
        <p:nvSpPr>
          <p:cNvPr id="7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1049129" y="1617936"/>
            <a:ext cx="7308850" cy="4321175"/>
          </a:xfrm>
        </p:spPr>
        <p:txBody>
          <a:bodyPr/>
          <a:lstStyle/>
          <a:p>
            <a:pPr>
              <a:defRPr/>
            </a:pPr>
            <a:r>
              <a:rPr dirty="0" smtClean="0"/>
              <a:t>Cel i założenia inicjatywy</a:t>
            </a:r>
          </a:p>
          <a:p>
            <a:pPr marL="361950" lvl="1" indent="0">
              <a:buNone/>
              <a:defRPr/>
            </a:pPr>
            <a:r>
              <a:rPr dirty="0" smtClean="0"/>
              <a:t>Inicjalny cel projektu. Dane i kryteria wejściowe</a:t>
            </a:r>
            <a:r>
              <a:rPr dirty="0" smtClean="0"/>
              <a:t>. </a:t>
            </a:r>
          </a:p>
          <a:p>
            <a:pPr marL="361950" lvl="1" indent="0">
              <a:buNone/>
              <a:defRPr/>
            </a:pPr>
            <a:r>
              <a:rPr dirty="0" smtClean="0"/>
              <a:t>Wykorzystane narzędzia.</a:t>
            </a:r>
            <a:r>
              <a:rPr dirty="0"/>
              <a:t/>
            </a:r>
            <a:br>
              <a:rPr dirty="0"/>
            </a:br>
            <a:endParaRPr dirty="0"/>
          </a:p>
          <a:p>
            <a:pPr>
              <a:defRPr/>
            </a:pPr>
            <a:r>
              <a:rPr dirty="0" smtClean="0"/>
              <a:t>Baza ofert nieruchomości</a:t>
            </a:r>
          </a:p>
          <a:p>
            <a:pPr marL="361950" lvl="1" indent="0">
              <a:buNone/>
              <a:defRPr/>
            </a:pPr>
            <a:r>
              <a:rPr lang="pl-PL" dirty="0" smtClean="0"/>
              <a:t>Pobrane bazy. Wizualizacje.</a:t>
            </a:r>
          </a:p>
          <a:p>
            <a:pPr marL="361950" lvl="1" indent="0">
              <a:buNone/>
              <a:defRPr/>
            </a:pPr>
            <a:endParaRPr lang="pl-PL" dirty="0"/>
          </a:p>
          <a:p>
            <a:pPr>
              <a:defRPr/>
            </a:pPr>
            <a:r>
              <a:rPr lang="pl-PL" dirty="0" smtClean="0"/>
              <a:t>Model wyceny nieruchomości</a:t>
            </a:r>
            <a:endParaRPr lang="pl-PL" dirty="0"/>
          </a:p>
          <a:p>
            <a:pPr marL="361950" lvl="1" indent="0">
              <a:buNone/>
              <a:defRPr/>
            </a:pPr>
            <a:r>
              <a:rPr lang="pl-PL" dirty="0" smtClean="0"/>
              <a:t>Źródła danych. Istotne zmienne. Prezentacja </a:t>
            </a:r>
          </a:p>
          <a:p>
            <a:pPr marL="361950" lvl="1" indent="0">
              <a:buNone/>
              <a:defRPr/>
            </a:pPr>
            <a:r>
              <a:rPr lang="pl-PL" dirty="0" smtClean="0"/>
              <a:t>zbudowanych modeli.</a:t>
            </a:r>
          </a:p>
          <a:p>
            <a:pPr marL="361950" lvl="1" indent="0">
              <a:buNone/>
              <a:defRPr/>
            </a:pPr>
            <a:endParaRPr lang="pl-PL" dirty="0"/>
          </a:p>
          <a:p>
            <a:pPr>
              <a:defRPr/>
            </a:pPr>
            <a:r>
              <a:rPr lang="pl-PL" dirty="0" smtClean="0"/>
              <a:t>Przyszłość</a:t>
            </a:r>
            <a:endParaRPr lang="pl-PL" dirty="0"/>
          </a:p>
          <a:p>
            <a:pPr marL="361950" lvl="1" indent="0">
              <a:buNone/>
              <a:defRPr/>
            </a:pPr>
            <a:r>
              <a:rPr lang="pl-PL" dirty="0" smtClean="0"/>
              <a:t>Potencjalne źródła danych. </a:t>
            </a:r>
            <a:r>
              <a:rPr lang="pl-PL" dirty="0" err="1" smtClean="0"/>
              <a:t>Geokodowanie</a:t>
            </a:r>
            <a:r>
              <a:rPr lang="pl-PL" dirty="0" smtClean="0"/>
              <a:t>. </a:t>
            </a:r>
            <a:endParaRPr lang="pl-PL" dirty="0"/>
          </a:p>
          <a:p>
            <a:pPr marL="361950" lvl="1" indent="0">
              <a:buNone/>
              <a:defRPr/>
            </a:pPr>
            <a:endParaRPr lang="pl-PL" dirty="0"/>
          </a:p>
          <a:p>
            <a:pPr marL="361950" lvl="1" indent="0">
              <a:buNone/>
              <a:defRPr/>
            </a:pPr>
            <a:endParaRPr dirty="0" smtClean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88" y="2204864"/>
            <a:ext cx="1895800" cy="2312876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007604" y="58468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 smtClean="0">
                <a:solidFill>
                  <a:srgbClr val="00468C"/>
                </a:solidFill>
              </a:rPr>
              <a:t>Agenda</a:t>
            </a:r>
            <a:endParaRPr lang="pl-PL" sz="3600" dirty="0">
              <a:solidFill>
                <a:srgbClr val="00468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dirty="0" smtClean="0"/>
              <a:t>Spadek błędu podczas iteracji algorytmu krokowego - Warszawa</a:t>
            </a:r>
            <a:endParaRPr lang="pl-PL" sz="2400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1664804"/>
            <a:ext cx="7328988" cy="3962316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B3761-057B-49B8-93A4-610FA4199698}" type="slidenum">
              <a:rPr lang="pl-PL" smtClean="0"/>
              <a:pPr>
                <a:defRPr/>
              </a:pPr>
              <a:t>20</a:t>
            </a:fld>
            <a:endParaRPr lang="pl-PL"/>
          </a:p>
        </p:txBody>
      </p:sp>
      <p:sp>
        <p:nvSpPr>
          <p:cNvPr id="6" name="Schemat blokowy: łącznik 5"/>
          <p:cNvSpPr/>
          <p:nvPr/>
        </p:nvSpPr>
        <p:spPr>
          <a:xfrm>
            <a:off x="7138851" y="4892959"/>
            <a:ext cx="122877" cy="11340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9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81384" y="477405"/>
            <a:ext cx="6121400" cy="900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pl-PL" altLang="pl-PL" sz="2800" dirty="0" smtClean="0">
                <a:cs typeface="Arial" charset="0"/>
              </a:rPr>
              <a:t>Zmienne w modelu - Warszawa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0"/>
          </p:nvPr>
        </p:nvSpPr>
        <p:spPr>
          <a:xfrm>
            <a:off x="8424353" y="6497637"/>
            <a:ext cx="792163" cy="360363"/>
          </a:xfrm>
        </p:spPr>
        <p:txBody>
          <a:bodyPr/>
          <a:lstStyle/>
          <a:p>
            <a:pPr>
              <a:defRPr/>
            </a:pPr>
            <a:fld id="{B953E1E7-00E5-4870-B9F4-F03498EC5D62}" type="slidenum">
              <a:rPr lang="pl-PL" smtClean="0"/>
              <a:pPr>
                <a:defRPr/>
              </a:pPr>
              <a:t>21</a:t>
            </a:fld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052736"/>
            <a:ext cx="6732748" cy="53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5556" y="224644"/>
            <a:ext cx="6121400" cy="900113"/>
          </a:xfrm>
        </p:spPr>
        <p:txBody>
          <a:bodyPr/>
          <a:lstStyle/>
          <a:p>
            <a:r>
              <a:rPr lang="pl-PL" sz="2400" dirty="0" smtClean="0"/>
              <a:t>Korelacje między zmiennymi - Warszawa</a:t>
            </a:r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B3761-057B-49B8-93A4-610FA4199698}" type="slidenum">
              <a:rPr lang="pl-PL" smtClean="0"/>
              <a:pPr>
                <a:defRPr/>
              </a:pPr>
              <a:t>22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9" y="774151"/>
            <a:ext cx="7416316" cy="60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561689" cy="4088122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B3761-057B-49B8-93A4-610FA4199698}" type="slidenum">
              <a:rPr lang="pl-PL" smtClean="0"/>
              <a:pPr>
                <a:defRPr/>
              </a:pPr>
              <a:t>23</a:t>
            </a:fld>
            <a:endParaRPr lang="pl-PL"/>
          </a:p>
        </p:txBody>
      </p:sp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797222" y="441325"/>
            <a:ext cx="6121400" cy="900113"/>
          </a:xfrm>
        </p:spPr>
        <p:txBody>
          <a:bodyPr/>
          <a:lstStyle/>
          <a:p>
            <a:r>
              <a:rPr lang="pl-PL" sz="2400" dirty="0" smtClean="0"/>
              <a:t>Spadek błędu podczas iteracji algorytmu krokowego – poza Warszawą</a:t>
            </a:r>
            <a:endParaRPr lang="pl-PL" sz="2400" dirty="0"/>
          </a:p>
        </p:txBody>
      </p:sp>
      <p:sp>
        <p:nvSpPr>
          <p:cNvPr id="7" name="Schemat blokowy: łącznik 6"/>
          <p:cNvSpPr/>
          <p:nvPr/>
        </p:nvSpPr>
        <p:spPr>
          <a:xfrm>
            <a:off x="7236296" y="4905164"/>
            <a:ext cx="122877" cy="11340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46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81384" y="477405"/>
            <a:ext cx="6121400" cy="900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pl-PL" altLang="pl-PL" sz="2800" dirty="0" smtClean="0">
                <a:cs typeface="Arial" charset="0"/>
              </a:rPr>
              <a:t>Zmienne w modelu poza Warszawą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0"/>
          </p:nvPr>
        </p:nvSpPr>
        <p:spPr>
          <a:xfrm>
            <a:off x="8424353" y="6497637"/>
            <a:ext cx="792163" cy="360363"/>
          </a:xfrm>
        </p:spPr>
        <p:txBody>
          <a:bodyPr/>
          <a:lstStyle/>
          <a:p>
            <a:pPr>
              <a:defRPr/>
            </a:pPr>
            <a:fld id="{B953E1E7-00E5-4870-B9F4-F03498EC5D62}" type="slidenum">
              <a:rPr lang="pl-PL" smtClean="0"/>
              <a:pPr>
                <a:defRPr/>
              </a:pPr>
              <a:t>24</a:t>
            </a:fld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22198"/>
            <a:ext cx="6768752" cy="55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5556" y="224644"/>
            <a:ext cx="6121400" cy="900113"/>
          </a:xfrm>
        </p:spPr>
        <p:txBody>
          <a:bodyPr/>
          <a:lstStyle/>
          <a:p>
            <a:r>
              <a:rPr lang="pl-PL" sz="2400" dirty="0" smtClean="0"/>
              <a:t>Korelacje między zmiennymi poza Warszawą</a:t>
            </a:r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B3761-057B-49B8-93A4-610FA4199698}" type="slidenum">
              <a:rPr lang="pl-PL" smtClean="0"/>
              <a:pPr>
                <a:defRPr/>
              </a:pPr>
              <a:t>25</a:t>
            </a:fld>
            <a:endParaRPr lang="pl-PL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" y="836712"/>
            <a:ext cx="7335142" cy="5965666"/>
          </a:xfrm>
        </p:spPr>
      </p:pic>
    </p:spTree>
    <p:extLst>
      <p:ext uri="{BB962C8B-B14F-4D97-AF65-F5344CB8AC3E}">
        <p14:creationId xmlns:p14="http://schemas.microsoft.com/office/powerpoint/2010/main" val="9865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54527" y="188640"/>
            <a:ext cx="6121400" cy="900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altLang="pl-PL" sz="2800" dirty="0" smtClean="0">
                <a:cs typeface="Arial" charset="0"/>
              </a:rPr>
              <a:t>Nieruchomości wycenione przez AVM  i przez model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0"/>
          </p:nvPr>
        </p:nvSpPr>
        <p:spPr>
          <a:xfrm>
            <a:off x="8424353" y="6497637"/>
            <a:ext cx="792163" cy="360363"/>
          </a:xfrm>
        </p:spPr>
        <p:txBody>
          <a:bodyPr/>
          <a:lstStyle/>
          <a:p>
            <a:pPr>
              <a:defRPr/>
            </a:pPr>
            <a:fld id="{B953E1E7-00E5-4870-B9F4-F03498EC5D62}" type="slidenum">
              <a:rPr lang="pl-PL" sz="1800" smtClean="0"/>
              <a:pPr>
                <a:defRPr/>
              </a:pPr>
              <a:t>26</a:t>
            </a:fld>
            <a:endParaRPr lang="pl-PL" sz="18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15516" y="5442515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 smtClean="0">
                <a:latin typeface="+mn-lt"/>
              </a:rPr>
              <a:t>AVM został uruchomiony dla: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 smtClean="0">
                <a:latin typeface="+mn-lt"/>
              </a:rPr>
              <a:t>12,9% nieruchomości poza Warszawą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 smtClean="0">
                <a:latin typeface="+mn-lt"/>
              </a:rPr>
              <a:t>41,9 % nieruchomości w Warszawie</a:t>
            </a:r>
            <a:endParaRPr lang="pl-PL" sz="1800" dirty="0">
              <a:latin typeface="+mn-lt"/>
            </a:endParaRPr>
          </a:p>
          <a:p>
            <a:endParaRPr lang="pl-PL" sz="1800" dirty="0">
              <a:latin typeface="+mn-lt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463988" y="5073183"/>
            <a:ext cx="27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 err="1" smtClean="0"/>
              <a:t>Wawa</a:t>
            </a:r>
            <a:r>
              <a:rPr lang="pl-PL" sz="1800" dirty="0" smtClean="0"/>
              <a:t>: Xx %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755576" y="443885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err="1" smtClean="0">
                <a:solidFill>
                  <a:srgbClr val="00468C"/>
                </a:solidFill>
              </a:rPr>
              <a:t>Geo</a:t>
            </a:r>
            <a:endParaRPr lang="pl-PL" sz="3600" b="1" dirty="0">
              <a:solidFill>
                <a:srgbClr val="00468C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4463988" y="443885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err="1" smtClean="0">
                <a:solidFill>
                  <a:srgbClr val="00468C"/>
                </a:solidFill>
              </a:rPr>
              <a:t>Avm</a:t>
            </a:r>
            <a:endParaRPr lang="pl-PL" sz="3600" b="1" dirty="0">
              <a:solidFill>
                <a:srgbClr val="00468C"/>
              </a:solidFill>
            </a:endParaRPr>
          </a:p>
        </p:txBody>
      </p:sp>
      <p:cxnSp>
        <p:nvCxnSpPr>
          <p:cNvPr id="10" name="Łącznik prostoliniowy 9"/>
          <p:cNvCxnSpPr/>
          <p:nvPr/>
        </p:nvCxnSpPr>
        <p:spPr>
          <a:xfrm>
            <a:off x="755576" y="5073183"/>
            <a:ext cx="7416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\\mp1325wo\FS\98 Poligon\Krystian\prezka_r\avm_rf_p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0" y="1058384"/>
            <a:ext cx="8781876" cy="43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/>
          <p:cNvSpPr txBox="1"/>
          <p:nvPr/>
        </p:nvSpPr>
        <p:spPr>
          <a:xfrm>
            <a:off x="4679504" y="5442515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 smtClean="0">
                <a:latin typeface="+mn-lt"/>
              </a:rPr>
              <a:t>Zbudowany model </a:t>
            </a:r>
            <a:r>
              <a:rPr lang="pl-PL" sz="1800" dirty="0" smtClean="0">
                <a:latin typeface="+mn-lt"/>
              </a:rPr>
              <a:t>wyznacza predykcje dla </a:t>
            </a:r>
            <a:r>
              <a:rPr lang="pl-PL" sz="1800" b="1" dirty="0" smtClean="0">
                <a:latin typeface="+mn-lt"/>
              </a:rPr>
              <a:t>dowolnej</a:t>
            </a:r>
            <a:r>
              <a:rPr lang="pl-PL" sz="1800" dirty="0" smtClean="0">
                <a:latin typeface="+mn-lt"/>
              </a:rPr>
              <a:t> nieruchomości z CBN.</a:t>
            </a:r>
            <a:endParaRPr lang="pl-PL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47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altLang="pl-PL" sz="2000" dirty="0" smtClean="0">
                <a:cs typeface="Arial" charset="0"/>
              </a:rPr>
              <a:t>Porównanie wyników modeli na mapie Warszawy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0"/>
          </p:nvPr>
        </p:nvSpPr>
        <p:spPr>
          <a:xfrm>
            <a:off x="8424353" y="6497637"/>
            <a:ext cx="792163" cy="360363"/>
          </a:xfrm>
        </p:spPr>
        <p:txBody>
          <a:bodyPr/>
          <a:lstStyle/>
          <a:p>
            <a:pPr>
              <a:defRPr/>
            </a:pPr>
            <a:fld id="{B953E1E7-00E5-4870-B9F4-F03498EC5D62}" type="slidenum">
              <a:rPr lang="pl-PL" smtClean="0"/>
              <a:pPr>
                <a:defRPr/>
              </a:pPr>
              <a:t>27</a:t>
            </a:fld>
            <a:endParaRPr lang="pl-PL" dirty="0"/>
          </a:p>
        </p:txBody>
      </p:sp>
      <p:pic>
        <p:nvPicPr>
          <p:cNvPr id="3" name="Picture 2" descr="\\mp1325wo\FS\98 Poligon\Krystian\prezka_r\Rp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2534"/>
            <a:ext cx="9144000" cy="436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863588" y="5625244"/>
            <a:ext cx="6121400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PKO Bank Polski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PKO Bank Polski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PKO Bank Polski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PKO Bank Polski" pitchFamily="34" charset="0"/>
                <a:cs typeface="Arial" charset="0"/>
              </a:defRPr>
            </a:lvl5pPr>
            <a:lvl6pPr marL="457032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73A7C"/>
                </a:solidFill>
                <a:latin typeface="PKO Bank Polski Rg" pitchFamily="50" charset="0"/>
                <a:cs typeface="Arial" charset="0"/>
              </a:defRPr>
            </a:lvl6pPr>
            <a:lvl7pPr marL="914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73A7C"/>
                </a:solidFill>
                <a:latin typeface="PKO Bank Polski Rg" pitchFamily="50" charset="0"/>
                <a:cs typeface="Arial" charset="0"/>
              </a:defRPr>
            </a:lvl7pPr>
            <a:lvl8pPr marL="137109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73A7C"/>
                </a:solidFill>
                <a:latin typeface="PKO Bank Polski Rg" pitchFamily="50" charset="0"/>
                <a:cs typeface="Arial" charset="0"/>
              </a:defRPr>
            </a:lvl8pPr>
            <a:lvl9pPr marL="1828122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73A7C"/>
                </a:solidFill>
                <a:latin typeface="PKO Bank Polski Rg" pitchFamily="50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1600" kern="0" dirty="0" smtClean="0">
                <a:cs typeface="Arial" charset="0"/>
              </a:rPr>
              <a:t>+ Interaktywne porównanie wyników modeli na przykładzie Warszawy</a:t>
            </a:r>
          </a:p>
        </p:txBody>
      </p:sp>
    </p:spTree>
    <p:extLst>
      <p:ext uri="{BB962C8B-B14F-4D97-AF65-F5344CB8AC3E}">
        <p14:creationId xmlns:p14="http://schemas.microsoft.com/office/powerpoint/2010/main" val="12153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altLang="pl-PL" sz="3600" dirty="0">
                <a:cs typeface="Arial" charset="0"/>
              </a:rPr>
              <a:t>Porównanie AVM i Gradient </a:t>
            </a:r>
            <a:r>
              <a:rPr lang="pl-PL" altLang="pl-PL" sz="3600" dirty="0" err="1">
                <a:cs typeface="Arial" charset="0"/>
              </a:rPr>
              <a:t>Boosting</a:t>
            </a:r>
            <a:endParaRPr lang="pl-PL" altLang="pl-PL" sz="3600" dirty="0">
              <a:cs typeface="Arial" charset="0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0"/>
          </p:nvPr>
        </p:nvSpPr>
        <p:spPr>
          <a:xfrm>
            <a:off x="8424353" y="6497637"/>
            <a:ext cx="792163" cy="360363"/>
          </a:xfrm>
        </p:spPr>
        <p:txBody>
          <a:bodyPr/>
          <a:lstStyle/>
          <a:p>
            <a:pPr>
              <a:defRPr/>
            </a:pPr>
            <a:fld id="{B953E1E7-00E5-4870-B9F4-F03498EC5D62}" type="slidenum">
              <a:rPr lang="pl-PL" smtClean="0"/>
              <a:pPr>
                <a:defRPr/>
              </a:pPr>
              <a:t>28</a:t>
            </a:fld>
            <a:endParaRPr lang="pl-PL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305853"/>
              </p:ext>
            </p:extLst>
          </p:nvPr>
        </p:nvGraphicFramePr>
        <p:xfrm>
          <a:off x="287524" y="1196752"/>
          <a:ext cx="8208335" cy="5092551"/>
        </p:xfrm>
        <a:graphic>
          <a:graphicData uri="http://schemas.openxmlformats.org/drawingml/2006/table">
            <a:tbl>
              <a:tblPr/>
              <a:tblGrid>
                <a:gridCol w="1594807"/>
                <a:gridCol w="2115662"/>
                <a:gridCol w="1261901"/>
                <a:gridCol w="887079"/>
                <a:gridCol w="1324372"/>
                <a:gridCol w="1024514"/>
              </a:tblGrid>
              <a:tr h="300078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l-PL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Całość</a:t>
                      </a:r>
                      <a:endParaRPr lang="pl-PL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pPr algn="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Liczność próbki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Liczność 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Wolumen (mln)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Wolumen 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0078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100,0%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0078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Warszawa</a:t>
                      </a:r>
                      <a:endParaRPr lang="pl-PL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Liczność próbki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Liczność </a:t>
                      </a:r>
                      <a:r>
                        <a:rPr lang="pl-PL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Wolumen (mln)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Wolumen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0078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l-P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AVM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Uruchomiony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007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 przedziale +- 10%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36,3%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007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Gradient </a:t>
                      </a:r>
                      <a:r>
                        <a:rPr lang="pl-PL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boosting</a:t>
                      </a:r>
                      <a:endParaRPr lang="pl-PL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 przedziale +- 10%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dirty="0" smtClean="0">
                          <a:latin typeface="+mn-lt"/>
                        </a:rPr>
                        <a:t>3006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79,1%</a:t>
                      </a:r>
                      <a:endParaRPr lang="pl-PL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dirty="0" smtClean="0">
                          <a:latin typeface="+mn-lt"/>
                        </a:rPr>
                        <a:t>1357</a:t>
                      </a:r>
                      <a:endParaRPr lang="pl-PL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79%</a:t>
                      </a:r>
                      <a:endParaRPr lang="pl-PL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0078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Poza Warszawą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Liczność próbki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Liczność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Wolumen (mln)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Wolumen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0078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19423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00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l-P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AVM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Uruchomiony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007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 przedziale +-10%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11,2%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007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Gradient </a:t>
                      </a:r>
                      <a:r>
                        <a:rPr lang="pl-PL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boosting</a:t>
                      </a:r>
                      <a:endParaRPr lang="pl-PL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 przedziale +-10%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dirty="0" smtClean="0"/>
                        <a:t>12919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66,5%</a:t>
                      </a:r>
                      <a:endParaRPr lang="pl-PL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dirty="0" smtClean="0"/>
                        <a:t>3550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68,9%</a:t>
                      </a:r>
                      <a:endParaRPr lang="pl-PL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7" name="Łącznik prosty ze strzałką 6"/>
          <p:cNvCxnSpPr/>
          <p:nvPr/>
        </p:nvCxnSpPr>
        <p:spPr>
          <a:xfrm flipV="1">
            <a:off x="5436096" y="6309320"/>
            <a:ext cx="216024" cy="5486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5933037" y="6239052"/>
            <a:ext cx="97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 smtClean="0"/>
              <a:t>5 razy </a:t>
            </a:r>
            <a:r>
              <a:rPr lang="pl-PL" sz="1800" b="1" dirty="0" smtClean="0"/>
              <a:t>więcej</a:t>
            </a:r>
            <a:endParaRPr lang="pl-PL" sz="1800" b="1" dirty="0"/>
          </a:p>
        </p:txBody>
      </p:sp>
      <p:cxnSp>
        <p:nvCxnSpPr>
          <p:cNvPr id="8" name="Łącznik prosty ze strzałką 7"/>
          <p:cNvCxnSpPr/>
          <p:nvPr/>
        </p:nvCxnSpPr>
        <p:spPr>
          <a:xfrm flipV="1">
            <a:off x="3707904" y="4221088"/>
            <a:ext cx="162018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2663788" y="4437112"/>
            <a:ext cx="97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/>
              <a:t>2</a:t>
            </a:r>
            <a:r>
              <a:rPr lang="pl-PL" sz="1800" b="1" dirty="0" smtClean="0"/>
              <a:t> </a:t>
            </a:r>
            <a:r>
              <a:rPr lang="pl-PL" sz="1800" b="1" dirty="0" smtClean="0"/>
              <a:t>razy </a:t>
            </a:r>
            <a:r>
              <a:rPr lang="pl-PL" sz="1800" b="1" dirty="0" smtClean="0"/>
              <a:t>więcej</a:t>
            </a:r>
            <a:endParaRPr lang="pl-PL" sz="1800" b="1" dirty="0"/>
          </a:p>
        </p:txBody>
      </p:sp>
    </p:spTree>
    <p:extLst>
      <p:ext uri="{BB962C8B-B14F-4D97-AF65-F5344CB8AC3E}">
        <p14:creationId xmlns:p14="http://schemas.microsoft.com/office/powerpoint/2010/main" val="8619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sz="6000" dirty="0" smtClean="0">
                <a:solidFill>
                  <a:srgbClr val="00468C"/>
                </a:solidFill>
              </a:rPr>
              <a:t>4. Przyszłość</a:t>
            </a:r>
            <a:r>
              <a:rPr lang="pl-PL" dirty="0">
                <a:solidFill>
                  <a:srgbClr val="00468C"/>
                </a:solidFill>
              </a:rPr>
              <a:t/>
            </a:r>
            <a:br>
              <a:rPr lang="pl-PL" dirty="0">
                <a:solidFill>
                  <a:srgbClr val="00468C"/>
                </a:solidFill>
              </a:rPr>
            </a:br>
            <a:endParaRPr lang="pl-PL" dirty="0">
              <a:solidFill>
                <a:srgbClr val="00468C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294967295"/>
          </p:nvPr>
        </p:nvSpPr>
        <p:spPr>
          <a:xfrm>
            <a:off x="8351838" y="6273800"/>
            <a:ext cx="792162" cy="3603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CB3761-057B-49B8-93A4-610FA4199698}" type="slidenum">
              <a:rPr lang="pl-PL" smtClean="0"/>
              <a:pPr>
                <a:defRPr/>
              </a:pPr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09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2800" dirty="0" smtClean="0">
                <a:solidFill>
                  <a:srgbClr val="00468C"/>
                </a:solidFill>
              </a:rPr>
              <a:t>1. </a:t>
            </a:r>
            <a:r>
              <a:rPr lang="pl-PL" sz="2800" dirty="0">
                <a:solidFill>
                  <a:srgbClr val="00468C"/>
                </a:solidFill>
              </a:rPr>
              <a:t>Cel i założenia inicjatywy</a:t>
            </a:r>
            <a:br>
              <a:rPr lang="pl-PL" sz="2800" dirty="0">
                <a:solidFill>
                  <a:srgbClr val="00468C"/>
                </a:solidFill>
              </a:rPr>
            </a:br>
            <a:r>
              <a:rPr lang="pl-PL" sz="2800" dirty="0" smtClean="0">
                <a:solidFill>
                  <a:srgbClr val="00468C"/>
                </a:solidFill>
              </a:rPr>
              <a:t> </a:t>
            </a:r>
            <a:endParaRPr lang="pl-PL" sz="2800" dirty="0">
              <a:solidFill>
                <a:srgbClr val="004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54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altLang="pl-PL" sz="3200" dirty="0" smtClean="0">
                <a:cs typeface="Arial" charset="0"/>
              </a:rPr>
              <a:t>Możliwości na przyszłość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0"/>
          </p:nvPr>
        </p:nvSpPr>
        <p:spPr>
          <a:xfrm>
            <a:off x="8424353" y="6497637"/>
            <a:ext cx="792163" cy="360363"/>
          </a:xfrm>
        </p:spPr>
        <p:txBody>
          <a:bodyPr/>
          <a:lstStyle/>
          <a:p>
            <a:pPr>
              <a:defRPr/>
            </a:pPr>
            <a:fld id="{B953E1E7-00E5-4870-B9F4-F03498EC5D62}" type="slidenum">
              <a:rPr lang="pl-PL" smtClean="0"/>
              <a:pPr>
                <a:defRPr/>
              </a:pPr>
              <a:t>30</a:t>
            </a:fld>
            <a:endParaRPr lang="pl-PL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83516705"/>
              </p:ext>
            </p:extLst>
          </p:nvPr>
        </p:nvGraphicFramePr>
        <p:xfrm>
          <a:off x="971600" y="1592796"/>
          <a:ext cx="7368480" cy="473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92164" y="441328"/>
            <a:ext cx="6984193" cy="900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altLang="pl-PL" sz="2800" dirty="0" smtClean="0">
                <a:cs typeface="Arial" charset="0"/>
              </a:rPr>
              <a:t>Potencjalny wzrost kompletności danych Open </a:t>
            </a:r>
            <a:r>
              <a:rPr lang="pl-PL" altLang="pl-PL" sz="2800" dirty="0" err="1" smtClean="0">
                <a:cs typeface="Arial" charset="0"/>
              </a:rPr>
              <a:t>Street</a:t>
            </a:r>
            <a:r>
              <a:rPr lang="pl-PL" altLang="pl-PL" sz="2800" dirty="0" smtClean="0">
                <a:cs typeface="Arial" charset="0"/>
              </a:rPr>
              <a:t> </a:t>
            </a:r>
            <a:r>
              <a:rPr lang="pl-PL" altLang="pl-PL" sz="2800" dirty="0" err="1" smtClean="0">
                <a:cs typeface="Arial" charset="0"/>
              </a:rPr>
              <a:t>Maps</a:t>
            </a:r>
            <a:endParaRPr lang="pl-PL" altLang="pl-PL" sz="2800" dirty="0">
              <a:cs typeface="Arial" charset="0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0"/>
          </p:nvPr>
        </p:nvSpPr>
        <p:spPr>
          <a:xfrm>
            <a:off x="8424353" y="6497637"/>
            <a:ext cx="792163" cy="360363"/>
          </a:xfrm>
        </p:spPr>
        <p:txBody>
          <a:bodyPr/>
          <a:lstStyle/>
          <a:p>
            <a:pPr>
              <a:defRPr/>
            </a:pPr>
            <a:fld id="{B953E1E7-00E5-4870-B9F4-F03498EC5D62}" type="slidenum">
              <a:rPr lang="pl-PL" smtClean="0"/>
              <a:pPr>
                <a:defRPr/>
              </a:pPr>
              <a:t>31</a:t>
            </a:fld>
            <a:endParaRPr lang="pl-PL" dirty="0"/>
          </a:p>
        </p:txBody>
      </p:sp>
      <p:pic>
        <p:nvPicPr>
          <p:cNvPr id="2050" name="Picture 2" descr="\\mp1325wo\FS\98 Poligon\Krystian\prezka_r\przystank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56" y="1772816"/>
            <a:ext cx="6900031" cy="46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1691680" y="1469465"/>
            <a:ext cx="507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smtClean="0"/>
              <a:t>Liczba przystanków autobusowych w gminie wg. OSM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41281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92165" y="441328"/>
            <a:ext cx="6804173" cy="900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altLang="pl-PL" sz="2800" dirty="0">
                <a:cs typeface="Arial" charset="0"/>
              </a:rPr>
              <a:t>Potencjalny wzrost kompletności danych Open </a:t>
            </a:r>
            <a:r>
              <a:rPr lang="pl-PL" altLang="pl-PL" sz="2800" dirty="0" err="1">
                <a:cs typeface="Arial" charset="0"/>
              </a:rPr>
              <a:t>Street</a:t>
            </a:r>
            <a:r>
              <a:rPr lang="pl-PL" altLang="pl-PL" sz="2800" dirty="0">
                <a:cs typeface="Arial" charset="0"/>
              </a:rPr>
              <a:t> </a:t>
            </a:r>
            <a:r>
              <a:rPr lang="pl-PL" altLang="pl-PL" sz="2800" dirty="0" err="1">
                <a:cs typeface="Arial" charset="0"/>
              </a:rPr>
              <a:t>Maps</a:t>
            </a:r>
            <a:endParaRPr lang="pl-PL" altLang="pl-PL" sz="2800" dirty="0">
              <a:cs typeface="Arial" charset="0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0"/>
          </p:nvPr>
        </p:nvSpPr>
        <p:spPr>
          <a:xfrm>
            <a:off x="8424353" y="6497637"/>
            <a:ext cx="792163" cy="360363"/>
          </a:xfrm>
        </p:spPr>
        <p:txBody>
          <a:bodyPr/>
          <a:lstStyle/>
          <a:p>
            <a:pPr>
              <a:defRPr/>
            </a:pPr>
            <a:fld id="{B953E1E7-00E5-4870-B9F4-F03498EC5D62}" type="slidenum">
              <a:rPr lang="pl-PL" smtClean="0"/>
              <a:pPr>
                <a:defRPr/>
              </a:pPr>
              <a:t>32</a:t>
            </a:fld>
            <a:endParaRPr lang="pl-PL" dirty="0"/>
          </a:p>
        </p:txBody>
      </p:sp>
      <p:pic>
        <p:nvPicPr>
          <p:cNvPr id="3074" name="Picture 2" descr="\\mp1325wo\FS\98 Poligon\Krystian\prezka_r\sklepy_spożywc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844824"/>
            <a:ext cx="6948189" cy="466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691680" y="1506270"/>
            <a:ext cx="4519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smtClean="0"/>
              <a:t>Liczba sklepów spożywczych w gminie wg. OSM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15834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dirty="0" smtClean="0"/>
              <a:t>Dziękujemy za uwagę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5062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altLang="pl-PL" sz="2000" dirty="0" smtClean="0">
                <a:cs typeface="Arial" charset="0"/>
              </a:rPr>
              <a:t>Wykorzystane narzędzia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0"/>
          </p:nvPr>
        </p:nvSpPr>
        <p:spPr>
          <a:xfrm>
            <a:off x="8424353" y="6497637"/>
            <a:ext cx="792163" cy="360363"/>
          </a:xfrm>
        </p:spPr>
        <p:txBody>
          <a:bodyPr/>
          <a:lstStyle/>
          <a:p>
            <a:pPr>
              <a:defRPr/>
            </a:pPr>
            <a:fld id="{B953E1E7-00E5-4870-B9F4-F03498EC5D62}" type="slidenum">
              <a:rPr lang="pl-PL" smtClean="0"/>
              <a:pPr>
                <a:defRPr/>
              </a:pPr>
              <a:t>4</a:t>
            </a:fld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349708" y="835475"/>
            <a:ext cx="6984776" cy="618627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marL="285645" indent="-285645">
              <a:buFont typeface="Wingdings" panose="05000000000000000000" pitchFamily="2" charset="2"/>
              <a:buChar char="q"/>
            </a:pPr>
            <a:r>
              <a:rPr lang="pl-PL" sz="1800" b="1" dirty="0"/>
              <a:t>Open </a:t>
            </a:r>
            <a:r>
              <a:rPr lang="pl-PL" sz="1800" b="1" dirty="0" err="1"/>
              <a:t>Street</a:t>
            </a:r>
            <a:r>
              <a:rPr lang="pl-PL" sz="1800" b="1" dirty="0"/>
              <a:t> </a:t>
            </a:r>
            <a:r>
              <a:rPr lang="pl-PL" sz="1800" b="1" dirty="0" err="1"/>
              <a:t>Maps</a:t>
            </a:r>
            <a:endParaRPr lang="pl-PL" sz="1800" b="1" dirty="0"/>
          </a:p>
          <a:p>
            <a:pPr marL="742675" lvl="1" indent="-285645">
              <a:buFont typeface="Wingdings" panose="05000000000000000000" pitchFamily="2" charset="2"/>
              <a:buChar char="§"/>
            </a:pPr>
            <a:r>
              <a:rPr lang="pl-PL" sz="1800" dirty="0" err="1"/>
              <a:t>shapefiles</a:t>
            </a:r>
            <a:endParaRPr lang="pl-PL" sz="1800" dirty="0"/>
          </a:p>
          <a:p>
            <a:pPr marL="742675" lvl="1" indent="-285645">
              <a:buFont typeface="Wingdings" panose="05000000000000000000" pitchFamily="2" charset="2"/>
              <a:buChar char="§"/>
            </a:pPr>
            <a:r>
              <a:rPr lang="pl-PL" sz="1800" dirty="0"/>
              <a:t>Geofabrik.de</a:t>
            </a:r>
          </a:p>
          <a:p>
            <a:pPr marL="742675" lvl="1" indent="-285645">
              <a:buFont typeface="Wingdings" panose="05000000000000000000" pitchFamily="2" charset="2"/>
              <a:buChar char="§"/>
            </a:pPr>
            <a:r>
              <a:rPr lang="pl-PL" sz="1800" dirty="0" err="1"/>
              <a:t>OpenSourceRoutingMachine</a:t>
            </a:r>
            <a:endParaRPr lang="pl-PL" sz="1800" dirty="0"/>
          </a:p>
          <a:p>
            <a:pPr marL="285645" indent="-285645">
              <a:buFont typeface="Wingdings" panose="05000000000000000000" pitchFamily="2" charset="2"/>
              <a:buChar char="q"/>
            </a:pPr>
            <a:endParaRPr lang="pl-PL" sz="1800" dirty="0"/>
          </a:p>
          <a:p>
            <a:pPr marL="285645" indent="-285645">
              <a:buFont typeface="Wingdings" panose="05000000000000000000" pitchFamily="2" charset="2"/>
              <a:buChar char="q"/>
            </a:pPr>
            <a:r>
              <a:rPr lang="pl-PL" sz="1800" b="1" dirty="0"/>
              <a:t>R</a:t>
            </a:r>
          </a:p>
          <a:p>
            <a:pPr marL="742675" lvl="1" indent="-285645">
              <a:buFont typeface="Wingdings" panose="05000000000000000000" pitchFamily="2" charset="2"/>
              <a:buChar char="§"/>
            </a:pPr>
            <a:r>
              <a:rPr lang="pl-PL" sz="1800" dirty="0" err="1" smtClean="0"/>
              <a:t>rgdal</a:t>
            </a:r>
            <a:endParaRPr lang="pl-PL" sz="1800" dirty="0"/>
          </a:p>
          <a:p>
            <a:pPr marL="742675" lvl="1" indent="-285645">
              <a:buFont typeface="Wingdings" panose="05000000000000000000" pitchFamily="2" charset="2"/>
              <a:buChar char="§"/>
            </a:pPr>
            <a:r>
              <a:rPr lang="pl-PL" sz="1800" dirty="0"/>
              <a:t>ggplot2</a:t>
            </a:r>
          </a:p>
          <a:p>
            <a:pPr marL="742675" lvl="1" indent="-285645">
              <a:buFont typeface="Wingdings" panose="05000000000000000000" pitchFamily="2" charset="2"/>
              <a:buChar char="§"/>
            </a:pPr>
            <a:r>
              <a:rPr lang="pl-PL" sz="1800" dirty="0" err="1"/>
              <a:t>sp</a:t>
            </a:r>
            <a:endParaRPr lang="pl-PL" sz="1800" dirty="0"/>
          </a:p>
          <a:p>
            <a:pPr marL="742675" lvl="1" indent="-285645">
              <a:buFont typeface="Wingdings" panose="05000000000000000000" pitchFamily="2" charset="2"/>
              <a:buChar char="§"/>
            </a:pPr>
            <a:r>
              <a:rPr lang="pl-PL" sz="1800" dirty="0" err="1"/>
              <a:t>mapview</a:t>
            </a:r>
            <a:endParaRPr lang="pl-PL" sz="1800" dirty="0"/>
          </a:p>
          <a:p>
            <a:pPr marL="742675" lvl="1" indent="-285645">
              <a:buFont typeface="Wingdings" panose="05000000000000000000" pitchFamily="2" charset="2"/>
              <a:buChar char="§"/>
            </a:pPr>
            <a:r>
              <a:rPr lang="pl-PL" sz="1800" dirty="0"/>
              <a:t>raster</a:t>
            </a:r>
          </a:p>
          <a:p>
            <a:pPr marL="742675" lvl="1" indent="-285645">
              <a:buFont typeface="Wingdings" panose="05000000000000000000" pitchFamily="2" charset="2"/>
              <a:buChar char="§"/>
            </a:pPr>
            <a:r>
              <a:rPr lang="pl-PL" sz="1800" dirty="0" err="1"/>
              <a:t>osmar</a:t>
            </a:r>
            <a:endParaRPr lang="pl-PL" sz="1800" dirty="0"/>
          </a:p>
          <a:p>
            <a:pPr marL="742675" lvl="1" indent="-285645">
              <a:buFont typeface="Wingdings" panose="05000000000000000000" pitchFamily="2" charset="2"/>
              <a:buChar char="§"/>
            </a:pPr>
            <a:r>
              <a:rPr lang="pl-PL" sz="1800" dirty="0" err="1"/>
              <a:t>ggmap</a:t>
            </a:r>
            <a:endParaRPr lang="pl-PL" sz="1800" dirty="0"/>
          </a:p>
          <a:p>
            <a:pPr marL="742675" lvl="1" indent="-285645">
              <a:buFont typeface="Wingdings" panose="05000000000000000000" pitchFamily="2" charset="2"/>
              <a:buChar char="§"/>
            </a:pPr>
            <a:r>
              <a:rPr lang="pl-PL" sz="1800" dirty="0" err="1"/>
              <a:t>geosphere</a:t>
            </a:r>
            <a:endParaRPr lang="pl-PL" sz="1800" dirty="0"/>
          </a:p>
          <a:p>
            <a:endParaRPr lang="pl-PL" sz="1800" dirty="0"/>
          </a:p>
          <a:p>
            <a:pPr marL="285645" indent="-285645">
              <a:buFont typeface="Wingdings" panose="05000000000000000000" pitchFamily="2" charset="2"/>
              <a:buChar char="q"/>
            </a:pPr>
            <a:r>
              <a:rPr lang="pl-PL" sz="1800" b="1" dirty="0" err="1"/>
              <a:t>Python</a:t>
            </a:r>
            <a:endParaRPr lang="pl-PL" sz="1800" b="1" dirty="0"/>
          </a:p>
          <a:p>
            <a:pPr marL="742675" lvl="1" indent="-285645">
              <a:buFont typeface="Wingdings" panose="05000000000000000000" pitchFamily="2" charset="2"/>
              <a:buChar char="§"/>
            </a:pPr>
            <a:r>
              <a:rPr lang="pl-PL" sz="1800" dirty="0" err="1"/>
              <a:t>pandas</a:t>
            </a:r>
            <a:endParaRPr lang="pl-PL" sz="1800" dirty="0"/>
          </a:p>
          <a:p>
            <a:pPr marL="742675" lvl="1" indent="-285645">
              <a:buFont typeface="Wingdings" panose="05000000000000000000" pitchFamily="2" charset="2"/>
              <a:buChar char="§"/>
            </a:pPr>
            <a:r>
              <a:rPr lang="pl-PL" sz="1800" dirty="0" err="1"/>
              <a:t>scikit-learn</a:t>
            </a:r>
            <a:endParaRPr lang="pl-PL" sz="1800" dirty="0"/>
          </a:p>
          <a:p>
            <a:pPr marL="742675" lvl="1" indent="-285645">
              <a:buFont typeface="Wingdings" panose="05000000000000000000" pitchFamily="2" charset="2"/>
              <a:buChar char="§"/>
            </a:pPr>
            <a:r>
              <a:rPr lang="pl-PL" sz="1800" dirty="0" err="1"/>
              <a:t>numpy</a:t>
            </a:r>
            <a:endParaRPr lang="pl-PL" sz="1800" dirty="0"/>
          </a:p>
          <a:p>
            <a:pPr marL="742675" lvl="1" indent="-285645">
              <a:buFont typeface="Wingdings" panose="05000000000000000000" pitchFamily="2" charset="2"/>
              <a:buChar char="§"/>
            </a:pPr>
            <a:r>
              <a:rPr lang="pl-PL" sz="1800" dirty="0" err="1"/>
              <a:t>keras</a:t>
            </a:r>
            <a:endParaRPr lang="pl-PL" sz="1800" dirty="0"/>
          </a:p>
          <a:p>
            <a:endParaRPr lang="pl-PL" sz="1800" dirty="0" smtClean="0"/>
          </a:p>
          <a:p>
            <a:endParaRPr lang="pl-PL" sz="18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01" y="5056439"/>
            <a:ext cx="2122655" cy="116991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23" y="1280694"/>
            <a:ext cx="2619755" cy="868762"/>
          </a:xfrm>
          <a:prstGeom prst="rect">
            <a:avLst/>
          </a:prstGeom>
        </p:spPr>
      </p:pic>
      <p:cxnSp>
        <p:nvCxnSpPr>
          <p:cNvPr id="8" name="Łącznik prostoliniowy 7"/>
          <p:cNvCxnSpPr/>
          <p:nvPr/>
        </p:nvCxnSpPr>
        <p:spPr>
          <a:xfrm>
            <a:off x="4447054" y="4689140"/>
            <a:ext cx="44613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39" y="2305209"/>
            <a:ext cx="960125" cy="960125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82" y="3598610"/>
            <a:ext cx="960125" cy="960125"/>
          </a:xfrm>
          <a:prstGeom prst="rect">
            <a:avLst/>
          </a:prstGeom>
        </p:spPr>
      </p:pic>
      <p:pic>
        <p:nvPicPr>
          <p:cNvPr id="19" name="Obraz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30" y="2149458"/>
            <a:ext cx="1271627" cy="1271627"/>
          </a:xfrm>
          <a:prstGeom prst="rect">
            <a:avLst/>
          </a:prstGeo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97" y="3499392"/>
            <a:ext cx="982239" cy="1138383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13" y="3499391"/>
            <a:ext cx="982239" cy="1138383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00" y="3499388"/>
            <a:ext cx="986065" cy="113838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4941168"/>
            <a:ext cx="1285182" cy="1285182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00" y="2321664"/>
            <a:ext cx="1768272" cy="9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 smtClean="0">
                <a:solidFill>
                  <a:srgbClr val="00468C"/>
                </a:solidFill>
              </a:rPr>
              <a:t>2. Bazy </a:t>
            </a:r>
            <a:r>
              <a:rPr lang="pl-PL" sz="4400" dirty="0">
                <a:solidFill>
                  <a:srgbClr val="00468C"/>
                </a:solidFill>
              </a:rPr>
              <a:t>danych ofertowych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294967295"/>
          </p:nvPr>
        </p:nvSpPr>
        <p:spPr>
          <a:xfrm>
            <a:off x="8351838" y="6273800"/>
            <a:ext cx="792162" cy="3603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CB3761-057B-49B8-93A4-610FA4199698}" type="slidenum">
              <a:rPr lang="pl-PL" smtClean="0"/>
              <a:pPr>
                <a:defRPr/>
              </a:pPr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29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7D5FE-740C-46F5-801A-FA5477D9711F}" type="slidenum">
              <a:rPr lang="en-US" sz="2000" smtClean="0"/>
              <a:pPr/>
              <a:t>6</a:t>
            </a:fld>
            <a:endParaRPr lang="en-US" sz="200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38881"/>
              </p:ext>
            </p:extLst>
          </p:nvPr>
        </p:nvGraphicFramePr>
        <p:xfrm>
          <a:off x="800670" y="2060848"/>
          <a:ext cx="7711658" cy="31203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5829"/>
                <a:gridCol w="3855829"/>
              </a:tblGrid>
              <a:tr h="624069">
                <a:tc>
                  <a:txBody>
                    <a:bodyPr/>
                    <a:lstStyle/>
                    <a:p>
                      <a:r>
                        <a:rPr lang="pl-PL" dirty="0" smtClean="0"/>
                        <a:t>Nazwa serwisu</a:t>
                      </a:r>
                      <a:endParaRPr lang="pl-PL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Liczba pobranych ogłoszeń</a:t>
                      </a:r>
                      <a:endParaRPr lang="pl-PL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pl-PL" sz="2400" dirty="0" err="1" smtClean="0"/>
                        <a:t>Otodom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250 000</a:t>
                      </a:r>
                      <a:endParaRPr lang="pl-PL" sz="2400" b="1" dirty="0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pl-PL" sz="2400" dirty="0" err="1" smtClean="0"/>
                        <a:t>Morizon</a:t>
                      </a:r>
                      <a:r>
                        <a:rPr lang="pl-PL" sz="2400" dirty="0" smtClean="0"/>
                        <a:t>*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306 000</a:t>
                      </a:r>
                      <a:endParaRPr lang="pl-PL" sz="2400" b="1" dirty="0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Nieruchom</a:t>
                      </a:r>
                      <a:r>
                        <a:rPr lang="pl-PL" sz="2400" baseline="0" dirty="0" smtClean="0"/>
                        <a:t>ości-online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93 000</a:t>
                      </a:r>
                      <a:endParaRPr lang="pl-PL" sz="2400" b="1" dirty="0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pl-PL" sz="2400" dirty="0" err="1" smtClean="0"/>
                        <a:t>Domiporta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267 000</a:t>
                      </a:r>
                      <a:endParaRPr lang="pl-PL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ytuł 1"/>
          <p:cNvSpPr txBox="1">
            <a:spLocks/>
          </p:cNvSpPr>
          <p:nvPr/>
        </p:nvSpPr>
        <p:spPr>
          <a:xfrm>
            <a:off x="719572" y="498203"/>
            <a:ext cx="6121400" cy="900113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PKO Bank Polski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PKO Bank Polski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PKO Bank Polski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68C"/>
                </a:solidFill>
                <a:latin typeface="PKO Bank Polski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73A7C"/>
                </a:solidFill>
                <a:latin typeface="PKO Bank Polski Rg" pitchFamily="50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73A7C"/>
                </a:solidFill>
                <a:latin typeface="PKO Bank Polski Rg" pitchFamily="50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73A7C"/>
                </a:solidFill>
                <a:latin typeface="PKO Bank Polski Rg" pitchFamily="50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73A7C"/>
                </a:solidFill>
                <a:latin typeface="PKO Bank Polski Rg" pitchFamily="50" charset="0"/>
                <a:cs typeface="Arial" charset="0"/>
              </a:defRPr>
            </a:lvl9pPr>
          </a:lstStyle>
          <a:p>
            <a:r>
              <a:rPr lang="pl-PL" sz="3200" kern="0" dirty="0" smtClean="0"/>
              <a:t>Pobrane bazy</a:t>
            </a:r>
            <a:endParaRPr lang="pl-PL" sz="3200" kern="0" dirty="0"/>
          </a:p>
        </p:txBody>
      </p:sp>
      <p:sp>
        <p:nvSpPr>
          <p:cNvPr id="2" name="pole tekstowe 1"/>
          <p:cNvSpPr txBox="1"/>
          <p:nvPr/>
        </p:nvSpPr>
        <p:spPr>
          <a:xfrm>
            <a:off x="792163" y="5569205"/>
            <a:ext cx="7984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* 27 </a:t>
            </a:r>
            <a:r>
              <a:rPr lang="pl-PL" sz="2000" b="1" dirty="0" smtClean="0"/>
              <a:t>689 lokali mieszkalnych wystawionych w sierpniu 2018</a:t>
            </a:r>
          </a:p>
          <a:p>
            <a:r>
              <a:rPr lang="pl-PL" sz="2000" b="1" dirty="0" smtClean="0"/>
              <a:t>** </a:t>
            </a:r>
            <a:r>
              <a:rPr lang="pl-PL" sz="2000" b="1" dirty="0" smtClean="0"/>
              <a:t>3 617 </a:t>
            </a:r>
            <a:r>
              <a:rPr lang="pl-PL" sz="2000" b="1" dirty="0" smtClean="0"/>
              <a:t>lokali mieszkalnych dodanych do bazy CBN w sierpniu 2018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19793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B3761-057B-49B8-93A4-610FA4199698}" type="slidenum">
              <a:rPr lang="pl-PL" smtClean="0"/>
              <a:pPr>
                <a:defRPr/>
              </a:pPr>
              <a:t>7</a:t>
            </a:fld>
            <a:endParaRPr lang="pl-PL"/>
          </a:p>
        </p:txBody>
      </p:sp>
      <p:sp>
        <p:nvSpPr>
          <p:cNvPr id="2" name="Prostokąt 1"/>
          <p:cNvSpPr/>
          <p:nvPr/>
        </p:nvSpPr>
        <p:spPr>
          <a:xfrm>
            <a:off x="3563888" y="411426"/>
            <a:ext cx="2268252" cy="209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0" t="3574" b="9573"/>
          <a:stretch/>
        </p:blipFill>
        <p:spPr>
          <a:xfrm>
            <a:off x="1233377" y="1180215"/>
            <a:ext cx="6867014" cy="4848446"/>
          </a:xfrm>
        </p:spPr>
      </p:pic>
      <p:sp>
        <p:nvSpPr>
          <p:cNvPr id="8" name="pole tekstowe 7"/>
          <p:cNvSpPr txBox="1"/>
          <p:nvPr/>
        </p:nvSpPr>
        <p:spPr>
          <a:xfrm>
            <a:off x="792163" y="6201308"/>
            <a:ext cx="3164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*Liczba mieszkań: 121 </a:t>
            </a:r>
            <a:r>
              <a:rPr lang="pl-PL" sz="2000" b="1" dirty="0" smtClean="0"/>
              <a:t>497</a:t>
            </a:r>
          </a:p>
          <a:p>
            <a:endParaRPr lang="pl-PL" sz="2000" b="1" dirty="0"/>
          </a:p>
        </p:txBody>
      </p:sp>
      <p:sp>
        <p:nvSpPr>
          <p:cNvPr id="12" name="Tytuł 1"/>
          <p:cNvSpPr>
            <a:spLocks noGrp="1"/>
          </p:cNvSpPr>
          <p:nvPr>
            <p:ph type="title"/>
          </p:nvPr>
        </p:nvSpPr>
        <p:spPr>
          <a:xfrm>
            <a:off x="792162" y="441325"/>
            <a:ext cx="6732166" cy="971451"/>
          </a:xfrm>
        </p:spPr>
        <p:txBody>
          <a:bodyPr/>
          <a:lstStyle/>
          <a:p>
            <a:r>
              <a:rPr lang="pl-PL" sz="2400" dirty="0" smtClean="0"/>
              <a:t> Mieszkania z morizon.pl na mapie Polski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631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2162" y="441325"/>
            <a:ext cx="6732166" cy="971451"/>
          </a:xfrm>
        </p:spPr>
        <p:txBody>
          <a:bodyPr/>
          <a:lstStyle/>
          <a:p>
            <a:r>
              <a:rPr lang="pl-PL" sz="2400" dirty="0" smtClean="0"/>
              <a:t> Mieszkania z morizon.pl na mapie Warszawy</a:t>
            </a:r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B3761-057B-49B8-93A4-610FA4199698}" type="slidenum">
              <a:rPr lang="pl-PL" smtClean="0"/>
              <a:pPr>
                <a:defRPr/>
              </a:pPr>
              <a:t>8</a:t>
            </a:fld>
            <a:endParaRPr lang="pl-PL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65231"/>
            <a:ext cx="7164796" cy="5366601"/>
          </a:xfrm>
        </p:spPr>
      </p:pic>
      <p:sp>
        <p:nvSpPr>
          <p:cNvPr id="8" name="pole tekstowe 7"/>
          <p:cNvSpPr txBox="1"/>
          <p:nvPr/>
        </p:nvSpPr>
        <p:spPr>
          <a:xfrm>
            <a:off x="792163" y="6201308"/>
            <a:ext cx="302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*Liczba mieszkań: 28 301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35315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sz="4800" dirty="0" smtClean="0">
                <a:solidFill>
                  <a:srgbClr val="00468C"/>
                </a:solidFill>
              </a:rPr>
              <a:t>3. Modelowanie</a:t>
            </a:r>
            <a:endParaRPr lang="pl-PL" sz="4800" dirty="0">
              <a:solidFill>
                <a:srgbClr val="00468C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294967295"/>
          </p:nvPr>
        </p:nvSpPr>
        <p:spPr>
          <a:xfrm>
            <a:off x="8351838" y="6273800"/>
            <a:ext cx="792162" cy="3603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CB3761-057B-49B8-93A4-610FA4199698}" type="slidenum">
              <a:rPr lang="pl-PL" smtClean="0"/>
              <a:pPr>
                <a:defRPr/>
              </a:pPr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38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Projekt domyślny">
  <a:themeElements>
    <a:clrScheme name="1_Projekt domyślny 1">
      <a:dk1>
        <a:srgbClr val="000000"/>
      </a:dk1>
      <a:lt1>
        <a:srgbClr val="FFFFFF"/>
      </a:lt1>
      <a:dk2>
        <a:srgbClr val="00468C"/>
      </a:dk2>
      <a:lt2>
        <a:srgbClr val="F0F0F0"/>
      </a:lt2>
      <a:accent1>
        <a:srgbClr val="C8C8C8"/>
      </a:accent1>
      <a:accent2>
        <a:srgbClr val="C8A046"/>
      </a:accent2>
      <a:accent3>
        <a:srgbClr val="FFFFFF"/>
      </a:accent3>
      <a:accent4>
        <a:srgbClr val="000000"/>
      </a:accent4>
      <a:accent5>
        <a:srgbClr val="E0E0E0"/>
      </a:accent5>
      <a:accent6>
        <a:srgbClr val="B5913F"/>
      </a:accent6>
      <a:hlink>
        <a:srgbClr val="004C9A"/>
      </a:hlink>
      <a:folHlink>
        <a:srgbClr val="E4202C"/>
      </a:folHlink>
    </a:clrScheme>
    <a:fontScheme name="2_Projekt domyślny">
      <a:majorFont>
        <a:latin typeface="PKO Bank Polski"/>
        <a:ea typeface=""/>
        <a:cs typeface=""/>
      </a:majorFont>
      <a:minorFont>
        <a:latin typeface="PKO Bank Polski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3">
        <a:dk1>
          <a:srgbClr val="000000"/>
        </a:dk1>
        <a:lt1>
          <a:srgbClr val="FFFFFF"/>
        </a:lt1>
        <a:dk2>
          <a:srgbClr val="273A7C"/>
        </a:dk2>
        <a:lt2>
          <a:srgbClr val="F0F0F0"/>
        </a:lt2>
        <a:accent1>
          <a:srgbClr val="C8C8C8"/>
        </a:accent1>
        <a:accent2>
          <a:srgbClr val="E1C878"/>
        </a:accent2>
        <a:accent3>
          <a:srgbClr val="FFFFFF"/>
        </a:accent3>
        <a:accent4>
          <a:srgbClr val="000000"/>
        </a:accent4>
        <a:accent5>
          <a:srgbClr val="E0E0E0"/>
        </a:accent5>
        <a:accent6>
          <a:srgbClr val="CCB56C"/>
        </a:accent6>
        <a:hlink>
          <a:srgbClr val="004C9A"/>
        </a:hlink>
        <a:folHlink>
          <a:srgbClr val="E420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jekt domyślny 1">
        <a:dk1>
          <a:srgbClr val="000000"/>
        </a:dk1>
        <a:lt1>
          <a:srgbClr val="FFFFFF"/>
        </a:lt1>
        <a:dk2>
          <a:srgbClr val="00468C"/>
        </a:dk2>
        <a:lt2>
          <a:srgbClr val="F0F0F0"/>
        </a:lt2>
        <a:accent1>
          <a:srgbClr val="C8C8C8"/>
        </a:accent1>
        <a:accent2>
          <a:srgbClr val="C8A046"/>
        </a:accent2>
        <a:accent3>
          <a:srgbClr val="FFFFFF"/>
        </a:accent3>
        <a:accent4>
          <a:srgbClr val="000000"/>
        </a:accent4>
        <a:accent5>
          <a:srgbClr val="E0E0E0"/>
        </a:accent5>
        <a:accent6>
          <a:srgbClr val="B5913F"/>
        </a:accent6>
        <a:hlink>
          <a:srgbClr val="004C9A"/>
        </a:hlink>
        <a:folHlink>
          <a:srgbClr val="E42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KO Bank Polski">
  <a:themeElements>
    <a:clrScheme name="Custom 4">
      <a:dk1>
        <a:srgbClr val="000000"/>
      </a:dk1>
      <a:lt1>
        <a:sysClr val="window" lastClr="FFFFFF"/>
      </a:lt1>
      <a:dk2>
        <a:srgbClr val="273A7C"/>
      </a:dk2>
      <a:lt2>
        <a:srgbClr val="999999"/>
      </a:lt2>
      <a:accent1>
        <a:srgbClr val="CF1D2B"/>
      </a:accent1>
      <a:accent2>
        <a:srgbClr val="002864"/>
      </a:accent2>
      <a:accent3>
        <a:srgbClr val="818181"/>
      </a:accent3>
      <a:accent4>
        <a:srgbClr val="A68529"/>
      </a:accent4>
      <a:accent5>
        <a:srgbClr val="D9D9D9"/>
      </a:accent5>
      <a:accent6>
        <a:srgbClr val="8D8D8D"/>
      </a:accent6>
      <a:hlink>
        <a:srgbClr val="003081"/>
      </a:hlink>
      <a:folHlink>
        <a:srgbClr val="636462"/>
      </a:folHlink>
    </a:clrScheme>
    <a:fontScheme name="Office 2">
      <a:majorFont>
        <a:latin typeface="PKOBankPolski-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KOBankPolski-Regular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KO Bank Polski">
  <a:themeElements>
    <a:clrScheme name="Custom 4">
      <a:dk1>
        <a:srgbClr val="000000"/>
      </a:dk1>
      <a:lt1>
        <a:sysClr val="window" lastClr="FFFFFF"/>
      </a:lt1>
      <a:dk2>
        <a:srgbClr val="273A7C"/>
      </a:dk2>
      <a:lt2>
        <a:srgbClr val="999999"/>
      </a:lt2>
      <a:accent1>
        <a:srgbClr val="CF1D2B"/>
      </a:accent1>
      <a:accent2>
        <a:srgbClr val="002864"/>
      </a:accent2>
      <a:accent3>
        <a:srgbClr val="818181"/>
      </a:accent3>
      <a:accent4>
        <a:srgbClr val="A68529"/>
      </a:accent4>
      <a:accent5>
        <a:srgbClr val="D9D9D9"/>
      </a:accent5>
      <a:accent6>
        <a:srgbClr val="8D8D8D"/>
      </a:accent6>
      <a:hlink>
        <a:srgbClr val="003081"/>
      </a:hlink>
      <a:folHlink>
        <a:srgbClr val="636462"/>
      </a:folHlink>
    </a:clrScheme>
    <a:fontScheme name="Office 2">
      <a:majorFont>
        <a:latin typeface="PKOBankPolski-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KOBankPolski-Regular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7974</TotalTime>
  <Words>1052</Words>
  <Application>Microsoft Office PowerPoint</Application>
  <PresentationFormat>Pokaz na ekranie (4:3)</PresentationFormat>
  <Paragraphs>576</Paragraphs>
  <Slides>33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11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33</vt:i4>
      </vt:variant>
    </vt:vector>
  </HeadingPairs>
  <TitlesOfParts>
    <vt:vector size="47" baseType="lpstr">
      <vt:lpstr>Arial</vt:lpstr>
      <vt:lpstr>PKO Bank Polski Light</vt:lpstr>
      <vt:lpstr>PKO Bank Polski Bold</vt:lpstr>
      <vt:lpstr>Times New Roman</vt:lpstr>
      <vt:lpstr>PKOBankPolski-Regular</vt:lpstr>
      <vt:lpstr>Wingdings</vt:lpstr>
      <vt:lpstr>PKO Bank Polski Rg</vt:lpstr>
      <vt:lpstr>PKOBankPolski-Bold</vt:lpstr>
      <vt:lpstr>PKO Bank Polski Regular</vt:lpstr>
      <vt:lpstr>Calibri</vt:lpstr>
      <vt:lpstr>PKO Bank Polski</vt:lpstr>
      <vt:lpstr>2_Projekt domyślny</vt:lpstr>
      <vt:lpstr>PKO Bank Polski</vt:lpstr>
      <vt:lpstr>1_PKO Bank Polski</vt:lpstr>
      <vt:lpstr>Wycena nieruchomości</vt:lpstr>
      <vt:lpstr>Prezentacja programu PowerPoint</vt:lpstr>
      <vt:lpstr>1. Cel i założenia inicjatywy  </vt:lpstr>
      <vt:lpstr>Wykorzystane narzędzia</vt:lpstr>
      <vt:lpstr>2. Bazy danych ofertowych</vt:lpstr>
      <vt:lpstr>Prezentacja programu PowerPoint</vt:lpstr>
      <vt:lpstr> Mieszkania z morizon.pl na mapie Polski</vt:lpstr>
      <vt:lpstr> Mieszkania z morizon.pl na mapie Warszawy</vt:lpstr>
      <vt:lpstr>3. Modelowanie</vt:lpstr>
      <vt:lpstr>Prezentacja programu PowerPoint</vt:lpstr>
      <vt:lpstr>Prezentacja programu PowerPoint</vt:lpstr>
      <vt:lpstr>Źródła danych</vt:lpstr>
      <vt:lpstr>Zmienne na bazie Open Street Maps</vt:lpstr>
      <vt:lpstr>Zmienne na bazie GUS</vt:lpstr>
      <vt:lpstr>Zmienne  z CBN</vt:lpstr>
      <vt:lpstr>Transformacje danych</vt:lpstr>
      <vt:lpstr>Prezentacja programu PowerPoint</vt:lpstr>
      <vt:lpstr>Budowa modeli po segmentacji</vt:lpstr>
      <vt:lpstr>Modele Warszawa vs. poza Warszawą</vt:lpstr>
      <vt:lpstr>Spadek błędu podczas iteracji algorytmu krokowego - Warszawa</vt:lpstr>
      <vt:lpstr>Zmienne w modelu - Warszawa</vt:lpstr>
      <vt:lpstr>Korelacje między zmiennymi - Warszawa</vt:lpstr>
      <vt:lpstr>Spadek błędu podczas iteracji algorytmu krokowego – poza Warszawą</vt:lpstr>
      <vt:lpstr>Zmienne w modelu poza Warszawą</vt:lpstr>
      <vt:lpstr>Korelacje między zmiennymi poza Warszawą</vt:lpstr>
      <vt:lpstr>Nieruchomości wycenione przez AVM  i przez model</vt:lpstr>
      <vt:lpstr>Porównanie wyników modeli na mapie Warszawy</vt:lpstr>
      <vt:lpstr>Porównanie AVM i Gradient Boosting</vt:lpstr>
      <vt:lpstr>4. Przyszłość </vt:lpstr>
      <vt:lpstr>Możliwości na przyszłość</vt:lpstr>
      <vt:lpstr>Potencjalny wzrost kompletności danych Open Street Maps</vt:lpstr>
      <vt:lpstr>Potencjalny wzrost kompletności danych Open Street Maps</vt:lpstr>
      <vt:lpstr>Dziękujemy za uwagę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U36</dc:creator>
  <cp:lastModifiedBy>Windows User</cp:lastModifiedBy>
  <cp:revision>463</cp:revision>
  <cp:lastPrinted>2015-09-10T14:26:54Z</cp:lastPrinted>
  <dcterms:created xsi:type="dcterms:W3CDTF">2011-04-23T08:03:54Z</dcterms:created>
  <dcterms:modified xsi:type="dcterms:W3CDTF">2018-09-28T11:27:24Z</dcterms:modified>
</cp:coreProperties>
</file>