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70" r:id="rId2"/>
    <p:sldId id="276" r:id="rId3"/>
    <p:sldId id="271" r:id="rId4"/>
    <p:sldId id="272" r:id="rId5"/>
    <p:sldId id="273" r:id="rId6"/>
    <p:sldId id="274" r:id="rId7"/>
    <p:sldId id="275" r:id="rId8"/>
    <p:sldId id="278" r:id="rId9"/>
    <p:sldId id="256" r:id="rId10"/>
    <p:sldId id="268" r:id="rId11"/>
    <p:sldId id="260" r:id="rId12"/>
    <p:sldId id="267" r:id="rId13"/>
    <p:sldId id="262" r:id="rId14"/>
    <p:sldId id="277" r:id="rId15"/>
    <p:sldId id="264" r:id="rId16"/>
    <p:sldId id="265" r:id="rId17"/>
    <p:sldId id="257" r:id="rId18"/>
    <p:sldId id="266" r:id="rId19"/>
    <p:sldId id="258" r:id="rId20"/>
    <p:sldId id="279" r:id="rId21"/>
    <p:sldId id="280" r:id="rId22"/>
    <p:sldId id="281" r:id="rId23"/>
    <p:sldId id="282" r:id="rId24"/>
    <p:sldId id="283" r:id="rId25"/>
    <p:sldId id="284" r:id="rId26"/>
    <p:sldId id="285" r:id="rId27"/>
    <p:sldId id="288" r:id="rId28"/>
    <p:sldId id="287"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3834" autoAdjust="0"/>
  </p:normalViewPr>
  <p:slideViewPr>
    <p:cSldViewPr snapToGrid="0">
      <p:cViewPr varScale="1">
        <p:scale>
          <a:sx n="87" d="100"/>
          <a:sy n="87" d="100"/>
        </p:scale>
        <p:origin x="153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Spam and Spyware</c:v>
                </c:pt>
              </c:strCache>
            </c:strRef>
          </c:tx>
          <c:explosion val="3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Sheet1!$A$2:$A$11</c:f>
              <c:strCache>
                <c:ptCount val="10"/>
                <c:pt idx="0">
                  <c:v>Introduction</c:v>
                </c:pt>
                <c:pt idx="1">
                  <c:v>Definitions</c:v>
                </c:pt>
                <c:pt idx="2">
                  <c:v>Ethics</c:v>
                </c:pt>
                <c:pt idx="3">
                  <c:v>Spam / Spyware Law</c:v>
                </c:pt>
                <c:pt idx="4">
                  <c:v>Spyware</c:v>
                </c:pt>
                <c:pt idx="5">
                  <c:v>Phishing</c:v>
                </c:pt>
                <c:pt idx="6">
                  <c:v>Fraud</c:v>
                </c:pt>
                <c:pt idx="7">
                  <c:v>Email</c:v>
                </c:pt>
                <c:pt idx="8">
                  <c:v>Spam</c:v>
                </c:pt>
                <c:pt idx="9">
                  <c:v>Anti-Spam</c:v>
                </c:pt>
              </c:strCache>
            </c:strRef>
          </c:cat>
          <c:val>
            <c:numRef>
              <c:f>Sheet1!$B$2:$B$11</c:f>
              <c:numCache>
                <c:formatCode>General</c:formatCode>
                <c:ptCount val="10"/>
                <c:pt idx="0">
                  <c:v>3</c:v>
                </c:pt>
                <c:pt idx="1">
                  <c:v>3</c:v>
                </c:pt>
                <c:pt idx="2">
                  <c:v>8</c:v>
                </c:pt>
                <c:pt idx="3">
                  <c:v>10</c:v>
                </c:pt>
                <c:pt idx="4">
                  <c:v>23</c:v>
                </c:pt>
                <c:pt idx="5">
                  <c:v>15</c:v>
                </c:pt>
                <c:pt idx="6">
                  <c:v>4</c:v>
                </c:pt>
                <c:pt idx="7">
                  <c:v>7</c:v>
                </c:pt>
                <c:pt idx="8">
                  <c:v>12</c:v>
                </c:pt>
                <c:pt idx="9">
                  <c:v>15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9.4043302570098377E-3"/>
          <c:y val="0.93788232419523099"/>
          <c:w val="0.98935457589850528"/>
          <c:h val="4.8055176669834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EA080-57A1-411F-B6CE-755C3FB85F8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98C9799-889A-4099-BDB7-B22DC51E2193}">
      <dgm:prSet phldrT="[Text]"/>
      <dgm:spPr/>
      <dgm:t>
        <a:bodyPr/>
        <a:lstStyle/>
        <a:p>
          <a:r>
            <a:rPr lang="en-US" dirty="0" smtClean="0"/>
            <a:t>ONE ETHICS ASSIGNMENT AND FIVE PROGRAMMING ASSIGNMENTS IN A SECURE LABRATORY</a:t>
          </a:r>
          <a:endParaRPr lang="en-US" dirty="0"/>
        </a:p>
      </dgm:t>
    </dgm:pt>
    <dgm:pt modelId="{C07DDD85-FBF1-4083-BAE6-D2A8023CE53D}" type="parTrans" cxnId="{EAD90509-F86C-4D4A-BF79-2249DB20D547}">
      <dgm:prSet/>
      <dgm:spPr/>
      <dgm:t>
        <a:bodyPr/>
        <a:lstStyle/>
        <a:p>
          <a:endParaRPr lang="en-US"/>
        </a:p>
      </dgm:t>
    </dgm:pt>
    <dgm:pt modelId="{4AE8D0B8-133A-4541-8E3A-9398A5DAD732}" type="sibTrans" cxnId="{EAD90509-F86C-4D4A-BF79-2249DB20D547}">
      <dgm:prSet/>
      <dgm:spPr/>
      <dgm:t>
        <a:bodyPr/>
        <a:lstStyle/>
        <a:p>
          <a:endParaRPr lang="en-US"/>
        </a:p>
      </dgm:t>
    </dgm:pt>
    <dgm:pt modelId="{D00E5ADC-8581-401A-A86A-F0827D1B49E5}">
      <dgm:prSet phldrT="[Text]"/>
      <dgm:spPr/>
      <dgm:t>
        <a:bodyPr/>
        <a:lstStyle/>
        <a:p>
          <a:r>
            <a:rPr lang="en-US" dirty="0" smtClean="0"/>
            <a:t>Ethical Assignment</a:t>
          </a:r>
          <a:endParaRPr lang="en-US" dirty="0"/>
        </a:p>
      </dgm:t>
    </dgm:pt>
    <dgm:pt modelId="{EBD30A45-CBE2-4689-A2CA-FB286C4F2C95}" type="parTrans" cxnId="{C26D8EB5-8CF6-4483-ACA8-896E547F2E3A}">
      <dgm:prSet/>
      <dgm:spPr/>
      <dgm:t>
        <a:bodyPr/>
        <a:lstStyle/>
        <a:p>
          <a:endParaRPr lang="en-US"/>
        </a:p>
      </dgm:t>
    </dgm:pt>
    <dgm:pt modelId="{F558DDD0-548D-4ED4-AAEB-8362C135D5C4}" type="sibTrans" cxnId="{C26D8EB5-8CF6-4483-ACA8-896E547F2E3A}">
      <dgm:prSet/>
      <dgm:spPr/>
      <dgm:t>
        <a:bodyPr/>
        <a:lstStyle/>
        <a:p>
          <a:endParaRPr lang="en-US"/>
        </a:p>
      </dgm:t>
    </dgm:pt>
    <dgm:pt modelId="{0AF26D0B-E238-4015-A2FE-D9567860CFD4}">
      <dgm:prSet phldrT="[Text]"/>
      <dgm:spPr/>
      <dgm:t>
        <a:bodyPr/>
        <a:lstStyle/>
        <a:p>
          <a:r>
            <a:rPr lang="en-US" dirty="0" smtClean="0"/>
            <a:t>Spyware Offensive</a:t>
          </a:r>
          <a:endParaRPr lang="en-US" dirty="0"/>
        </a:p>
      </dgm:t>
    </dgm:pt>
    <dgm:pt modelId="{E755964D-4F75-4E94-A7E9-37933F95DB18}" type="parTrans" cxnId="{3A505C51-D7DF-4899-9B8F-B1EFAD345E15}">
      <dgm:prSet/>
      <dgm:spPr/>
      <dgm:t>
        <a:bodyPr/>
        <a:lstStyle/>
        <a:p>
          <a:endParaRPr lang="en-US"/>
        </a:p>
      </dgm:t>
    </dgm:pt>
    <dgm:pt modelId="{66C01CCE-7B5C-4862-AC19-EBCD0A586926}" type="sibTrans" cxnId="{3A505C51-D7DF-4899-9B8F-B1EFAD345E15}">
      <dgm:prSet/>
      <dgm:spPr/>
      <dgm:t>
        <a:bodyPr/>
        <a:lstStyle/>
        <a:p>
          <a:endParaRPr lang="en-US"/>
        </a:p>
      </dgm:t>
    </dgm:pt>
    <dgm:pt modelId="{150D8E79-5381-40AC-B4E7-3B10C2C6CF0A}">
      <dgm:prSet phldrT="[Text]"/>
      <dgm:spPr/>
      <dgm:t>
        <a:bodyPr/>
        <a:lstStyle/>
        <a:p>
          <a:r>
            <a:rPr lang="en-US" dirty="0" smtClean="0"/>
            <a:t>Spyware Defensive</a:t>
          </a:r>
          <a:endParaRPr lang="en-US" dirty="0"/>
        </a:p>
      </dgm:t>
    </dgm:pt>
    <dgm:pt modelId="{6212A035-ED5F-403B-A47C-890AA7CCE069}" type="parTrans" cxnId="{696EA110-BE3F-4AA7-9C03-620FA89E3209}">
      <dgm:prSet/>
      <dgm:spPr/>
      <dgm:t>
        <a:bodyPr/>
        <a:lstStyle/>
        <a:p>
          <a:endParaRPr lang="en-US"/>
        </a:p>
      </dgm:t>
    </dgm:pt>
    <dgm:pt modelId="{0D8F65B9-9342-4C30-A294-67DFE4011E28}" type="sibTrans" cxnId="{696EA110-BE3F-4AA7-9C03-620FA89E3209}">
      <dgm:prSet/>
      <dgm:spPr/>
      <dgm:t>
        <a:bodyPr/>
        <a:lstStyle/>
        <a:p>
          <a:endParaRPr lang="en-US"/>
        </a:p>
      </dgm:t>
    </dgm:pt>
    <dgm:pt modelId="{3FA69B2F-1CAE-4CD3-97E6-7517E0BC73B8}">
      <dgm:prSet phldrT="[Text]"/>
      <dgm:spPr/>
      <dgm:t>
        <a:bodyPr/>
        <a:lstStyle/>
        <a:p>
          <a:r>
            <a:rPr lang="en-US" dirty="0" smtClean="0"/>
            <a:t>Spam Offensive</a:t>
          </a:r>
          <a:endParaRPr lang="en-US" dirty="0"/>
        </a:p>
      </dgm:t>
    </dgm:pt>
    <dgm:pt modelId="{A9FD063F-516D-4AB2-98AA-506794428E9F}" type="parTrans" cxnId="{69036C2A-C01D-4D1D-BD81-88693209A9FB}">
      <dgm:prSet/>
      <dgm:spPr/>
      <dgm:t>
        <a:bodyPr/>
        <a:lstStyle/>
        <a:p>
          <a:endParaRPr lang="en-US"/>
        </a:p>
      </dgm:t>
    </dgm:pt>
    <dgm:pt modelId="{6547581C-448E-4EC5-8695-C9A5CDBA47CB}" type="sibTrans" cxnId="{69036C2A-C01D-4D1D-BD81-88693209A9FB}">
      <dgm:prSet/>
      <dgm:spPr/>
      <dgm:t>
        <a:bodyPr/>
        <a:lstStyle/>
        <a:p>
          <a:endParaRPr lang="en-US"/>
        </a:p>
      </dgm:t>
    </dgm:pt>
    <dgm:pt modelId="{111E0A58-927C-4DDB-B734-BC99B83F9FDC}">
      <dgm:prSet phldrT="[Text]"/>
      <dgm:spPr/>
      <dgm:t>
        <a:bodyPr/>
        <a:lstStyle/>
        <a:p>
          <a:r>
            <a:rPr lang="en-US" dirty="0" smtClean="0"/>
            <a:t>Spam Defensive</a:t>
          </a:r>
          <a:endParaRPr lang="en-US" dirty="0"/>
        </a:p>
      </dgm:t>
    </dgm:pt>
    <dgm:pt modelId="{1D222382-F8E8-4971-A2BF-B388FCF690A0}" type="parTrans" cxnId="{3CCC9C75-641B-4385-9459-F79008805FC4}">
      <dgm:prSet/>
      <dgm:spPr/>
      <dgm:t>
        <a:bodyPr/>
        <a:lstStyle/>
        <a:p>
          <a:endParaRPr lang="en-US"/>
        </a:p>
      </dgm:t>
    </dgm:pt>
    <dgm:pt modelId="{997D7A09-E37C-40F5-8E49-A2D63F465511}" type="sibTrans" cxnId="{3CCC9C75-641B-4385-9459-F79008805FC4}">
      <dgm:prSet/>
      <dgm:spPr/>
      <dgm:t>
        <a:bodyPr/>
        <a:lstStyle/>
        <a:p>
          <a:endParaRPr lang="en-US"/>
        </a:p>
      </dgm:t>
    </dgm:pt>
    <dgm:pt modelId="{E29EAEDC-450E-435D-B5DB-F579CCC2C002}" type="pres">
      <dgm:prSet presAssocID="{D29EA080-57A1-411F-B6CE-755C3FB85F83}" presName="composite" presStyleCnt="0">
        <dgm:presLayoutVars>
          <dgm:chMax val="1"/>
          <dgm:dir/>
          <dgm:resizeHandles val="exact"/>
        </dgm:presLayoutVars>
      </dgm:prSet>
      <dgm:spPr/>
      <dgm:t>
        <a:bodyPr/>
        <a:lstStyle/>
        <a:p>
          <a:endParaRPr lang="en-US"/>
        </a:p>
      </dgm:t>
    </dgm:pt>
    <dgm:pt modelId="{42693504-B684-4483-AB5E-BBED1EC2D357}" type="pres">
      <dgm:prSet presAssocID="{498C9799-889A-4099-BDB7-B22DC51E2193}" presName="roof" presStyleLbl="dkBgShp" presStyleIdx="0" presStyleCnt="2"/>
      <dgm:spPr/>
      <dgm:t>
        <a:bodyPr/>
        <a:lstStyle/>
        <a:p>
          <a:endParaRPr lang="en-US"/>
        </a:p>
      </dgm:t>
    </dgm:pt>
    <dgm:pt modelId="{68A856BC-57E1-433E-8000-3A2819C35B28}" type="pres">
      <dgm:prSet presAssocID="{498C9799-889A-4099-BDB7-B22DC51E2193}" presName="pillars" presStyleCnt="0"/>
      <dgm:spPr/>
    </dgm:pt>
    <dgm:pt modelId="{E1616061-B2C9-4D4A-9382-B7C82E7CBF96}" type="pres">
      <dgm:prSet presAssocID="{498C9799-889A-4099-BDB7-B22DC51E2193}" presName="pillar1" presStyleLbl="node1" presStyleIdx="0" presStyleCnt="5">
        <dgm:presLayoutVars>
          <dgm:bulletEnabled val="1"/>
        </dgm:presLayoutVars>
      </dgm:prSet>
      <dgm:spPr/>
      <dgm:t>
        <a:bodyPr/>
        <a:lstStyle/>
        <a:p>
          <a:endParaRPr lang="en-US"/>
        </a:p>
      </dgm:t>
    </dgm:pt>
    <dgm:pt modelId="{4F19CF91-6451-4C27-9226-7FFF0547919E}" type="pres">
      <dgm:prSet presAssocID="{0AF26D0B-E238-4015-A2FE-D9567860CFD4}" presName="pillarX" presStyleLbl="node1" presStyleIdx="1" presStyleCnt="5">
        <dgm:presLayoutVars>
          <dgm:bulletEnabled val="1"/>
        </dgm:presLayoutVars>
      </dgm:prSet>
      <dgm:spPr/>
      <dgm:t>
        <a:bodyPr/>
        <a:lstStyle/>
        <a:p>
          <a:endParaRPr lang="en-US"/>
        </a:p>
      </dgm:t>
    </dgm:pt>
    <dgm:pt modelId="{8F6345FC-15CE-4A68-B3DE-034E57309362}" type="pres">
      <dgm:prSet presAssocID="{150D8E79-5381-40AC-B4E7-3B10C2C6CF0A}" presName="pillarX" presStyleLbl="node1" presStyleIdx="2" presStyleCnt="5">
        <dgm:presLayoutVars>
          <dgm:bulletEnabled val="1"/>
        </dgm:presLayoutVars>
      </dgm:prSet>
      <dgm:spPr/>
      <dgm:t>
        <a:bodyPr/>
        <a:lstStyle/>
        <a:p>
          <a:endParaRPr lang="en-US"/>
        </a:p>
      </dgm:t>
    </dgm:pt>
    <dgm:pt modelId="{B9192565-E547-4B94-87F4-3F50658609BD}" type="pres">
      <dgm:prSet presAssocID="{3FA69B2F-1CAE-4CD3-97E6-7517E0BC73B8}" presName="pillarX" presStyleLbl="node1" presStyleIdx="3" presStyleCnt="5">
        <dgm:presLayoutVars>
          <dgm:bulletEnabled val="1"/>
        </dgm:presLayoutVars>
      </dgm:prSet>
      <dgm:spPr/>
      <dgm:t>
        <a:bodyPr/>
        <a:lstStyle/>
        <a:p>
          <a:endParaRPr lang="en-US"/>
        </a:p>
      </dgm:t>
    </dgm:pt>
    <dgm:pt modelId="{6FF51985-E666-497B-B1EA-2DB180B38FB4}" type="pres">
      <dgm:prSet presAssocID="{111E0A58-927C-4DDB-B734-BC99B83F9FDC}" presName="pillarX" presStyleLbl="node1" presStyleIdx="4" presStyleCnt="5">
        <dgm:presLayoutVars>
          <dgm:bulletEnabled val="1"/>
        </dgm:presLayoutVars>
      </dgm:prSet>
      <dgm:spPr/>
      <dgm:t>
        <a:bodyPr/>
        <a:lstStyle/>
        <a:p>
          <a:endParaRPr lang="en-US"/>
        </a:p>
      </dgm:t>
    </dgm:pt>
    <dgm:pt modelId="{329E45BA-FE2D-4117-8861-DFA6BE67FFAA}" type="pres">
      <dgm:prSet presAssocID="{498C9799-889A-4099-BDB7-B22DC51E2193}" presName="base" presStyleLbl="dkBgShp" presStyleIdx="1" presStyleCnt="2"/>
      <dgm:spPr/>
    </dgm:pt>
  </dgm:ptLst>
  <dgm:cxnLst>
    <dgm:cxn modelId="{253CF956-E8FA-43B0-AE45-6D5EA9D75F1A}" type="presOf" srcId="{0AF26D0B-E238-4015-A2FE-D9567860CFD4}" destId="{4F19CF91-6451-4C27-9226-7FFF0547919E}" srcOrd="0" destOrd="0" presId="urn:microsoft.com/office/officeart/2005/8/layout/hList3"/>
    <dgm:cxn modelId="{7D721C03-B919-46DA-AE51-3D75836AE8A2}" type="presOf" srcId="{3FA69B2F-1CAE-4CD3-97E6-7517E0BC73B8}" destId="{B9192565-E547-4B94-87F4-3F50658609BD}" srcOrd="0" destOrd="0" presId="urn:microsoft.com/office/officeart/2005/8/layout/hList3"/>
    <dgm:cxn modelId="{AF9E198C-9A15-4C33-A96F-175EAEF97770}" type="presOf" srcId="{111E0A58-927C-4DDB-B734-BC99B83F9FDC}" destId="{6FF51985-E666-497B-B1EA-2DB180B38FB4}" srcOrd="0" destOrd="0" presId="urn:microsoft.com/office/officeart/2005/8/layout/hList3"/>
    <dgm:cxn modelId="{CA957007-6113-4B84-876A-5CCAD60D3DEB}" type="presOf" srcId="{D29EA080-57A1-411F-B6CE-755C3FB85F83}" destId="{E29EAEDC-450E-435D-B5DB-F579CCC2C002}" srcOrd="0" destOrd="0" presId="urn:microsoft.com/office/officeart/2005/8/layout/hList3"/>
    <dgm:cxn modelId="{6C2756A0-6392-4CE3-8F28-47EA55C8D3CC}" type="presOf" srcId="{498C9799-889A-4099-BDB7-B22DC51E2193}" destId="{42693504-B684-4483-AB5E-BBED1EC2D357}" srcOrd="0" destOrd="0" presId="urn:microsoft.com/office/officeart/2005/8/layout/hList3"/>
    <dgm:cxn modelId="{3A505C51-D7DF-4899-9B8F-B1EFAD345E15}" srcId="{498C9799-889A-4099-BDB7-B22DC51E2193}" destId="{0AF26D0B-E238-4015-A2FE-D9567860CFD4}" srcOrd="1" destOrd="0" parTransId="{E755964D-4F75-4E94-A7E9-37933F95DB18}" sibTransId="{66C01CCE-7B5C-4862-AC19-EBCD0A586926}"/>
    <dgm:cxn modelId="{3CCC9C75-641B-4385-9459-F79008805FC4}" srcId="{498C9799-889A-4099-BDB7-B22DC51E2193}" destId="{111E0A58-927C-4DDB-B734-BC99B83F9FDC}" srcOrd="4" destOrd="0" parTransId="{1D222382-F8E8-4971-A2BF-B388FCF690A0}" sibTransId="{997D7A09-E37C-40F5-8E49-A2D63F465511}"/>
    <dgm:cxn modelId="{0E150F9C-81ED-432D-AD6F-629B3F89499D}" type="presOf" srcId="{D00E5ADC-8581-401A-A86A-F0827D1B49E5}" destId="{E1616061-B2C9-4D4A-9382-B7C82E7CBF96}" srcOrd="0" destOrd="0" presId="urn:microsoft.com/office/officeart/2005/8/layout/hList3"/>
    <dgm:cxn modelId="{86DE345C-F302-4B01-B5B8-376151C0C326}" type="presOf" srcId="{150D8E79-5381-40AC-B4E7-3B10C2C6CF0A}" destId="{8F6345FC-15CE-4A68-B3DE-034E57309362}" srcOrd="0" destOrd="0" presId="urn:microsoft.com/office/officeart/2005/8/layout/hList3"/>
    <dgm:cxn modelId="{696EA110-BE3F-4AA7-9C03-620FA89E3209}" srcId="{498C9799-889A-4099-BDB7-B22DC51E2193}" destId="{150D8E79-5381-40AC-B4E7-3B10C2C6CF0A}" srcOrd="2" destOrd="0" parTransId="{6212A035-ED5F-403B-A47C-890AA7CCE069}" sibTransId="{0D8F65B9-9342-4C30-A294-67DFE4011E28}"/>
    <dgm:cxn modelId="{EAD90509-F86C-4D4A-BF79-2249DB20D547}" srcId="{D29EA080-57A1-411F-B6CE-755C3FB85F83}" destId="{498C9799-889A-4099-BDB7-B22DC51E2193}" srcOrd="0" destOrd="0" parTransId="{C07DDD85-FBF1-4083-BAE6-D2A8023CE53D}" sibTransId="{4AE8D0B8-133A-4541-8E3A-9398A5DAD732}"/>
    <dgm:cxn modelId="{C26D8EB5-8CF6-4483-ACA8-896E547F2E3A}" srcId="{498C9799-889A-4099-BDB7-B22DC51E2193}" destId="{D00E5ADC-8581-401A-A86A-F0827D1B49E5}" srcOrd="0" destOrd="0" parTransId="{EBD30A45-CBE2-4689-A2CA-FB286C4F2C95}" sibTransId="{F558DDD0-548D-4ED4-AAEB-8362C135D5C4}"/>
    <dgm:cxn modelId="{69036C2A-C01D-4D1D-BD81-88693209A9FB}" srcId="{498C9799-889A-4099-BDB7-B22DC51E2193}" destId="{3FA69B2F-1CAE-4CD3-97E6-7517E0BC73B8}" srcOrd="3" destOrd="0" parTransId="{A9FD063F-516D-4AB2-98AA-506794428E9F}" sibTransId="{6547581C-448E-4EC5-8695-C9A5CDBA47CB}"/>
    <dgm:cxn modelId="{F1A191D7-1599-414C-BF09-B87D0CCBB733}" type="presParOf" srcId="{E29EAEDC-450E-435D-B5DB-F579CCC2C002}" destId="{42693504-B684-4483-AB5E-BBED1EC2D357}" srcOrd="0" destOrd="0" presId="urn:microsoft.com/office/officeart/2005/8/layout/hList3"/>
    <dgm:cxn modelId="{913C4532-CBD8-41E7-BC0A-FE8AB0CF9309}" type="presParOf" srcId="{E29EAEDC-450E-435D-B5DB-F579CCC2C002}" destId="{68A856BC-57E1-433E-8000-3A2819C35B28}" srcOrd="1" destOrd="0" presId="urn:microsoft.com/office/officeart/2005/8/layout/hList3"/>
    <dgm:cxn modelId="{17E14ECB-483F-4829-9B98-E50096D2825E}" type="presParOf" srcId="{68A856BC-57E1-433E-8000-3A2819C35B28}" destId="{E1616061-B2C9-4D4A-9382-B7C82E7CBF96}" srcOrd="0" destOrd="0" presId="urn:microsoft.com/office/officeart/2005/8/layout/hList3"/>
    <dgm:cxn modelId="{57DCAD40-8031-42B3-92A5-B0D226D3B979}" type="presParOf" srcId="{68A856BC-57E1-433E-8000-3A2819C35B28}" destId="{4F19CF91-6451-4C27-9226-7FFF0547919E}" srcOrd="1" destOrd="0" presId="urn:microsoft.com/office/officeart/2005/8/layout/hList3"/>
    <dgm:cxn modelId="{5EBCE549-723C-419C-AA96-EB988EFA92F3}" type="presParOf" srcId="{68A856BC-57E1-433E-8000-3A2819C35B28}" destId="{8F6345FC-15CE-4A68-B3DE-034E57309362}" srcOrd="2" destOrd="0" presId="urn:microsoft.com/office/officeart/2005/8/layout/hList3"/>
    <dgm:cxn modelId="{A9EDE67A-60BD-4B4E-97D0-FC137ACFCA12}" type="presParOf" srcId="{68A856BC-57E1-433E-8000-3A2819C35B28}" destId="{B9192565-E547-4B94-87F4-3F50658609BD}" srcOrd="3" destOrd="0" presId="urn:microsoft.com/office/officeart/2005/8/layout/hList3"/>
    <dgm:cxn modelId="{7722E464-DCFC-4035-97FA-CF22BBF7C195}" type="presParOf" srcId="{68A856BC-57E1-433E-8000-3A2819C35B28}" destId="{6FF51985-E666-497B-B1EA-2DB180B38FB4}" srcOrd="4" destOrd="0" presId="urn:microsoft.com/office/officeart/2005/8/layout/hList3"/>
    <dgm:cxn modelId="{FDB9E77F-CD1C-4269-B9D8-8A3888F42525}" type="presParOf" srcId="{E29EAEDC-450E-435D-B5DB-F579CCC2C002}" destId="{329E45BA-FE2D-4117-8861-DFA6BE67FFA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5F8DA8-3979-4752-8126-5D7E48AA6D6F}" type="datetimeFigureOut">
              <a:rPr lang="en-US" smtClean="0"/>
              <a:t>11/16/2014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B905F18-9B8C-4675-A8B8-D92475620E2E}" type="slidenum">
              <a:rPr lang="en-US" smtClean="0"/>
              <a:t>‹#›</a:t>
            </a:fld>
            <a:endParaRPr lang="en-US"/>
          </a:p>
        </p:txBody>
      </p:sp>
    </p:spTree>
    <p:extLst>
      <p:ext uri="{BB962C8B-B14F-4D97-AF65-F5344CB8AC3E}">
        <p14:creationId xmlns:p14="http://schemas.microsoft.com/office/powerpoint/2010/main" val="293907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presentation today will be on the topic of security, specifically the Importance of Teaching Malware.</a:t>
            </a:r>
          </a:p>
        </p:txBody>
      </p:sp>
      <p:sp>
        <p:nvSpPr>
          <p:cNvPr id="4" name="Slide Number Placeholder 3"/>
          <p:cNvSpPr>
            <a:spLocks noGrp="1"/>
          </p:cNvSpPr>
          <p:nvPr>
            <p:ph type="sldNum" sz="quarter" idx="10"/>
          </p:nvPr>
        </p:nvSpPr>
        <p:spPr/>
        <p:txBody>
          <a:bodyPr/>
          <a:lstStyle/>
          <a:p>
            <a:fld id="{EB905F18-9B8C-4675-A8B8-D92475620E2E}" type="slidenum">
              <a:rPr lang="en-US" smtClean="0"/>
              <a:t>1</a:t>
            </a:fld>
            <a:endParaRPr lang="en-US"/>
          </a:p>
        </p:txBody>
      </p:sp>
    </p:spTree>
    <p:extLst>
      <p:ext uri="{BB962C8B-B14F-4D97-AF65-F5344CB8AC3E}">
        <p14:creationId xmlns:p14="http://schemas.microsoft.com/office/powerpoint/2010/main" val="92736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Professor John </a:t>
            </a:r>
            <a:r>
              <a:rPr lang="en-US" dirty="0" err="1" smtClean="0"/>
              <a:t>Aycock</a:t>
            </a:r>
            <a:r>
              <a:rPr lang="en-US" dirty="0" smtClean="0"/>
              <a:t> teaches a course developed in 2005 called “Spam and Spyware” that we will highlight later on.  At the time of its development it was the only one known in existence. Similar to </a:t>
            </a:r>
            <a:r>
              <a:rPr lang="en-US" dirty="0" err="1" smtClean="0"/>
              <a:t>Ledin’s</a:t>
            </a:r>
            <a:r>
              <a:rPr lang="en-US" dirty="0" smtClean="0"/>
              <a:t> theory on learning the development process of malicious code, Professor </a:t>
            </a:r>
            <a:r>
              <a:rPr lang="en-US" dirty="0" err="1" smtClean="0"/>
              <a:t>Aycock</a:t>
            </a:r>
            <a:r>
              <a:rPr lang="en-US" dirty="0" smtClean="0"/>
              <a:t> believes the more that is known about malware, the better prepared we will be to defend against it.  Also he stresses that places of higher learning should be more responsible for handing out education on this subject matter as it is very difficult to find specific resources alone.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10</a:t>
            </a:fld>
            <a:endParaRPr lang="en-US"/>
          </a:p>
        </p:txBody>
      </p:sp>
    </p:spTree>
    <p:extLst>
      <p:ext uri="{BB962C8B-B14F-4D97-AF65-F5344CB8AC3E}">
        <p14:creationId xmlns:p14="http://schemas.microsoft.com/office/powerpoint/2010/main" val="95217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George </a:t>
            </a:r>
            <a:r>
              <a:rPr lang="en-US" dirty="0" err="1" smtClean="0"/>
              <a:t>Ledin</a:t>
            </a:r>
            <a:r>
              <a:rPr lang="en-US" dirty="0" smtClean="0"/>
              <a:t>, a professor in the computer science field who is a trailblazer on malware design and defense education.  His course is called “Computer Security and </a:t>
            </a:r>
            <a:r>
              <a:rPr lang="en-US" dirty="0" err="1" smtClean="0"/>
              <a:t>Malware“at</a:t>
            </a:r>
            <a:r>
              <a:rPr lang="en-US" dirty="0" smtClean="0"/>
              <a:t> Sonoma State University in California.  He has been subject to the media for some time due to his involvement with the course.  Antivirus companies have shunned him calling “him” the nuisance instead of the malware that they aim to prevent.  On the other side, </a:t>
            </a:r>
            <a:r>
              <a:rPr lang="en-US" dirty="0" err="1" smtClean="0"/>
              <a:t>Ledin</a:t>
            </a:r>
            <a:r>
              <a:rPr lang="en-US" dirty="0" smtClean="0"/>
              <a:t> believes that antivirus products are of no worth whatsoever.</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11</a:t>
            </a:fld>
            <a:endParaRPr lang="en-US"/>
          </a:p>
        </p:txBody>
      </p:sp>
    </p:spTree>
    <p:extLst>
      <p:ext uri="{BB962C8B-B14F-4D97-AF65-F5344CB8AC3E}">
        <p14:creationId xmlns:p14="http://schemas.microsoft.com/office/powerpoint/2010/main" val="327598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John </a:t>
            </a:r>
            <a:r>
              <a:rPr lang="en-US" dirty="0" err="1" smtClean="0"/>
              <a:t>Sullins</a:t>
            </a:r>
            <a:r>
              <a:rPr lang="en-US" dirty="0" smtClean="0"/>
              <a:t>, his responsibilities </a:t>
            </a:r>
            <a:r>
              <a:rPr lang="en-US" dirty="0"/>
              <a:t>lie in teaching computer ethics to classes alongside Mr. </a:t>
            </a:r>
            <a:r>
              <a:rPr lang="en-US" dirty="0" err="1"/>
              <a:t>Ledin</a:t>
            </a:r>
            <a:r>
              <a:rPr lang="en-US" dirty="0"/>
              <a:t>.  He specializes in philosophical issues of artificial intelligence/robotics, engineering ethics, philosophy of technology, and more.  He is also a certified Military Master at Arms and winner of the 2011 Herbert A. Simon Award.  Professor </a:t>
            </a:r>
            <a:r>
              <a:rPr lang="en-US" dirty="0" err="1"/>
              <a:t>Ledin</a:t>
            </a:r>
            <a:r>
              <a:rPr lang="en-US" dirty="0"/>
              <a:t> and Dr. </a:t>
            </a:r>
            <a:r>
              <a:rPr lang="en-US" dirty="0" err="1"/>
              <a:t>Sullins</a:t>
            </a:r>
            <a:r>
              <a:rPr lang="en-US" dirty="0"/>
              <a:t> agreed before beginning the curriculum that ethics would need to be stressed given the circumstances of the content.</a:t>
            </a:r>
          </a:p>
        </p:txBody>
      </p:sp>
      <p:sp>
        <p:nvSpPr>
          <p:cNvPr id="4" name="Slide Number Placeholder 3"/>
          <p:cNvSpPr>
            <a:spLocks noGrp="1"/>
          </p:cNvSpPr>
          <p:nvPr>
            <p:ph type="sldNum" sz="quarter" idx="10"/>
          </p:nvPr>
        </p:nvSpPr>
        <p:spPr/>
        <p:txBody>
          <a:bodyPr/>
          <a:lstStyle/>
          <a:p>
            <a:fld id="{EB905F18-9B8C-4675-A8B8-D92475620E2E}" type="slidenum">
              <a:rPr lang="en-US" smtClean="0"/>
              <a:t>12</a:t>
            </a:fld>
            <a:endParaRPr lang="en-US"/>
          </a:p>
        </p:txBody>
      </p:sp>
    </p:spTree>
    <p:extLst>
      <p:ext uri="{BB962C8B-B14F-4D97-AF65-F5344CB8AC3E}">
        <p14:creationId xmlns:p14="http://schemas.microsoft.com/office/powerpoint/2010/main" val="342445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malware specific courses offered by some of these professors, we will look at the side requirements that are essential to them.  Ethics.  Dangerous knowledge is </a:t>
            </a:r>
            <a:r>
              <a:rPr lang="en-US" dirty="0" smtClean="0"/>
              <a:t>how </a:t>
            </a:r>
            <a:r>
              <a:rPr lang="en-US" dirty="0" err="1" smtClean="0"/>
              <a:t>Dr.John</a:t>
            </a:r>
            <a:r>
              <a:rPr lang="en-US" dirty="0" smtClean="0"/>
              <a:t> </a:t>
            </a:r>
            <a:r>
              <a:rPr lang="en-US" dirty="0" err="1"/>
              <a:t>Sullins</a:t>
            </a:r>
            <a:r>
              <a:rPr lang="en-US" dirty="0"/>
              <a:t> describes the act of malware programming and in cases where it’s taught requires special consideration on ethics.  He alone is responsible for embedding concepts of right and wrong into the </a:t>
            </a:r>
            <a:r>
              <a:rPr lang="en-US" dirty="0" smtClean="0"/>
              <a:t>student minds </a:t>
            </a:r>
            <a:r>
              <a:rPr lang="en-US" dirty="0"/>
              <a:t>that </a:t>
            </a:r>
            <a:r>
              <a:rPr lang="en-US" dirty="0" smtClean="0"/>
              <a:t>attend </a:t>
            </a:r>
            <a:r>
              <a:rPr lang="en-US" dirty="0"/>
              <a:t>Professor </a:t>
            </a:r>
            <a:r>
              <a:rPr lang="en-US" dirty="0" err="1"/>
              <a:t>Ledin’s</a:t>
            </a:r>
            <a:r>
              <a:rPr lang="en-US" dirty="0"/>
              <a:t> computer science program.  Learning the art of malware in his words require firewalls of both technical and moral nature. </a:t>
            </a:r>
          </a:p>
        </p:txBody>
      </p:sp>
      <p:sp>
        <p:nvSpPr>
          <p:cNvPr id="4" name="Slide Number Placeholder 3"/>
          <p:cNvSpPr>
            <a:spLocks noGrp="1"/>
          </p:cNvSpPr>
          <p:nvPr>
            <p:ph type="sldNum" sz="quarter" idx="10"/>
          </p:nvPr>
        </p:nvSpPr>
        <p:spPr/>
        <p:txBody>
          <a:bodyPr/>
          <a:lstStyle/>
          <a:p>
            <a:fld id="{EB905F18-9B8C-4675-A8B8-D92475620E2E}" type="slidenum">
              <a:rPr lang="en-US" smtClean="0"/>
              <a:t>13</a:t>
            </a:fld>
            <a:endParaRPr lang="en-US"/>
          </a:p>
        </p:txBody>
      </p:sp>
    </p:spTree>
    <p:extLst>
      <p:ext uri="{BB962C8B-B14F-4D97-AF65-F5344CB8AC3E}">
        <p14:creationId xmlns:p14="http://schemas.microsoft.com/office/powerpoint/2010/main" val="427316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is this necessary you might ask?  Consider from the brief history we looked at and what capabilities some of the malware possessed. If you were taught a method on how to bypass every single antivirus program created, would you be tempted to create the software and utilize it for your own purposes? Depending on your own morals the direction is either way.  In order for education to be successful with its malware teaching endeavors, ethics must reinforce the minds of students who will be planted deep in its roots.</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Working with malware even for the best of intentions still requires someone to think like the developer who created it.  Human nature would say the more you think like a person who developed a program to steal information or break security measures, the more your own judgment changes. A skill ethics can develop is to keep those two worlds separate in one’s own mind.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14</a:t>
            </a:fld>
            <a:endParaRPr lang="en-US"/>
          </a:p>
        </p:txBody>
      </p:sp>
    </p:spTree>
    <p:extLst>
      <p:ext uri="{BB962C8B-B14F-4D97-AF65-F5344CB8AC3E}">
        <p14:creationId xmlns:p14="http://schemas.microsoft.com/office/powerpoint/2010/main" val="235822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Now</a:t>
            </a:r>
            <a:r>
              <a:rPr lang="en-US" baseline="0" dirty="0" smtClean="0"/>
              <a:t> some example methods on how ethics are taught to students.</a:t>
            </a:r>
            <a:endParaRPr lang="en-US" dirty="0" smtClean="0"/>
          </a:p>
          <a:p>
            <a:pPr rtl="0"/>
            <a:endParaRPr lang="en-US" dirty="0" smtClean="0"/>
          </a:p>
          <a:p>
            <a:pPr rtl="0"/>
            <a:r>
              <a:rPr lang="en-US" dirty="0" smtClean="0"/>
              <a:t>Basic </a:t>
            </a:r>
            <a:r>
              <a:rPr lang="en-US" dirty="0"/>
              <a:t>concepts:</a:t>
            </a:r>
            <a:endParaRPr lang="en-US" b="0" dirty="0" smtClean="0">
              <a:effectLst/>
            </a:endParaRPr>
          </a:p>
          <a:p>
            <a:pPr rtl="0"/>
            <a:r>
              <a:rPr lang="en-US" dirty="0"/>
              <a:t>Starting place for students is the </a:t>
            </a:r>
            <a:r>
              <a:rPr lang="en-US" dirty="0" smtClean="0"/>
              <a:t>Association of Computing Machinery (abbr. ACM) </a:t>
            </a:r>
            <a:r>
              <a:rPr lang="en-US" dirty="0"/>
              <a:t>Code of Ethics.  This is a code that contains 24 crucial statements describing ethical issues a professional may come across in his or her IT career.  The code uses a set of guidelines that complement the statements directing how one should proceed upon confronting an issue. Think of it as a programmers “Prime Directive “if you’re a star trek fan.  There are areas that the code still may not cover completely so other theories are lectured such as </a:t>
            </a:r>
            <a:r>
              <a:rPr lang="en-US" dirty="0" smtClean="0"/>
              <a:t>utilitarianism( an ethical doctrine based on utility ), deontology( ethics dealing with</a:t>
            </a:r>
            <a:r>
              <a:rPr lang="en-US" baseline="0" dirty="0" smtClean="0"/>
              <a:t> duty, moral obligation and right action )</a:t>
            </a:r>
            <a:r>
              <a:rPr lang="en-US" dirty="0" smtClean="0"/>
              <a:t>, </a:t>
            </a:r>
            <a:r>
              <a:rPr lang="en-US" dirty="0"/>
              <a:t>human rights, and the unified common goods approach as described by James Moor.  These in turn also have their own good and bad areas so other systems are used to cover them. </a:t>
            </a:r>
          </a:p>
          <a:p>
            <a:pPr rtl="0"/>
            <a:endParaRPr lang="en-US" b="0" dirty="0" smtClean="0">
              <a:effectLst/>
            </a:endParaRPr>
          </a:p>
          <a:p>
            <a:pPr rtl="0"/>
            <a:r>
              <a:rPr lang="en-US" dirty="0"/>
              <a:t>Virtues in Security:</a:t>
            </a:r>
            <a:endParaRPr lang="en-US" b="0" dirty="0" smtClean="0">
              <a:effectLst/>
            </a:endParaRPr>
          </a:p>
          <a:p>
            <a:pPr rtl="0"/>
            <a:r>
              <a:rPr lang="en-US" dirty="0"/>
              <a:t>A concept taught to students are the three virtues on secure software.  They are confidentiality, integrity, and availability (CIA).  A particular CIA approved analogy on firewalls used to build systems is focused on as well, noting that it is questionable.  This is due to the possibility of unknown perils from </a:t>
            </a:r>
            <a:r>
              <a:rPr lang="en-US" dirty="0" smtClean="0"/>
              <a:t>“inside” </a:t>
            </a:r>
            <a:r>
              <a:rPr lang="en-US" dirty="0"/>
              <a:t>the system.  The ethics on data level security are then discussed including the challenges that follow.  </a:t>
            </a:r>
          </a:p>
          <a:p>
            <a:pPr rtl="0"/>
            <a:endParaRPr lang="en-US" b="0" dirty="0" smtClean="0">
              <a:effectLst/>
            </a:endParaRPr>
          </a:p>
          <a:p>
            <a:pPr rtl="0"/>
            <a:r>
              <a:rPr lang="en-US" dirty="0"/>
              <a:t>Ethical Hacks:</a:t>
            </a:r>
            <a:endParaRPr lang="en-US" b="0" dirty="0" smtClean="0">
              <a:effectLst/>
            </a:endParaRPr>
          </a:p>
          <a:p>
            <a:pPr rtl="0"/>
            <a:r>
              <a:rPr lang="en-US" dirty="0"/>
              <a:t>It’s advised that students should not just think like a goodie good but as a researcher striving to attain different methods that will work for humanity in the future.  Also that defying limits and abilities of computer systems is not completely wrong.  Innovation thrives on new discovery and a student may very well come across such a discovery.  The main concern in the motivation of the student so concentration is applied to their virtues and personal motives.  Students ultimately decide whether to take paths of good or evil based on </a:t>
            </a:r>
            <a:r>
              <a:rPr lang="en-US" dirty="0" smtClean="0"/>
              <a:t>these, </a:t>
            </a:r>
            <a:r>
              <a:rPr lang="en-US" dirty="0"/>
              <a:t>and not because they </a:t>
            </a:r>
            <a:r>
              <a:rPr lang="en-US" dirty="0" smtClean="0"/>
              <a:t>choose to disregard a </a:t>
            </a:r>
            <a:r>
              <a:rPr lang="en-US" dirty="0"/>
              <a:t>basic code of conduct.</a:t>
            </a:r>
          </a:p>
          <a:p>
            <a:pPr rtl="0"/>
            <a:r>
              <a:rPr lang="en-US" dirty="0"/>
              <a:t>       </a:t>
            </a:r>
            <a:endParaRPr lang="en-US" b="0" dirty="0" smtClean="0">
              <a:effectLst/>
            </a:endParaRPr>
          </a:p>
          <a:p>
            <a:pPr rtl="0"/>
            <a:r>
              <a:rPr lang="en-US" dirty="0"/>
              <a:t>Assessments:</a:t>
            </a:r>
            <a:endParaRPr lang="en-US" b="0" dirty="0" smtClean="0">
              <a:effectLst/>
            </a:endParaRPr>
          </a:p>
          <a:p>
            <a:pPr rtl="0"/>
            <a:r>
              <a:rPr lang="en-US" dirty="0"/>
              <a:t>The reason why students choose a particular method based on their morals is examined.  They are tested in two ways.  The first is in a classroom through discussion and contemplation and the second method uses an exam process.  While working on projects that involve </a:t>
            </a:r>
            <a:r>
              <a:rPr lang="en-US" dirty="0" err="1"/>
              <a:t>awkard</a:t>
            </a:r>
            <a:r>
              <a:rPr lang="en-US" dirty="0"/>
              <a:t> situations, students will be required to provide their own ethical reasoning for their choices.  This is extremely important within the field of malware research.</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15</a:t>
            </a:fld>
            <a:endParaRPr lang="en-US"/>
          </a:p>
        </p:txBody>
      </p:sp>
    </p:spTree>
    <p:extLst>
      <p:ext uri="{BB962C8B-B14F-4D97-AF65-F5344CB8AC3E}">
        <p14:creationId xmlns:p14="http://schemas.microsoft.com/office/powerpoint/2010/main" val="1951748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ethics covered we can take a look at the guts of one course being offered by Professor </a:t>
            </a:r>
            <a:r>
              <a:rPr lang="en-US" dirty="0" err="1" smtClean="0"/>
              <a:t>Aycock</a:t>
            </a:r>
            <a:r>
              <a:rPr lang="en-US" dirty="0" smtClean="0"/>
              <a:t> with the University of Calgary.  The courses taught by Professor </a:t>
            </a:r>
            <a:r>
              <a:rPr lang="en-US" dirty="0" err="1" smtClean="0"/>
              <a:t>Aycock</a:t>
            </a:r>
            <a:r>
              <a:rPr lang="en-US" dirty="0" smtClean="0"/>
              <a:t> and </a:t>
            </a:r>
            <a:r>
              <a:rPr lang="en-US" dirty="0" err="1" smtClean="0"/>
              <a:t>Ledin</a:t>
            </a:r>
            <a:r>
              <a:rPr lang="en-US" dirty="0" smtClean="0"/>
              <a:t> aim for the similar goals of advancing knowledge on malware to better defend against it.  In the words of Professor </a:t>
            </a:r>
            <a:r>
              <a:rPr lang="en-US" dirty="0" err="1" smtClean="0"/>
              <a:t>Ledin</a:t>
            </a:r>
            <a:r>
              <a:rPr lang="en-US" dirty="0" smtClean="0"/>
              <a:t>:</a:t>
            </a:r>
          </a:p>
          <a:p>
            <a:endParaRPr lang="en-US" dirty="0" smtClean="0"/>
          </a:p>
          <a:p>
            <a:r>
              <a:rPr lang="en-US" dirty="0" smtClean="0"/>
              <a:t>“The goal is for students to use their knowledge of the “dark side” of programming to build future computer systems that are better equipped to guard against and even combat these malicious programs.”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16</a:t>
            </a:fld>
            <a:endParaRPr lang="en-US"/>
          </a:p>
        </p:txBody>
      </p:sp>
    </p:spTree>
    <p:extLst>
      <p:ext uri="{BB962C8B-B14F-4D97-AF65-F5344CB8AC3E}">
        <p14:creationId xmlns:p14="http://schemas.microsoft.com/office/powerpoint/2010/main" val="2076541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a:t>
            </a:r>
            <a:r>
              <a:rPr lang="en-US" baseline="0" dirty="0" smtClean="0"/>
              <a:t> description of the Spam and Spyware course offered at the University of Calgary.  </a:t>
            </a:r>
            <a:r>
              <a:rPr lang="en-US" dirty="0" smtClean="0"/>
              <a:t>There </a:t>
            </a:r>
            <a:r>
              <a:rPr lang="en-US" dirty="0"/>
              <a:t>are many parts to this course so we very briefly summarize each part and what it entails.  We then take a look at the assignments that a student would be required to complete</a:t>
            </a:r>
            <a:r>
              <a:rPr lang="en-US" dirty="0" smtClean="0"/>
              <a:t>.</a:t>
            </a:r>
          </a:p>
          <a:p>
            <a:endParaRPr lang="en-US" dirty="0" smtClean="0"/>
          </a:p>
          <a:p>
            <a:r>
              <a:rPr lang="en-US" dirty="0" smtClean="0"/>
              <a:t>Before</a:t>
            </a:r>
            <a:r>
              <a:rPr lang="en-US" baseline="0" dirty="0" smtClean="0"/>
              <a:t> we continue further here is a short video with Professor </a:t>
            </a:r>
            <a:r>
              <a:rPr lang="en-US" baseline="0" dirty="0" err="1" smtClean="0"/>
              <a:t>Aycock</a:t>
            </a:r>
            <a:r>
              <a:rPr lang="en-US" baseline="0" dirty="0" smtClean="0"/>
              <a:t> speaking about his course…</a:t>
            </a:r>
          </a:p>
          <a:p>
            <a:r>
              <a:rPr lang="en-US" baseline="0" dirty="0" smtClean="0"/>
              <a:t>PLAY VIDEO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905F18-9B8C-4675-A8B8-D92475620E2E}" type="slidenum">
              <a:rPr lang="en-US" smtClean="0"/>
              <a:t>17</a:t>
            </a:fld>
            <a:endParaRPr lang="en-US"/>
          </a:p>
        </p:txBody>
      </p:sp>
    </p:spTree>
    <p:extLst>
      <p:ext uri="{BB962C8B-B14F-4D97-AF65-F5344CB8AC3E}">
        <p14:creationId xmlns:p14="http://schemas.microsoft.com/office/powerpoint/2010/main" val="77691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 course divided into slices shown on</a:t>
            </a:r>
            <a:r>
              <a:rPr lang="en-US" baseline="0" dirty="0" smtClean="0"/>
              <a:t> the pie graph.  We will go through the slices with you now.</a:t>
            </a:r>
            <a:endParaRPr lang="en-US" dirty="0" smtClean="0"/>
          </a:p>
          <a:p>
            <a:endParaRPr lang="en-US" dirty="0" smtClean="0"/>
          </a:p>
          <a:p>
            <a:r>
              <a:rPr lang="en-US" dirty="0" smtClean="0"/>
              <a:t>Introduction (3% PORTION) </a:t>
            </a:r>
          </a:p>
          <a:p>
            <a:r>
              <a:rPr lang="en-US" dirty="0" smtClean="0"/>
              <a:t>( INVOLVES: Laboratory protocol, Legal Agreements, Professionalism ) </a:t>
            </a:r>
          </a:p>
          <a:p>
            <a:r>
              <a:rPr lang="en-US" dirty="0" smtClean="0"/>
              <a:t>Lab Protocol is about behavior in the lab.  Applied to students, teachers and anyone involved in its maintenance.  Treatment of the lab is like a biohazard area.  Legal Agreements are signed by the students.  Professionalism is included due to imagery that is found in the same environments of spam and spyware.  Students are warned ahead of time to deal with it appropriately.</a:t>
            </a:r>
          </a:p>
          <a:p>
            <a:endParaRPr lang="en-US" dirty="0" smtClean="0"/>
          </a:p>
          <a:p>
            <a:r>
              <a:rPr lang="en-US" dirty="0" smtClean="0"/>
              <a:t>Definitions of spam and spyware (3% PORTION)</a:t>
            </a:r>
          </a:p>
          <a:p>
            <a:r>
              <a:rPr lang="en-US" dirty="0" smtClean="0"/>
              <a:t>What constitutes spam and spyware.  An overlook at all software to see if it would fall into the category.  Official definitions are supplied later.</a:t>
            </a:r>
          </a:p>
          <a:p>
            <a:endParaRPr lang="en-US" dirty="0" smtClean="0"/>
          </a:p>
          <a:p>
            <a:r>
              <a:rPr lang="en-US" dirty="0" smtClean="0"/>
              <a:t>Ethics (8% PORTION) </a:t>
            </a:r>
          </a:p>
          <a:p>
            <a:r>
              <a:rPr lang="en-US" dirty="0" smtClean="0"/>
              <a:t>( INVOLVES: General ethical theories, recognizing ethical problems, ethical decision making, sample ethical problems, professional codes of ethics and conduct, ACM code of Conduct, IEEE, Canadian Marketing Association ) </a:t>
            </a:r>
          </a:p>
          <a:p>
            <a:r>
              <a:rPr lang="en-US" dirty="0" smtClean="0"/>
              <a:t>It’s assumed that students have little to no training in ethics.  Start with general ethical theories.  Progresses into more specialized codes.  A written ethics assignment is completed.</a:t>
            </a:r>
          </a:p>
          <a:p>
            <a:endParaRPr lang="en-US" dirty="0" smtClean="0"/>
          </a:p>
          <a:p>
            <a:r>
              <a:rPr lang="en-US" dirty="0" smtClean="0"/>
              <a:t>Spam and spyware law (11% PORTION) </a:t>
            </a:r>
          </a:p>
          <a:p>
            <a:r>
              <a:rPr lang="en-US" dirty="0" smtClean="0"/>
              <a:t>( INVOLVES: Canada, Australia, United States )</a:t>
            </a:r>
          </a:p>
          <a:p>
            <a:r>
              <a:rPr lang="en-US" dirty="0" smtClean="0"/>
              <a:t>Laws change rapidly.  Examine existing and future legislation.  Any cases of breaking laws are noted.  Laws</a:t>
            </a:r>
            <a:r>
              <a:rPr lang="en-US" baseline="0" dirty="0" smtClean="0"/>
              <a:t> and ethics</a:t>
            </a:r>
            <a:r>
              <a:rPr lang="en-US" dirty="0" smtClean="0"/>
              <a:t> are presented prior to any programming.  This ensures a more secure environment by bringing attention to students on their possible actions.</a:t>
            </a:r>
          </a:p>
          <a:p>
            <a:endParaRPr lang="en-US" dirty="0" smtClean="0"/>
          </a:p>
          <a:p>
            <a:r>
              <a:rPr lang="en-US" dirty="0" smtClean="0"/>
              <a:t>Spyware (23% PORTION, LARGEST)</a:t>
            </a:r>
          </a:p>
          <a:p>
            <a:r>
              <a:rPr lang="en-US" dirty="0" smtClean="0"/>
              <a:t>Covers history, anti-virus and anti-spyware vendors, why it exists, how it gets onto a computer, spyware capabilities and countermeasures, keylogging defenses, startup hooks, hiding and forms of obfuscation, and much more </a:t>
            </a:r>
          </a:p>
          <a:p>
            <a:endParaRPr lang="en-US" dirty="0" smtClean="0"/>
          </a:p>
          <a:p>
            <a:r>
              <a:rPr lang="en-US" dirty="0" smtClean="0"/>
              <a:t>Phishing ( 15% PORTION ) </a:t>
            </a:r>
          </a:p>
          <a:p>
            <a:r>
              <a:rPr lang="en-US" dirty="0" smtClean="0"/>
              <a:t>Teaches history, social engineering, specialized forms, </a:t>
            </a:r>
            <a:r>
              <a:rPr lang="en-US" dirty="0" err="1" smtClean="0"/>
              <a:t>url</a:t>
            </a:r>
            <a:r>
              <a:rPr lang="en-US" dirty="0" smtClean="0"/>
              <a:t> tricks, pharming methods, infrastructure for phishing, anti-phishing techniques,  and much more</a:t>
            </a:r>
          </a:p>
          <a:p>
            <a:endParaRPr lang="en-US" dirty="0" smtClean="0"/>
          </a:p>
          <a:p>
            <a:r>
              <a:rPr lang="en-US" dirty="0" smtClean="0"/>
              <a:t>Fraud (4% PORTION)</a:t>
            </a:r>
          </a:p>
          <a:p>
            <a:r>
              <a:rPr lang="en-US" dirty="0" smtClean="0"/>
              <a:t>Advance fee fraud (aka</a:t>
            </a:r>
            <a:r>
              <a:rPr lang="en-US" baseline="0" dirty="0" smtClean="0"/>
              <a:t> </a:t>
            </a:r>
            <a:r>
              <a:rPr lang="en-US" dirty="0" smtClean="0"/>
              <a:t>419 scams), various types of online scams and money laundering</a:t>
            </a:r>
          </a:p>
          <a:p>
            <a:endParaRPr lang="en-US" dirty="0" smtClean="0"/>
          </a:p>
          <a:p>
            <a:r>
              <a:rPr lang="en-US" dirty="0" smtClean="0"/>
              <a:t>Email (7% PORTION)</a:t>
            </a:r>
          </a:p>
          <a:p>
            <a:r>
              <a:rPr lang="en-US" dirty="0" smtClean="0"/>
              <a:t>Involves</a:t>
            </a:r>
            <a:r>
              <a:rPr lang="en-US" baseline="0" dirty="0" smtClean="0"/>
              <a:t> m</a:t>
            </a:r>
            <a:r>
              <a:rPr lang="en-US" dirty="0" smtClean="0"/>
              <a:t>ail system architecture, routing , DNS, SMTP transactions and mail envelopes and headers</a:t>
            </a:r>
          </a:p>
          <a:p>
            <a:endParaRPr lang="en-US" dirty="0" smtClean="0"/>
          </a:p>
          <a:p>
            <a:r>
              <a:rPr lang="en-US" dirty="0" smtClean="0"/>
              <a:t>Spam (12% PORTION)</a:t>
            </a:r>
          </a:p>
          <a:p>
            <a:r>
              <a:rPr lang="en-US" dirty="0" smtClean="0"/>
              <a:t>Primer on spam while using real life examples, amassing email addresses, anti-harvesting techniques and harvester countermeasures, cleaning and verifying email lists, bulk email software techniques, open relays, open proxies, zombies and much more</a:t>
            </a:r>
          </a:p>
          <a:p>
            <a:endParaRPr lang="en-US" dirty="0" smtClean="0"/>
          </a:p>
          <a:p>
            <a:r>
              <a:rPr lang="en-US" dirty="0" smtClean="0"/>
              <a:t>Anti-Spam (15% PORTION)</a:t>
            </a:r>
          </a:p>
          <a:p>
            <a:r>
              <a:rPr lang="en-US" dirty="0" smtClean="0"/>
              <a:t>Manual spam tracking methods, white and grey listing, </a:t>
            </a:r>
            <a:r>
              <a:rPr lang="en-US" dirty="0" err="1" smtClean="0"/>
              <a:t>tarpits</a:t>
            </a:r>
            <a:r>
              <a:rPr lang="en-US" dirty="0" smtClean="0"/>
              <a:t>, proof-of-work systems, sender policy framework, filter-evasion used by spammers and much more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18</a:t>
            </a:fld>
            <a:endParaRPr lang="en-US"/>
          </a:p>
        </p:txBody>
      </p:sp>
    </p:spTree>
    <p:extLst>
      <p:ext uri="{BB962C8B-B14F-4D97-AF65-F5344CB8AC3E}">
        <p14:creationId xmlns:p14="http://schemas.microsoft.com/office/powerpoint/2010/main" val="216217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gone through the main segments</a:t>
            </a:r>
            <a:r>
              <a:rPr lang="en-US" baseline="0" dirty="0" smtClean="0"/>
              <a:t> on the course. There are also f</a:t>
            </a:r>
            <a:r>
              <a:rPr lang="en-US" dirty="0" smtClean="0"/>
              <a:t>ive assignments that are part of the Spam and Spyware course taught by Professor </a:t>
            </a:r>
            <a:r>
              <a:rPr lang="en-US" dirty="0" err="1" smtClean="0"/>
              <a:t>Aycock</a:t>
            </a:r>
            <a:r>
              <a:rPr lang="en-US" dirty="0" smtClean="0"/>
              <a:t>.  One of which is an ethics assignment that we touched on a little and is completed prior to the four that are programming based.</a:t>
            </a:r>
            <a:r>
              <a:rPr lang="en-US" baseline="0" dirty="0" smtClean="0"/>
              <a:t>  So starting with…</a:t>
            </a:r>
            <a:endParaRPr lang="en-US" dirty="0" smtClean="0"/>
          </a:p>
          <a:p>
            <a:r>
              <a:rPr lang="en-US" dirty="0" smtClean="0"/>
              <a:t>  </a:t>
            </a:r>
          </a:p>
          <a:p>
            <a:r>
              <a:rPr lang="en-US" dirty="0" smtClean="0"/>
              <a:t>Assignment 1: Ethics Assignment</a:t>
            </a:r>
          </a:p>
          <a:p>
            <a:r>
              <a:rPr lang="en-US" dirty="0" smtClean="0"/>
              <a:t>A written assignment completed by the student on ethics after the ethics portion of the course is taken.</a:t>
            </a:r>
          </a:p>
          <a:p>
            <a:endParaRPr lang="en-US" dirty="0" smtClean="0"/>
          </a:p>
          <a:p>
            <a:r>
              <a:rPr lang="en-US" dirty="0" smtClean="0"/>
              <a:t>Assignment 2: spyware/offensive. </a:t>
            </a:r>
          </a:p>
          <a:p>
            <a:r>
              <a:rPr lang="en-US" dirty="0" smtClean="0"/>
              <a:t>Writing spyware that installs a startup hook( basically starts when the operating</a:t>
            </a:r>
            <a:r>
              <a:rPr lang="en-US" baseline="0" dirty="0" smtClean="0"/>
              <a:t> systems turns on )</a:t>
            </a:r>
            <a:r>
              <a:rPr lang="en-US" dirty="0" smtClean="0"/>
              <a:t>, changes the browser start page, and performs keylogging. Keylogging is directed at the capture of the username and password used in the web browser to access a ﬁctitious bank’s web site.</a:t>
            </a:r>
          </a:p>
          <a:p>
            <a:endParaRPr lang="en-US" dirty="0" smtClean="0"/>
          </a:p>
          <a:p>
            <a:r>
              <a:rPr lang="en-US" dirty="0" smtClean="0"/>
              <a:t>Assignment 3: spyware/defensive. </a:t>
            </a:r>
          </a:p>
          <a:p>
            <a:r>
              <a:rPr lang="en-US" dirty="0" smtClean="0"/>
              <a:t>Students exchange their spyware from the previous assignment. They then develop anti-spyware software that accurately detects, identiﬁes, and removes all spyware samples.</a:t>
            </a:r>
          </a:p>
          <a:p>
            <a:r>
              <a:rPr lang="en-US" dirty="0" smtClean="0"/>
              <a:t>  </a:t>
            </a:r>
          </a:p>
          <a:p>
            <a:r>
              <a:rPr lang="en-US" dirty="0" smtClean="0"/>
              <a:t>Assignment 4: spam/offensive. </a:t>
            </a:r>
          </a:p>
          <a:p>
            <a:r>
              <a:rPr lang="en-US" dirty="0" smtClean="0"/>
              <a:t>Writing bulk mailing software that delivers messages directly to an SMTP server, optionally routing through an open proxy. Because laboratory constraints preclude students from sending a message to multiple recipients in any meaningful way, students instead sent multiple messages to one recipient. Spam and ham corpora (a subset of </a:t>
            </a:r>
            <a:r>
              <a:rPr lang="en-US" dirty="0" err="1" smtClean="0"/>
              <a:t>SpamAssassin’s</a:t>
            </a:r>
            <a:r>
              <a:rPr lang="en-US" dirty="0" smtClean="0"/>
              <a:t> structured set of texts for testing)</a:t>
            </a:r>
            <a:r>
              <a:rPr lang="en-US" baseline="0" dirty="0" smtClean="0"/>
              <a:t> </a:t>
            </a:r>
            <a:r>
              <a:rPr lang="en-US" dirty="0" smtClean="0"/>
              <a:t>are supplied for the students to transmit.</a:t>
            </a:r>
          </a:p>
          <a:p>
            <a:endParaRPr lang="en-US" dirty="0" smtClean="0"/>
          </a:p>
          <a:p>
            <a:r>
              <a:rPr lang="en-US" dirty="0" smtClean="0"/>
              <a:t>Assignment 5: spam/defensive. </a:t>
            </a:r>
          </a:p>
          <a:p>
            <a:r>
              <a:rPr lang="en-US" dirty="0" smtClean="0"/>
              <a:t>Once the email is delivered to some lucky recipient from the prior assignment, students develop a spam ﬁlter that sorts the recipient’s mailbox into spam and ham messages as accurately as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Much</a:t>
            </a:r>
            <a:r>
              <a:rPr lang="en-US" baseline="0" dirty="0" smtClean="0"/>
              <a:t> detail is placed into the course provided at the University of Calgary.  So now that you have an idea of what knowledge is gained, where do you go from here?  What does the future hold for someone with these unique abilities to counteract malicious software?  How will this ever help humanity?  </a:t>
            </a:r>
            <a:endParaRPr lang="en-US" dirty="0" smtClean="0"/>
          </a:p>
        </p:txBody>
      </p:sp>
      <p:sp>
        <p:nvSpPr>
          <p:cNvPr id="4" name="Slide Number Placeholder 3"/>
          <p:cNvSpPr>
            <a:spLocks noGrp="1"/>
          </p:cNvSpPr>
          <p:nvPr>
            <p:ph type="sldNum" sz="quarter" idx="10"/>
          </p:nvPr>
        </p:nvSpPr>
        <p:spPr/>
        <p:txBody>
          <a:bodyPr/>
          <a:lstStyle/>
          <a:p>
            <a:fld id="{EB905F18-9B8C-4675-A8B8-D92475620E2E}" type="slidenum">
              <a:rPr lang="en-US" smtClean="0"/>
              <a:t>19</a:t>
            </a:fld>
            <a:endParaRPr lang="en-US"/>
          </a:p>
        </p:txBody>
      </p:sp>
    </p:spTree>
    <p:extLst>
      <p:ext uri="{BB962C8B-B14F-4D97-AF65-F5344CB8AC3E}">
        <p14:creationId xmlns:p14="http://schemas.microsoft.com/office/powerpoint/2010/main" val="332333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Throughout the presentation we will go over a brief history of security, then delve into the current efforts in teaching malware. We will discuss some of the people currently teaching courses on malware, the importance of ethics, and explore am example of a course outline from John </a:t>
            </a:r>
            <a:r>
              <a:rPr lang="en-US" sz="1200" kern="1200" dirty="0" err="1" smtClean="0">
                <a:solidFill>
                  <a:schemeClr val="tx1"/>
                </a:solidFill>
                <a:effectLst/>
                <a:latin typeface="+mn-lt"/>
                <a:ea typeface="+mn-ea"/>
                <a:cs typeface="+mn-cs"/>
              </a:rPr>
              <a:t>Aycock</a:t>
            </a:r>
            <a:r>
              <a:rPr lang="en-US" sz="1200" kern="1200" dirty="0" smtClean="0">
                <a:solidFill>
                  <a:schemeClr val="tx1"/>
                </a:solidFill>
                <a:effectLst/>
                <a:latin typeface="+mn-lt"/>
                <a:ea typeface="+mn-ea"/>
                <a:cs typeface="+mn-cs"/>
              </a:rPr>
              <a: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After a mystery activity we will finish up with a brief summary, discussing some of the current major roadblocks, and the hopes for the future of teaching malware.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 As we get started with the history portion we will also have a handout you can look over during the presentation. It has a few fast facts about malware and a few points about the climate surrounding teaching malware.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a:t>
            </a:fld>
            <a:endParaRPr lang="en-US"/>
          </a:p>
        </p:txBody>
      </p:sp>
    </p:spTree>
    <p:extLst>
      <p:ext uri="{BB962C8B-B14F-4D97-AF65-F5344CB8AC3E}">
        <p14:creationId xmlns:p14="http://schemas.microsoft.com/office/powerpoint/2010/main" val="194015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past contains many analogies that describe the teaching methods of these professors. These include weaponry vs defensive technologies in the days of old to our present day battles against biological diseases. There certainly is a common pattern of "study then safeguard" showing in their examples. As they move forward to spread solutions in places of higher learning, it is hopeful that the future of malware is a bleak and dismal one.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20</a:t>
            </a:fld>
            <a:endParaRPr lang="en-US"/>
          </a:p>
        </p:txBody>
      </p:sp>
    </p:spTree>
    <p:extLst>
      <p:ext uri="{BB962C8B-B14F-4D97-AF65-F5344CB8AC3E}">
        <p14:creationId xmlns:p14="http://schemas.microsoft.com/office/powerpoint/2010/main" val="3277578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past the response to threats has been inefficient, patching holes in the defenses after the holes were found, usually by a malicious party. Solutions for malware attacks rarely pre-empt the attack, and for the victims they often come too late. Those that would do good remain in the dust of those that would do evil.</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Other fields of study have adopted the practice of examining how threats work through close examination of those threats in safe, supervised environments. Computer science has been reluctant to adopt the same methodology.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While educators like John </a:t>
            </a:r>
            <a:r>
              <a:rPr lang="en-US" sz="1200" kern="1200" dirty="0" err="1" smtClean="0">
                <a:solidFill>
                  <a:schemeClr val="tx1"/>
                </a:solidFill>
                <a:effectLst/>
                <a:latin typeface="+mn-lt"/>
                <a:ea typeface="+mn-ea"/>
                <a:cs typeface="+mn-cs"/>
              </a:rPr>
              <a:t>Aycock</a:t>
            </a:r>
            <a:r>
              <a:rPr lang="en-US" sz="1200" kern="1200" dirty="0" smtClean="0">
                <a:solidFill>
                  <a:schemeClr val="tx1"/>
                </a:solidFill>
                <a:effectLst/>
                <a:latin typeface="+mn-lt"/>
                <a:ea typeface="+mn-ea"/>
                <a:cs typeface="+mn-cs"/>
              </a:rPr>
              <a:t>, George </a:t>
            </a:r>
            <a:r>
              <a:rPr lang="en-US" sz="1200" kern="1200" dirty="0" err="1" smtClean="0">
                <a:solidFill>
                  <a:schemeClr val="tx1"/>
                </a:solidFill>
                <a:effectLst/>
                <a:latin typeface="+mn-lt"/>
                <a:ea typeface="+mn-ea"/>
                <a:cs typeface="+mn-cs"/>
              </a:rPr>
              <a:t>Ledin</a:t>
            </a:r>
            <a:r>
              <a:rPr lang="en-US" sz="1200" kern="1200" dirty="0" smtClean="0">
                <a:solidFill>
                  <a:schemeClr val="tx1"/>
                </a:solidFill>
                <a:effectLst/>
                <a:latin typeface="+mn-lt"/>
                <a:ea typeface="+mn-ea"/>
                <a:cs typeface="+mn-cs"/>
              </a:rPr>
              <a:t>, John </a:t>
            </a:r>
            <a:r>
              <a:rPr lang="en-US" sz="1200" kern="1200" dirty="0" err="1" smtClean="0">
                <a:solidFill>
                  <a:schemeClr val="tx1"/>
                </a:solidFill>
                <a:effectLst/>
                <a:latin typeface="+mn-lt"/>
                <a:ea typeface="+mn-ea"/>
                <a:cs typeface="+mn-cs"/>
              </a:rPr>
              <a:t>Sullins</a:t>
            </a:r>
            <a:r>
              <a:rPr lang="en-US" sz="1200" kern="1200" dirty="0" smtClean="0">
                <a:solidFill>
                  <a:schemeClr val="tx1"/>
                </a:solidFill>
                <a:effectLst/>
                <a:latin typeface="+mn-lt"/>
                <a:ea typeface="+mn-ea"/>
                <a:cs typeface="+mn-cs"/>
              </a:rPr>
              <a:t>, and others are certainly laying the base layer for the road to conquering this shortcoming there are still some major roadblocks to overcome.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21</a:t>
            </a:fld>
            <a:endParaRPr lang="en-US"/>
          </a:p>
        </p:txBody>
      </p:sp>
    </p:spTree>
    <p:extLst>
      <p:ext uri="{BB962C8B-B14F-4D97-AF65-F5344CB8AC3E}">
        <p14:creationId xmlns:p14="http://schemas.microsoft.com/office/powerpoint/2010/main" val="21826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major roadblock is the fear that students will use the knowledge gained in a course about malware to go out and perpetuate malicious software. It is the worry that knowledge of malware will tempt students into unethical actions.</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second roadblock has a significant effect on institutions as well as educators, and that is the fear of complicity. That should our first fear be well founded, the institution or educator will be seen as aiding or abetting the criminal acts of an offending student.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Finally, these first two roadblocks lead to a lack of knowledgeable educators and properly equipped institutions.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22</a:t>
            </a:fld>
            <a:endParaRPr lang="en-US"/>
          </a:p>
        </p:txBody>
      </p:sp>
    </p:spTree>
    <p:extLst>
      <p:ext uri="{BB962C8B-B14F-4D97-AF65-F5344CB8AC3E}">
        <p14:creationId xmlns:p14="http://schemas.microsoft.com/office/powerpoint/2010/main" val="140692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feel that teaching how malicious software is developed will lead to its students using such knowledge to develop more viruses or worms, or any other malicious code. Similar fears have, in the past, prevented development in medical science, most notably with the ban on dissection of human cadavers for research. Within the computer science field itself that barrier existed around cryptography but has since been overcome and is one of the things commonly taught in classes on security. Often times however these classes are still elective and amount to mostly history classes without any examination of actual source code.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23</a:t>
            </a:fld>
            <a:endParaRPr lang="en-US"/>
          </a:p>
        </p:txBody>
      </p:sp>
    </p:spTree>
    <p:extLst>
      <p:ext uri="{BB962C8B-B14F-4D97-AF65-F5344CB8AC3E}">
        <p14:creationId xmlns:p14="http://schemas.microsoft.com/office/powerpoint/2010/main" val="3354908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institutions, and educators, are worried that teaching students how malicious code is made could be considered aiding and abetting should one of those students go on to use that knowledge to commit crimes. The same concern could be applied to medical research, or in chemistry. In those fields most people would agree educators would not be held responsible for the independent decisions of an individual student to abuse the knowledge they were taught.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It is important we overcome these two fears as have other fields of study. As technology finds its way into more aspects of our lives it becomes increasingly important that we can trust this technology to not be compromised. Once we begin to move past these two fears we can begin addressing the final roadblock.</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24</a:t>
            </a:fld>
            <a:endParaRPr lang="en-US"/>
          </a:p>
        </p:txBody>
      </p:sp>
    </p:spTree>
    <p:extLst>
      <p:ext uri="{BB962C8B-B14F-4D97-AF65-F5344CB8AC3E}">
        <p14:creationId xmlns:p14="http://schemas.microsoft.com/office/powerpoint/2010/main" val="17028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educators currently have little to no experience with malicious software, after all they have gone through the same education system as their students. Sometimes, this lack of familiarity is involuntary, and some educators may wish to teach courses on malware but lack the resources to set up new courses for examining and teaching malware.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25</a:t>
            </a:fld>
            <a:endParaRPr lang="en-US"/>
          </a:p>
        </p:txBody>
      </p:sp>
    </p:spTree>
    <p:extLst>
      <p:ext uri="{BB962C8B-B14F-4D97-AF65-F5344CB8AC3E}">
        <p14:creationId xmlns:p14="http://schemas.microsoft.com/office/powerpoint/2010/main" val="806910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important to continue and build upon the work being done by the current educators teaching malware-focused courses like the ones we have discussed today. They have set a precedence, provided a running start and we should not squander the momentum.</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As courses in malware become more common so too should the topic become less taboo. The worries of ethical violations will lessen as it has in the medical research field as more students complete these courses and go on to not be terrible people.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With the topic become less taboo in the tech world the discussion should become more mainstream, causing the knowledge to diffuse to the general public. We have seen that happen again within medical research in the form of hygiene.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Ultimately it is hoped that studying malware become a standard component in computer science courses in universities and colleges. This will create a better-prepared generation of software developers and programmers applying security approaches that not only patch the holes in our defenses that are already known, but better anticipate future attacks and can adequately defend against them. Improved understanding of how various malware works should result in better personal security practices of the average user, like improved understanding of germ theory resulted in better personal hygiene.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Thank you for listening to our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26</a:t>
            </a:fld>
            <a:endParaRPr lang="en-US"/>
          </a:p>
        </p:txBody>
      </p:sp>
    </p:spTree>
    <p:extLst>
      <p:ext uri="{BB962C8B-B14F-4D97-AF65-F5344CB8AC3E}">
        <p14:creationId xmlns:p14="http://schemas.microsoft.com/office/powerpoint/2010/main" val="128007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go into detail on why it’s important to educate developers by constructing malware, we think it’s important to look at history to see how security has evolved and in many ways how it is the similar. By looking at history we can see what is necessary to do in order to succeed in combating these new forms of security threats.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3</a:t>
            </a:fld>
            <a:endParaRPr lang="en-US"/>
          </a:p>
        </p:txBody>
      </p:sp>
    </p:spTree>
    <p:extLst>
      <p:ext uri="{BB962C8B-B14F-4D97-AF65-F5344CB8AC3E}">
        <p14:creationId xmlns:p14="http://schemas.microsoft.com/office/powerpoint/2010/main" val="136353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core concepts of security have never changed. When new ways of harming others are developed we attempt to counter it with some other form of technology.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earliest examples of this are spears and clubs. We needed to develop a way to counter these technologies that could harm us and we ended up developing shields. When swords were first made they were incredibly powerful and we needed some way to defend against them, one of the main ways was heavy metal armor that could reduce the cutting power swords had.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4</a:t>
            </a:fld>
            <a:endParaRPr lang="en-US"/>
          </a:p>
        </p:txBody>
      </p:sp>
    </p:spTree>
    <p:extLst>
      <p:ext uri="{BB962C8B-B14F-4D97-AF65-F5344CB8AC3E}">
        <p14:creationId xmlns:p14="http://schemas.microsoft.com/office/powerpoint/2010/main" val="110268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great example of security from our past were castles, and in many ways they can relate to how a computers security works. One of the main reason a castle was so secure is because of its walls, they could keep unwanted threats outside. This is very similar to how a computers firewall works. </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Castles also generally had a garrison or guards that protected the contents inside the castle if anything managed to penetrate it by finding and eliminating threats. This is also how an antivirus works on your computer.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5</a:t>
            </a:fld>
            <a:endParaRPr lang="en-US"/>
          </a:p>
        </p:txBody>
      </p:sp>
    </p:spTree>
    <p:extLst>
      <p:ext uri="{BB962C8B-B14F-4D97-AF65-F5344CB8AC3E}">
        <p14:creationId xmlns:p14="http://schemas.microsoft.com/office/powerpoint/2010/main" val="301547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does all of this have an impact on us today? You can see from the castle example that many forms of security do not change, they just adapt the same methods within a new environment such as our computers. It will continue to advance in this way because there will always be someone with a malicious intent and they will look to the newest technology to achieve their goals.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6</a:t>
            </a:fld>
            <a:endParaRPr lang="en-US"/>
          </a:p>
        </p:txBody>
      </p:sp>
    </p:spTree>
    <p:extLst>
      <p:ext uri="{BB962C8B-B14F-4D97-AF65-F5344CB8AC3E}">
        <p14:creationId xmlns:p14="http://schemas.microsoft.com/office/powerpoint/2010/main" val="200700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Throughout history it has been necessary to study whatever harmful thing comes our way in order to better defend against it. We do not do this nearly enough with software developers because there is a lot of controversy over teaching people to design things that are malicious, but there is no better way to understand the inner workings of something than to build it yourself.</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If we look at history it’s clear we need to truly understand what we are up against in order to defend against it. In the present there is a dearth of courses that delve into how malware works.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7</a:t>
            </a:fld>
            <a:endParaRPr lang="en-US"/>
          </a:p>
        </p:txBody>
      </p:sp>
    </p:spTree>
    <p:extLst>
      <p:ext uri="{BB962C8B-B14F-4D97-AF65-F5344CB8AC3E}">
        <p14:creationId xmlns:p14="http://schemas.microsoft.com/office/powerpoint/2010/main" val="274049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few people of education have realized this and have introduced new methods of learning in the fields of computer science. Their main goals are common in nature. We took the liberty of contacting these professors via email to ensure that we could deliver their message clearly to you all today. Their responses were more than helpful. Let’s take a look at them now…</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8</a:t>
            </a:fld>
            <a:endParaRPr lang="en-US"/>
          </a:p>
        </p:txBody>
      </p:sp>
    </p:spTree>
    <p:extLst>
      <p:ext uri="{BB962C8B-B14F-4D97-AF65-F5344CB8AC3E}">
        <p14:creationId xmlns:p14="http://schemas.microsoft.com/office/powerpoint/2010/main" val="233339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John </a:t>
            </a:r>
            <a:r>
              <a:rPr lang="en-US" sz="1200" i="1" kern="1200" dirty="0" err="1" smtClean="0">
                <a:solidFill>
                  <a:schemeClr val="tx1"/>
                </a:solidFill>
                <a:effectLst/>
                <a:latin typeface="+mn-lt"/>
                <a:ea typeface="+mn-ea"/>
                <a:cs typeface="+mn-cs"/>
              </a:rPr>
              <a:t>Aycock</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Associate professor of the Computer Science Department at the University of Calgary.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i="1" kern="1200" dirty="0" smtClean="0">
                <a:solidFill>
                  <a:schemeClr val="tx1"/>
                </a:solidFill>
                <a:effectLst/>
                <a:latin typeface="+mn-lt"/>
                <a:ea typeface="+mn-ea"/>
                <a:cs typeface="+mn-cs"/>
              </a:rPr>
              <a:t>George </a:t>
            </a:r>
            <a:r>
              <a:rPr lang="en-US" sz="1200" i="1" kern="1200" dirty="0" err="1" smtClean="0">
                <a:solidFill>
                  <a:schemeClr val="tx1"/>
                </a:solidFill>
                <a:effectLst/>
                <a:latin typeface="+mn-lt"/>
                <a:ea typeface="+mn-ea"/>
                <a:cs typeface="+mn-cs"/>
              </a:rPr>
              <a:t>Ledin</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Professor of the Computer Science Department of Sonoma State University.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i="1" kern="1200" dirty="0" smtClean="0">
                <a:solidFill>
                  <a:schemeClr val="tx1"/>
                </a:solidFill>
                <a:effectLst/>
                <a:latin typeface="+mn-lt"/>
                <a:ea typeface="+mn-ea"/>
                <a:cs typeface="+mn-cs"/>
              </a:rPr>
              <a:t>Dr. John </a:t>
            </a:r>
            <a:r>
              <a:rPr lang="en-US" sz="1200" i="1" kern="1200" dirty="0" err="1" smtClean="0">
                <a:solidFill>
                  <a:schemeClr val="tx1"/>
                </a:solidFill>
                <a:effectLst/>
                <a:latin typeface="+mn-lt"/>
                <a:ea typeface="+mn-ea"/>
                <a:cs typeface="+mn-cs"/>
              </a:rPr>
              <a:t>Sullins</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Assistant professor at Sonoma State University (partnered with George </a:t>
            </a:r>
            <a:r>
              <a:rPr lang="en-US" sz="1200" kern="1200" dirty="0" err="1" smtClean="0">
                <a:solidFill>
                  <a:schemeClr val="tx1"/>
                </a:solidFill>
                <a:effectLst/>
                <a:latin typeface="+mn-lt"/>
                <a:ea typeface="+mn-ea"/>
                <a:cs typeface="+mn-cs"/>
              </a:rPr>
              <a:t>Ledin</a:t>
            </a:r>
            <a:r>
              <a:rPr lang="en-US" sz="1200" kern="1200" dirty="0" smtClean="0">
                <a:solidFill>
                  <a:schemeClr val="tx1"/>
                </a:solidFill>
                <a:effectLst/>
                <a:latin typeface="+mn-lt"/>
                <a:ea typeface="+mn-ea"/>
                <a:cs typeface="+mn-cs"/>
              </a:rPr>
              <a:t>).</a:t>
            </a:r>
            <a:endParaRPr lang="en-US" dirty="0">
              <a:effectLst/>
            </a:endParaRPr>
          </a:p>
        </p:txBody>
      </p:sp>
      <p:sp>
        <p:nvSpPr>
          <p:cNvPr id="4" name="Slide Number Placeholder 3"/>
          <p:cNvSpPr>
            <a:spLocks noGrp="1"/>
          </p:cNvSpPr>
          <p:nvPr>
            <p:ph type="sldNum" sz="quarter" idx="10"/>
          </p:nvPr>
        </p:nvSpPr>
        <p:spPr/>
        <p:txBody>
          <a:bodyPr/>
          <a:lstStyle/>
          <a:p>
            <a:fld id="{EB905F18-9B8C-4675-A8B8-D92475620E2E}" type="slidenum">
              <a:rPr lang="en-US" smtClean="0"/>
              <a:t>9</a:t>
            </a:fld>
            <a:endParaRPr lang="en-US"/>
          </a:p>
        </p:txBody>
      </p:sp>
    </p:spTree>
    <p:extLst>
      <p:ext uri="{BB962C8B-B14F-4D97-AF65-F5344CB8AC3E}">
        <p14:creationId xmlns:p14="http://schemas.microsoft.com/office/powerpoint/2010/main" val="222710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7D4B845-D05A-4097-A37D-FBD6E7952E6F}" type="datetime1">
              <a:rPr lang="en-US" smtClean="0"/>
              <a:t>11/16/2014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smtClean="0"/>
              <a:t>Cahill, Gergely, Patterson, Sigouin</a:t>
            </a:r>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236696740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78699A-5625-4AE7-BD21-8DFBE4FD20CD}" type="datetime1">
              <a:rPr lang="en-US" smtClean="0"/>
              <a:t>11/16/2014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65122453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D0729-8808-4FD1-ADF1-55FBEDA1E630}" type="datetime1">
              <a:rPr lang="en-US" smtClean="0"/>
              <a:t>11/16/2014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61327064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5B7AE-B11B-462D-85BD-26D9D77638B2}" type="datetime1">
              <a:rPr lang="en-US" smtClean="0"/>
              <a:t>11/16/2014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7460669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0AB0C-F4B9-4C7D-A01F-CE4818CEB629}" type="datetime1">
              <a:rPr lang="en-US" smtClean="0"/>
              <a:t>11/16/2014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99598692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1D1048-8B0B-44C4-8CBB-D69294A61593}" type="datetime1">
              <a:rPr lang="en-US" smtClean="0"/>
              <a:t>11/16/2014</a:t>
            </a:fld>
            <a:endParaRPr lang="en-US"/>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270825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E1E4DA-2E31-4B4A-B9FE-2E8004A8DD48}" type="datetime1">
              <a:rPr lang="en-US" smtClean="0"/>
              <a:t>11/16/2014</a:t>
            </a:fld>
            <a:endParaRPr lang="en-US"/>
          </a:p>
        </p:txBody>
      </p:sp>
      <p:sp>
        <p:nvSpPr>
          <p:cNvPr id="8" name="Footer Placeholder 7"/>
          <p:cNvSpPr>
            <a:spLocks noGrp="1"/>
          </p:cNvSpPr>
          <p:nvPr>
            <p:ph type="ftr" sz="quarter" idx="11"/>
          </p:nvPr>
        </p:nvSpPr>
        <p:spPr/>
        <p:txBody>
          <a:bodyPr/>
          <a:lstStyle/>
          <a:p>
            <a:r>
              <a:rPr lang="en-US" smtClean="0"/>
              <a:t>Cahill, Gergely, Patterson, Sigouin</a:t>
            </a:r>
            <a:endParaRPr lang="en-US"/>
          </a:p>
        </p:txBody>
      </p:sp>
      <p:sp>
        <p:nvSpPr>
          <p:cNvPr id="9" name="Slide Number Placeholder 8"/>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14348643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BE140B-0F7A-4CCA-9BAD-0448905B87DE}" type="datetime1">
              <a:rPr lang="en-US" smtClean="0"/>
              <a:t>11/16/2014</a:t>
            </a:fld>
            <a:endParaRPr lang="en-US"/>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74785877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E943B-9223-4148-BB98-5DA5DCCC4BEC}" type="datetime1">
              <a:rPr lang="en-US" smtClean="0"/>
              <a:t>11/16/2014</a:t>
            </a:fld>
            <a:endParaRPr lang="en-US"/>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343953873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B2652695-7D8A-4646-A3AE-DBF4185FACFB}" type="datetime1">
              <a:rPr lang="en-US" smtClean="0"/>
              <a:t>11/16/2014</a:t>
            </a:fld>
            <a:endParaRPr lang="en-US"/>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216634109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04DCDBA-D57A-436D-8FBC-A7601026E1DD}" type="datetime1">
              <a:rPr lang="en-US" smtClean="0"/>
              <a:t>11/16/2014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smtClean="0"/>
              <a:t>Cahill, Gergely, Patterson, Sigouin</a:t>
            </a:r>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3568948052"/>
      </p:ext>
    </p:extLst>
  </p:cSld>
  <p:clrMapOvr>
    <a:overrideClrMapping bg1="lt1" tx1="dk1" bg2="lt2" tx2="dk2" accent1="accent1" accent2="accent2" accent3="accent3" accent4="accent4" accent5="accent5" accent6="accent6" hlink="hlink" folHlink="folHlink"/>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D1EE247-2BE0-4E00-A963-AEB8BCC67D37}" type="datetime1">
              <a:rPr lang="en-US" smtClean="0"/>
              <a:t>11/16/2014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smtClean="0"/>
              <a:t>Cahill, Gergely, Patterson, Sigouin</a:t>
            </a:r>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664758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edin.cs.sonoma.edu/" TargetMode="External"/><Relationship Id="rId2" Type="http://schemas.openxmlformats.org/officeDocument/2006/relationships/hyperlink" Target="http://www.acm.org/about/code-of-eth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pandasecurity.com/mediacenter/news/160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Importance of Teaching Malware</a:t>
            </a:r>
            <a:endParaRPr lang="en-US" dirty="0"/>
          </a:p>
        </p:txBody>
      </p:sp>
      <p:sp>
        <p:nvSpPr>
          <p:cNvPr id="3" name="Subtitle 2"/>
          <p:cNvSpPr>
            <a:spLocks noGrp="1"/>
          </p:cNvSpPr>
          <p:nvPr>
            <p:ph type="subTitle" idx="1"/>
          </p:nvPr>
        </p:nvSpPr>
        <p:spPr/>
        <p:txBody>
          <a:bodyPr/>
          <a:lstStyle/>
          <a:p>
            <a:r>
              <a:rPr lang="en-US" dirty="0" smtClean="0"/>
              <a:t>A Presentation by Evan Cahill, Mike </a:t>
            </a:r>
            <a:r>
              <a:rPr lang="en-US" dirty="0" err="1" smtClean="0"/>
              <a:t>Gergely</a:t>
            </a:r>
            <a:r>
              <a:rPr lang="en-US" dirty="0" smtClean="0"/>
              <a:t>, Ashley Patterson, and Chris </a:t>
            </a:r>
            <a:r>
              <a:rPr lang="en-US" dirty="0" err="1" smtClean="0"/>
              <a:t>Sigouin</a:t>
            </a:r>
            <a:endParaRPr lang="en-US" dirty="0"/>
          </a:p>
        </p:txBody>
      </p:sp>
    </p:spTree>
    <p:extLst>
      <p:ext uri="{BB962C8B-B14F-4D97-AF65-F5344CB8AC3E}">
        <p14:creationId xmlns:p14="http://schemas.microsoft.com/office/powerpoint/2010/main" val="395251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85754"/>
              </p:ext>
            </p:extLst>
          </p:nvPr>
        </p:nvGraphicFramePr>
        <p:xfrm>
          <a:off x="5622879" y="2153163"/>
          <a:ext cx="6569121" cy="3476651"/>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John </a:t>
                      </a:r>
                      <a:r>
                        <a:rPr lang="en-US" sz="2800" b="0" dirty="0" err="1" smtClean="0">
                          <a:solidFill>
                            <a:schemeClr val="tx1"/>
                          </a:solidFill>
                        </a:rPr>
                        <a:t>Aycock</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University of Calgary</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smtClean="0">
                          <a:solidFill>
                            <a:schemeClr val="dk1"/>
                          </a:solidFill>
                          <a:effectLst/>
                          <a:latin typeface="+mn-lt"/>
                          <a:ea typeface="+mn-ea"/>
                          <a:cs typeface="+mn-cs"/>
                        </a:rPr>
                        <a:t>in</a:t>
                      </a:r>
                      <a:r>
                        <a:rPr lang="en-US" sz="2800" b="0" i="0" kern="1200" baseline="0" dirty="0" smtClean="0">
                          <a:solidFill>
                            <a:schemeClr val="dk1"/>
                          </a:solidFill>
                          <a:effectLst/>
                          <a:latin typeface="+mn-lt"/>
                          <a:ea typeface="+mn-ea"/>
                          <a:cs typeface="+mn-cs"/>
                        </a:rPr>
                        <a:t> Calgary, Alberta</a:t>
                      </a:r>
                      <a:endParaRPr lang="en-US" sz="2800" b="0" i="0" kern="1200" dirty="0" smtClean="0">
                        <a:solidFill>
                          <a:schemeClr val="dk1"/>
                        </a:solidFill>
                        <a:effectLst/>
                        <a:latin typeface="+mn-lt"/>
                        <a:ea typeface="+mn-ea"/>
                        <a:cs typeface="+mn-cs"/>
                      </a:endParaRP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Spam</a:t>
                      </a:r>
                      <a:r>
                        <a:rPr lang="en-US" sz="2800" baseline="0" dirty="0" smtClean="0"/>
                        <a:t> and Spyware</a:t>
                      </a:r>
                      <a:endParaRPr lang="en-US" sz="2800" dirty="0"/>
                    </a:p>
                  </a:txBody>
                  <a:tcPr>
                    <a:solidFill>
                      <a:schemeClr val="bg1"/>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1880820"/>
            <a:ext cx="5334000" cy="4053840"/>
          </a:xfrm>
          <a:prstGeom prst="rect">
            <a:avLst/>
          </a:prstGeom>
        </p:spPr>
      </p:pic>
      <p:sp>
        <p:nvSpPr>
          <p:cNvPr id="3" name="TextBox 2"/>
          <p:cNvSpPr txBox="1"/>
          <p:nvPr/>
        </p:nvSpPr>
        <p:spPr>
          <a:xfrm>
            <a:off x="182879" y="5870308"/>
            <a:ext cx="5457969" cy="307777"/>
          </a:xfrm>
          <a:prstGeom prst="rect">
            <a:avLst/>
          </a:prstGeom>
          <a:noFill/>
        </p:spPr>
        <p:txBody>
          <a:bodyPr wrap="none" rtlCol="0">
            <a:spAutoFit/>
          </a:bodyPr>
          <a:lstStyle/>
          <a:p>
            <a:pPr algn="r"/>
            <a:r>
              <a:rPr lang="en-US" sz="1400" dirty="0" smtClean="0"/>
              <a:t>(</a:t>
            </a:r>
            <a:r>
              <a:rPr lang="en-CA" sz="1400" dirty="0"/>
              <a:t>http://</a:t>
            </a:r>
            <a:r>
              <a:rPr lang="en-CA" sz="1400" dirty="0" smtClean="0"/>
              <a:t>www.ucalgary.ca/news/files/news/images/John_Aycock-350.jpg</a:t>
            </a:r>
            <a:r>
              <a:rPr lang="en-US" sz="1400" dirty="0" smtClean="0"/>
              <a:t>)</a:t>
            </a:r>
            <a:endParaRPr lang="en-US" sz="1400" dirty="0"/>
          </a:p>
        </p:txBody>
      </p:sp>
    </p:spTree>
    <p:extLst>
      <p:ext uri="{BB962C8B-B14F-4D97-AF65-F5344CB8AC3E}">
        <p14:creationId xmlns:p14="http://schemas.microsoft.com/office/powerpoint/2010/main" val="1141052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11</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 y="1925515"/>
            <a:ext cx="4800600" cy="421767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27203971"/>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George </a:t>
                      </a:r>
                      <a:r>
                        <a:rPr lang="en-US" sz="2800" b="0" dirty="0" err="1" smtClean="0">
                          <a:solidFill>
                            <a:schemeClr val="tx1"/>
                          </a:solidFill>
                        </a:rPr>
                        <a:t>Ledin</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sp>
        <p:nvSpPr>
          <p:cNvPr id="2" name="TextBox 1"/>
          <p:cNvSpPr txBox="1"/>
          <p:nvPr/>
        </p:nvSpPr>
        <p:spPr>
          <a:xfrm>
            <a:off x="701040" y="6070235"/>
            <a:ext cx="4889480" cy="307777"/>
          </a:xfrm>
          <a:prstGeom prst="rect">
            <a:avLst/>
          </a:prstGeom>
          <a:noFill/>
        </p:spPr>
        <p:txBody>
          <a:bodyPr wrap="none" rtlCol="0">
            <a:spAutoFit/>
          </a:bodyPr>
          <a:lstStyle/>
          <a:p>
            <a:pPr algn="r"/>
            <a:r>
              <a:rPr lang="en-US" sz="1400" dirty="0" smtClean="0"/>
              <a:t>(</a:t>
            </a:r>
            <a:r>
              <a:rPr lang="en-CA" sz="1400" dirty="0"/>
              <a:t>http://</a:t>
            </a:r>
            <a:r>
              <a:rPr lang="en-CA" sz="1400" dirty="0" smtClean="0"/>
              <a:t>www.cs.sonoma.edu/ledin/malware/images/George.jpg</a:t>
            </a:r>
            <a:r>
              <a:rPr lang="en-US" sz="1400" dirty="0" smtClean="0"/>
              <a:t>)</a:t>
            </a:r>
            <a:endParaRPr lang="en-US" sz="1400" dirty="0"/>
          </a:p>
        </p:txBody>
      </p:sp>
    </p:spTree>
    <p:extLst>
      <p:ext uri="{BB962C8B-B14F-4D97-AF65-F5344CB8AC3E}">
        <p14:creationId xmlns:p14="http://schemas.microsoft.com/office/powerpoint/2010/main" val="369021376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25785994"/>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Dr. John </a:t>
                      </a:r>
                      <a:r>
                        <a:rPr lang="en-US" sz="2800" b="0" dirty="0" err="1" smtClean="0">
                          <a:solidFill>
                            <a:schemeClr val="tx1"/>
                          </a:solidFill>
                        </a:rPr>
                        <a:t>Sullins</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 (Assistant )</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50" y="1955410"/>
            <a:ext cx="5262372" cy="3769614"/>
          </a:xfrm>
          <a:prstGeom prst="rect">
            <a:avLst/>
          </a:prstGeom>
        </p:spPr>
      </p:pic>
      <p:sp>
        <p:nvSpPr>
          <p:cNvPr id="2" name="TextBox 1"/>
          <p:cNvSpPr txBox="1"/>
          <p:nvPr/>
        </p:nvSpPr>
        <p:spPr>
          <a:xfrm>
            <a:off x="1252361" y="5655493"/>
            <a:ext cx="4323812" cy="307777"/>
          </a:xfrm>
          <a:prstGeom prst="rect">
            <a:avLst/>
          </a:prstGeom>
          <a:noFill/>
        </p:spPr>
        <p:txBody>
          <a:bodyPr wrap="none" rtlCol="0">
            <a:spAutoFit/>
          </a:bodyPr>
          <a:lstStyle/>
          <a:p>
            <a:pPr algn="r"/>
            <a:r>
              <a:rPr lang="en-CA" sz="1400" dirty="0" smtClean="0"/>
              <a:t>(http</a:t>
            </a:r>
            <a:r>
              <a:rPr lang="en-CA" sz="1400" dirty="0"/>
              <a:t>://</a:t>
            </a:r>
            <a:r>
              <a:rPr lang="en-CA" sz="1400" dirty="0" smtClean="0"/>
              <a:t>www.sonoma.edu/newscenter/sullinswired.jpeg</a:t>
            </a:r>
            <a:r>
              <a:rPr lang="en-US" sz="1400" dirty="0" smtClean="0"/>
              <a:t>)</a:t>
            </a:r>
            <a:endParaRPr lang="en-US" sz="1400" dirty="0"/>
          </a:p>
        </p:txBody>
      </p:sp>
    </p:spTree>
    <p:extLst>
      <p:ext uri="{BB962C8B-B14F-4D97-AF65-F5344CB8AC3E}">
        <p14:creationId xmlns:p14="http://schemas.microsoft.com/office/powerpoint/2010/main" val="145789965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Importance of Ethics</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857" y="1690688"/>
            <a:ext cx="4286250" cy="4286250"/>
          </a:xfrm>
          <a:prstGeom prst="rect">
            <a:avLst/>
          </a:prstGeom>
        </p:spPr>
      </p:pic>
      <p:sp>
        <p:nvSpPr>
          <p:cNvPr id="7" name="TextBox 6"/>
          <p:cNvSpPr txBox="1"/>
          <p:nvPr/>
        </p:nvSpPr>
        <p:spPr>
          <a:xfrm>
            <a:off x="1804695" y="2183710"/>
            <a:ext cx="4501661" cy="1600438"/>
          </a:xfrm>
          <a:prstGeom prst="rect">
            <a:avLst/>
          </a:prstGeom>
          <a:noFill/>
        </p:spPr>
        <p:txBody>
          <a:bodyPr wrap="square" rtlCol="0">
            <a:spAutoFit/>
          </a:bodyPr>
          <a:lstStyle/>
          <a:p>
            <a:r>
              <a:rPr lang="en-US" sz="2800" dirty="0"/>
              <a:t>With great power there </a:t>
            </a:r>
            <a:endParaRPr lang="en-US" sz="2800" dirty="0" smtClean="0"/>
          </a:p>
          <a:p>
            <a:r>
              <a:rPr lang="en-US" sz="2800" dirty="0" smtClean="0"/>
              <a:t>must </a:t>
            </a:r>
            <a:r>
              <a:rPr lang="en-US" sz="2800" dirty="0"/>
              <a:t>also come ... </a:t>
            </a:r>
            <a:endParaRPr lang="en-US" sz="2800" dirty="0" smtClean="0"/>
          </a:p>
          <a:p>
            <a:r>
              <a:rPr lang="en-US" sz="2800" dirty="0" smtClean="0"/>
              <a:t>great </a:t>
            </a:r>
            <a:r>
              <a:rPr lang="en-US" sz="2800" dirty="0"/>
              <a:t>responsibility</a:t>
            </a:r>
            <a:r>
              <a:rPr lang="en-US" sz="2800" dirty="0" smtClean="0"/>
              <a:t>!</a:t>
            </a:r>
            <a:endParaRPr lang="en-US" sz="2800" dirty="0"/>
          </a:p>
          <a:p>
            <a:pPr algn="r"/>
            <a:r>
              <a:rPr lang="en-US" sz="1400" dirty="0" smtClean="0"/>
              <a:t>(STAN </a:t>
            </a:r>
            <a:r>
              <a:rPr lang="en-US" sz="1400" dirty="0"/>
              <a:t>LEE, </a:t>
            </a:r>
            <a:r>
              <a:rPr lang="en-US" sz="1400" i="1" dirty="0"/>
              <a:t>Amazing </a:t>
            </a:r>
            <a:r>
              <a:rPr lang="en-US" sz="1400" i="1" dirty="0" smtClean="0"/>
              <a:t>Fantasy</a:t>
            </a:r>
            <a:r>
              <a:rPr lang="en-US" sz="1400" dirty="0"/>
              <a:t> #</a:t>
            </a:r>
            <a:r>
              <a:rPr lang="en-US" sz="1400" dirty="0" smtClean="0"/>
              <a:t>15, Aug</a:t>
            </a:r>
            <a:r>
              <a:rPr lang="en-US" sz="1400" dirty="0"/>
              <a:t>. </a:t>
            </a:r>
            <a:r>
              <a:rPr lang="en-US" sz="1400" dirty="0" smtClean="0"/>
              <a:t>1962)</a:t>
            </a:r>
            <a:endParaRPr lang="en-US" sz="1400" dirty="0"/>
          </a:p>
        </p:txBody>
      </p:sp>
    </p:spTree>
    <p:extLst>
      <p:ext uri="{BB962C8B-B14F-4D97-AF65-F5344CB8AC3E}">
        <p14:creationId xmlns:p14="http://schemas.microsoft.com/office/powerpoint/2010/main" val="284149994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Ethics</a:t>
            </a:r>
            <a:endParaRPr lang="en-US" dirty="0"/>
          </a:p>
        </p:txBody>
      </p:sp>
      <p:sp>
        <p:nvSpPr>
          <p:cNvPr id="3" name="Content Placeholder 2"/>
          <p:cNvSpPr>
            <a:spLocks noGrp="1"/>
          </p:cNvSpPr>
          <p:nvPr>
            <p:ph idx="1"/>
          </p:nvPr>
        </p:nvSpPr>
        <p:spPr/>
        <p:txBody>
          <a:bodyPr/>
          <a:lstStyle/>
          <a:p>
            <a:pPr marL="0" indent="0">
              <a:buNone/>
            </a:pPr>
            <a:r>
              <a:rPr lang="en-US" dirty="0" smtClean="0"/>
              <a:t>Why do we need to learn about ethics?</a:t>
            </a:r>
          </a:p>
          <a:p>
            <a:endParaRPr lang="en-US" dirty="0" smtClean="0"/>
          </a:p>
          <a:p>
            <a:pPr lvl="1">
              <a:buFont typeface="Arial" panose="020B0604020202020204" pitchFamily="34" charset="0"/>
              <a:buChar char="•"/>
            </a:pPr>
            <a:r>
              <a:rPr lang="en-US" dirty="0" smtClean="0"/>
              <a:t>Temptation</a:t>
            </a:r>
          </a:p>
          <a:p>
            <a:pPr lvl="1">
              <a:buFont typeface="Arial" panose="020B0604020202020204" pitchFamily="34" charset="0"/>
              <a:buChar char="•"/>
            </a:pPr>
            <a:r>
              <a:rPr lang="en-US" dirty="0" smtClean="0"/>
              <a:t>Power Hungry</a:t>
            </a:r>
          </a:p>
          <a:p>
            <a:pPr lvl="1">
              <a:buFont typeface="Arial" panose="020B0604020202020204" pitchFamily="34" charset="0"/>
              <a:buChar char="•"/>
            </a:pPr>
            <a:r>
              <a:rPr lang="en-US" dirty="0" smtClean="0"/>
              <a:t>Corruption</a:t>
            </a:r>
          </a:p>
          <a:p>
            <a:pPr lvl="1">
              <a:buFont typeface="Arial" panose="020B0604020202020204" pitchFamily="34" charset="0"/>
              <a:buChar char="•"/>
            </a:pPr>
            <a:r>
              <a:rPr lang="en-US" dirty="0" smtClean="0"/>
              <a:t>Curiosity</a:t>
            </a:r>
          </a:p>
          <a:p>
            <a:pPr lvl="1">
              <a:buFont typeface="Arial" panose="020B0604020202020204" pitchFamily="34" charset="0"/>
              <a:buChar char="•"/>
            </a:pPr>
            <a:r>
              <a:rPr lang="en-US" dirty="0" smtClean="0"/>
              <a:t>Persuasion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14</a:t>
            </a:fld>
            <a:endParaRPr lang="en-US"/>
          </a:p>
        </p:txBody>
      </p:sp>
    </p:spTree>
    <p:extLst>
      <p:ext uri="{BB962C8B-B14F-4D97-AF65-F5344CB8AC3E}">
        <p14:creationId xmlns:p14="http://schemas.microsoft.com/office/powerpoint/2010/main" val="18448119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right)">
                                      <p:cBhvr>
                                        <p:cTn id="15" dur="500"/>
                                        <p:tgtEl>
                                          <p:spTgt spid="3">
                                            <p:txEl>
                                              <p:pRg st="3" end="3"/>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right)">
                                      <p:cBhvr>
                                        <p:cTn id="18" dur="500"/>
                                        <p:tgtEl>
                                          <p:spTgt spid="3">
                                            <p:txEl>
                                              <p:pRg st="4" end="4"/>
                                            </p:txEl>
                                          </p:spTgt>
                                        </p:tgtEl>
                                      </p:cBhvr>
                                    </p:animEffect>
                                  </p:childTnLst>
                                </p:cTn>
                              </p:par>
                              <p:par>
                                <p:cTn id="19" presetID="22" presetClass="entr" presetSubtype="2"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right)">
                                      <p:cBhvr>
                                        <p:cTn id="21" dur="500"/>
                                        <p:tgtEl>
                                          <p:spTgt spid="3">
                                            <p:txEl>
                                              <p:pRg st="5" end="5"/>
                                            </p:txEl>
                                          </p:spTgt>
                                        </p:tgtEl>
                                      </p:cBhvr>
                                    </p:animEffect>
                                  </p:childTnLst>
                                </p:cTn>
                              </p:par>
                              <p:par>
                                <p:cTn id="22" presetID="22" presetClass="entr" presetSubtype="2"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righ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 of Ethics</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8" name="Slide Number Placeholder 7"/>
          <p:cNvSpPr>
            <a:spLocks noGrp="1"/>
          </p:cNvSpPr>
          <p:nvPr>
            <p:ph type="sldNum" sz="quarter" idx="12"/>
          </p:nvPr>
        </p:nvSpPr>
        <p:spPr/>
        <p:txBody>
          <a:bodyPr/>
          <a:lstStyle/>
          <a:p>
            <a:fld id="{7B0F0F14-3E4C-4ADD-A43A-E305ADDBE5DD}" type="slidenum">
              <a:rPr lang="en-US" smtClean="0"/>
              <a:t>15</a:t>
            </a:fld>
            <a:endParaRPr lang="en-US"/>
          </a:p>
        </p:txBody>
      </p:sp>
      <p:sp>
        <p:nvSpPr>
          <p:cNvPr id="4" name="TextBox 3"/>
          <p:cNvSpPr txBox="1"/>
          <p:nvPr/>
        </p:nvSpPr>
        <p:spPr>
          <a:xfrm>
            <a:off x="171814" y="1690688"/>
            <a:ext cx="10488192" cy="954107"/>
          </a:xfrm>
          <a:prstGeom prst="rect">
            <a:avLst/>
          </a:prstGeom>
          <a:noFill/>
        </p:spPr>
        <p:txBody>
          <a:bodyPr wrap="none" rtlCol="0">
            <a:spAutoFit/>
          </a:bodyPr>
          <a:lstStyle/>
          <a:p>
            <a:r>
              <a:rPr lang="en-US" sz="2800" b="1" dirty="0" smtClean="0"/>
              <a:t>Basic Concepts: </a:t>
            </a:r>
          </a:p>
          <a:p>
            <a:r>
              <a:rPr lang="en-US" sz="2800" dirty="0"/>
              <a:t>	</a:t>
            </a:r>
            <a:r>
              <a:rPr lang="en-US" sz="2800" dirty="0" smtClean="0"/>
              <a:t>ACM Code of Conduct! “ </a:t>
            </a:r>
            <a:r>
              <a:rPr lang="en-US" sz="2800" i="1" dirty="0" smtClean="0"/>
              <a:t>The Prime Directive for Programmers! </a:t>
            </a:r>
            <a:r>
              <a:rPr lang="en-US" sz="2800" dirty="0" smtClean="0"/>
              <a:t>“</a:t>
            </a:r>
            <a:endParaRPr lang="en-US" sz="2800" dirty="0"/>
          </a:p>
        </p:txBody>
      </p:sp>
      <p:sp>
        <p:nvSpPr>
          <p:cNvPr id="5" name="TextBox 4"/>
          <p:cNvSpPr txBox="1"/>
          <p:nvPr/>
        </p:nvSpPr>
        <p:spPr>
          <a:xfrm>
            <a:off x="171814" y="2950399"/>
            <a:ext cx="7854586" cy="954107"/>
          </a:xfrm>
          <a:prstGeom prst="rect">
            <a:avLst/>
          </a:prstGeom>
          <a:noFill/>
        </p:spPr>
        <p:txBody>
          <a:bodyPr wrap="none" rtlCol="0">
            <a:spAutoFit/>
          </a:bodyPr>
          <a:lstStyle/>
          <a:p>
            <a:r>
              <a:rPr lang="en-US" sz="2800" b="1" dirty="0" smtClean="0"/>
              <a:t>Virtues in Security: </a:t>
            </a:r>
          </a:p>
          <a:p>
            <a:r>
              <a:rPr lang="en-US" sz="2800" dirty="0"/>
              <a:t>	</a:t>
            </a:r>
            <a:r>
              <a:rPr lang="en-US" sz="2800" dirty="0" smtClean="0"/>
              <a:t>Confidentiality, Integrity and Availability ( </a:t>
            </a:r>
            <a:r>
              <a:rPr lang="en-US" sz="2800" i="1" dirty="0" smtClean="0"/>
              <a:t>CIA</a:t>
            </a:r>
            <a:r>
              <a:rPr lang="en-US" sz="2800" dirty="0" smtClean="0"/>
              <a:t> )</a:t>
            </a:r>
            <a:endParaRPr lang="en-US" sz="2800" dirty="0"/>
          </a:p>
        </p:txBody>
      </p:sp>
      <p:sp>
        <p:nvSpPr>
          <p:cNvPr id="6" name="TextBox 5"/>
          <p:cNvSpPr txBox="1"/>
          <p:nvPr/>
        </p:nvSpPr>
        <p:spPr>
          <a:xfrm>
            <a:off x="171814" y="4195063"/>
            <a:ext cx="7880299" cy="954107"/>
          </a:xfrm>
          <a:prstGeom prst="rect">
            <a:avLst/>
          </a:prstGeom>
          <a:noFill/>
        </p:spPr>
        <p:txBody>
          <a:bodyPr wrap="none" rtlCol="0">
            <a:spAutoFit/>
          </a:bodyPr>
          <a:lstStyle/>
          <a:p>
            <a:r>
              <a:rPr lang="en-US" sz="2800" b="1" dirty="0" smtClean="0"/>
              <a:t>Ethical Hacks: </a:t>
            </a:r>
          </a:p>
          <a:p>
            <a:r>
              <a:rPr lang="en-US" sz="2800" dirty="0"/>
              <a:t>	</a:t>
            </a:r>
            <a:r>
              <a:rPr lang="en-US" sz="2800" dirty="0" smtClean="0"/>
              <a:t>Breaking the boundaries of computer systems.</a:t>
            </a:r>
            <a:endParaRPr lang="en-US" sz="2800" dirty="0"/>
          </a:p>
        </p:txBody>
      </p:sp>
      <p:sp>
        <p:nvSpPr>
          <p:cNvPr id="7" name="TextBox 6"/>
          <p:cNvSpPr txBox="1"/>
          <p:nvPr/>
        </p:nvSpPr>
        <p:spPr>
          <a:xfrm>
            <a:off x="171814" y="5439727"/>
            <a:ext cx="5334537" cy="954107"/>
          </a:xfrm>
          <a:prstGeom prst="rect">
            <a:avLst/>
          </a:prstGeom>
          <a:noFill/>
        </p:spPr>
        <p:txBody>
          <a:bodyPr wrap="none" rtlCol="0">
            <a:spAutoFit/>
          </a:bodyPr>
          <a:lstStyle/>
          <a:p>
            <a:r>
              <a:rPr lang="en-US" sz="2800" b="1" dirty="0" smtClean="0"/>
              <a:t>Assessments: </a:t>
            </a:r>
          </a:p>
          <a:p>
            <a:r>
              <a:rPr lang="en-US" sz="2800" dirty="0"/>
              <a:t>	</a:t>
            </a:r>
            <a:r>
              <a:rPr lang="en-US" sz="2800" dirty="0" smtClean="0"/>
              <a:t>Put your loyalties to the test!</a:t>
            </a:r>
            <a:endParaRPr lang="en-US" sz="2800" dirty="0"/>
          </a:p>
        </p:txBody>
      </p:sp>
    </p:spTree>
    <p:extLst>
      <p:ext uri="{BB962C8B-B14F-4D97-AF65-F5344CB8AC3E}">
        <p14:creationId xmlns:p14="http://schemas.microsoft.com/office/powerpoint/2010/main" val="22753823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Malware Course Outline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21" y="1690688"/>
            <a:ext cx="6350000" cy="3975100"/>
          </a:xfrm>
          <a:prstGeom prst="rect">
            <a:avLst/>
          </a:prstGeom>
        </p:spPr>
      </p:pic>
      <p:sp>
        <p:nvSpPr>
          <p:cNvPr id="6" name="TextBox 5"/>
          <p:cNvSpPr txBox="1"/>
          <p:nvPr/>
        </p:nvSpPr>
        <p:spPr>
          <a:xfrm>
            <a:off x="6123745" y="1695470"/>
            <a:ext cx="5267960" cy="3970318"/>
          </a:xfrm>
          <a:prstGeom prst="rect">
            <a:avLst/>
          </a:prstGeom>
          <a:noFill/>
        </p:spPr>
        <p:txBody>
          <a:bodyPr wrap="square" rtlCol="0">
            <a:spAutoFit/>
          </a:bodyPr>
          <a:lstStyle/>
          <a:p>
            <a:r>
              <a:rPr lang="en-US" sz="2800" dirty="0" smtClean="0"/>
              <a:t>“The goal is for students to use their knowledge of the “dark side” of programming to build future computer systems that are better equipped to guard against and even combat these malicious programs.”</a:t>
            </a:r>
          </a:p>
          <a:p>
            <a:endParaRPr lang="en-US" sz="2800" dirty="0"/>
          </a:p>
          <a:p>
            <a:pPr algn="r"/>
            <a:r>
              <a:rPr lang="en-US" sz="2800" dirty="0" smtClean="0"/>
              <a:t>- Professor George </a:t>
            </a:r>
            <a:r>
              <a:rPr lang="en-US" sz="2800" dirty="0" err="1" smtClean="0"/>
              <a:t>Ledin</a:t>
            </a:r>
            <a:endParaRPr lang="en-US" sz="2800" dirty="0"/>
          </a:p>
        </p:txBody>
      </p:sp>
    </p:spTree>
    <p:extLst>
      <p:ext uri="{BB962C8B-B14F-4D97-AF65-F5344CB8AC3E}">
        <p14:creationId xmlns:p14="http://schemas.microsoft.com/office/powerpoint/2010/main" val="30408914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Course Outline</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43033869"/>
              </p:ext>
            </p:extLst>
          </p:nvPr>
        </p:nvGraphicFramePr>
        <p:xfrm>
          <a:off x="2253958" y="1679185"/>
          <a:ext cx="8128000" cy="2712720"/>
        </p:xfrm>
        <a:graphic>
          <a:graphicData uri="http://schemas.openxmlformats.org/drawingml/2006/table">
            <a:tbl>
              <a:tblPr firstRow="1" bandRow="1">
                <a:tableStyleId>{5C22544A-7EE6-4342-B048-85BDC9FD1C3A}</a:tableStyleId>
              </a:tblPr>
              <a:tblGrid>
                <a:gridCol w="1906954"/>
                <a:gridCol w="6221046"/>
              </a:tblGrid>
              <a:tr h="370840">
                <a:tc>
                  <a:txBody>
                    <a:bodyPr/>
                    <a:lstStyle/>
                    <a:p>
                      <a:r>
                        <a:rPr lang="en-US" sz="2000" b="1" dirty="0" smtClean="0">
                          <a:solidFill>
                            <a:schemeClr val="tx1"/>
                          </a:solidFill>
                        </a:rPr>
                        <a:t>Course Name:</a:t>
                      </a:r>
                      <a:endParaRPr lang="en-US" sz="2000" b="1" dirty="0">
                        <a:solidFill>
                          <a:schemeClr val="tx1"/>
                        </a:solidFill>
                      </a:endParaRPr>
                    </a:p>
                  </a:txBody>
                  <a:tcPr>
                    <a:noFill/>
                  </a:tcPr>
                </a:tc>
                <a:tc>
                  <a:txBody>
                    <a:bodyPr/>
                    <a:lstStyle/>
                    <a:p>
                      <a:r>
                        <a:rPr lang="en-US" sz="2000" b="0" dirty="0" smtClean="0">
                          <a:solidFill>
                            <a:schemeClr val="tx1"/>
                          </a:solidFill>
                        </a:rPr>
                        <a:t>Spam and Spyware</a:t>
                      </a:r>
                      <a:endParaRPr lang="en-US" sz="2000" b="0" dirty="0">
                        <a:solidFill>
                          <a:schemeClr val="tx1"/>
                        </a:solidFill>
                      </a:endParaRPr>
                    </a:p>
                  </a:txBody>
                  <a:tcPr>
                    <a:noFill/>
                  </a:tcPr>
                </a:tc>
              </a:tr>
              <a:tr h="370840">
                <a:tc>
                  <a:txBody>
                    <a:bodyPr/>
                    <a:lstStyle/>
                    <a:p>
                      <a:r>
                        <a:rPr lang="en-US" sz="2000" b="1" dirty="0" smtClean="0"/>
                        <a:t>Prerequisite(s):</a:t>
                      </a:r>
                      <a:endParaRPr lang="en-US" sz="2000" b="1" dirty="0" smtClean="0">
                        <a:effectLst/>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Computer Science 313 and 457 and consent of the Department.</a:t>
                      </a:r>
                      <a:endParaRPr lang="en-US" sz="2000" dirty="0"/>
                    </a:p>
                  </a:txBody>
                  <a:tcPr>
                    <a:noFill/>
                  </a:tcPr>
                </a:tc>
              </a:tr>
              <a:tr h="370840">
                <a:tc>
                  <a:txBody>
                    <a:bodyPr/>
                    <a:lstStyle/>
                    <a:p>
                      <a:r>
                        <a:rPr lang="en-US" sz="2000" b="1" dirty="0" smtClean="0"/>
                        <a:t>Description</a:t>
                      </a:r>
                      <a:endParaRPr lang="en-US" sz="2000" b="1"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Spam and other unsolicited bulk electronic communication, and spyware. Legal and ethical issues. Countermeasures and related security problems. Course Hours: H(3-0)</a:t>
                      </a:r>
                      <a:endParaRPr lang="en-US" sz="2000" b="0" dirty="0" smtClean="0">
                        <a:effectLst/>
                      </a:endParaRPr>
                    </a:p>
                    <a:p>
                      <a:endParaRPr lang="en-US" sz="2000" dirty="0"/>
                    </a:p>
                  </a:txBody>
                  <a:tcPr>
                    <a:no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18681"/>
            <a:ext cx="3333750" cy="25336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974" y="3718681"/>
            <a:ext cx="1785032" cy="2157731"/>
          </a:xfrm>
          <a:prstGeom prst="rect">
            <a:avLst/>
          </a:prstGeom>
        </p:spPr>
      </p:pic>
    </p:spTree>
    <p:extLst>
      <p:ext uri="{BB962C8B-B14F-4D97-AF65-F5344CB8AC3E}">
        <p14:creationId xmlns:p14="http://schemas.microsoft.com/office/powerpoint/2010/main" val="409751736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Malware Course Outline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18</a:t>
            </a:fld>
            <a:endParaRPr lang="en-US"/>
          </a:p>
        </p:txBody>
      </p:sp>
      <p:graphicFrame>
        <p:nvGraphicFramePr>
          <p:cNvPr id="18" name="Chart 17"/>
          <p:cNvGraphicFramePr/>
          <p:nvPr>
            <p:extLst>
              <p:ext uri="{D42A27DB-BD31-4B8C-83A1-F6EECF244321}">
                <p14:modId xmlns:p14="http://schemas.microsoft.com/office/powerpoint/2010/main" val="2894474030"/>
              </p:ext>
            </p:extLst>
          </p:nvPr>
        </p:nvGraphicFramePr>
        <p:xfrm>
          <a:off x="0" y="1554746"/>
          <a:ext cx="12192000" cy="447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008239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Course Outline</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19</a:t>
            </a:fld>
            <a:endParaRPr lang="en-US"/>
          </a:p>
        </p:txBody>
      </p:sp>
      <p:graphicFrame>
        <p:nvGraphicFramePr>
          <p:cNvPr id="7" name="Diagram 6"/>
          <p:cNvGraphicFramePr/>
          <p:nvPr>
            <p:extLst>
              <p:ext uri="{D42A27DB-BD31-4B8C-83A1-F6EECF244321}">
                <p14:modId xmlns:p14="http://schemas.microsoft.com/office/powerpoint/2010/main" val="2195642866"/>
              </p:ext>
            </p:extLst>
          </p:nvPr>
        </p:nvGraphicFramePr>
        <p:xfrm>
          <a:off x="168812" y="1718632"/>
          <a:ext cx="11844998" cy="4278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61888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History of Security</a:t>
            </a:r>
          </a:p>
          <a:p>
            <a:endParaRPr lang="en-US" dirty="0"/>
          </a:p>
          <a:p>
            <a:r>
              <a:rPr lang="en-US" dirty="0" smtClean="0"/>
              <a:t>Current Efforts</a:t>
            </a:r>
          </a:p>
          <a:p>
            <a:pPr lvl="1"/>
            <a:r>
              <a:rPr lang="en-US" dirty="0" smtClean="0"/>
              <a:t>People Who are Teaching Malware</a:t>
            </a:r>
          </a:p>
          <a:p>
            <a:pPr lvl="2"/>
            <a:r>
              <a:rPr lang="en-US" dirty="0" smtClean="0"/>
              <a:t>Who?</a:t>
            </a:r>
          </a:p>
          <a:p>
            <a:pPr lvl="2"/>
            <a:r>
              <a:rPr lang="en-US" dirty="0" smtClean="0"/>
              <a:t>Importance of ethics.</a:t>
            </a:r>
          </a:p>
          <a:p>
            <a:pPr lvl="2"/>
            <a:r>
              <a:rPr lang="en-US" dirty="0" smtClean="0"/>
              <a:t>Example course outline.</a:t>
            </a:r>
          </a:p>
          <a:p>
            <a:pPr lvl="1"/>
            <a:r>
              <a:rPr lang="en-US" dirty="0" smtClean="0"/>
              <a:t>Mystery Activity</a:t>
            </a:r>
          </a:p>
          <a:p>
            <a:pPr lvl="1"/>
            <a:endParaRPr lang="en-US" dirty="0"/>
          </a:p>
          <a:p>
            <a:r>
              <a:rPr lang="en-US" dirty="0" smtClean="0"/>
              <a:t>Conclusion</a:t>
            </a:r>
          </a:p>
          <a:p>
            <a:pPr lvl="1"/>
            <a:r>
              <a:rPr lang="en-US" dirty="0" smtClean="0"/>
              <a:t>Summary / Going Forward</a:t>
            </a:r>
          </a:p>
          <a:p>
            <a:pPr lvl="1"/>
            <a:r>
              <a:rPr lang="en-US" dirty="0" smtClean="0"/>
              <a:t>Major Roadblocks</a:t>
            </a:r>
          </a:p>
          <a:p>
            <a:pPr lvl="1"/>
            <a:r>
              <a:rPr lang="en-US" dirty="0" smtClean="0"/>
              <a:t>Hopes for the Future</a:t>
            </a:r>
          </a:p>
          <a:p>
            <a:pPr lvl="1"/>
            <a:endParaRPr lang="en-US" dirty="0" smtClean="0"/>
          </a:p>
          <a:p>
            <a:pPr lvl="1"/>
            <a:endParaRPr lang="en-US" dirty="0" smtClean="0"/>
          </a:p>
        </p:txBody>
      </p:sp>
      <p:sp>
        <p:nvSpPr>
          <p:cNvPr id="5" name="Content Placeholder 4"/>
          <p:cNvSpPr>
            <a:spLocks noGrp="1"/>
          </p:cNvSpPr>
          <p:nvPr>
            <p:ph sz="half" idx="2"/>
          </p:nvPr>
        </p:nvSpPr>
        <p:spPr/>
        <p:txBody>
          <a:bodyPr>
            <a:normAutofit fontScale="85000" lnSpcReduction="20000"/>
          </a:bodyPr>
          <a:lstStyle/>
          <a:p>
            <a:endParaRPr lang="en-US" dirty="0"/>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2</a:t>
            </a:fld>
            <a:endParaRPr lang="en-US"/>
          </a:p>
        </p:txBody>
      </p:sp>
    </p:spTree>
    <p:extLst>
      <p:ext uri="{BB962C8B-B14F-4D97-AF65-F5344CB8AC3E}">
        <p14:creationId xmlns:p14="http://schemas.microsoft.com/office/powerpoint/2010/main" val="1331103548"/>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20</a:t>
            </a:fld>
            <a:endParaRPr lang="en-US"/>
          </a:p>
        </p:txBody>
      </p:sp>
    </p:spTree>
    <p:extLst>
      <p:ext uri="{BB962C8B-B14F-4D97-AF65-F5344CB8AC3E}">
        <p14:creationId xmlns:p14="http://schemas.microsoft.com/office/powerpoint/2010/main" val="3944288560"/>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p:txBody>
          <a:bodyPr/>
          <a:lstStyle/>
          <a:p>
            <a:r>
              <a:rPr lang="en-US" dirty="0" smtClean="0"/>
              <a:t>In the past the response has been inefficient, patching holes after they are exploited.</a:t>
            </a:r>
          </a:p>
          <a:p>
            <a:endParaRPr lang="en-US" dirty="0"/>
          </a:p>
          <a:p>
            <a:r>
              <a:rPr lang="en-US" dirty="0" smtClean="0"/>
              <a:t>Other fields have shown the way forward, but computer science education has been reluctant to follow the example.</a:t>
            </a:r>
          </a:p>
          <a:p>
            <a:endParaRPr lang="en-US" dirty="0"/>
          </a:p>
          <a:p>
            <a:r>
              <a:rPr lang="en-US" dirty="0" smtClean="0"/>
              <a:t>While work is being done there are some major roadblocks to overcome.</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21</a:t>
            </a:fld>
            <a:endParaRPr lang="en-US"/>
          </a:p>
        </p:txBody>
      </p:sp>
    </p:spTree>
    <p:extLst>
      <p:ext uri="{BB962C8B-B14F-4D97-AF65-F5344CB8AC3E}">
        <p14:creationId xmlns:p14="http://schemas.microsoft.com/office/powerpoint/2010/main" val="425580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Roadblocks</a:t>
            </a:r>
            <a:endParaRPr lang="en-US" dirty="0"/>
          </a:p>
        </p:txBody>
      </p:sp>
      <p:sp>
        <p:nvSpPr>
          <p:cNvPr id="3" name="Content Placeholder 2"/>
          <p:cNvSpPr>
            <a:spLocks noGrp="1"/>
          </p:cNvSpPr>
          <p:nvPr>
            <p:ph idx="1"/>
          </p:nvPr>
        </p:nvSpPr>
        <p:spPr/>
        <p:txBody>
          <a:bodyPr/>
          <a:lstStyle/>
          <a:p>
            <a:r>
              <a:rPr lang="en-US" dirty="0" smtClean="0"/>
              <a:t>Fear of imparted knowledge being used for evil, and not good.</a:t>
            </a:r>
          </a:p>
          <a:p>
            <a:endParaRPr lang="en-US" dirty="0"/>
          </a:p>
          <a:p>
            <a:r>
              <a:rPr lang="en-US" dirty="0" smtClean="0"/>
              <a:t>Fear of legal complicity.</a:t>
            </a:r>
          </a:p>
          <a:p>
            <a:endParaRPr lang="en-US" dirty="0"/>
          </a:p>
          <a:p>
            <a:r>
              <a:rPr lang="en-US" dirty="0" smtClean="0"/>
              <a:t>Lack of knowledgeable educators and ill-equipped institutions.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22</a:t>
            </a:fld>
            <a:endParaRPr lang="en-US"/>
          </a:p>
        </p:txBody>
      </p:sp>
    </p:spTree>
    <p:extLst>
      <p:ext uri="{BB962C8B-B14F-4D97-AF65-F5344CB8AC3E}">
        <p14:creationId xmlns:p14="http://schemas.microsoft.com/office/powerpoint/2010/main" val="34661499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Danger</a:t>
            </a:r>
            <a:endParaRPr lang="en-US" dirty="0"/>
          </a:p>
        </p:txBody>
      </p:sp>
      <p:sp>
        <p:nvSpPr>
          <p:cNvPr id="3" name="Content Placeholder 2"/>
          <p:cNvSpPr>
            <a:spLocks noGrp="1"/>
          </p:cNvSpPr>
          <p:nvPr>
            <p:ph idx="1"/>
          </p:nvPr>
        </p:nvSpPr>
        <p:spPr/>
        <p:txBody>
          <a:bodyPr/>
          <a:lstStyle/>
          <a:p>
            <a:endParaRPr lang="en-US" dirty="0" smtClean="0"/>
          </a:p>
          <a:p>
            <a:r>
              <a:rPr lang="en-US" dirty="0" smtClean="0"/>
              <a:t>In chemistry and biology, students work with microorganisms and hazardous materials under supervision and in a safe environment.</a:t>
            </a:r>
          </a:p>
          <a:p>
            <a:endParaRPr lang="en-US" dirty="0"/>
          </a:p>
          <a:p>
            <a:r>
              <a:rPr lang="en-US" dirty="0" smtClean="0"/>
              <a:t>Ethical use of the knowledge would be emphasized, and testing environments isolated.</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23</a:t>
            </a:fld>
            <a:endParaRPr lang="en-US"/>
          </a:p>
        </p:txBody>
      </p:sp>
    </p:spTree>
    <p:extLst>
      <p:ext uri="{BB962C8B-B14F-4D97-AF65-F5344CB8AC3E}">
        <p14:creationId xmlns:p14="http://schemas.microsoft.com/office/powerpoint/2010/main" val="31978052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Complicity</a:t>
            </a:r>
            <a:endParaRPr lang="en-US" dirty="0"/>
          </a:p>
        </p:txBody>
      </p:sp>
      <p:sp>
        <p:nvSpPr>
          <p:cNvPr id="3" name="Content Placeholder 2"/>
          <p:cNvSpPr>
            <a:spLocks noGrp="1"/>
          </p:cNvSpPr>
          <p:nvPr>
            <p:ph idx="1"/>
          </p:nvPr>
        </p:nvSpPr>
        <p:spPr/>
        <p:txBody>
          <a:bodyPr/>
          <a:lstStyle/>
          <a:p>
            <a:endParaRPr lang="en-US" dirty="0" smtClean="0"/>
          </a:p>
          <a:p>
            <a:r>
              <a:rPr lang="en-US" dirty="0" smtClean="0"/>
              <a:t>In the sciences, educators are not seen to be responsible for contributing to any crimes committed by students using knowledge learned in their classes.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24</a:t>
            </a:fld>
            <a:endParaRPr lang="en-US"/>
          </a:p>
        </p:txBody>
      </p:sp>
    </p:spTree>
    <p:extLst>
      <p:ext uri="{BB962C8B-B14F-4D97-AF65-F5344CB8AC3E}">
        <p14:creationId xmlns:p14="http://schemas.microsoft.com/office/powerpoint/2010/main" val="23925975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Preparedness</a:t>
            </a:r>
            <a:endParaRPr lang="en-US" dirty="0"/>
          </a:p>
        </p:txBody>
      </p:sp>
      <p:sp>
        <p:nvSpPr>
          <p:cNvPr id="3" name="Content Placeholder 2"/>
          <p:cNvSpPr>
            <a:spLocks noGrp="1"/>
          </p:cNvSpPr>
          <p:nvPr>
            <p:ph idx="1"/>
          </p:nvPr>
        </p:nvSpPr>
        <p:spPr/>
        <p:txBody>
          <a:bodyPr/>
          <a:lstStyle/>
          <a:p>
            <a:endParaRPr lang="en-US" dirty="0" smtClean="0"/>
          </a:p>
          <a:p>
            <a:r>
              <a:rPr lang="en-US" dirty="0" smtClean="0"/>
              <a:t>Most educators have little or no experience with malware, having gone through the same education system that lacks such teaching.</a:t>
            </a:r>
          </a:p>
          <a:p>
            <a:endParaRPr lang="en-US" dirty="0"/>
          </a:p>
          <a:p>
            <a:r>
              <a:rPr lang="en-US" dirty="0" smtClean="0"/>
              <a:t>Due to the fear of danger and complicity many universities and colleges are ill-equipped to properly teach the subject</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25</a:t>
            </a:fld>
            <a:endParaRPr lang="en-US"/>
          </a:p>
        </p:txBody>
      </p:sp>
    </p:spTree>
    <p:extLst>
      <p:ext uri="{BB962C8B-B14F-4D97-AF65-F5344CB8AC3E}">
        <p14:creationId xmlns:p14="http://schemas.microsoft.com/office/powerpoint/2010/main" val="16269059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Hopes for the Future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work being done by educators like John </a:t>
            </a:r>
            <a:r>
              <a:rPr lang="en-US" dirty="0" err="1" smtClean="0"/>
              <a:t>Aycock</a:t>
            </a:r>
            <a:r>
              <a:rPr lang="en-US" dirty="0" smtClean="0"/>
              <a:t>, George </a:t>
            </a:r>
            <a:r>
              <a:rPr lang="en-US" dirty="0" err="1" smtClean="0"/>
              <a:t>Ledin</a:t>
            </a:r>
            <a:r>
              <a:rPr lang="en-US" dirty="0" smtClean="0"/>
              <a:t>, and John </a:t>
            </a:r>
            <a:r>
              <a:rPr lang="en-US" dirty="0" err="1" smtClean="0"/>
              <a:t>Sullins</a:t>
            </a:r>
            <a:r>
              <a:rPr lang="en-US" dirty="0" smtClean="0"/>
              <a:t> becomes more common.</a:t>
            </a:r>
          </a:p>
          <a:p>
            <a:endParaRPr lang="en-US" dirty="0"/>
          </a:p>
          <a:p>
            <a:r>
              <a:rPr lang="en-US" dirty="0" smtClean="0"/>
              <a:t>The topic will become less taboo.</a:t>
            </a:r>
          </a:p>
          <a:p>
            <a:endParaRPr lang="en-US" dirty="0"/>
          </a:p>
          <a:p>
            <a:r>
              <a:rPr lang="en-US" dirty="0" smtClean="0"/>
              <a:t>As the discussion becomes more mainstream the knowledge will diffuse to the general public.</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26</a:t>
            </a:fld>
            <a:endParaRPr lang="en-US"/>
          </a:p>
        </p:txBody>
      </p:sp>
    </p:spTree>
    <p:extLst>
      <p:ext uri="{BB962C8B-B14F-4D97-AF65-F5344CB8AC3E}">
        <p14:creationId xmlns:p14="http://schemas.microsoft.com/office/powerpoint/2010/main" val="3018665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righ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marL="0" indent="-457200">
              <a:lnSpc>
                <a:spcPct val="220000"/>
              </a:lnSpc>
              <a:buNone/>
            </a:pPr>
            <a:r>
              <a:rPr lang="en-CA" dirty="0"/>
              <a:t>Anderson, R. E., Engel, G., </a:t>
            </a:r>
            <a:r>
              <a:rPr lang="en-CA" dirty="0" err="1"/>
              <a:t>Gotterbarn</a:t>
            </a:r>
            <a:r>
              <a:rPr lang="en-CA" dirty="0"/>
              <a:t>, D., </a:t>
            </a:r>
            <a:r>
              <a:rPr lang="en-CA" dirty="0" err="1"/>
              <a:t>Hertlein</a:t>
            </a:r>
            <a:r>
              <a:rPr lang="en-CA" dirty="0"/>
              <a:t>, G. C., Hoffman, A., </a:t>
            </a:r>
            <a:r>
              <a:rPr lang="en-CA" dirty="0" err="1"/>
              <a:t>Jawer</a:t>
            </a:r>
            <a:r>
              <a:rPr lang="en-CA" dirty="0"/>
              <a:t>, B., Johnson, D. G., </a:t>
            </a:r>
            <a:r>
              <a:rPr lang="en-CA" dirty="0" err="1"/>
              <a:t>Lidtke</a:t>
            </a:r>
            <a:r>
              <a:rPr lang="en-CA" dirty="0"/>
              <a:t>, D. K., Little, J. C., Martin, D., </a:t>
            </a:r>
            <a:r>
              <a:rPr lang="en-CA" dirty="0" smtClean="0"/>
              <a:t>Parker</a:t>
            </a:r>
            <a:r>
              <a:rPr lang="en-CA" dirty="0"/>
              <a:t>, D. B., </a:t>
            </a:r>
            <a:r>
              <a:rPr lang="en-CA" dirty="0" err="1"/>
              <a:t>Perrolle</a:t>
            </a:r>
            <a:r>
              <a:rPr lang="en-CA" dirty="0"/>
              <a:t>, J. A., </a:t>
            </a:r>
            <a:r>
              <a:rPr lang="en-CA" dirty="0" smtClean="0"/>
              <a:t>	</a:t>
            </a:r>
            <a:r>
              <a:rPr lang="en-CA" dirty="0" err="1" smtClean="0"/>
              <a:t>Rosenber</a:t>
            </a:r>
            <a:r>
              <a:rPr lang="en-CA" dirty="0"/>
              <a:t>, R. S. (1992). </a:t>
            </a:r>
            <a:r>
              <a:rPr lang="en-CA" i="1" dirty="0"/>
              <a:t>ACM code of ethics and professional conduct. </a:t>
            </a:r>
            <a:r>
              <a:rPr lang="en-CA" dirty="0"/>
              <a:t>Retrieved </a:t>
            </a:r>
            <a:r>
              <a:rPr lang="en-CA" dirty="0" smtClean="0"/>
              <a:t>from </a:t>
            </a:r>
            <a:r>
              <a:rPr lang="en-CA" dirty="0" smtClean="0">
                <a:hlinkClick r:id="rId2"/>
              </a:rPr>
              <a:t>http</a:t>
            </a:r>
            <a:r>
              <a:rPr lang="en-CA" dirty="0">
                <a:hlinkClick r:id="rId2"/>
              </a:rPr>
              <a:t>://www.acm.org/about/code-of-ethics</a:t>
            </a:r>
            <a:endParaRPr lang="en-CA" dirty="0"/>
          </a:p>
          <a:p>
            <a:pPr marL="0" indent="-457200">
              <a:lnSpc>
                <a:spcPct val="220000"/>
              </a:lnSpc>
              <a:buNone/>
            </a:pPr>
            <a:r>
              <a:rPr lang="en-CA" dirty="0" err="1"/>
              <a:t>Aycock</a:t>
            </a:r>
            <a:r>
              <a:rPr lang="en-CA" dirty="0"/>
              <a:t>, J. (</a:t>
            </a:r>
            <a:r>
              <a:rPr lang="en-CA" dirty="0" err="1"/>
              <a:t>n.d.</a:t>
            </a:r>
            <a:r>
              <a:rPr lang="en-CA" dirty="0"/>
              <a:t>). </a:t>
            </a:r>
            <a:r>
              <a:rPr lang="en-CA" i="1" dirty="0"/>
              <a:t>Unfettered by content: John </a:t>
            </a:r>
            <a:r>
              <a:rPr lang="en-CA" i="1" dirty="0" err="1"/>
              <a:t>Aycock’s</a:t>
            </a:r>
            <a:r>
              <a:rPr lang="en-CA" i="1" dirty="0"/>
              <a:t> home page. </a:t>
            </a:r>
            <a:r>
              <a:rPr lang="en-CA" dirty="0"/>
              <a:t>Retrieved from http://pages.cpsc.ucalgary.ca/~aycock/</a:t>
            </a:r>
          </a:p>
          <a:p>
            <a:pPr marL="0" indent="-457200">
              <a:lnSpc>
                <a:spcPct val="220000"/>
              </a:lnSpc>
              <a:buNone/>
            </a:pPr>
            <a:r>
              <a:rPr lang="en-CA" dirty="0" err="1"/>
              <a:t>Aycock</a:t>
            </a:r>
            <a:r>
              <a:rPr lang="en-CA" dirty="0"/>
              <a:t>, J. (2006). Teaching spam and spyware at the university of c@1g4ry. </a:t>
            </a:r>
            <a:r>
              <a:rPr lang="en-CA" i="1" dirty="0"/>
              <a:t>In CEAS.</a:t>
            </a:r>
          </a:p>
          <a:p>
            <a:pPr marL="0" indent="-457200">
              <a:lnSpc>
                <a:spcPct val="220000"/>
              </a:lnSpc>
              <a:buNone/>
            </a:pPr>
            <a:r>
              <a:rPr lang="en-CA" i="1" dirty="0"/>
              <a:t>Professor George </a:t>
            </a:r>
            <a:r>
              <a:rPr lang="en-CA" i="1" dirty="0" err="1"/>
              <a:t>Ledin</a:t>
            </a:r>
            <a:r>
              <a:rPr lang="en-CA" i="1" dirty="0"/>
              <a:t>. </a:t>
            </a:r>
            <a:r>
              <a:rPr lang="en-CA" dirty="0"/>
              <a:t>Retrieved from </a:t>
            </a:r>
            <a:r>
              <a:rPr lang="en-CA" dirty="0">
                <a:hlinkClick r:id="rId3"/>
              </a:rPr>
              <a:t>http://ledin.cs.sonoma.edu/</a:t>
            </a:r>
            <a:endParaRPr lang="en-CA" dirty="0"/>
          </a:p>
          <a:p>
            <a:pPr marL="0" indent="-457200">
              <a:lnSpc>
                <a:spcPct val="220000"/>
              </a:lnSpc>
              <a:buNone/>
            </a:pPr>
            <a:r>
              <a:rPr lang="en-CA" i="1" dirty="0"/>
              <a:t>Join us! </a:t>
            </a:r>
            <a:r>
              <a:rPr lang="en-CA" dirty="0"/>
              <a:t>Retrieved from http://www.cs.sonoma.edu/ledin/malware/pdf/WouldYouLike.html</a:t>
            </a:r>
            <a:endParaRPr lang="en-CA" i="1"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27</a:t>
            </a:fld>
            <a:endParaRPr lang="en-US"/>
          </a:p>
        </p:txBody>
      </p:sp>
    </p:spTree>
    <p:extLst>
      <p:ext uri="{BB962C8B-B14F-4D97-AF65-F5344CB8AC3E}">
        <p14:creationId xmlns:p14="http://schemas.microsoft.com/office/powerpoint/2010/main" val="3878473960"/>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457200">
              <a:lnSpc>
                <a:spcPct val="220000"/>
              </a:lnSpc>
              <a:buNone/>
            </a:pPr>
            <a:r>
              <a:rPr lang="en-CA" sz="1200" dirty="0"/>
              <a:t>George </a:t>
            </a:r>
            <a:r>
              <a:rPr lang="en-CA" sz="1200" dirty="0" err="1"/>
              <a:t>Ledin</a:t>
            </a:r>
            <a:r>
              <a:rPr lang="en-CA" sz="1200" dirty="0"/>
              <a:t>. (</a:t>
            </a:r>
            <a:r>
              <a:rPr lang="en-CA" sz="1200" dirty="0" err="1"/>
              <a:t>n.d.</a:t>
            </a:r>
            <a:r>
              <a:rPr lang="en-CA" sz="1200" dirty="0"/>
              <a:t>). Retrieved November 14, 2014 from the George </a:t>
            </a:r>
            <a:r>
              <a:rPr lang="en-CA" sz="1200" dirty="0" err="1"/>
              <a:t>Ledin</a:t>
            </a:r>
            <a:r>
              <a:rPr lang="en-CA" sz="1200" dirty="0"/>
              <a:t> Wiki: http://en.wikipedia.org/wiki/George_Ledin</a:t>
            </a:r>
            <a:endParaRPr lang="en-US" sz="1200" dirty="0"/>
          </a:p>
          <a:p>
            <a:pPr marL="0" indent="-457200">
              <a:lnSpc>
                <a:spcPct val="220000"/>
              </a:lnSpc>
              <a:buNone/>
            </a:pPr>
            <a:r>
              <a:rPr lang="en-US" sz="1200" dirty="0" err="1"/>
              <a:t>Ledin</a:t>
            </a:r>
            <a:r>
              <a:rPr lang="en-US" sz="1200" dirty="0"/>
              <a:t>, George Jr. (2005). Not teaching viruses and worms is harmful. </a:t>
            </a:r>
            <a:r>
              <a:rPr lang="en-US" sz="1200" i="1" dirty="0"/>
              <a:t>Communications of the ACM, 48</a:t>
            </a:r>
            <a:r>
              <a:rPr lang="en-US" sz="1200" dirty="0"/>
              <a:t>(1), 144.</a:t>
            </a:r>
          </a:p>
          <a:p>
            <a:pPr marL="0" indent="-457200">
              <a:lnSpc>
                <a:spcPct val="220000"/>
              </a:lnSpc>
              <a:buNone/>
            </a:pPr>
            <a:r>
              <a:rPr lang="en-US" sz="1200" dirty="0"/>
              <a:t>Lopez, M., (2014). </a:t>
            </a:r>
            <a:r>
              <a:rPr lang="en-US" sz="1200" i="1" dirty="0"/>
              <a:t>160,000 new samples of malware every day in the first quarter of 2014. </a:t>
            </a:r>
            <a:r>
              <a:rPr lang="en-US" sz="1200" dirty="0"/>
              <a:t>Retrieved from </a:t>
            </a:r>
            <a:r>
              <a:rPr lang="en-US" sz="1200" dirty="0" smtClean="0"/>
              <a:t>	</a:t>
            </a:r>
            <a:r>
              <a:rPr lang="en-US" sz="1200" dirty="0" smtClean="0">
                <a:hlinkClick r:id="rId2"/>
              </a:rPr>
              <a:t>http</a:t>
            </a:r>
            <a:r>
              <a:rPr lang="en-US" sz="1200" dirty="0">
                <a:hlinkClick r:id="rId2"/>
              </a:rPr>
              <a:t>://</a:t>
            </a:r>
            <a:r>
              <a:rPr lang="en-US" sz="1200" dirty="0" smtClean="0">
                <a:hlinkClick r:id="rId2"/>
              </a:rPr>
              <a:t>www.pandasecurity.com/mediacenter/news/160000-</a:t>
            </a:r>
            <a:r>
              <a:rPr lang="en-US" sz="1200" dirty="0" smtClean="0"/>
              <a:t>new-samples-malware-every-day-first-quarter-2014</a:t>
            </a:r>
            <a:r>
              <a:rPr lang="en-US" sz="1200" dirty="0"/>
              <a:t>/</a:t>
            </a:r>
          </a:p>
          <a:p>
            <a:pPr marL="0" indent="-457200">
              <a:lnSpc>
                <a:spcPct val="220000"/>
              </a:lnSpc>
              <a:buNone/>
            </a:pPr>
            <a:r>
              <a:rPr lang="en-US" sz="1200" dirty="0" err="1"/>
              <a:t>Sullins</a:t>
            </a:r>
            <a:r>
              <a:rPr lang="en-US" sz="1200" dirty="0"/>
              <a:t>, J. P. (2014). </a:t>
            </a:r>
            <a:r>
              <a:rPr lang="en-US" sz="1200" i="1" dirty="0"/>
              <a:t>News. </a:t>
            </a:r>
            <a:r>
              <a:rPr lang="en-US" sz="1200" dirty="0"/>
              <a:t>Retrieved from http://www.johnsullins.com/category/news</a:t>
            </a:r>
          </a:p>
          <a:p>
            <a:pPr marL="0" indent="-457200">
              <a:lnSpc>
                <a:spcPct val="220000"/>
              </a:lnSpc>
              <a:buNone/>
            </a:pPr>
            <a:r>
              <a:rPr lang="en-CA" sz="1200" dirty="0"/>
              <a:t>Wasp, J. (2008). The dark world of computer security. </a:t>
            </a:r>
            <a:r>
              <a:rPr lang="en-CA" sz="1200" i="1" dirty="0"/>
              <a:t>Sonoma Insights, Fall</a:t>
            </a:r>
            <a:r>
              <a:rPr lang="en-CA" sz="1200" dirty="0"/>
              <a:t>, 14-16. </a:t>
            </a:r>
            <a:endParaRPr lang="en-US" sz="1200" dirty="0"/>
          </a:p>
          <a:p>
            <a:pPr marL="0" indent="0">
              <a:buNone/>
            </a:pPr>
            <a:endParaRPr lang="en-US" sz="1200"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28</a:t>
            </a:fld>
            <a:endParaRPr lang="en-US"/>
          </a:p>
        </p:txBody>
      </p:sp>
    </p:spTree>
    <p:extLst>
      <p:ext uri="{BB962C8B-B14F-4D97-AF65-F5344CB8AC3E}">
        <p14:creationId xmlns:p14="http://schemas.microsoft.com/office/powerpoint/2010/main" val="296650819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3</a:t>
            </a:fld>
            <a:endParaRPr lang="en-US"/>
          </a:p>
        </p:txBody>
      </p:sp>
    </p:spTree>
    <p:extLst>
      <p:ext uri="{BB962C8B-B14F-4D97-AF65-F5344CB8AC3E}">
        <p14:creationId xmlns:p14="http://schemas.microsoft.com/office/powerpoint/2010/main" val="309357872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 Early</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concept of security has never changed.</a:t>
            </a:r>
          </a:p>
          <a:p>
            <a:endParaRPr lang="en-US" dirty="0"/>
          </a:p>
          <a:p>
            <a:r>
              <a:rPr lang="en-US" dirty="0" smtClean="0"/>
              <a:t>We adapt to new forms of offense with new forms of defense.</a:t>
            </a:r>
          </a:p>
          <a:p>
            <a:pPr lvl="1"/>
            <a:r>
              <a:rPr lang="en-US" dirty="0" smtClean="0"/>
              <a:t>Earliest examples:</a:t>
            </a:r>
          </a:p>
          <a:p>
            <a:pPr lvl="2"/>
            <a:r>
              <a:rPr lang="en-US" dirty="0" smtClean="0"/>
              <a:t>Club/Spear – Shield</a:t>
            </a:r>
          </a:p>
          <a:p>
            <a:pPr lvl="2"/>
            <a:r>
              <a:rPr lang="en-US" dirty="0" smtClean="0"/>
              <a:t>Sword – Metal armor</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4</a:t>
            </a:fld>
            <a:endParaRPr lang="en-US"/>
          </a:p>
        </p:txBody>
      </p:sp>
    </p:spTree>
    <p:extLst>
      <p:ext uri="{BB962C8B-B14F-4D97-AF65-F5344CB8AC3E}">
        <p14:creationId xmlns:p14="http://schemas.microsoft.com/office/powerpoint/2010/main" val="20416286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par>
                                <p:cTn id="18" presetID="22" presetClass="entr" presetSubtype="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right)">
                                      <p:cBhvr>
                                        <p:cTn id="20" dur="500"/>
                                        <p:tgtEl>
                                          <p:spTgt spid="3">
                                            <p:txEl>
                                              <p:pRg st="5" end="5"/>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righ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 Middle</a:t>
            </a:r>
            <a:endParaRPr lang="en-US" dirty="0"/>
          </a:p>
        </p:txBody>
      </p:sp>
      <p:sp>
        <p:nvSpPr>
          <p:cNvPr id="3" name="Content Placeholder 2"/>
          <p:cNvSpPr>
            <a:spLocks noGrp="1"/>
          </p:cNvSpPr>
          <p:nvPr>
            <p:ph idx="1"/>
          </p:nvPr>
        </p:nvSpPr>
        <p:spPr/>
        <p:txBody>
          <a:bodyPr/>
          <a:lstStyle/>
          <a:p>
            <a:endParaRPr lang="en-US" dirty="0" smtClean="0"/>
          </a:p>
          <a:p>
            <a:r>
              <a:rPr lang="en-US" dirty="0" smtClean="0"/>
              <a:t>Castles:</a:t>
            </a:r>
          </a:p>
          <a:p>
            <a:pPr lvl="1"/>
            <a:r>
              <a:rPr lang="en-US" dirty="0" smtClean="0"/>
              <a:t>Walls: Comparable to firewalls</a:t>
            </a:r>
          </a:p>
          <a:p>
            <a:pPr lvl="1"/>
            <a:r>
              <a:rPr lang="en-US" dirty="0" smtClean="0"/>
              <a:t>Guards and/or Garrisons: Comparable to antivirus systems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5</a:t>
            </a:fld>
            <a:endParaRPr lang="en-US"/>
          </a:p>
        </p:txBody>
      </p:sp>
    </p:spTree>
    <p:extLst>
      <p:ext uri="{BB962C8B-B14F-4D97-AF65-F5344CB8AC3E}">
        <p14:creationId xmlns:p14="http://schemas.microsoft.com/office/powerpoint/2010/main" val="83478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righ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a:t>f</a:t>
            </a:r>
            <a:r>
              <a:rPr lang="en-US" dirty="0" smtClean="0"/>
              <a:t>rom History</a:t>
            </a:r>
            <a:endParaRPr lang="en-US" dirty="0"/>
          </a:p>
        </p:txBody>
      </p:sp>
      <p:sp>
        <p:nvSpPr>
          <p:cNvPr id="3" name="Content Placeholder 2"/>
          <p:cNvSpPr>
            <a:spLocks noGrp="1"/>
          </p:cNvSpPr>
          <p:nvPr>
            <p:ph idx="1"/>
          </p:nvPr>
        </p:nvSpPr>
        <p:spPr/>
        <p:txBody>
          <a:bodyPr/>
          <a:lstStyle/>
          <a:p>
            <a:endParaRPr lang="en-US" dirty="0" smtClean="0"/>
          </a:p>
          <a:p>
            <a:r>
              <a:rPr lang="en-US" dirty="0" smtClean="0"/>
              <a:t>Cascading effect: New offenses lead to new defenses.</a:t>
            </a:r>
          </a:p>
          <a:p>
            <a:endParaRPr lang="en-US" dirty="0" smtClean="0"/>
          </a:p>
          <a:p>
            <a:r>
              <a:rPr lang="en-US" dirty="0" smtClean="0"/>
              <a:t>It will continue to advance in this same pattern, regardless of how advanced our defenses are.</a:t>
            </a:r>
          </a:p>
          <a:p>
            <a:endParaRPr lang="en-US" dirty="0" smtClean="0"/>
          </a:p>
          <a:p>
            <a:r>
              <a:rPr lang="en-US" dirty="0" smtClean="0"/>
              <a:t>There will always be someone with a malicious intent seeking to exploit something.</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6</a:t>
            </a:fld>
            <a:endParaRPr lang="en-US"/>
          </a:p>
        </p:txBody>
      </p:sp>
    </p:spTree>
    <p:extLst>
      <p:ext uri="{BB962C8B-B14F-4D97-AF65-F5344CB8AC3E}">
        <p14:creationId xmlns:p14="http://schemas.microsoft.com/office/powerpoint/2010/main" val="19132803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righ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from History</a:t>
            </a:r>
            <a:endParaRPr lang="en-US" dirty="0"/>
          </a:p>
        </p:txBody>
      </p:sp>
      <p:sp>
        <p:nvSpPr>
          <p:cNvPr id="3" name="Content Placeholder 2"/>
          <p:cNvSpPr>
            <a:spLocks noGrp="1"/>
          </p:cNvSpPr>
          <p:nvPr>
            <p:ph idx="1"/>
          </p:nvPr>
        </p:nvSpPr>
        <p:spPr/>
        <p:txBody>
          <a:bodyPr/>
          <a:lstStyle/>
          <a:p>
            <a:endParaRPr lang="en-US" dirty="0" smtClean="0"/>
          </a:p>
          <a:p>
            <a:r>
              <a:rPr lang="en-US" dirty="0" smtClean="0"/>
              <a:t>Training defense by also learning offense.</a:t>
            </a:r>
          </a:p>
          <a:p>
            <a:endParaRPr lang="en-US" dirty="0" smtClean="0"/>
          </a:p>
          <a:p>
            <a:r>
              <a:rPr lang="en-US" dirty="0" smtClean="0"/>
              <a:t>As developers we are not learning the inner workings of malware attacks.</a:t>
            </a:r>
          </a:p>
          <a:p>
            <a:pPr lvl="1"/>
            <a:r>
              <a:rPr lang="en-US" dirty="0" smtClean="0"/>
              <a:t>Due largely to the controversy surrounding teaching malware design.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7</a:t>
            </a:fld>
            <a:endParaRPr lang="en-US"/>
          </a:p>
        </p:txBody>
      </p:sp>
    </p:spTree>
    <p:extLst>
      <p:ext uri="{BB962C8B-B14F-4D97-AF65-F5344CB8AC3E}">
        <p14:creationId xmlns:p14="http://schemas.microsoft.com/office/powerpoint/2010/main" val="4209229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righ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Efforts</a:t>
            </a:r>
            <a:endParaRPr lang="en-US" dirty="0"/>
          </a:p>
        </p:txBody>
      </p:sp>
      <p:sp>
        <p:nvSpPr>
          <p:cNvPr id="3" name="Text Placeholder 2"/>
          <p:cNvSpPr>
            <a:spLocks noGrp="1"/>
          </p:cNvSpPr>
          <p:nvPr>
            <p:ph type="body" idx="1"/>
          </p:nvPr>
        </p:nvSpPr>
        <p:spPr/>
        <p:txBody>
          <a:bodyPr/>
          <a:lstStyle/>
          <a:p>
            <a:r>
              <a:rPr lang="en-US" dirty="0" smtClean="0"/>
              <a:t>People Who are Teaching Malware</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8</a:t>
            </a:fld>
            <a:endParaRPr lang="en-US"/>
          </a:p>
        </p:txBody>
      </p:sp>
    </p:spTree>
    <p:extLst>
      <p:ext uri="{BB962C8B-B14F-4D97-AF65-F5344CB8AC3E}">
        <p14:creationId xmlns:p14="http://schemas.microsoft.com/office/powerpoint/2010/main" val="219528690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People Who are Teaching Malware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483" y="2023110"/>
            <a:ext cx="3200400" cy="28117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162175"/>
            <a:ext cx="3333750" cy="253365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3415" y="2400923"/>
            <a:ext cx="2870385" cy="2056153"/>
          </a:xfrm>
          <a:prstGeom prst="rect">
            <a:avLst/>
          </a:prstGeom>
        </p:spPr>
      </p:pic>
    </p:spTree>
    <p:extLst>
      <p:ext uri="{BB962C8B-B14F-4D97-AF65-F5344CB8AC3E}">
        <p14:creationId xmlns:p14="http://schemas.microsoft.com/office/powerpoint/2010/main" val="33363259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800</TotalTime>
  <Words>3362</Words>
  <Application>Microsoft Office PowerPoint</Application>
  <PresentationFormat>Widescreen</PresentationFormat>
  <Paragraphs>372</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Metropolitan</vt:lpstr>
      <vt:lpstr>Importance of Teaching Malware</vt:lpstr>
      <vt:lpstr>Outline</vt:lpstr>
      <vt:lpstr>History of Security</vt:lpstr>
      <vt:lpstr>History of Security: Early</vt:lpstr>
      <vt:lpstr>History of Security: Middle</vt:lpstr>
      <vt:lpstr>Learning from History</vt:lpstr>
      <vt:lpstr>Learning from History</vt:lpstr>
      <vt:lpstr>Current Efforts</vt:lpstr>
      <vt:lpstr>People Who are Teaching Malware</vt:lpstr>
      <vt:lpstr>People Who are Teaching Malware</vt:lpstr>
      <vt:lpstr>People Who are Teaching Malware</vt:lpstr>
      <vt:lpstr>People Who are Teaching Malware</vt:lpstr>
      <vt:lpstr>Importance of Ethics</vt:lpstr>
      <vt:lpstr>Importance of Ethics</vt:lpstr>
      <vt:lpstr>Importance of Ethics</vt:lpstr>
      <vt:lpstr>Malware Course Outline</vt:lpstr>
      <vt:lpstr>Malware Course Outline</vt:lpstr>
      <vt:lpstr>Malware Course Outline</vt:lpstr>
      <vt:lpstr>Malware Course Outline</vt:lpstr>
      <vt:lpstr>Conclusion</vt:lpstr>
      <vt:lpstr>Going Forward</vt:lpstr>
      <vt:lpstr>Major Roadblocks</vt:lpstr>
      <vt:lpstr>Fear of Danger</vt:lpstr>
      <vt:lpstr>Fear of Complicity</vt:lpstr>
      <vt:lpstr>Lack of Preparedness</vt:lpstr>
      <vt:lpstr>Hopes for the Future</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krystofurr</dc:creator>
  <cp:lastModifiedBy>Evan Cahill</cp:lastModifiedBy>
  <cp:revision>99</cp:revision>
  <cp:lastPrinted>2014-11-14T02:18:26Z</cp:lastPrinted>
  <dcterms:created xsi:type="dcterms:W3CDTF">2014-11-13T00:37:37Z</dcterms:created>
  <dcterms:modified xsi:type="dcterms:W3CDTF">2014-11-16T17:38:59Z</dcterms:modified>
</cp:coreProperties>
</file>