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0" r:id="rId3"/>
    <p:sldId id="267" r:id="rId4"/>
    <p:sldId id="268" r:id="rId5"/>
    <p:sldId id="262" r:id="rId6"/>
    <p:sldId id="263" r:id="rId7"/>
    <p:sldId id="264" r:id="rId8"/>
    <p:sldId id="265" r:id="rId9"/>
    <p:sldId id="257" r:id="rId10"/>
    <p:sldId id="266" r:id="rId11"/>
    <p:sldId id="258" r:id="rId12"/>
    <p:sldId id="269" r:id="rId1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41652" autoAdjust="0"/>
  </p:normalViewPr>
  <p:slideViewPr>
    <p:cSldViewPr snapToGrid="0">
      <p:cViewPr varScale="1">
        <p:scale>
          <a:sx n="31" d="100"/>
          <a:sy n="31" d="100"/>
        </p:scale>
        <p:origin x="2136" y="4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Spam and Spyware</c:v>
                </c:pt>
              </c:strCache>
            </c:strRef>
          </c:tx>
          <c:explosion val="30"/>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Sheet1!$A$2:$A$11</c:f>
              <c:strCache>
                <c:ptCount val="10"/>
                <c:pt idx="0">
                  <c:v>Introduction</c:v>
                </c:pt>
                <c:pt idx="1">
                  <c:v>Definitions</c:v>
                </c:pt>
                <c:pt idx="2">
                  <c:v>Ethics</c:v>
                </c:pt>
                <c:pt idx="3">
                  <c:v>Spam / Spyware Law</c:v>
                </c:pt>
                <c:pt idx="4">
                  <c:v>Spyware</c:v>
                </c:pt>
                <c:pt idx="5">
                  <c:v>Phishing</c:v>
                </c:pt>
                <c:pt idx="6">
                  <c:v>Fraud</c:v>
                </c:pt>
                <c:pt idx="7">
                  <c:v>Email</c:v>
                </c:pt>
                <c:pt idx="8">
                  <c:v>Spam</c:v>
                </c:pt>
                <c:pt idx="9">
                  <c:v>Anti-Spam</c:v>
                </c:pt>
              </c:strCache>
            </c:strRef>
          </c:cat>
          <c:val>
            <c:numRef>
              <c:f>Sheet1!$B$2:$B$11</c:f>
              <c:numCache>
                <c:formatCode>General</c:formatCode>
                <c:ptCount val="10"/>
                <c:pt idx="0">
                  <c:v>3</c:v>
                </c:pt>
                <c:pt idx="1">
                  <c:v>3</c:v>
                </c:pt>
                <c:pt idx="2">
                  <c:v>8</c:v>
                </c:pt>
                <c:pt idx="3">
                  <c:v>10</c:v>
                </c:pt>
                <c:pt idx="4">
                  <c:v>23</c:v>
                </c:pt>
                <c:pt idx="5">
                  <c:v>15</c:v>
                </c:pt>
                <c:pt idx="6">
                  <c:v>4</c:v>
                </c:pt>
                <c:pt idx="7">
                  <c:v>7</c:v>
                </c:pt>
                <c:pt idx="8">
                  <c:v>12</c:v>
                </c:pt>
                <c:pt idx="9">
                  <c:v>15</c:v>
                </c:pt>
              </c:numCache>
            </c:numRef>
          </c:val>
        </c:ser>
        <c:dLbls>
          <c:showLegendKey val="0"/>
          <c:showVal val="0"/>
          <c:showCatName val="0"/>
          <c:showSerName val="0"/>
          <c:showPercent val="0"/>
          <c:showBubbleSize val="0"/>
          <c:showLeaderLines val="1"/>
        </c:dLbls>
      </c:pie3DChart>
      <c:spPr>
        <a:noFill/>
        <a:ln>
          <a:noFill/>
        </a:ln>
        <a:effectLst/>
      </c:spPr>
    </c:plotArea>
    <c:legend>
      <c:legendPos val="b"/>
      <c:layout>
        <c:manualLayout>
          <c:xMode val="edge"/>
          <c:yMode val="edge"/>
          <c:x val="9.4043302570098377E-3"/>
          <c:y val="0.93788232419523099"/>
          <c:w val="0.98935457589850528"/>
          <c:h val="4.805517666983411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9EA080-57A1-411F-B6CE-755C3FB85F83}"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498C9799-889A-4099-BDB7-B22DC51E2193}">
      <dgm:prSet phldrT="[Text]"/>
      <dgm:spPr/>
      <dgm:t>
        <a:bodyPr/>
        <a:lstStyle/>
        <a:p>
          <a:r>
            <a:rPr lang="en-US" dirty="0" smtClean="0"/>
            <a:t>ONE ETHICS ASSIGNMENT AND FIVE PROGRAMMING ASSIGNMENTS IN A SECURE LABRATORY</a:t>
          </a:r>
          <a:endParaRPr lang="en-US" dirty="0"/>
        </a:p>
      </dgm:t>
    </dgm:pt>
    <dgm:pt modelId="{C07DDD85-FBF1-4083-BAE6-D2A8023CE53D}" type="parTrans" cxnId="{EAD90509-F86C-4D4A-BF79-2249DB20D547}">
      <dgm:prSet/>
      <dgm:spPr/>
      <dgm:t>
        <a:bodyPr/>
        <a:lstStyle/>
        <a:p>
          <a:endParaRPr lang="en-US"/>
        </a:p>
      </dgm:t>
    </dgm:pt>
    <dgm:pt modelId="{4AE8D0B8-133A-4541-8E3A-9398A5DAD732}" type="sibTrans" cxnId="{EAD90509-F86C-4D4A-BF79-2249DB20D547}">
      <dgm:prSet/>
      <dgm:spPr/>
      <dgm:t>
        <a:bodyPr/>
        <a:lstStyle/>
        <a:p>
          <a:endParaRPr lang="en-US"/>
        </a:p>
      </dgm:t>
    </dgm:pt>
    <dgm:pt modelId="{D00E5ADC-8581-401A-A86A-F0827D1B49E5}">
      <dgm:prSet phldrT="[Text]"/>
      <dgm:spPr/>
      <dgm:t>
        <a:bodyPr/>
        <a:lstStyle/>
        <a:p>
          <a:r>
            <a:rPr lang="en-US" dirty="0" smtClean="0"/>
            <a:t>Ethical Assignment</a:t>
          </a:r>
          <a:endParaRPr lang="en-US" dirty="0"/>
        </a:p>
      </dgm:t>
    </dgm:pt>
    <dgm:pt modelId="{EBD30A45-CBE2-4689-A2CA-FB286C4F2C95}" type="parTrans" cxnId="{C26D8EB5-8CF6-4483-ACA8-896E547F2E3A}">
      <dgm:prSet/>
      <dgm:spPr/>
      <dgm:t>
        <a:bodyPr/>
        <a:lstStyle/>
        <a:p>
          <a:endParaRPr lang="en-US"/>
        </a:p>
      </dgm:t>
    </dgm:pt>
    <dgm:pt modelId="{F558DDD0-548D-4ED4-AAEB-8362C135D5C4}" type="sibTrans" cxnId="{C26D8EB5-8CF6-4483-ACA8-896E547F2E3A}">
      <dgm:prSet/>
      <dgm:spPr/>
      <dgm:t>
        <a:bodyPr/>
        <a:lstStyle/>
        <a:p>
          <a:endParaRPr lang="en-US"/>
        </a:p>
      </dgm:t>
    </dgm:pt>
    <dgm:pt modelId="{0AF26D0B-E238-4015-A2FE-D9567860CFD4}">
      <dgm:prSet phldrT="[Text]"/>
      <dgm:spPr/>
      <dgm:t>
        <a:bodyPr/>
        <a:lstStyle/>
        <a:p>
          <a:r>
            <a:rPr lang="en-US" dirty="0" smtClean="0"/>
            <a:t>Spyware Offensive</a:t>
          </a:r>
          <a:endParaRPr lang="en-US" dirty="0"/>
        </a:p>
      </dgm:t>
    </dgm:pt>
    <dgm:pt modelId="{E755964D-4F75-4E94-A7E9-37933F95DB18}" type="parTrans" cxnId="{3A505C51-D7DF-4899-9B8F-B1EFAD345E15}">
      <dgm:prSet/>
      <dgm:spPr/>
      <dgm:t>
        <a:bodyPr/>
        <a:lstStyle/>
        <a:p>
          <a:endParaRPr lang="en-US"/>
        </a:p>
      </dgm:t>
    </dgm:pt>
    <dgm:pt modelId="{66C01CCE-7B5C-4862-AC19-EBCD0A586926}" type="sibTrans" cxnId="{3A505C51-D7DF-4899-9B8F-B1EFAD345E15}">
      <dgm:prSet/>
      <dgm:spPr/>
      <dgm:t>
        <a:bodyPr/>
        <a:lstStyle/>
        <a:p>
          <a:endParaRPr lang="en-US"/>
        </a:p>
      </dgm:t>
    </dgm:pt>
    <dgm:pt modelId="{150D8E79-5381-40AC-B4E7-3B10C2C6CF0A}">
      <dgm:prSet phldrT="[Text]"/>
      <dgm:spPr/>
      <dgm:t>
        <a:bodyPr/>
        <a:lstStyle/>
        <a:p>
          <a:r>
            <a:rPr lang="en-US" dirty="0" err="1" smtClean="0"/>
            <a:t>Spware</a:t>
          </a:r>
          <a:r>
            <a:rPr lang="en-US" dirty="0" smtClean="0"/>
            <a:t> Defensive</a:t>
          </a:r>
          <a:endParaRPr lang="en-US" dirty="0"/>
        </a:p>
      </dgm:t>
    </dgm:pt>
    <dgm:pt modelId="{6212A035-ED5F-403B-A47C-890AA7CCE069}" type="parTrans" cxnId="{696EA110-BE3F-4AA7-9C03-620FA89E3209}">
      <dgm:prSet/>
      <dgm:spPr/>
      <dgm:t>
        <a:bodyPr/>
        <a:lstStyle/>
        <a:p>
          <a:endParaRPr lang="en-US"/>
        </a:p>
      </dgm:t>
    </dgm:pt>
    <dgm:pt modelId="{0D8F65B9-9342-4C30-A294-67DFE4011E28}" type="sibTrans" cxnId="{696EA110-BE3F-4AA7-9C03-620FA89E3209}">
      <dgm:prSet/>
      <dgm:spPr/>
      <dgm:t>
        <a:bodyPr/>
        <a:lstStyle/>
        <a:p>
          <a:endParaRPr lang="en-US"/>
        </a:p>
      </dgm:t>
    </dgm:pt>
    <dgm:pt modelId="{3FA69B2F-1CAE-4CD3-97E6-7517E0BC73B8}">
      <dgm:prSet phldrT="[Text]"/>
      <dgm:spPr/>
      <dgm:t>
        <a:bodyPr/>
        <a:lstStyle/>
        <a:p>
          <a:r>
            <a:rPr lang="en-US" dirty="0" smtClean="0"/>
            <a:t>Spam Offensive</a:t>
          </a:r>
          <a:endParaRPr lang="en-US" dirty="0"/>
        </a:p>
      </dgm:t>
    </dgm:pt>
    <dgm:pt modelId="{A9FD063F-516D-4AB2-98AA-506794428E9F}" type="parTrans" cxnId="{69036C2A-C01D-4D1D-BD81-88693209A9FB}">
      <dgm:prSet/>
      <dgm:spPr/>
      <dgm:t>
        <a:bodyPr/>
        <a:lstStyle/>
        <a:p>
          <a:endParaRPr lang="en-US"/>
        </a:p>
      </dgm:t>
    </dgm:pt>
    <dgm:pt modelId="{6547581C-448E-4EC5-8695-C9A5CDBA47CB}" type="sibTrans" cxnId="{69036C2A-C01D-4D1D-BD81-88693209A9FB}">
      <dgm:prSet/>
      <dgm:spPr/>
      <dgm:t>
        <a:bodyPr/>
        <a:lstStyle/>
        <a:p>
          <a:endParaRPr lang="en-US"/>
        </a:p>
      </dgm:t>
    </dgm:pt>
    <dgm:pt modelId="{111E0A58-927C-4DDB-B734-BC99B83F9FDC}">
      <dgm:prSet phldrT="[Text]"/>
      <dgm:spPr/>
      <dgm:t>
        <a:bodyPr/>
        <a:lstStyle/>
        <a:p>
          <a:r>
            <a:rPr lang="en-US" dirty="0" smtClean="0"/>
            <a:t>Spam Defensive</a:t>
          </a:r>
          <a:endParaRPr lang="en-US" dirty="0"/>
        </a:p>
      </dgm:t>
    </dgm:pt>
    <dgm:pt modelId="{1D222382-F8E8-4971-A2BF-B388FCF690A0}" type="parTrans" cxnId="{3CCC9C75-641B-4385-9459-F79008805FC4}">
      <dgm:prSet/>
      <dgm:spPr/>
      <dgm:t>
        <a:bodyPr/>
        <a:lstStyle/>
        <a:p>
          <a:endParaRPr lang="en-US"/>
        </a:p>
      </dgm:t>
    </dgm:pt>
    <dgm:pt modelId="{997D7A09-E37C-40F5-8E49-A2D63F465511}" type="sibTrans" cxnId="{3CCC9C75-641B-4385-9459-F79008805FC4}">
      <dgm:prSet/>
      <dgm:spPr/>
      <dgm:t>
        <a:bodyPr/>
        <a:lstStyle/>
        <a:p>
          <a:endParaRPr lang="en-US"/>
        </a:p>
      </dgm:t>
    </dgm:pt>
    <dgm:pt modelId="{E29EAEDC-450E-435D-B5DB-F579CCC2C002}" type="pres">
      <dgm:prSet presAssocID="{D29EA080-57A1-411F-B6CE-755C3FB85F83}" presName="composite" presStyleCnt="0">
        <dgm:presLayoutVars>
          <dgm:chMax val="1"/>
          <dgm:dir/>
          <dgm:resizeHandles val="exact"/>
        </dgm:presLayoutVars>
      </dgm:prSet>
      <dgm:spPr/>
      <dgm:t>
        <a:bodyPr/>
        <a:lstStyle/>
        <a:p>
          <a:endParaRPr lang="en-US"/>
        </a:p>
      </dgm:t>
    </dgm:pt>
    <dgm:pt modelId="{42693504-B684-4483-AB5E-BBED1EC2D357}" type="pres">
      <dgm:prSet presAssocID="{498C9799-889A-4099-BDB7-B22DC51E2193}" presName="roof" presStyleLbl="dkBgShp" presStyleIdx="0" presStyleCnt="2"/>
      <dgm:spPr/>
      <dgm:t>
        <a:bodyPr/>
        <a:lstStyle/>
        <a:p>
          <a:endParaRPr lang="en-US"/>
        </a:p>
      </dgm:t>
    </dgm:pt>
    <dgm:pt modelId="{68A856BC-57E1-433E-8000-3A2819C35B28}" type="pres">
      <dgm:prSet presAssocID="{498C9799-889A-4099-BDB7-B22DC51E2193}" presName="pillars" presStyleCnt="0"/>
      <dgm:spPr/>
    </dgm:pt>
    <dgm:pt modelId="{E1616061-B2C9-4D4A-9382-B7C82E7CBF96}" type="pres">
      <dgm:prSet presAssocID="{498C9799-889A-4099-BDB7-B22DC51E2193}" presName="pillar1" presStyleLbl="node1" presStyleIdx="0" presStyleCnt="5">
        <dgm:presLayoutVars>
          <dgm:bulletEnabled val="1"/>
        </dgm:presLayoutVars>
      </dgm:prSet>
      <dgm:spPr/>
      <dgm:t>
        <a:bodyPr/>
        <a:lstStyle/>
        <a:p>
          <a:endParaRPr lang="en-US"/>
        </a:p>
      </dgm:t>
    </dgm:pt>
    <dgm:pt modelId="{4F19CF91-6451-4C27-9226-7FFF0547919E}" type="pres">
      <dgm:prSet presAssocID="{0AF26D0B-E238-4015-A2FE-D9567860CFD4}" presName="pillarX" presStyleLbl="node1" presStyleIdx="1" presStyleCnt="5">
        <dgm:presLayoutVars>
          <dgm:bulletEnabled val="1"/>
        </dgm:presLayoutVars>
      </dgm:prSet>
      <dgm:spPr/>
      <dgm:t>
        <a:bodyPr/>
        <a:lstStyle/>
        <a:p>
          <a:endParaRPr lang="en-US"/>
        </a:p>
      </dgm:t>
    </dgm:pt>
    <dgm:pt modelId="{8F6345FC-15CE-4A68-B3DE-034E57309362}" type="pres">
      <dgm:prSet presAssocID="{150D8E79-5381-40AC-B4E7-3B10C2C6CF0A}" presName="pillarX" presStyleLbl="node1" presStyleIdx="2" presStyleCnt="5">
        <dgm:presLayoutVars>
          <dgm:bulletEnabled val="1"/>
        </dgm:presLayoutVars>
      </dgm:prSet>
      <dgm:spPr/>
      <dgm:t>
        <a:bodyPr/>
        <a:lstStyle/>
        <a:p>
          <a:endParaRPr lang="en-US"/>
        </a:p>
      </dgm:t>
    </dgm:pt>
    <dgm:pt modelId="{B9192565-E547-4B94-87F4-3F50658609BD}" type="pres">
      <dgm:prSet presAssocID="{3FA69B2F-1CAE-4CD3-97E6-7517E0BC73B8}" presName="pillarX" presStyleLbl="node1" presStyleIdx="3" presStyleCnt="5">
        <dgm:presLayoutVars>
          <dgm:bulletEnabled val="1"/>
        </dgm:presLayoutVars>
      </dgm:prSet>
      <dgm:spPr/>
      <dgm:t>
        <a:bodyPr/>
        <a:lstStyle/>
        <a:p>
          <a:endParaRPr lang="en-US"/>
        </a:p>
      </dgm:t>
    </dgm:pt>
    <dgm:pt modelId="{6FF51985-E666-497B-B1EA-2DB180B38FB4}" type="pres">
      <dgm:prSet presAssocID="{111E0A58-927C-4DDB-B734-BC99B83F9FDC}" presName="pillarX" presStyleLbl="node1" presStyleIdx="4" presStyleCnt="5">
        <dgm:presLayoutVars>
          <dgm:bulletEnabled val="1"/>
        </dgm:presLayoutVars>
      </dgm:prSet>
      <dgm:spPr/>
      <dgm:t>
        <a:bodyPr/>
        <a:lstStyle/>
        <a:p>
          <a:endParaRPr lang="en-US"/>
        </a:p>
      </dgm:t>
    </dgm:pt>
    <dgm:pt modelId="{329E45BA-FE2D-4117-8861-DFA6BE67FFAA}" type="pres">
      <dgm:prSet presAssocID="{498C9799-889A-4099-BDB7-B22DC51E2193}" presName="base" presStyleLbl="dkBgShp" presStyleIdx="1" presStyleCnt="2"/>
      <dgm:spPr/>
    </dgm:pt>
  </dgm:ptLst>
  <dgm:cxnLst>
    <dgm:cxn modelId="{253CF956-E8FA-43B0-AE45-6D5EA9D75F1A}" type="presOf" srcId="{0AF26D0B-E238-4015-A2FE-D9567860CFD4}" destId="{4F19CF91-6451-4C27-9226-7FFF0547919E}" srcOrd="0" destOrd="0" presId="urn:microsoft.com/office/officeart/2005/8/layout/hList3"/>
    <dgm:cxn modelId="{7D721C03-B919-46DA-AE51-3D75836AE8A2}" type="presOf" srcId="{3FA69B2F-1CAE-4CD3-97E6-7517E0BC73B8}" destId="{B9192565-E547-4B94-87F4-3F50658609BD}" srcOrd="0" destOrd="0" presId="urn:microsoft.com/office/officeart/2005/8/layout/hList3"/>
    <dgm:cxn modelId="{AF9E198C-9A15-4C33-A96F-175EAEF97770}" type="presOf" srcId="{111E0A58-927C-4DDB-B734-BC99B83F9FDC}" destId="{6FF51985-E666-497B-B1EA-2DB180B38FB4}" srcOrd="0" destOrd="0" presId="urn:microsoft.com/office/officeart/2005/8/layout/hList3"/>
    <dgm:cxn modelId="{CA957007-6113-4B84-876A-5CCAD60D3DEB}" type="presOf" srcId="{D29EA080-57A1-411F-B6CE-755C3FB85F83}" destId="{E29EAEDC-450E-435D-B5DB-F579CCC2C002}" srcOrd="0" destOrd="0" presId="urn:microsoft.com/office/officeart/2005/8/layout/hList3"/>
    <dgm:cxn modelId="{6C2756A0-6392-4CE3-8F28-47EA55C8D3CC}" type="presOf" srcId="{498C9799-889A-4099-BDB7-B22DC51E2193}" destId="{42693504-B684-4483-AB5E-BBED1EC2D357}" srcOrd="0" destOrd="0" presId="urn:microsoft.com/office/officeart/2005/8/layout/hList3"/>
    <dgm:cxn modelId="{3A505C51-D7DF-4899-9B8F-B1EFAD345E15}" srcId="{498C9799-889A-4099-BDB7-B22DC51E2193}" destId="{0AF26D0B-E238-4015-A2FE-D9567860CFD4}" srcOrd="1" destOrd="0" parTransId="{E755964D-4F75-4E94-A7E9-37933F95DB18}" sibTransId="{66C01CCE-7B5C-4862-AC19-EBCD0A586926}"/>
    <dgm:cxn modelId="{3CCC9C75-641B-4385-9459-F79008805FC4}" srcId="{498C9799-889A-4099-BDB7-B22DC51E2193}" destId="{111E0A58-927C-4DDB-B734-BC99B83F9FDC}" srcOrd="4" destOrd="0" parTransId="{1D222382-F8E8-4971-A2BF-B388FCF690A0}" sibTransId="{997D7A09-E37C-40F5-8E49-A2D63F465511}"/>
    <dgm:cxn modelId="{0E150F9C-81ED-432D-AD6F-629B3F89499D}" type="presOf" srcId="{D00E5ADC-8581-401A-A86A-F0827D1B49E5}" destId="{E1616061-B2C9-4D4A-9382-B7C82E7CBF96}" srcOrd="0" destOrd="0" presId="urn:microsoft.com/office/officeart/2005/8/layout/hList3"/>
    <dgm:cxn modelId="{86DE345C-F302-4B01-B5B8-376151C0C326}" type="presOf" srcId="{150D8E79-5381-40AC-B4E7-3B10C2C6CF0A}" destId="{8F6345FC-15CE-4A68-B3DE-034E57309362}" srcOrd="0" destOrd="0" presId="urn:microsoft.com/office/officeart/2005/8/layout/hList3"/>
    <dgm:cxn modelId="{696EA110-BE3F-4AA7-9C03-620FA89E3209}" srcId="{498C9799-889A-4099-BDB7-B22DC51E2193}" destId="{150D8E79-5381-40AC-B4E7-3B10C2C6CF0A}" srcOrd="2" destOrd="0" parTransId="{6212A035-ED5F-403B-A47C-890AA7CCE069}" sibTransId="{0D8F65B9-9342-4C30-A294-67DFE4011E28}"/>
    <dgm:cxn modelId="{EAD90509-F86C-4D4A-BF79-2249DB20D547}" srcId="{D29EA080-57A1-411F-B6CE-755C3FB85F83}" destId="{498C9799-889A-4099-BDB7-B22DC51E2193}" srcOrd="0" destOrd="0" parTransId="{C07DDD85-FBF1-4083-BAE6-D2A8023CE53D}" sibTransId="{4AE8D0B8-133A-4541-8E3A-9398A5DAD732}"/>
    <dgm:cxn modelId="{C26D8EB5-8CF6-4483-ACA8-896E547F2E3A}" srcId="{498C9799-889A-4099-BDB7-B22DC51E2193}" destId="{D00E5ADC-8581-401A-A86A-F0827D1B49E5}" srcOrd="0" destOrd="0" parTransId="{EBD30A45-CBE2-4689-A2CA-FB286C4F2C95}" sibTransId="{F558DDD0-548D-4ED4-AAEB-8362C135D5C4}"/>
    <dgm:cxn modelId="{69036C2A-C01D-4D1D-BD81-88693209A9FB}" srcId="{498C9799-889A-4099-BDB7-B22DC51E2193}" destId="{3FA69B2F-1CAE-4CD3-97E6-7517E0BC73B8}" srcOrd="3" destOrd="0" parTransId="{A9FD063F-516D-4AB2-98AA-506794428E9F}" sibTransId="{6547581C-448E-4EC5-8695-C9A5CDBA47CB}"/>
    <dgm:cxn modelId="{F1A191D7-1599-414C-BF09-B87D0CCBB733}" type="presParOf" srcId="{E29EAEDC-450E-435D-B5DB-F579CCC2C002}" destId="{42693504-B684-4483-AB5E-BBED1EC2D357}" srcOrd="0" destOrd="0" presId="urn:microsoft.com/office/officeart/2005/8/layout/hList3"/>
    <dgm:cxn modelId="{913C4532-CBD8-41E7-BC0A-FE8AB0CF9309}" type="presParOf" srcId="{E29EAEDC-450E-435D-B5DB-F579CCC2C002}" destId="{68A856BC-57E1-433E-8000-3A2819C35B28}" srcOrd="1" destOrd="0" presId="urn:microsoft.com/office/officeart/2005/8/layout/hList3"/>
    <dgm:cxn modelId="{17E14ECB-483F-4829-9B98-E50096D2825E}" type="presParOf" srcId="{68A856BC-57E1-433E-8000-3A2819C35B28}" destId="{E1616061-B2C9-4D4A-9382-B7C82E7CBF96}" srcOrd="0" destOrd="0" presId="urn:microsoft.com/office/officeart/2005/8/layout/hList3"/>
    <dgm:cxn modelId="{57DCAD40-8031-42B3-92A5-B0D226D3B979}" type="presParOf" srcId="{68A856BC-57E1-433E-8000-3A2819C35B28}" destId="{4F19CF91-6451-4C27-9226-7FFF0547919E}" srcOrd="1" destOrd="0" presId="urn:microsoft.com/office/officeart/2005/8/layout/hList3"/>
    <dgm:cxn modelId="{5EBCE549-723C-419C-AA96-EB988EFA92F3}" type="presParOf" srcId="{68A856BC-57E1-433E-8000-3A2819C35B28}" destId="{8F6345FC-15CE-4A68-B3DE-034E57309362}" srcOrd="2" destOrd="0" presId="urn:microsoft.com/office/officeart/2005/8/layout/hList3"/>
    <dgm:cxn modelId="{A9EDE67A-60BD-4B4E-97D0-FC137ACFCA12}" type="presParOf" srcId="{68A856BC-57E1-433E-8000-3A2819C35B28}" destId="{B9192565-E547-4B94-87F4-3F50658609BD}" srcOrd="3" destOrd="0" presId="urn:microsoft.com/office/officeart/2005/8/layout/hList3"/>
    <dgm:cxn modelId="{7722E464-DCFC-4035-97FA-CF22BBF7C195}" type="presParOf" srcId="{68A856BC-57E1-433E-8000-3A2819C35B28}" destId="{6FF51985-E666-497B-B1EA-2DB180B38FB4}" srcOrd="4" destOrd="0" presId="urn:microsoft.com/office/officeart/2005/8/layout/hList3"/>
    <dgm:cxn modelId="{FDB9E77F-CD1C-4269-B9D8-8A3888F42525}" type="presParOf" srcId="{E29EAEDC-450E-435D-B5DB-F579CCC2C002}" destId="{329E45BA-FE2D-4117-8861-DFA6BE67FFAA}"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693504-B684-4483-AB5E-BBED1EC2D357}">
      <dsp:nvSpPr>
        <dsp:cNvPr id="0" name=""/>
        <dsp:cNvSpPr/>
      </dsp:nvSpPr>
      <dsp:spPr>
        <a:xfrm>
          <a:off x="0" y="0"/>
          <a:ext cx="11844998" cy="1548852"/>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en-US" sz="4200" kern="1200" dirty="0" smtClean="0"/>
            <a:t>ONE ETHICS ASSIGNMENT AND FIVE PROGRAMMING ASSIGNMENTS IN A SECURE LABRATORY</a:t>
          </a:r>
          <a:endParaRPr lang="en-US" sz="4200" kern="1200" dirty="0"/>
        </a:p>
      </dsp:txBody>
      <dsp:txXfrm>
        <a:off x="0" y="0"/>
        <a:ext cx="11844998" cy="1548852"/>
      </dsp:txXfrm>
    </dsp:sp>
    <dsp:sp modelId="{E1616061-B2C9-4D4A-9382-B7C82E7CBF96}">
      <dsp:nvSpPr>
        <dsp:cNvPr id="0" name=""/>
        <dsp:cNvSpPr/>
      </dsp:nvSpPr>
      <dsp:spPr>
        <a:xfrm>
          <a:off x="1445" y="1548852"/>
          <a:ext cx="2368421" cy="32525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Ethical Assignment</a:t>
          </a:r>
          <a:endParaRPr lang="en-US" sz="3400" kern="1200" dirty="0"/>
        </a:p>
      </dsp:txBody>
      <dsp:txXfrm>
        <a:off x="1445" y="1548852"/>
        <a:ext cx="2368421" cy="3252591"/>
      </dsp:txXfrm>
    </dsp:sp>
    <dsp:sp modelId="{4F19CF91-6451-4C27-9226-7FFF0547919E}">
      <dsp:nvSpPr>
        <dsp:cNvPr id="0" name=""/>
        <dsp:cNvSpPr/>
      </dsp:nvSpPr>
      <dsp:spPr>
        <a:xfrm>
          <a:off x="2369867" y="1548852"/>
          <a:ext cx="2368421" cy="32525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Spyware Offensive</a:t>
          </a:r>
          <a:endParaRPr lang="en-US" sz="3400" kern="1200" dirty="0"/>
        </a:p>
      </dsp:txBody>
      <dsp:txXfrm>
        <a:off x="2369867" y="1548852"/>
        <a:ext cx="2368421" cy="3252591"/>
      </dsp:txXfrm>
    </dsp:sp>
    <dsp:sp modelId="{8F6345FC-15CE-4A68-B3DE-034E57309362}">
      <dsp:nvSpPr>
        <dsp:cNvPr id="0" name=""/>
        <dsp:cNvSpPr/>
      </dsp:nvSpPr>
      <dsp:spPr>
        <a:xfrm>
          <a:off x="4738288" y="1548852"/>
          <a:ext cx="2368421" cy="32525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err="1" smtClean="0"/>
            <a:t>Spware</a:t>
          </a:r>
          <a:r>
            <a:rPr lang="en-US" sz="3400" kern="1200" dirty="0" smtClean="0"/>
            <a:t> Defensive</a:t>
          </a:r>
          <a:endParaRPr lang="en-US" sz="3400" kern="1200" dirty="0"/>
        </a:p>
      </dsp:txBody>
      <dsp:txXfrm>
        <a:off x="4738288" y="1548852"/>
        <a:ext cx="2368421" cy="3252591"/>
      </dsp:txXfrm>
    </dsp:sp>
    <dsp:sp modelId="{B9192565-E547-4B94-87F4-3F50658609BD}">
      <dsp:nvSpPr>
        <dsp:cNvPr id="0" name=""/>
        <dsp:cNvSpPr/>
      </dsp:nvSpPr>
      <dsp:spPr>
        <a:xfrm>
          <a:off x="7106709" y="1548852"/>
          <a:ext cx="2368421" cy="32525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Spam Offensive</a:t>
          </a:r>
          <a:endParaRPr lang="en-US" sz="3400" kern="1200" dirty="0"/>
        </a:p>
      </dsp:txBody>
      <dsp:txXfrm>
        <a:off x="7106709" y="1548852"/>
        <a:ext cx="2368421" cy="3252591"/>
      </dsp:txXfrm>
    </dsp:sp>
    <dsp:sp modelId="{6FF51985-E666-497B-B1EA-2DB180B38FB4}">
      <dsp:nvSpPr>
        <dsp:cNvPr id="0" name=""/>
        <dsp:cNvSpPr/>
      </dsp:nvSpPr>
      <dsp:spPr>
        <a:xfrm>
          <a:off x="9475130" y="1548852"/>
          <a:ext cx="2368421" cy="32525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Spam Defensive</a:t>
          </a:r>
          <a:endParaRPr lang="en-US" sz="3400" kern="1200" dirty="0"/>
        </a:p>
      </dsp:txBody>
      <dsp:txXfrm>
        <a:off x="9475130" y="1548852"/>
        <a:ext cx="2368421" cy="3252591"/>
      </dsp:txXfrm>
    </dsp:sp>
    <dsp:sp modelId="{329E45BA-FE2D-4117-8861-DFA6BE67FFAA}">
      <dsp:nvSpPr>
        <dsp:cNvPr id="0" name=""/>
        <dsp:cNvSpPr/>
      </dsp:nvSpPr>
      <dsp:spPr>
        <a:xfrm>
          <a:off x="0" y="4801443"/>
          <a:ext cx="11844998" cy="361399"/>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FB5F8DA8-3979-4752-8126-5D7E48AA6D6F}" type="datetimeFigureOut">
              <a:rPr lang="en-US" smtClean="0"/>
              <a:t>11/13/2014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B905F18-9B8C-4675-A8B8-D92475620E2E}" type="slidenum">
              <a:rPr lang="en-US" smtClean="0"/>
              <a:t>‹#›</a:t>
            </a:fld>
            <a:endParaRPr lang="en-US"/>
          </a:p>
        </p:txBody>
      </p:sp>
    </p:spTree>
    <p:extLst>
      <p:ext uri="{BB962C8B-B14F-4D97-AF65-F5344CB8AC3E}">
        <p14:creationId xmlns:p14="http://schemas.microsoft.com/office/powerpoint/2010/main" val="2939077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Malware has now placed us into a position where we need to consider other alternatives.  A few people of education have realized this and have introduced new methods of learning in the fields of computer science.  Their main goals are common in nature.  To teach how malware works so that can better prepare our future professionals.  Let’s take a look at them now…  </a:t>
            </a:r>
          </a:p>
        </p:txBody>
      </p:sp>
      <p:sp>
        <p:nvSpPr>
          <p:cNvPr id="4" name="Slide Number Placeholder 3"/>
          <p:cNvSpPr>
            <a:spLocks noGrp="1"/>
          </p:cNvSpPr>
          <p:nvPr>
            <p:ph type="sldNum" sz="quarter" idx="10"/>
          </p:nvPr>
        </p:nvSpPr>
        <p:spPr/>
        <p:txBody>
          <a:bodyPr/>
          <a:lstStyle/>
          <a:p>
            <a:fld id="{EB905F18-9B8C-4675-A8B8-D92475620E2E}" type="slidenum">
              <a:rPr lang="en-US" smtClean="0"/>
              <a:t>1</a:t>
            </a:fld>
            <a:endParaRPr lang="en-US"/>
          </a:p>
        </p:txBody>
      </p:sp>
    </p:spTree>
    <p:extLst>
      <p:ext uri="{BB962C8B-B14F-4D97-AF65-F5344CB8AC3E}">
        <p14:creationId xmlns:p14="http://schemas.microsoft.com/office/powerpoint/2010/main" val="2227103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 the course divided into slices shown on</a:t>
            </a:r>
            <a:r>
              <a:rPr lang="en-US" baseline="0" dirty="0" smtClean="0"/>
              <a:t> the pie graph.  We will go through the slices with you now.</a:t>
            </a:r>
            <a:endParaRPr lang="en-US" dirty="0" smtClean="0"/>
          </a:p>
          <a:p>
            <a:endParaRPr lang="en-US" dirty="0" smtClean="0"/>
          </a:p>
          <a:p>
            <a:r>
              <a:rPr lang="en-US" dirty="0" smtClean="0"/>
              <a:t>Introduction </a:t>
            </a:r>
            <a:r>
              <a:rPr lang="en-US" dirty="0" smtClean="0"/>
              <a:t>(</a:t>
            </a:r>
            <a:r>
              <a:rPr lang="en-US" dirty="0" smtClean="0"/>
              <a:t>3% PORTION) </a:t>
            </a:r>
            <a:endParaRPr lang="en-US" dirty="0" smtClean="0"/>
          </a:p>
          <a:p>
            <a:r>
              <a:rPr lang="en-US" dirty="0" smtClean="0"/>
              <a:t>( INVOLVES: Laboratory </a:t>
            </a:r>
            <a:r>
              <a:rPr lang="en-US" dirty="0" smtClean="0"/>
              <a:t>protocol, Legal </a:t>
            </a:r>
            <a:r>
              <a:rPr lang="en-US" dirty="0" smtClean="0"/>
              <a:t>Agreements, </a:t>
            </a:r>
            <a:r>
              <a:rPr lang="en-US" dirty="0" smtClean="0"/>
              <a:t>Professionalism ) </a:t>
            </a:r>
          </a:p>
          <a:p>
            <a:r>
              <a:rPr lang="en-US" dirty="0" smtClean="0"/>
              <a:t>Lab Protocol is about </a:t>
            </a:r>
            <a:r>
              <a:rPr lang="en-US" dirty="0" smtClean="0"/>
              <a:t>behavior </a:t>
            </a:r>
            <a:r>
              <a:rPr lang="en-US" dirty="0" smtClean="0"/>
              <a:t>in the lab.  Applied to students, teachers and anyone involved in its maintenance.  Treatment of the lab is like a biohazard area.  Legal </a:t>
            </a:r>
            <a:r>
              <a:rPr lang="en-US" dirty="0" smtClean="0"/>
              <a:t>Agreements are </a:t>
            </a:r>
            <a:r>
              <a:rPr lang="en-US" dirty="0" smtClean="0"/>
              <a:t>signed by the students.  </a:t>
            </a:r>
            <a:r>
              <a:rPr lang="en-US" dirty="0" smtClean="0"/>
              <a:t>Professionalism is included </a:t>
            </a:r>
            <a:r>
              <a:rPr lang="en-US" dirty="0" smtClean="0"/>
              <a:t>due to imagery that is found in the same environments of spam and spyware.  Students are warned ahead of time to deal with it appropriately.</a:t>
            </a:r>
          </a:p>
          <a:p>
            <a:endParaRPr lang="en-US" dirty="0" smtClean="0"/>
          </a:p>
          <a:p>
            <a:r>
              <a:rPr lang="en-US" dirty="0" smtClean="0"/>
              <a:t>Definitions of spam and spyware (</a:t>
            </a:r>
            <a:r>
              <a:rPr lang="en-US" dirty="0" smtClean="0"/>
              <a:t>3% PORTION)</a:t>
            </a:r>
            <a:endParaRPr lang="en-US" dirty="0" smtClean="0"/>
          </a:p>
          <a:p>
            <a:r>
              <a:rPr lang="en-US" dirty="0" smtClean="0"/>
              <a:t>What constitutes spam and spyware.  An overlook at all software to see if it would fall into the category.  Official definitions are supplied later.</a:t>
            </a:r>
          </a:p>
          <a:p>
            <a:endParaRPr lang="en-US" dirty="0" smtClean="0"/>
          </a:p>
          <a:p>
            <a:r>
              <a:rPr lang="en-US" dirty="0" smtClean="0"/>
              <a:t>Ethics (8</a:t>
            </a:r>
            <a:r>
              <a:rPr lang="en-US" dirty="0" smtClean="0"/>
              <a:t>% PORTION) </a:t>
            </a:r>
            <a:endParaRPr lang="en-US" dirty="0" smtClean="0"/>
          </a:p>
          <a:p>
            <a:r>
              <a:rPr lang="en-US" dirty="0" smtClean="0"/>
              <a:t>( INVOLVES: </a:t>
            </a:r>
            <a:r>
              <a:rPr lang="en-US" dirty="0" smtClean="0"/>
              <a:t>General ethical theories, recognizing ethical problems, ethical decision making, sample ethical problems, professional codes of ethics and conduct, ACM code of Conduct, IEEE, Canadian Marketing Association ) </a:t>
            </a:r>
          </a:p>
          <a:p>
            <a:r>
              <a:rPr lang="en-US" dirty="0" smtClean="0"/>
              <a:t>It’s assumed </a:t>
            </a:r>
            <a:r>
              <a:rPr lang="en-US" dirty="0" smtClean="0"/>
              <a:t>that students have little to no training in ethics.  Start with general ethical theories.  Progresses into more specialized codes.  </a:t>
            </a:r>
            <a:r>
              <a:rPr lang="en-US" dirty="0" smtClean="0"/>
              <a:t>A written ethics </a:t>
            </a:r>
            <a:r>
              <a:rPr lang="en-US" dirty="0" smtClean="0"/>
              <a:t>assignment is completed.</a:t>
            </a:r>
          </a:p>
          <a:p>
            <a:endParaRPr lang="en-US" dirty="0" smtClean="0"/>
          </a:p>
          <a:p>
            <a:r>
              <a:rPr lang="en-US" dirty="0" smtClean="0"/>
              <a:t>Spam and spyware law (11</a:t>
            </a:r>
            <a:r>
              <a:rPr lang="en-US" dirty="0" smtClean="0"/>
              <a:t>% PORTION) </a:t>
            </a:r>
            <a:endParaRPr lang="en-US" dirty="0" smtClean="0"/>
          </a:p>
          <a:p>
            <a:r>
              <a:rPr lang="en-US" dirty="0" smtClean="0"/>
              <a:t>( INVOLVES: </a:t>
            </a:r>
            <a:r>
              <a:rPr lang="en-US" dirty="0" smtClean="0"/>
              <a:t>Canada, Australia, United States )</a:t>
            </a:r>
          </a:p>
          <a:p>
            <a:r>
              <a:rPr lang="en-US" dirty="0" smtClean="0"/>
              <a:t>Laws change rapidly.  Examine existing and future legislation.  Any cases of breaking laws are </a:t>
            </a:r>
            <a:r>
              <a:rPr lang="en-US" dirty="0" smtClean="0"/>
              <a:t>noted.  Laws</a:t>
            </a:r>
            <a:r>
              <a:rPr lang="en-US" baseline="0" dirty="0" smtClean="0"/>
              <a:t> and ethics</a:t>
            </a:r>
            <a:r>
              <a:rPr lang="en-US" dirty="0" smtClean="0"/>
              <a:t> </a:t>
            </a:r>
            <a:r>
              <a:rPr lang="en-US" dirty="0" smtClean="0"/>
              <a:t>are presented prior to any programming.  This ensures a more secure environment by bringing attention to students on their possible actions.</a:t>
            </a:r>
          </a:p>
          <a:p>
            <a:endParaRPr lang="en-US" dirty="0" smtClean="0"/>
          </a:p>
          <a:p>
            <a:r>
              <a:rPr lang="en-US" dirty="0" smtClean="0"/>
              <a:t>Spyware (23</a:t>
            </a:r>
            <a:r>
              <a:rPr lang="en-US" dirty="0" smtClean="0"/>
              <a:t>% PORTION, LARGEST)</a:t>
            </a:r>
            <a:endParaRPr lang="en-US" dirty="0" smtClean="0"/>
          </a:p>
          <a:p>
            <a:r>
              <a:rPr lang="en-US" dirty="0" smtClean="0"/>
              <a:t>Covers history, anti-virus and anti-spyware vendors, why it exists, how it gets onto a computer, spyware capabilities and countermeasures, keylogging defenses, startup hooks, hiding and forms of obfuscation, and much more </a:t>
            </a:r>
          </a:p>
          <a:p>
            <a:endParaRPr lang="en-US" dirty="0" smtClean="0"/>
          </a:p>
          <a:p>
            <a:r>
              <a:rPr lang="en-US" dirty="0" smtClean="0"/>
              <a:t>Phishing ( 15</a:t>
            </a:r>
            <a:r>
              <a:rPr lang="en-US" dirty="0" smtClean="0"/>
              <a:t>% PORTION </a:t>
            </a:r>
            <a:r>
              <a:rPr lang="en-US" dirty="0" smtClean="0"/>
              <a:t>) </a:t>
            </a:r>
          </a:p>
          <a:p>
            <a:r>
              <a:rPr lang="en-US" dirty="0" smtClean="0"/>
              <a:t>Teaches history, social engineering, specialized forms, </a:t>
            </a:r>
            <a:r>
              <a:rPr lang="en-US" dirty="0" err="1" smtClean="0"/>
              <a:t>url</a:t>
            </a:r>
            <a:r>
              <a:rPr lang="en-US" dirty="0" smtClean="0"/>
              <a:t> tricks, pharming methods, infrastructure for phishing, anti-phishing techniques,  and much more</a:t>
            </a:r>
          </a:p>
          <a:p>
            <a:endParaRPr lang="en-US" dirty="0" smtClean="0"/>
          </a:p>
          <a:p>
            <a:r>
              <a:rPr lang="en-US" dirty="0" smtClean="0"/>
              <a:t>Fraud (4</a:t>
            </a:r>
            <a:r>
              <a:rPr lang="en-US" dirty="0" smtClean="0"/>
              <a:t>% PORTION)</a:t>
            </a:r>
            <a:endParaRPr lang="en-US" dirty="0" smtClean="0"/>
          </a:p>
          <a:p>
            <a:r>
              <a:rPr lang="en-US" dirty="0" smtClean="0"/>
              <a:t>Advance fee fraud </a:t>
            </a:r>
            <a:r>
              <a:rPr lang="en-US" dirty="0" smtClean="0"/>
              <a:t>(aka</a:t>
            </a:r>
            <a:r>
              <a:rPr lang="en-US" baseline="0" dirty="0" smtClean="0"/>
              <a:t> </a:t>
            </a:r>
            <a:r>
              <a:rPr lang="en-US" dirty="0" smtClean="0"/>
              <a:t>419 </a:t>
            </a:r>
            <a:r>
              <a:rPr lang="en-US" dirty="0" smtClean="0"/>
              <a:t>scams), various types of online scams and money laundering</a:t>
            </a:r>
          </a:p>
          <a:p>
            <a:endParaRPr lang="en-US" dirty="0" smtClean="0"/>
          </a:p>
          <a:p>
            <a:r>
              <a:rPr lang="en-US" dirty="0" smtClean="0"/>
              <a:t>Email (7</a:t>
            </a:r>
            <a:r>
              <a:rPr lang="en-US" dirty="0" smtClean="0"/>
              <a:t>% PORTION)</a:t>
            </a:r>
            <a:endParaRPr lang="en-US" dirty="0" smtClean="0"/>
          </a:p>
          <a:p>
            <a:r>
              <a:rPr lang="en-US" dirty="0" smtClean="0"/>
              <a:t>Involves</a:t>
            </a:r>
            <a:r>
              <a:rPr lang="en-US" baseline="0" dirty="0" smtClean="0"/>
              <a:t> m</a:t>
            </a:r>
            <a:r>
              <a:rPr lang="en-US" dirty="0" smtClean="0"/>
              <a:t>ail </a:t>
            </a:r>
            <a:r>
              <a:rPr lang="en-US" dirty="0" smtClean="0"/>
              <a:t>system architecture, routing , DNS, SMTP transactions and mail envelopes and headers</a:t>
            </a:r>
          </a:p>
          <a:p>
            <a:endParaRPr lang="en-US" dirty="0" smtClean="0"/>
          </a:p>
          <a:p>
            <a:r>
              <a:rPr lang="en-US" dirty="0" smtClean="0"/>
              <a:t>Spam (12% PORTION)</a:t>
            </a:r>
            <a:endParaRPr lang="en-US" dirty="0" smtClean="0"/>
          </a:p>
          <a:p>
            <a:r>
              <a:rPr lang="en-US" dirty="0" smtClean="0"/>
              <a:t>Primer </a:t>
            </a:r>
            <a:r>
              <a:rPr lang="en-US" dirty="0" smtClean="0"/>
              <a:t>on spam while using real life examples, amassing email addresses, </a:t>
            </a:r>
            <a:r>
              <a:rPr lang="en-US" dirty="0" smtClean="0"/>
              <a:t>anti-harvesting </a:t>
            </a:r>
            <a:r>
              <a:rPr lang="en-US" dirty="0" smtClean="0"/>
              <a:t>techniques and harvester countermeasures, cleaning and verifying email lists, bulk email software techniques, open </a:t>
            </a:r>
            <a:r>
              <a:rPr lang="en-US" dirty="0" smtClean="0"/>
              <a:t>relays, </a:t>
            </a:r>
            <a:r>
              <a:rPr lang="en-US" dirty="0" smtClean="0"/>
              <a:t>open proxies, zombies and much more</a:t>
            </a:r>
          </a:p>
          <a:p>
            <a:endParaRPr lang="en-US" dirty="0" smtClean="0"/>
          </a:p>
          <a:p>
            <a:r>
              <a:rPr lang="en-US" dirty="0" smtClean="0"/>
              <a:t>Anti-Spam (15</a:t>
            </a:r>
            <a:r>
              <a:rPr lang="en-US" dirty="0" smtClean="0"/>
              <a:t>% PORTION)</a:t>
            </a:r>
            <a:endParaRPr lang="en-US" dirty="0" smtClean="0"/>
          </a:p>
          <a:p>
            <a:r>
              <a:rPr lang="en-US" dirty="0" smtClean="0"/>
              <a:t>Manual spam tracking methods, white and grey listing, </a:t>
            </a:r>
            <a:r>
              <a:rPr lang="en-US" dirty="0" err="1" smtClean="0"/>
              <a:t>tarpits</a:t>
            </a:r>
            <a:r>
              <a:rPr lang="en-US" dirty="0" smtClean="0"/>
              <a:t>, proof-of-work systems, sender policy framework, filter-evasion used by spammers and much more</a:t>
            </a:r>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10</a:t>
            </a:fld>
            <a:endParaRPr lang="en-US"/>
          </a:p>
        </p:txBody>
      </p:sp>
    </p:spTree>
    <p:extLst>
      <p:ext uri="{BB962C8B-B14F-4D97-AF65-F5344CB8AC3E}">
        <p14:creationId xmlns:p14="http://schemas.microsoft.com/office/powerpoint/2010/main" val="2162171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we have gone through the main segments</a:t>
            </a:r>
            <a:r>
              <a:rPr lang="en-US" baseline="0" dirty="0" smtClean="0"/>
              <a:t> on the course. There are also f</a:t>
            </a:r>
            <a:r>
              <a:rPr lang="en-US" dirty="0" smtClean="0"/>
              <a:t>ive </a:t>
            </a:r>
            <a:r>
              <a:rPr lang="en-US" dirty="0" smtClean="0"/>
              <a:t>assignments </a:t>
            </a:r>
            <a:r>
              <a:rPr lang="en-US" dirty="0" smtClean="0"/>
              <a:t>that are </a:t>
            </a:r>
            <a:r>
              <a:rPr lang="en-US" dirty="0" smtClean="0"/>
              <a:t>part of the Spam and Spyware </a:t>
            </a:r>
            <a:r>
              <a:rPr lang="en-US" dirty="0" smtClean="0"/>
              <a:t>course taught </a:t>
            </a:r>
            <a:r>
              <a:rPr lang="en-US" dirty="0" smtClean="0"/>
              <a:t>by Professor </a:t>
            </a:r>
            <a:r>
              <a:rPr lang="en-US" dirty="0" err="1" smtClean="0"/>
              <a:t>Aycock</a:t>
            </a:r>
            <a:r>
              <a:rPr lang="en-US" dirty="0" smtClean="0"/>
              <a:t>.  One of which is an ethics </a:t>
            </a:r>
            <a:r>
              <a:rPr lang="en-US" dirty="0" smtClean="0"/>
              <a:t>assignment that we touched on a little and is </a:t>
            </a:r>
            <a:r>
              <a:rPr lang="en-US" dirty="0" smtClean="0"/>
              <a:t>completed prior to the four that are programming based</a:t>
            </a:r>
            <a:r>
              <a:rPr lang="en-US" dirty="0" smtClean="0"/>
              <a:t>.</a:t>
            </a:r>
            <a:r>
              <a:rPr lang="en-US" baseline="0" dirty="0" smtClean="0"/>
              <a:t>  So starting with…</a:t>
            </a:r>
            <a:endParaRPr lang="en-US" dirty="0" smtClean="0"/>
          </a:p>
          <a:p>
            <a:r>
              <a:rPr lang="en-US" dirty="0" smtClean="0"/>
              <a:t>  </a:t>
            </a:r>
          </a:p>
          <a:p>
            <a:r>
              <a:rPr lang="en-US" dirty="0" smtClean="0"/>
              <a:t>Assignment 1: Ethics Assignment</a:t>
            </a:r>
          </a:p>
          <a:p>
            <a:r>
              <a:rPr lang="en-US" dirty="0" smtClean="0"/>
              <a:t>A written assignment completed by the student on ethics after the ethics portion of the course is taken.</a:t>
            </a:r>
          </a:p>
          <a:p>
            <a:endParaRPr lang="en-US" dirty="0" smtClean="0"/>
          </a:p>
          <a:p>
            <a:r>
              <a:rPr lang="en-US" dirty="0" smtClean="0"/>
              <a:t>Assignment 2: spyware/offensive. </a:t>
            </a:r>
          </a:p>
          <a:p>
            <a:r>
              <a:rPr lang="en-US" dirty="0" smtClean="0"/>
              <a:t>Writing spyware that </a:t>
            </a:r>
            <a:r>
              <a:rPr lang="en-US" dirty="0" smtClean="0"/>
              <a:t>installs </a:t>
            </a:r>
            <a:r>
              <a:rPr lang="en-US" dirty="0" smtClean="0"/>
              <a:t>a startup </a:t>
            </a:r>
            <a:r>
              <a:rPr lang="en-US" dirty="0" smtClean="0"/>
              <a:t>hook( basically starts when the operating</a:t>
            </a:r>
            <a:r>
              <a:rPr lang="en-US" baseline="0" dirty="0" smtClean="0"/>
              <a:t> systems turns on )</a:t>
            </a:r>
            <a:r>
              <a:rPr lang="en-US" dirty="0" smtClean="0"/>
              <a:t>, changes </a:t>
            </a:r>
            <a:r>
              <a:rPr lang="en-US" dirty="0" smtClean="0"/>
              <a:t>the browser start page, and </a:t>
            </a:r>
            <a:r>
              <a:rPr lang="en-US" dirty="0" smtClean="0"/>
              <a:t>performs </a:t>
            </a:r>
            <a:r>
              <a:rPr lang="en-US" dirty="0" smtClean="0"/>
              <a:t>keylogging. Keylogging </a:t>
            </a:r>
            <a:r>
              <a:rPr lang="en-US" dirty="0" smtClean="0"/>
              <a:t>is </a:t>
            </a:r>
            <a:r>
              <a:rPr lang="en-US" dirty="0" smtClean="0"/>
              <a:t>directed at the capture of the username and password used in the web browser to access a ﬁctitious bank’s web site.</a:t>
            </a:r>
          </a:p>
          <a:p>
            <a:endParaRPr lang="en-US" dirty="0" smtClean="0"/>
          </a:p>
          <a:p>
            <a:r>
              <a:rPr lang="en-US" dirty="0" smtClean="0"/>
              <a:t>Assignment 3: spyware/defensive. </a:t>
            </a:r>
          </a:p>
          <a:p>
            <a:r>
              <a:rPr lang="en-US" dirty="0" smtClean="0"/>
              <a:t>Students </a:t>
            </a:r>
            <a:r>
              <a:rPr lang="en-US" dirty="0" smtClean="0"/>
              <a:t>exchange </a:t>
            </a:r>
            <a:r>
              <a:rPr lang="en-US" dirty="0" smtClean="0"/>
              <a:t>their spyware from the previous assignment. They then </a:t>
            </a:r>
            <a:r>
              <a:rPr lang="en-US" dirty="0" smtClean="0"/>
              <a:t>develop </a:t>
            </a:r>
            <a:r>
              <a:rPr lang="en-US" dirty="0" smtClean="0"/>
              <a:t>anti-spyware software that accurately </a:t>
            </a:r>
            <a:r>
              <a:rPr lang="en-US" dirty="0" smtClean="0"/>
              <a:t>detects, </a:t>
            </a:r>
            <a:r>
              <a:rPr lang="en-US" dirty="0" err="1" smtClean="0"/>
              <a:t>identiﬁys</a:t>
            </a:r>
            <a:r>
              <a:rPr lang="en-US" dirty="0" smtClean="0"/>
              <a:t>, </a:t>
            </a:r>
            <a:r>
              <a:rPr lang="en-US" dirty="0" smtClean="0"/>
              <a:t>and </a:t>
            </a:r>
            <a:r>
              <a:rPr lang="en-US" dirty="0" smtClean="0"/>
              <a:t>removes </a:t>
            </a:r>
            <a:r>
              <a:rPr lang="en-US" dirty="0" smtClean="0"/>
              <a:t>all spyware samples.</a:t>
            </a:r>
          </a:p>
          <a:p>
            <a:r>
              <a:rPr lang="en-US" dirty="0" smtClean="0"/>
              <a:t>  </a:t>
            </a:r>
          </a:p>
          <a:p>
            <a:r>
              <a:rPr lang="en-US" dirty="0" smtClean="0"/>
              <a:t>Assignment 4: spam/offensive. </a:t>
            </a:r>
          </a:p>
          <a:p>
            <a:r>
              <a:rPr lang="en-US" dirty="0" smtClean="0"/>
              <a:t>Writing bulk mailing software that </a:t>
            </a:r>
            <a:r>
              <a:rPr lang="en-US" dirty="0" smtClean="0"/>
              <a:t>delivers </a:t>
            </a:r>
            <a:r>
              <a:rPr lang="en-US" dirty="0" smtClean="0"/>
              <a:t>messages directly to an SMTP server, optionally routing through an open proxy. Because laboratory constraints </a:t>
            </a:r>
            <a:r>
              <a:rPr lang="en-US" dirty="0" smtClean="0"/>
              <a:t>preclude students </a:t>
            </a:r>
            <a:r>
              <a:rPr lang="en-US" dirty="0" smtClean="0"/>
              <a:t>from sending a message to multiple recipients in any meaningful way, students instead sent multiple messages to one recipient. Spam and ham corpora (a subset of </a:t>
            </a:r>
            <a:r>
              <a:rPr lang="en-US" dirty="0" err="1" smtClean="0"/>
              <a:t>SpamAssassin’s</a:t>
            </a:r>
            <a:r>
              <a:rPr lang="en-US" dirty="0" smtClean="0"/>
              <a:t> </a:t>
            </a:r>
            <a:r>
              <a:rPr lang="en-US" dirty="0" smtClean="0"/>
              <a:t>structured set of texts for testing)</a:t>
            </a:r>
            <a:r>
              <a:rPr lang="en-US" baseline="0" dirty="0" smtClean="0"/>
              <a:t> </a:t>
            </a:r>
            <a:r>
              <a:rPr lang="en-US" dirty="0" smtClean="0"/>
              <a:t>are </a:t>
            </a:r>
            <a:r>
              <a:rPr lang="en-US" dirty="0" smtClean="0"/>
              <a:t>supplied for the students to transmit.</a:t>
            </a:r>
          </a:p>
          <a:p>
            <a:endParaRPr lang="en-US" dirty="0" smtClean="0"/>
          </a:p>
          <a:p>
            <a:r>
              <a:rPr lang="en-US" dirty="0" smtClean="0"/>
              <a:t>Assignment 5: spam/defensive. </a:t>
            </a:r>
          </a:p>
          <a:p>
            <a:r>
              <a:rPr lang="en-US" dirty="0" smtClean="0"/>
              <a:t>Once the email </a:t>
            </a:r>
            <a:r>
              <a:rPr lang="en-US" dirty="0" smtClean="0"/>
              <a:t>is </a:t>
            </a:r>
            <a:r>
              <a:rPr lang="en-US" dirty="0" smtClean="0"/>
              <a:t>delivered to some lucky </a:t>
            </a:r>
            <a:r>
              <a:rPr lang="en-US" dirty="0" smtClean="0"/>
              <a:t>recipient from the prior assignment, </a:t>
            </a:r>
            <a:r>
              <a:rPr lang="en-US" dirty="0" smtClean="0"/>
              <a:t>students </a:t>
            </a:r>
            <a:r>
              <a:rPr lang="en-US" dirty="0" smtClean="0"/>
              <a:t>develop </a:t>
            </a:r>
            <a:r>
              <a:rPr lang="en-US" dirty="0" smtClean="0"/>
              <a:t>a spam ﬁlter that </a:t>
            </a:r>
            <a:r>
              <a:rPr lang="en-US" dirty="0" smtClean="0"/>
              <a:t>sorts </a:t>
            </a:r>
            <a:r>
              <a:rPr lang="en-US" dirty="0" smtClean="0"/>
              <a:t>the recipient’s mailbox into spam and ham messages as accurately as possible.</a:t>
            </a:r>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11</a:t>
            </a:fld>
            <a:endParaRPr lang="en-US"/>
          </a:p>
        </p:txBody>
      </p:sp>
    </p:spTree>
    <p:extLst>
      <p:ext uri="{BB962C8B-B14F-4D97-AF65-F5344CB8AC3E}">
        <p14:creationId xmlns:p14="http://schemas.microsoft.com/office/powerpoint/2010/main" val="3323339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Much</a:t>
            </a:r>
            <a:r>
              <a:rPr lang="en-US" baseline="0" dirty="0" smtClean="0"/>
              <a:t> detail is placed into the course provided at the University of Calgary.  So now that you have an idea of what knowledge is gained, where do you go from here?  What does the future hold for someone with these unique abilities to counteract malicious software?  How will this ever help humanity?  </a:t>
            </a:r>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12</a:t>
            </a:fld>
            <a:endParaRPr lang="en-US"/>
          </a:p>
        </p:txBody>
      </p:sp>
    </p:spTree>
    <p:extLst>
      <p:ext uri="{BB962C8B-B14F-4D97-AF65-F5344CB8AC3E}">
        <p14:creationId xmlns:p14="http://schemas.microsoft.com/office/powerpoint/2010/main" val="2587757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t>George </a:t>
            </a:r>
            <a:r>
              <a:rPr lang="en-US" dirty="0" err="1" smtClean="0"/>
              <a:t>Ledin</a:t>
            </a:r>
            <a:r>
              <a:rPr lang="en-US" dirty="0" smtClean="0"/>
              <a:t>, a professor in the computer science field who is a trailblazer on malware design and defense education.  His course is called “Computer Security and </a:t>
            </a:r>
            <a:r>
              <a:rPr lang="en-US" dirty="0" err="1" smtClean="0"/>
              <a:t>Malware“at</a:t>
            </a:r>
            <a:r>
              <a:rPr lang="en-US" dirty="0" smtClean="0"/>
              <a:t> Sonoma State University in California.  He has been subject to the media for some time due to his involvement with the course.  Antivirus companies have shunned him calling “him” the nuisance instead of the malware that they aim to prevent.  On the other side, </a:t>
            </a:r>
            <a:r>
              <a:rPr lang="en-US" dirty="0" err="1" smtClean="0"/>
              <a:t>Ledin</a:t>
            </a:r>
            <a:r>
              <a:rPr lang="en-US" dirty="0" smtClean="0"/>
              <a:t> believes that antivirus products are of no worth whatsoever.</a:t>
            </a:r>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2</a:t>
            </a:fld>
            <a:endParaRPr lang="en-US"/>
          </a:p>
        </p:txBody>
      </p:sp>
    </p:spTree>
    <p:extLst>
      <p:ext uri="{BB962C8B-B14F-4D97-AF65-F5344CB8AC3E}">
        <p14:creationId xmlns:p14="http://schemas.microsoft.com/office/powerpoint/2010/main" val="3275988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 John </a:t>
            </a:r>
            <a:r>
              <a:rPr lang="en-US" dirty="0" err="1" smtClean="0"/>
              <a:t>Sullins</a:t>
            </a:r>
            <a:r>
              <a:rPr lang="en-US" dirty="0" smtClean="0"/>
              <a:t>, his responsibilities </a:t>
            </a:r>
            <a:r>
              <a:rPr lang="en-US" dirty="0"/>
              <a:t>lie in teaching computer ethics to classes alongside Mr. </a:t>
            </a:r>
            <a:r>
              <a:rPr lang="en-US" dirty="0" err="1"/>
              <a:t>Ledin</a:t>
            </a:r>
            <a:r>
              <a:rPr lang="en-US" dirty="0"/>
              <a:t>.  He specializes in philosophical issues of artificial intelligence/robotics, engineering ethics, philosophy of technology, and more.  He is also a certified Military Master at Arms and winner of the 2011 Herbert A. Simon Award.  Professor </a:t>
            </a:r>
            <a:r>
              <a:rPr lang="en-US" dirty="0" err="1"/>
              <a:t>Ledin</a:t>
            </a:r>
            <a:r>
              <a:rPr lang="en-US" dirty="0"/>
              <a:t> and Dr. </a:t>
            </a:r>
            <a:r>
              <a:rPr lang="en-US" dirty="0" err="1"/>
              <a:t>Sullins</a:t>
            </a:r>
            <a:r>
              <a:rPr lang="en-US" dirty="0"/>
              <a:t> agreed before beginning the curriculum that ethics would need to be stressed given the circumstances of the content.</a:t>
            </a:r>
          </a:p>
        </p:txBody>
      </p:sp>
      <p:sp>
        <p:nvSpPr>
          <p:cNvPr id="4" name="Slide Number Placeholder 3"/>
          <p:cNvSpPr>
            <a:spLocks noGrp="1"/>
          </p:cNvSpPr>
          <p:nvPr>
            <p:ph type="sldNum" sz="quarter" idx="10"/>
          </p:nvPr>
        </p:nvSpPr>
        <p:spPr/>
        <p:txBody>
          <a:bodyPr/>
          <a:lstStyle/>
          <a:p>
            <a:fld id="{EB905F18-9B8C-4675-A8B8-D92475620E2E}" type="slidenum">
              <a:rPr lang="en-US" smtClean="0"/>
              <a:t>3</a:t>
            </a:fld>
            <a:endParaRPr lang="en-US"/>
          </a:p>
        </p:txBody>
      </p:sp>
    </p:spTree>
    <p:extLst>
      <p:ext uri="{BB962C8B-B14F-4D97-AF65-F5344CB8AC3E}">
        <p14:creationId xmlns:p14="http://schemas.microsoft.com/office/powerpoint/2010/main" val="3424454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Professor John </a:t>
            </a:r>
            <a:r>
              <a:rPr lang="en-US" dirty="0" err="1" smtClean="0"/>
              <a:t>Aycock</a:t>
            </a:r>
            <a:r>
              <a:rPr lang="en-US" dirty="0" smtClean="0"/>
              <a:t> teaches a course developed in 2005 called “Spam and Spyware” that we will highlight later on.  At the time of its development it was the only one known in existence. Similar to </a:t>
            </a:r>
            <a:r>
              <a:rPr lang="en-US" dirty="0" err="1" smtClean="0"/>
              <a:t>Ledin’s</a:t>
            </a:r>
            <a:r>
              <a:rPr lang="en-US" dirty="0" smtClean="0"/>
              <a:t> theory on learning the development process of malicious code, Professor </a:t>
            </a:r>
            <a:r>
              <a:rPr lang="en-US" dirty="0" err="1" smtClean="0"/>
              <a:t>Aycock</a:t>
            </a:r>
            <a:r>
              <a:rPr lang="en-US" dirty="0" smtClean="0"/>
              <a:t> believes the more that is known about malware, the better prepared we will be to defend against it.  Also he stresses that places of higher learning should be more responsible for handing out education on this subject matter as it is very difficult to find specific resources alone.</a:t>
            </a:r>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4</a:t>
            </a:fld>
            <a:endParaRPr lang="en-US"/>
          </a:p>
        </p:txBody>
      </p:sp>
    </p:spTree>
    <p:extLst>
      <p:ext uri="{BB962C8B-B14F-4D97-AF65-F5344CB8AC3E}">
        <p14:creationId xmlns:p14="http://schemas.microsoft.com/office/powerpoint/2010/main" val="952175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dive into the malware specific courses offered by some of these professors, we will look at the side requirements that are essential to them.  Ethics.  Dangerous knowledge is </a:t>
            </a:r>
            <a:r>
              <a:rPr lang="en-US" dirty="0" smtClean="0"/>
              <a:t>how </a:t>
            </a:r>
            <a:r>
              <a:rPr lang="en-US" dirty="0" err="1" smtClean="0"/>
              <a:t>Dr.John</a:t>
            </a:r>
            <a:r>
              <a:rPr lang="en-US" dirty="0" smtClean="0"/>
              <a:t> </a:t>
            </a:r>
            <a:r>
              <a:rPr lang="en-US" dirty="0" err="1"/>
              <a:t>Sullins</a:t>
            </a:r>
            <a:r>
              <a:rPr lang="en-US" dirty="0"/>
              <a:t> describes the act of malware programming and in cases where it’s taught requires special consideration on ethics.  He alone is responsible for embedding concepts of right and wrong into the </a:t>
            </a:r>
            <a:r>
              <a:rPr lang="en-US" dirty="0" smtClean="0"/>
              <a:t>student minds </a:t>
            </a:r>
            <a:r>
              <a:rPr lang="en-US" dirty="0"/>
              <a:t>that </a:t>
            </a:r>
            <a:r>
              <a:rPr lang="en-US" dirty="0" smtClean="0"/>
              <a:t>attend </a:t>
            </a:r>
            <a:r>
              <a:rPr lang="en-US" dirty="0"/>
              <a:t>Professor </a:t>
            </a:r>
            <a:r>
              <a:rPr lang="en-US" dirty="0" err="1"/>
              <a:t>Ledin’s</a:t>
            </a:r>
            <a:r>
              <a:rPr lang="en-US" dirty="0"/>
              <a:t> computer science program.  Learning the art of malware in his words require firewalls of both technical and moral nature. </a:t>
            </a:r>
          </a:p>
        </p:txBody>
      </p:sp>
      <p:sp>
        <p:nvSpPr>
          <p:cNvPr id="4" name="Slide Number Placeholder 3"/>
          <p:cNvSpPr>
            <a:spLocks noGrp="1"/>
          </p:cNvSpPr>
          <p:nvPr>
            <p:ph type="sldNum" sz="quarter" idx="10"/>
          </p:nvPr>
        </p:nvSpPr>
        <p:spPr/>
        <p:txBody>
          <a:bodyPr/>
          <a:lstStyle/>
          <a:p>
            <a:fld id="{EB905F18-9B8C-4675-A8B8-D92475620E2E}" type="slidenum">
              <a:rPr lang="en-US" smtClean="0"/>
              <a:t>5</a:t>
            </a:fld>
            <a:endParaRPr lang="en-US"/>
          </a:p>
        </p:txBody>
      </p:sp>
    </p:spTree>
    <p:extLst>
      <p:ext uri="{BB962C8B-B14F-4D97-AF65-F5344CB8AC3E}">
        <p14:creationId xmlns:p14="http://schemas.microsoft.com/office/powerpoint/2010/main" val="4273165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Why is this necessary you might ask?  Consider from the brief history we looked at and what capabilities some of the malware possessed.  If you were taught a method on how to bypass every single antivirus program created, would you be tempted to create the software and utilize it for your own purposes?  You may be easily swayed or become corrupt with the knowledge your given and use it for self gain.  Depending on your own morals the direction is either way.  In order for education to be successful with its malware teaching endeavors, ethics must reinforce the minds of students who will be planted deep in its roots. </a:t>
            </a:r>
            <a:endParaRPr lang="en-US" b="0" dirty="0" smtClean="0">
              <a:effectLst/>
            </a:endParaRPr>
          </a:p>
          <a:p>
            <a:r>
              <a:rPr lang="en-US" dirty="0"/>
              <a:t>Working with malware even for the best of intentions still requires someone to think like the developer who created it.  Human nature would say the more you think like a person who developed a program to steal information or break security measures, the more your own </a:t>
            </a:r>
            <a:r>
              <a:rPr lang="en-US" dirty="0" err="1"/>
              <a:t>judgement</a:t>
            </a:r>
            <a:r>
              <a:rPr lang="en-US" dirty="0"/>
              <a:t> changes.  A skill ethics can develop is to keep those two worlds separate in one’s own mind.  </a:t>
            </a:r>
          </a:p>
        </p:txBody>
      </p:sp>
      <p:sp>
        <p:nvSpPr>
          <p:cNvPr id="4" name="Slide Number Placeholder 3"/>
          <p:cNvSpPr>
            <a:spLocks noGrp="1"/>
          </p:cNvSpPr>
          <p:nvPr>
            <p:ph type="sldNum" sz="quarter" idx="10"/>
          </p:nvPr>
        </p:nvSpPr>
        <p:spPr/>
        <p:txBody>
          <a:bodyPr/>
          <a:lstStyle/>
          <a:p>
            <a:fld id="{EB905F18-9B8C-4675-A8B8-D92475620E2E}" type="slidenum">
              <a:rPr lang="en-US" smtClean="0"/>
              <a:t>6</a:t>
            </a:fld>
            <a:endParaRPr lang="en-US"/>
          </a:p>
        </p:txBody>
      </p:sp>
    </p:spTree>
    <p:extLst>
      <p:ext uri="{BB962C8B-B14F-4D97-AF65-F5344CB8AC3E}">
        <p14:creationId xmlns:p14="http://schemas.microsoft.com/office/powerpoint/2010/main" val="2783917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t>Now</a:t>
            </a:r>
            <a:r>
              <a:rPr lang="en-US" baseline="0" dirty="0" smtClean="0"/>
              <a:t> some example methods on how ethics are taught to students!</a:t>
            </a:r>
            <a:endParaRPr lang="en-US" dirty="0" smtClean="0"/>
          </a:p>
          <a:p>
            <a:pPr rtl="0"/>
            <a:endParaRPr lang="en-US" dirty="0" smtClean="0"/>
          </a:p>
          <a:p>
            <a:pPr rtl="0"/>
            <a:r>
              <a:rPr lang="en-US" dirty="0" smtClean="0"/>
              <a:t>Basic </a:t>
            </a:r>
            <a:r>
              <a:rPr lang="en-US" dirty="0"/>
              <a:t>concepts:</a:t>
            </a:r>
            <a:endParaRPr lang="en-US" b="0" dirty="0" smtClean="0">
              <a:effectLst/>
            </a:endParaRPr>
          </a:p>
          <a:p>
            <a:pPr rtl="0"/>
            <a:r>
              <a:rPr lang="en-US" dirty="0"/>
              <a:t>Starting place for students is the </a:t>
            </a:r>
            <a:r>
              <a:rPr lang="en-US" dirty="0" smtClean="0"/>
              <a:t>Association of Computing Machinery (abbr. ACM) </a:t>
            </a:r>
            <a:r>
              <a:rPr lang="en-US" dirty="0"/>
              <a:t>Code of Ethics.  This is a code that contains 24 crucial statements describing ethical issues a professional may come across in his or her IT career.  The code uses a set of guidelines that complement the statements directing how one should proceed upon confronting an issue. Think of it as a programmers “Prime Directive “if you’re a star trek fan.  There are areas that the code still may not cover completely so other theories are lectured such as </a:t>
            </a:r>
            <a:r>
              <a:rPr lang="en-US" dirty="0" smtClean="0"/>
              <a:t>utilitarianism( an ethical doctrine based on utility ), deontology( ethics dealing with</a:t>
            </a:r>
            <a:r>
              <a:rPr lang="en-US" baseline="0" dirty="0" smtClean="0"/>
              <a:t> duty, moral obligation and right action )</a:t>
            </a:r>
            <a:r>
              <a:rPr lang="en-US" dirty="0" smtClean="0"/>
              <a:t>, </a:t>
            </a:r>
            <a:r>
              <a:rPr lang="en-US" dirty="0"/>
              <a:t>human rights, and the unified common goods approach as described by James Moor.  These in turn also have their own good and bad areas so other systems are used to cover them. </a:t>
            </a:r>
          </a:p>
          <a:p>
            <a:pPr rtl="0"/>
            <a:endParaRPr lang="en-US" b="0" dirty="0" smtClean="0">
              <a:effectLst/>
            </a:endParaRPr>
          </a:p>
          <a:p>
            <a:pPr rtl="0"/>
            <a:r>
              <a:rPr lang="en-US" dirty="0"/>
              <a:t>Virtues in Security:</a:t>
            </a:r>
            <a:endParaRPr lang="en-US" b="0" dirty="0" smtClean="0">
              <a:effectLst/>
            </a:endParaRPr>
          </a:p>
          <a:p>
            <a:pPr rtl="0"/>
            <a:r>
              <a:rPr lang="en-US" dirty="0"/>
              <a:t>A concept taught to students are the three virtues on secure software.  They are confidentiality, integrity, and availability (CIA).  A particular CIA approved analogy on firewalls used to build systems is focused on as well, noting that it is questionable.  This is due to the possibility of unknown perils from </a:t>
            </a:r>
            <a:r>
              <a:rPr lang="en-US" dirty="0" smtClean="0"/>
              <a:t>“inside” </a:t>
            </a:r>
            <a:r>
              <a:rPr lang="en-US" dirty="0"/>
              <a:t>the system.  The ethics on data level security are then discussed including the challenges that follow.  </a:t>
            </a:r>
          </a:p>
          <a:p>
            <a:pPr rtl="0"/>
            <a:endParaRPr lang="en-US" b="0" dirty="0" smtClean="0">
              <a:effectLst/>
            </a:endParaRPr>
          </a:p>
          <a:p>
            <a:pPr rtl="0"/>
            <a:r>
              <a:rPr lang="en-US" dirty="0"/>
              <a:t>Ethical Hacks:</a:t>
            </a:r>
            <a:endParaRPr lang="en-US" b="0" dirty="0" smtClean="0">
              <a:effectLst/>
            </a:endParaRPr>
          </a:p>
          <a:p>
            <a:pPr rtl="0"/>
            <a:r>
              <a:rPr lang="en-US" dirty="0"/>
              <a:t>It’s advised that students should not just think like a goodie good but as a researcher striving to attain different methods that will work for humanity in the future.  Also that defying limits and abilities of computer systems is not completely wrong.  Innovation thrives on new discovery and a student may very well come across such a discovery.  The main concern in the motivation of the student so concentration is applied to their virtues and personal motives.  Students ultimately decide whether to take paths of good or evil based on </a:t>
            </a:r>
            <a:r>
              <a:rPr lang="en-US" dirty="0" smtClean="0"/>
              <a:t>these, </a:t>
            </a:r>
            <a:r>
              <a:rPr lang="en-US" dirty="0"/>
              <a:t>and not because they </a:t>
            </a:r>
            <a:r>
              <a:rPr lang="en-US" dirty="0" smtClean="0"/>
              <a:t>choose to disregard a </a:t>
            </a:r>
            <a:r>
              <a:rPr lang="en-US" dirty="0"/>
              <a:t>basic code of conduct.</a:t>
            </a:r>
          </a:p>
          <a:p>
            <a:pPr rtl="0"/>
            <a:r>
              <a:rPr lang="en-US" dirty="0"/>
              <a:t>       </a:t>
            </a:r>
            <a:endParaRPr lang="en-US" b="0" dirty="0" smtClean="0">
              <a:effectLst/>
            </a:endParaRPr>
          </a:p>
          <a:p>
            <a:pPr rtl="0"/>
            <a:r>
              <a:rPr lang="en-US" dirty="0"/>
              <a:t>Assessments:</a:t>
            </a:r>
            <a:endParaRPr lang="en-US" b="0" dirty="0" smtClean="0">
              <a:effectLst/>
            </a:endParaRPr>
          </a:p>
          <a:p>
            <a:pPr rtl="0"/>
            <a:r>
              <a:rPr lang="en-US" dirty="0"/>
              <a:t>The reason why students choose a particular method based on their morals is examined.  They are tested in two ways.  The first is in a classroom through discussion and contemplation and the second method uses an exam process.  While working on projects that involve </a:t>
            </a:r>
            <a:r>
              <a:rPr lang="en-US" dirty="0" err="1"/>
              <a:t>awkard</a:t>
            </a:r>
            <a:r>
              <a:rPr lang="en-US" dirty="0"/>
              <a:t> situations, students will be required to provide their own ethical reasoning for their choices.  This is extremely important within the field of malware research.</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7</a:t>
            </a:fld>
            <a:endParaRPr lang="en-US"/>
          </a:p>
        </p:txBody>
      </p:sp>
    </p:spTree>
    <p:extLst>
      <p:ext uri="{BB962C8B-B14F-4D97-AF65-F5344CB8AC3E}">
        <p14:creationId xmlns:p14="http://schemas.microsoft.com/office/powerpoint/2010/main" val="1951748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ethics covered we can take a look at the guts of one course being offered by Professor </a:t>
            </a:r>
            <a:r>
              <a:rPr lang="en-US" dirty="0" err="1" smtClean="0"/>
              <a:t>Aycock</a:t>
            </a:r>
            <a:r>
              <a:rPr lang="en-US" dirty="0" smtClean="0"/>
              <a:t> with the University of Calgary.  The courses taught by Professor </a:t>
            </a:r>
            <a:r>
              <a:rPr lang="en-US" dirty="0" err="1" smtClean="0"/>
              <a:t>Aycock</a:t>
            </a:r>
            <a:r>
              <a:rPr lang="en-US" dirty="0" smtClean="0"/>
              <a:t> and </a:t>
            </a:r>
            <a:r>
              <a:rPr lang="en-US" dirty="0" err="1" smtClean="0"/>
              <a:t>Ledin</a:t>
            </a:r>
            <a:r>
              <a:rPr lang="en-US" dirty="0" smtClean="0"/>
              <a:t> aim for the similar goals of advancing knowledge on malware to better defend against it.  In the words of Professor </a:t>
            </a:r>
            <a:r>
              <a:rPr lang="en-US" dirty="0" err="1" smtClean="0"/>
              <a:t>Ledin</a:t>
            </a:r>
            <a:r>
              <a:rPr lang="en-US" dirty="0" smtClean="0"/>
              <a:t>:</a:t>
            </a:r>
          </a:p>
          <a:p>
            <a:endParaRPr lang="en-US" dirty="0" smtClean="0"/>
          </a:p>
          <a:p>
            <a:r>
              <a:rPr lang="en-US" dirty="0" smtClean="0"/>
              <a:t>“The goal is for students to use their knowledge of the “dark side” of programming to build future computer systems that are better equipped to guard against and even combat these malicious programs.”</a:t>
            </a:r>
            <a:endParaRPr lang="en-US" dirty="0"/>
          </a:p>
        </p:txBody>
      </p:sp>
      <p:sp>
        <p:nvSpPr>
          <p:cNvPr id="4" name="Slide Number Placeholder 3"/>
          <p:cNvSpPr>
            <a:spLocks noGrp="1"/>
          </p:cNvSpPr>
          <p:nvPr>
            <p:ph type="sldNum" sz="quarter" idx="10"/>
          </p:nvPr>
        </p:nvSpPr>
        <p:spPr/>
        <p:txBody>
          <a:bodyPr/>
          <a:lstStyle/>
          <a:p>
            <a:fld id="{EB905F18-9B8C-4675-A8B8-D92475620E2E}" type="slidenum">
              <a:rPr lang="en-US" smtClean="0"/>
              <a:t>8</a:t>
            </a:fld>
            <a:endParaRPr lang="en-US"/>
          </a:p>
        </p:txBody>
      </p:sp>
    </p:spTree>
    <p:extLst>
      <p:ext uri="{BB962C8B-B14F-4D97-AF65-F5344CB8AC3E}">
        <p14:creationId xmlns:p14="http://schemas.microsoft.com/office/powerpoint/2010/main" val="2076541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short</a:t>
            </a:r>
            <a:r>
              <a:rPr lang="en-US" baseline="0" dirty="0" smtClean="0"/>
              <a:t> description of the Spam and Spyware course offered at the University of Calgary.  </a:t>
            </a:r>
            <a:r>
              <a:rPr lang="en-US" dirty="0" smtClean="0"/>
              <a:t>There </a:t>
            </a:r>
            <a:r>
              <a:rPr lang="en-US" dirty="0"/>
              <a:t>are many parts to this course so we very briefly summarize each part and what it entails.  We then take a look at the assignments that a student would be required to complete</a:t>
            </a:r>
            <a:r>
              <a:rPr lang="en-US" dirty="0" smtClean="0"/>
              <a:t>.</a:t>
            </a:r>
          </a:p>
          <a:p>
            <a:endParaRPr lang="en-US" dirty="0" smtClean="0"/>
          </a:p>
          <a:p>
            <a:r>
              <a:rPr lang="en-US" dirty="0" smtClean="0"/>
              <a:t>Before</a:t>
            </a:r>
            <a:r>
              <a:rPr lang="en-US" baseline="0" dirty="0" smtClean="0"/>
              <a:t> we continue further here is a short video with Professor </a:t>
            </a:r>
            <a:r>
              <a:rPr lang="en-US" baseline="0" dirty="0" err="1" smtClean="0"/>
              <a:t>Aycock</a:t>
            </a:r>
            <a:r>
              <a:rPr lang="en-US" baseline="0" dirty="0" smtClean="0"/>
              <a:t> speaking about his course…</a:t>
            </a:r>
          </a:p>
          <a:p>
            <a:r>
              <a:rPr lang="en-US" baseline="0" smtClean="0"/>
              <a:t>PLAY VIDEO HERE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B905F18-9B8C-4675-A8B8-D92475620E2E}" type="slidenum">
              <a:rPr lang="en-US" smtClean="0"/>
              <a:t>9</a:t>
            </a:fld>
            <a:endParaRPr lang="en-US"/>
          </a:p>
        </p:txBody>
      </p:sp>
    </p:spTree>
    <p:extLst>
      <p:ext uri="{BB962C8B-B14F-4D97-AF65-F5344CB8AC3E}">
        <p14:creationId xmlns:p14="http://schemas.microsoft.com/office/powerpoint/2010/main" val="776919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8EA879-6B9E-4CBC-9548-D8D8C303C533}" type="datetimeFigureOut">
              <a:rPr lang="en-US" smtClean="0"/>
              <a:t>11/13/2014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F0F14-3E4C-4ADD-A43A-E305ADDBE5DD}" type="slidenum">
              <a:rPr lang="en-US" smtClean="0"/>
              <a:t>‹#›</a:t>
            </a:fld>
            <a:endParaRPr lang="en-US"/>
          </a:p>
        </p:txBody>
      </p:sp>
    </p:spTree>
    <p:extLst>
      <p:ext uri="{BB962C8B-B14F-4D97-AF65-F5344CB8AC3E}">
        <p14:creationId xmlns:p14="http://schemas.microsoft.com/office/powerpoint/2010/main" val="4035590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8EA879-6B9E-4CBC-9548-D8D8C303C533}" type="datetimeFigureOut">
              <a:rPr lang="en-US" smtClean="0"/>
              <a:t>11/13/2014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F0F14-3E4C-4ADD-A43A-E305ADDBE5DD}" type="slidenum">
              <a:rPr lang="en-US" smtClean="0"/>
              <a:t>‹#›</a:t>
            </a:fld>
            <a:endParaRPr lang="en-US"/>
          </a:p>
        </p:txBody>
      </p:sp>
    </p:spTree>
    <p:extLst>
      <p:ext uri="{BB962C8B-B14F-4D97-AF65-F5344CB8AC3E}">
        <p14:creationId xmlns:p14="http://schemas.microsoft.com/office/powerpoint/2010/main" val="1978215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8EA879-6B9E-4CBC-9548-D8D8C303C533}" type="datetimeFigureOut">
              <a:rPr lang="en-US" smtClean="0"/>
              <a:t>11/13/2014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F0F14-3E4C-4ADD-A43A-E305ADDBE5DD}" type="slidenum">
              <a:rPr lang="en-US" smtClean="0"/>
              <a:t>‹#›</a:t>
            </a:fld>
            <a:endParaRPr lang="en-US"/>
          </a:p>
        </p:txBody>
      </p:sp>
    </p:spTree>
    <p:extLst>
      <p:ext uri="{BB962C8B-B14F-4D97-AF65-F5344CB8AC3E}">
        <p14:creationId xmlns:p14="http://schemas.microsoft.com/office/powerpoint/2010/main" val="3832514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8EA879-6B9E-4CBC-9548-D8D8C303C533}" type="datetimeFigureOut">
              <a:rPr lang="en-US" smtClean="0"/>
              <a:t>11/13/2014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F0F14-3E4C-4ADD-A43A-E305ADDBE5DD}" type="slidenum">
              <a:rPr lang="en-US" smtClean="0"/>
              <a:t>‹#›</a:t>
            </a:fld>
            <a:endParaRPr lang="en-US"/>
          </a:p>
        </p:txBody>
      </p:sp>
    </p:spTree>
    <p:extLst>
      <p:ext uri="{BB962C8B-B14F-4D97-AF65-F5344CB8AC3E}">
        <p14:creationId xmlns:p14="http://schemas.microsoft.com/office/powerpoint/2010/main" val="101648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8EA879-6B9E-4CBC-9548-D8D8C303C533}" type="datetimeFigureOut">
              <a:rPr lang="en-US" smtClean="0"/>
              <a:t>11/13/2014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F0F14-3E4C-4ADD-A43A-E305ADDBE5DD}" type="slidenum">
              <a:rPr lang="en-US" smtClean="0"/>
              <a:t>‹#›</a:t>
            </a:fld>
            <a:endParaRPr lang="en-US"/>
          </a:p>
        </p:txBody>
      </p:sp>
    </p:spTree>
    <p:extLst>
      <p:ext uri="{BB962C8B-B14F-4D97-AF65-F5344CB8AC3E}">
        <p14:creationId xmlns:p14="http://schemas.microsoft.com/office/powerpoint/2010/main" val="2807373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8EA879-6B9E-4CBC-9548-D8D8C303C533}" type="datetimeFigureOut">
              <a:rPr lang="en-US" smtClean="0"/>
              <a:t>11/13/2014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F0F14-3E4C-4ADD-A43A-E305ADDBE5DD}" type="slidenum">
              <a:rPr lang="en-US" smtClean="0"/>
              <a:t>‹#›</a:t>
            </a:fld>
            <a:endParaRPr lang="en-US"/>
          </a:p>
        </p:txBody>
      </p:sp>
    </p:spTree>
    <p:extLst>
      <p:ext uri="{BB962C8B-B14F-4D97-AF65-F5344CB8AC3E}">
        <p14:creationId xmlns:p14="http://schemas.microsoft.com/office/powerpoint/2010/main" val="4272855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8EA879-6B9E-4CBC-9548-D8D8C303C533}" type="datetimeFigureOut">
              <a:rPr lang="en-US" smtClean="0"/>
              <a:t>11/13/2014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0F0F14-3E4C-4ADD-A43A-E305ADDBE5DD}" type="slidenum">
              <a:rPr lang="en-US" smtClean="0"/>
              <a:t>‹#›</a:t>
            </a:fld>
            <a:endParaRPr lang="en-US"/>
          </a:p>
        </p:txBody>
      </p:sp>
    </p:spTree>
    <p:extLst>
      <p:ext uri="{BB962C8B-B14F-4D97-AF65-F5344CB8AC3E}">
        <p14:creationId xmlns:p14="http://schemas.microsoft.com/office/powerpoint/2010/main" val="271154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8EA879-6B9E-4CBC-9548-D8D8C303C533}" type="datetimeFigureOut">
              <a:rPr lang="en-US" smtClean="0"/>
              <a:t>11/13/2014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0F0F14-3E4C-4ADD-A43A-E305ADDBE5DD}" type="slidenum">
              <a:rPr lang="en-US" smtClean="0"/>
              <a:t>‹#›</a:t>
            </a:fld>
            <a:endParaRPr lang="en-US"/>
          </a:p>
        </p:txBody>
      </p:sp>
    </p:spTree>
    <p:extLst>
      <p:ext uri="{BB962C8B-B14F-4D97-AF65-F5344CB8AC3E}">
        <p14:creationId xmlns:p14="http://schemas.microsoft.com/office/powerpoint/2010/main" val="1337164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8EA879-6B9E-4CBC-9548-D8D8C303C533}" type="datetimeFigureOut">
              <a:rPr lang="en-US" smtClean="0"/>
              <a:t>11/13/2014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0F0F14-3E4C-4ADD-A43A-E305ADDBE5DD}" type="slidenum">
              <a:rPr lang="en-US" smtClean="0"/>
              <a:t>‹#›</a:t>
            </a:fld>
            <a:endParaRPr lang="en-US"/>
          </a:p>
        </p:txBody>
      </p:sp>
    </p:spTree>
    <p:extLst>
      <p:ext uri="{BB962C8B-B14F-4D97-AF65-F5344CB8AC3E}">
        <p14:creationId xmlns:p14="http://schemas.microsoft.com/office/powerpoint/2010/main" val="4286696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8EA879-6B9E-4CBC-9548-D8D8C303C533}" type="datetimeFigureOut">
              <a:rPr lang="en-US" smtClean="0"/>
              <a:t>11/13/2014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F0F14-3E4C-4ADD-A43A-E305ADDBE5DD}" type="slidenum">
              <a:rPr lang="en-US" smtClean="0"/>
              <a:t>‹#›</a:t>
            </a:fld>
            <a:endParaRPr lang="en-US"/>
          </a:p>
        </p:txBody>
      </p:sp>
    </p:spTree>
    <p:extLst>
      <p:ext uri="{BB962C8B-B14F-4D97-AF65-F5344CB8AC3E}">
        <p14:creationId xmlns:p14="http://schemas.microsoft.com/office/powerpoint/2010/main" val="4198283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8EA879-6B9E-4CBC-9548-D8D8C303C533}" type="datetimeFigureOut">
              <a:rPr lang="en-US" smtClean="0"/>
              <a:t>11/13/2014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F0F14-3E4C-4ADD-A43A-E305ADDBE5DD}" type="slidenum">
              <a:rPr lang="en-US" smtClean="0"/>
              <a:t>‹#›</a:t>
            </a:fld>
            <a:endParaRPr lang="en-US"/>
          </a:p>
        </p:txBody>
      </p:sp>
    </p:spTree>
    <p:extLst>
      <p:ext uri="{BB962C8B-B14F-4D97-AF65-F5344CB8AC3E}">
        <p14:creationId xmlns:p14="http://schemas.microsoft.com/office/powerpoint/2010/main" val="4262787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8EA879-6B9E-4CBC-9548-D8D8C303C533}" type="datetimeFigureOut">
              <a:rPr lang="en-US" smtClean="0"/>
              <a:t>11/13/2014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0F0F14-3E4C-4ADD-A43A-E305ADDBE5DD}" type="slidenum">
              <a:rPr lang="en-US" smtClean="0"/>
              <a:t>‹#›</a:t>
            </a:fld>
            <a:endParaRPr lang="en-US"/>
          </a:p>
        </p:txBody>
      </p:sp>
    </p:spTree>
    <p:extLst>
      <p:ext uri="{BB962C8B-B14F-4D97-AF65-F5344CB8AC3E}">
        <p14:creationId xmlns:p14="http://schemas.microsoft.com/office/powerpoint/2010/main" val="1998418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jpe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People who are teaching malware</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06" y="1690688"/>
            <a:ext cx="3200400" cy="281178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2829" y="1829753"/>
            <a:ext cx="3333750" cy="253365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87025" y="4178106"/>
            <a:ext cx="2870385" cy="2056153"/>
          </a:xfrm>
          <a:prstGeom prst="rect">
            <a:avLst/>
          </a:prstGeom>
        </p:spPr>
      </p:pic>
    </p:spTree>
    <p:extLst>
      <p:ext uri="{BB962C8B-B14F-4D97-AF65-F5344CB8AC3E}">
        <p14:creationId xmlns:p14="http://schemas.microsoft.com/office/powerpoint/2010/main" val="333632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Malware Course Outline</a:t>
            </a:r>
            <a:endParaRPr lang="en-US" dirty="0"/>
          </a:p>
        </p:txBody>
      </p:sp>
      <p:graphicFrame>
        <p:nvGraphicFramePr>
          <p:cNvPr id="18" name="Chart 17"/>
          <p:cNvGraphicFramePr/>
          <p:nvPr>
            <p:extLst>
              <p:ext uri="{D42A27DB-BD31-4B8C-83A1-F6EECF244321}">
                <p14:modId xmlns:p14="http://schemas.microsoft.com/office/powerpoint/2010/main" val="2499646841"/>
              </p:ext>
            </p:extLst>
          </p:nvPr>
        </p:nvGraphicFramePr>
        <p:xfrm>
          <a:off x="0" y="1268306"/>
          <a:ext cx="12191999"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20082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Malware Course Outline</a:t>
            </a:r>
            <a:endParaRPr lang="en-US" dirty="0"/>
          </a:p>
        </p:txBody>
      </p:sp>
      <p:graphicFrame>
        <p:nvGraphicFramePr>
          <p:cNvPr id="7" name="Diagram 6"/>
          <p:cNvGraphicFramePr/>
          <p:nvPr>
            <p:extLst>
              <p:ext uri="{D42A27DB-BD31-4B8C-83A1-F6EECF244321}">
                <p14:modId xmlns:p14="http://schemas.microsoft.com/office/powerpoint/2010/main" val="3650791765"/>
              </p:ext>
            </p:extLst>
          </p:nvPr>
        </p:nvGraphicFramePr>
        <p:xfrm>
          <a:off x="168812" y="1491175"/>
          <a:ext cx="11844998" cy="51628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76188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Much detail is placed into both courses.  </a:t>
            </a:r>
            <a:r>
              <a:rPr lang="en-US" dirty="0" smtClean="0"/>
              <a:t/>
            </a:r>
            <a:br>
              <a:rPr lang="en-US" dirty="0" smtClean="0"/>
            </a:br>
            <a:r>
              <a:rPr lang="en-US" dirty="0" smtClean="0"/>
              <a:t>[ </a:t>
            </a:r>
            <a:r>
              <a:rPr lang="en-US" dirty="0"/>
              <a:t>LEAD INTO CONCLUSION FROM HERE ]</a:t>
            </a:r>
          </a:p>
        </p:txBody>
      </p:sp>
    </p:spTree>
    <p:extLst>
      <p:ext uri="{BB962C8B-B14F-4D97-AF65-F5344CB8AC3E}">
        <p14:creationId xmlns:p14="http://schemas.microsoft.com/office/powerpoint/2010/main" val="21915358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People who are teaching malware</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040" y="1925515"/>
            <a:ext cx="4800600" cy="421767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4127203971"/>
              </p:ext>
            </p:extLst>
          </p:nvPr>
        </p:nvGraphicFramePr>
        <p:xfrm>
          <a:off x="5622879" y="2153163"/>
          <a:ext cx="6569121" cy="3779520"/>
        </p:xfrm>
        <a:graphic>
          <a:graphicData uri="http://schemas.openxmlformats.org/drawingml/2006/table">
            <a:tbl>
              <a:tblPr firstRow="1" bandRow="1">
                <a:tableStyleId>{073A0DAA-6AF3-43AB-8588-CEC1D06C72B9}</a:tableStyleId>
              </a:tblPr>
              <a:tblGrid>
                <a:gridCol w="3070510"/>
                <a:gridCol w="3498611"/>
              </a:tblGrid>
              <a:tr h="450413">
                <a:tc>
                  <a:txBody>
                    <a:bodyPr/>
                    <a:lstStyle/>
                    <a:p>
                      <a:r>
                        <a:rPr lang="en-US" sz="2800" b="1" dirty="0" smtClean="0">
                          <a:solidFill>
                            <a:schemeClr val="tx1"/>
                          </a:solidFill>
                        </a:rPr>
                        <a:t>Name: </a:t>
                      </a:r>
                      <a:endParaRPr lang="en-US" sz="2800" b="1" dirty="0">
                        <a:solidFill>
                          <a:schemeClr val="tx1"/>
                        </a:solidFill>
                      </a:endParaRPr>
                    </a:p>
                  </a:txBody>
                  <a:tcPr>
                    <a:solidFill>
                      <a:schemeClr val="bg1"/>
                    </a:solidFill>
                  </a:tcPr>
                </a:tc>
                <a:tc>
                  <a:txBody>
                    <a:bodyPr/>
                    <a:lstStyle/>
                    <a:p>
                      <a:r>
                        <a:rPr lang="en-US" sz="2800" b="0" dirty="0" smtClean="0">
                          <a:solidFill>
                            <a:schemeClr val="tx1"/>
                          </a:solidFill>
                        </a:rPr>
                        <a:t>George </a:t>
                      </a:r>
                      <a:r>
                        <a:rPr lang="en-US" sz="2800" b="0" dirty="0" err="1" smtClean="0">
                          <a:solidFill>
                            <a:schemeClr val="tx1"/>
                          </a:solidFill>
                        </a:rPr>
                        <a:t>Ledin</a:t>
                      </a:r>
                      <a:endParaRPr lang="en-US" sz="2800" b="0" dirty="0">
                        <a:solidFill>
                          <a:schemeClr val="tx1"/>
                        </a:solidFill>
                      </a:endParaRPr>
                    </a:p>
                  </a:txBody>
                  <a:tcPr>
                    <a:solidFill>
                      <a:schemeClr val="bg1"/>
                    </a:solidFill>
                  </a:tcPr>
                </a:tc>
              </a:tr>
              <a:tr h="821341">
                <a:tc>
                  <a:txBody>
                    <a:bodyPr/>
                    <a:lstStyle/>
                    <a:p>
                      <a:r>
                        <a:rPr lang="en-US" sz="2800" b="1" dirty="0" smtClean="0">
                          <a:solidFill>
                            <a:schemeClr val="tx1"/>
                          </a:solidFill>
                        </a:rPr>
                        <a:t>Occupation:</a:t>
                      </a:r>
                      <a:endParaRPr lang="en-US" sz="2800" b="1" dirty="0">
                        <a:solidFill>
                          <a:schemeClr val="tx1"/>
                        </a:solidFill>
                      </a:endParaRPr>
                    </a:p>
                  </a:txBody>
                  <a:tcPr>
                    <a:solidFill>
                      <a:schemeClr val="bg1"/>
                    </a:solidFill>
                  </a:tcPr>
                </a:tc>
                <a:tc>
                  <a:txBody>
                    <a:bodyPr/>
                    <a:lstStyle/>
                    <a:p>
                      <a:r>
                        <a:rPr lang="en-US" sz="2800" b="0" dirty="0" smtClean="0">
                          <a:solidFill>
                            <a:schemeClr val="tx1"/>
                          </a:solidFill>
                        </a:rPr>
                        <a:t>Computer Science Professor</a:t>
                      </a:r>
                      <a:endParaRPr lang="en-US" sz="2800" b="0" dirty="0">
                        <a:solidFill>
                          <a:schemeClr val="tx1"/>
                        </a:solidFill>
                      </a:endParaRPr>
                    </a:p>
                  </a:txBody>
                  <a:tcPr>
                    <a:solidFill>
                      <a:schemeClr val="bg1"/>
                    </a:solidFill>
                  </a:tcPr>
                </a:tc>
              </a:tr>
              <a:tr h="1192270">
                <a:tc>
                  <a:txBody>
                    <a:bodyPr/>
                    <a:lstStyle/>
                    <a:p>
                      <a:r>
                        <a:rPr lang="en-US" sz="2800" b="1" dirty="0" smtClean="0"/>
                        <a:t>Teaching Location:</a:t>
                      </a:r>
                      <a:endParaRPr lang="en-US" sz="2800" b="1"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Sonoma State University in </a:t>
                      </a:r>
                      <a:r>
                        <a:rPr lang="en-US" sz="2800" b="0" i="0" kern="1200" dirty="0" smtClean="0">
                          <a:solidFill>
                            <a:schemeClr val="dk1"/>
                          </a:solidFill>
                          <a:effectLst/>
                          <a:latin typeface="+mn-lt"/>
                          <a:ea typeface="+mn-ea"/>
                          <a:cs typeface="+mn-cs"/>
                        </a:rPr>
                        <a:t>Rohnert Park, California</a:t>
                      </a:r>
                    </a:p>
                  </a:txBody>
                  <a:tcPr>
                    <a:solidFill>
                      <a:schemeClr val="bg1"/>
                    </a:solidFill>
                  </a:tcPr>
                </a:tc>
              </a:tr>
              <a:tr h="821341">
                <a:tc>
                  <a:txBody>
                    <a:bodyPr/>
                    <a:lstStyle/>
                    <a:p>
                      <a:r>
                        <a:rPr lang="en-US" sz="2800" b="1" dirty="0" smtClean="0"/>
                        <a:t>Course Name:</a:t>
                      </a:r>
                      <a:endParaRPr lang="en-US" sz="2800" b="1" dirty="0"/>
                    </a:p>
                  </a:txBody>
                  <a:tcPr>
                    <a:solidFill>
                      <a:schemeClr val="bg1"/>
                    </a:solidFill>
                  </a:tcPr>
                </a:tc>
                <a:tc>
                  <a:txBody>
                    <a:bodyPr/>
                    <a:lstStyle/>
                    <a:p>
                      <a:r>
                        <a:rPr lang="en-US" sz="2800" dirty="0" smtClean="0"/>
                        <a:t>Computer Security and Malware</a:t>
                      </a:r>
                      <a:endParaRPr lang="en-US" sz="2800" dirty="0"/>
                    </a:p>
                  </a:txBody>
                  <a:tcPr>
                    <a:solidFill>
                      <a:schemeClr val="bg1"/>
                    </a:solidFill>
                  </a:tcPr>
                </a:tc>
              </a:tr>
            </a:tbl>
          </a:graphicData>
        </a:graphic>
      </p:graphicFrame>
    </p:spTree>
    <p:extLst>
      <p:ext uri="{BB962C8B-B14F-4D97-AF65-F5344CB8AC3E}">
        <p14:creationId xmlns:p14="http://schemas.microsoft.com/office/powerpoint/2010/main" val="369021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0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People who are teaching malware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025785994"/>
              </p:ext>
            </p:extLst>
          </p:nvPr>
        </p:nvGraphicFramePr>
        <p:xfrm>
          <a:off x="5622879" y="2153163"/>
          <a:ext cx="6569121" cy="3779520"/>
        </p:xfrm>
        <a:graphic>
          <a:graphicData uri="http://schemas.openxmlformats.org/drawingml/2006/table">
            <a:tbl>
              <a:tblPr firstRow="1" bandRow="1">
                <a:tableStyleId>{073A0DAA-6AF3-43AB-8588-CEC1D06C72B9}</a:tableStyleId>
              </a:tblPr>
              <a:tblGrid>
                <a:gridCol w="3070510"/>
                <a:gridCol w="3498611"/>
              </a:tblGrid>
              <a:tr h="450413">
                <a:tc>
                  <a:txBody>
                    <a:bodyPr/>
                    <a:lstStyle/>
                    <a:p>
                      <a:r>
                        <a:rPr lang="en-US" sz="2800" b="1" dirty="0" smtClean="0">
                          <a:solidFill>
                            <a:schemeClr val="tx1"/>
                          </a:solidFill>
                        </a:rPr>
                        <a:t>Name: </a:t>
                      </a:r>
                      <a:endParaRPr lang="en-US" sz="2800" b="1" dirty="0">
                        <a:solidFill>
                          <a:schemeClr val="tx1"/>
                        </a:solidFill>
                      </a:endParaRPr>
                    </a:p>
                  </a:txBody>
                  <a:tcPr>
                    <a:solidFill>
                      <a:schemeClr val="bg1"/>
                    </a:solidFill>
                  </a:tcPr>
                </a:tc>
                <a:tc>
                  <a:txBody>
                    <a:bodyPr/>
                    <a:lstStyle/>
                    <a:p>
                      <a:r>
                        <a:rPr lang="en-US" sz="2800" b="0" dirty="0" smtClean="0">
                          <a:solidFill>
                            <a:schemeClr val="tx1"/>
                          </a:solidFill>
                        </a:rPr>
                        <a:t>Dr. John </a:t>
                      </a:r>
                      <a:r>
                        <a:rPr lang="en-US" sz="2800" b="0" dirty="0" err="1" smtClean="0">
                          <a:solidFill>
                            <a:schemeClr val="tx1"/>
                          </a:solidFill>
                        </a:rPr>
                        <a:t>Sullins</a:t>
                      </a:r>
                      <a:endParaRPr lang="en-US" sz="2800" b="0" dirty="0">
                        <a:solidFill>
                          <a:schemeClr val="tx1"/>
                        </a:solidFill>
                      </a:endParaRPr>
                    </a:p>
                  </a:txBody>
                  <a:tcPr>
                    <a:solidFill>
                      <a:schemeClr val="bg1"/>
                    </a:solidFill>
                  </a:tcPr>
                </a:tc>
              </a:tr>
              <a:tr h="821341">
                <a:tc>
                  <a:txBody>
                    <a:bodyPr/>
                    <a:lstStyle/>
                    <a:p>
                      <a:r>
                        <a:rPr lang="en-US" sz="2800" b="1" dirty="0" smtClean="0">
                          <a:solidFill>
                            <a:schemeClr val="tx1"/>
                          </a:solidFill>
                        </a:rPr>
                        <a:t>Occupation:</a:t>
                      </a:r>
                      <a:endParaRPr lang="en-US" sz="2800" b="1" dirty="0">
                        <a:solidFill>
                          <a:schemeClr val="tx1"/>
                        </a:solidFill>
                      </a:endParaRPr>
                    </a:p>
                  </a:txBody>
                  <a:tcPr>
                    <a:solidFill>
                      <a:schemeClr val="bg1"/>
                    </a:solidFill>
                  </a:tcPr>
                </a:tc>
                <a:tc>
                  <a:txBody>
                    <a:bodyPr/>
                    <a:lstStyle/>
                    <a:p>
                      <a:r>
                        <a:rPr lang="en-US" sz="2800" b="0" dirty="0" smtClean="0">
                          <a:solidFill>
                            <a:schemeClr val="tx1"/>
                          </a:solidFill>
                        </a:rPr>
                        <a:t>Computer Science Professor (Assistant )</a:t>
                      </a:r>
                      <a:endParaRPr lang="en-US" sz="2800" b="0" dirty="0">
                        <a:solidFill>
                          <a:schemeClr val="tx1"/>
                        </a:solidFill>
                      </a:endParaRPr>
                    </a:p>
                  </a:txBody>
                  <a:tcPr>
                    <a:solidFill>
                      <a:schemeClr val="bg1"/>
                    </a:solidFill>
                  </a:tcPr>
                </a:tc>
              </a:tr>
              <a:tr h="1192270">
                <a:tc>
                  <a:txBody>
                    <a:bodyPr/>
                    <a:lstStyle/>
                    <a:p>
                      <a:r>
                        <a:rPr lang="en-US" sz="2800" b="1" dirty="0" smtClean="0"/>
                        <a:t>Teaching Location:</a:t>
                      </a:r>
                      <a:endParaRPr lang="en-US" sz="2800" b="1"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Sonoma State University in </a:t>
                      </a:r>
                      <a:r>
                        <a:rPr lang="en-US" sz="2800" b="0" i="0" kern="1200" dirty="0" smtClean="0">
                          <a:solidFill>
                            <a:schemeClr val="dk1"/>
                          </a:solidFill>
                          <a:effectLst/>
                          <a:latin typeface="+mn-lt"/>
                          <a:ea typeface="+mn-ea"/>
                          <a:cs typeface="+mn-cs"/>
                        </a:rPr>
                        <a:t>Rohnert Park, California</a:t>
                      </a:r>
                    </a:p>
                  </a:txBody>
                  <a:tcPr>
                    <a:solidFill>
                      <a:schemeClr val="bg1"/>
                    </a:solidFill>
                  </a:tcPr>
                </a:tc>
              </a:tr>
              <a:tr h="821341">
                <a:tc>
                  <a:txBody>
                    <a:bodyPr/>
                    <a:lstStyle/>
                    <a:p>
                      <a:r>
                        <a:rPr lang="en-US" sz="2800" b="1" dirty="0" smtClean="0"/>
                        <a:t>Course Name:</a:t>
                      </a:r>
                      <a:endParaRPr lang="en-US" sz="2800" b="1" dirty="0"/>
                    </a:p>
                  </a:txBody>
                  <a:tcPr>
                    <a:solidFill>
                      <a:schemeClr val="bg1"/>
                    </a:solidFill>
                  </a:tcPr>
                </a:tc>
                <a:tc>
                  <a:txBody>
                    <a:bodyPr/>
                    <a:lstStyle/>
                    <a:p>
                      <a:r>
                        <a:rPr lang="en-US" sz="2800" dirty="0" smtClean="0"/>
                        <a:t>Computer Security and Malware</a:t>
                      </a:r>
                      <a:endParaRPr lang="en-US" sz="2800" dirty="0"/>
                    </a:p>
                  </a:txBody>
                  <a:tcPr>
                    <a:solidFill>
                      <a:schemeClr val="bg1"/>
                    </a:solidFill>
                  </a:tcPr>
                </a:tc>
              </a:tr>
            </a:tbl>
          </a:graphicData>
        </a:graphic>
      </p:graphicFrame>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50" y="1955410"/>
            <a:ext cx="5262372" cy="3769614"/>
          </a:xfrm>
          <a:prstGeom prst="rect">
            <a:avLst/>
          </a:prstGeom>
        </p:spPr>
      </p:pic>
    </p:spTree>
    <p:extLst>
      <p:ext uri="{BB962C8B-B14F-4D97-AF65-F5344CB8AC3E}">
        <p14:creationId xmlns:p14="http://schemas.microsoft.com/office/powerpoint/2010/main" val="145789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0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People who are teaching malware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785754"/>
              </p:ext>
            </p:extLst>
          </p:nvPr>
        </p:nvGraphicFramePr>
        <p:xfrm>
          <a:off x="5622879" y="2153163"/>
          <a:ext cx="6569121" cy="3476651"/>
        </p:xfrm>
        <a:graphic>
          <a:graphicData uri="http://schemas.openxmlformats.org/drawingml/2006/table">
            <a:tbl>
              <a:tblPr firstRow="1" bandRow="1">
                <a:tableStyleId>{073A0DAA-6AF3-43AB-8588-CEC1D06C72B9}</a:tableStyleId>
              </a:tblPr>
              <a:tblGrid>
                <a:gridCol w="3070510"/>
                <a:gridCol w="3498611"/>
              </a:tblGrid>
              <a:tr h="450413">
                <a:tc>
                  <a:txBody>
                    <a:bodyPr/>
                    <a:lstStyle/>
                    <a:p>
                      <a:r>
                        <a:rPr lang="en-US" sz="2800" b="1" dirty="0" smtClean="0">
                          <a:solidFill>
                            <a:schemeClr val="tx1"/>
                          </a:solidFill>
                        </a:rPr>
                        <a:t>Name: </a:t>
                      </a:r>
                      <a:endParaRPr lang="en-US" sz="2800" b="1" dirty="0">
                        <a:solidFill>
                          <a:schemeClr val="tx1"/>
                        </a:solidFill>
                      </a:endParaRPr>
                    </a:p>
                  </a:txBody>
                  <a:tcPr>
                    <a:solidFill>
                      <a:schemeClr val="bg1"/>
                    </a:solidFill>
                  </a:tcPr>
                </a:tc>
                <a:tc>
                  <a:txBody>
                    <a:bodyPr/>
                    <a:lstStyle/>
                    <a:p>
                      <a:r>
                        <a:rPr lang="en-US" sz="2800" b="0" dirty="0" smtClean="0">
                          <a:solidFill>
                            <a:schemeClr val="tx1"/>
                          </a:solidFill>
                        </a:rPr>
                        <a:t>John </a:t>
                      </a:r>
                      <a:r>
                        <a:rPr lang="en-US" sz="2800" b="0" dirty="0" err="1" smtClean="0">
                          <a:solidFill>
                            <a:schemeClr val="tx1"/>
                          </a:solidFill>
                        </a:rPr>
                        <a:t>Aycock</a:t>
                      </a:r>
                      <a:endParaRPr lang="en-US" sz="2800" b="0" dirty="0">
                        <a:solidFill>
                          <a:schemeClr val="tx1"/>
                        </a:solidFill>
                      </a:endParaRPr>
                    </a:p>
                  </a:txBody>
                  <a:tcPr>
                    <a:solidFill>
                      <a:schemeClr val="bg1"/>
                    </a:solidFill>
                  </a:tcPr>
                </a:tc>
              </a:tr>
              <a:tr h="821341">
                <a:tc>
                  <a:txBody>
                    <a:bodyPr/>
                    <a:lstStyle/>
                    <a:p>
                      <a:r>
                        <a:rPr lang="en-US" sz="2800" b="1" dirty="0" smtClean="0">
                          <a:solidFill>
                            <a:schemeClr val="tx1"/>
                          </a:solidFill>
                        </a:rPr>
                        <a:t>Occupation:</a:t>
                      </a:r>
                      <a:endParaRPr lang="en-US" sz="2800" b="1" dirty="0">
                        <a:solidFill>
                          <a:schemeClr val="tx1"/>
                        </a:solidFill>
                      </a:endParaRPr>
                    </a:p>
                  </a:txBody>
                  <a:tcPr>
                    <a:solidFill>
                      <a:schemeClr val="bg1"/>
                    </a:solidFill>
                  </a:tcPr>
                </a:tc>
                <a:tc>
                  <a:txBody>
                    <a:bodyPr/>
                    <a:lstStyle/>
                    <a:p>
                      <a:r>
                        <a:rPr lang="en-US" sz="2800" b="0" dirty="0" smtClean="0">
                          <a:solidFill>
                            <a:schemeClr val="tx1"/>
                          </a:solidFill>
                        </a:rPr>
                        <a:t>Computer Science Professor</a:t>
                      </a:r>
                      <a:endParaRPr lang="en-US" sz="2800" b="0" dirty="0">
                        <a:solidFill>
                          <a:schemeClr val="tx1"/>
                        </a:solidFill>
                      </a:endParaRPr>
                    </a:p>
                  </a:txBody>
                  <a:tcPr>
                    <a:solidFill>
                      <a:schemeClr val="bg1"/>
                    </a:solidFill>
                  </a:tcPr>
                </a:tc>
              </a:tr>
              <a:tr h="1192270">
                <a:tc>
                  <a:txBody>
                    <a:bodyPr/>
                    <a:lstStyle/>
                    <a:p>
                      <a:r>
                        <a:rPr lang="en-US" sz="2800" b="1" dirty="0" smtClean="0"/>
                        <a:t>Teaching Location:</a:t>
                      </a:r>
                      <a:endParaRPr lang="en-US" sz="2800" b="1"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University of Calgary</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b="0" i="0" kern="1200" dirty="0" smtClean="0">
                          <a:solidFill>
                            <a:schemeClr val="dk1"/>
                          </a:solidFill>
                          <a:effectLst/>
                          <a:latin typeface="+mn-lt"/>
                          <a:ea typeface="+mn-ea"/>
                          <a:cs typeface="+mn-cs"/>
                        </a:rPr>
                        <a:t>in</a:t>
                      </a:r>
                      <a:r>
                        <a:rPr lang="en-US" sz="2800" b="0" i="0" kern="1200" baseline="0" dirty="0" smtClean="0">
                          <a:solidFill>
                            <a:schemeClr val="dk1"/>
                          </a:solidFill>
                          <a:effectLst/>
                          <a:latin typeface="+mn-lt"/>
                          <a:ea typeface="+mn-ea"/>
                          <a:cs typeface="+mn-cs"/>
                        </a:rPr>
                        <a:t> Calgary, Alberta</a:t>
                      </a:r>
                      <a:endParaRPr lang="en-US" sz="2800" b="0" i="0" kern="1200" dirty="0" smtClean="0">
                        <a:solidFill>
                          <a:schemeClr val="dk1"/>
                        </a:solidFill>
                        <a:effectLst/>
                        <a:latin typeface="+mn-lt"/>
                        <a:ea typeface="+mn-ea"/>
                        <a:cs typeface="+mn-cs"/>
                      </a:endParaRPr>
                    </a:p>
                  </a:txBody>
                  <a:tcPr>
                    <a:solidFill>
                      <a:schemeClr val="bg1"/>
                    </a:solidFill>
                  </a:tcPr>
                </a:tc>
              </a:tr>
              <a:tr h="821341">
                <a:tc>
                  <a:txBody>
                    <a:bodyPr/>
                    <a:lstStyle/>
                    <a:p>
                      <a:r>
                        <a:rPr lang="en-US" sz="2800" b="1" dirty="0" smtClean="0"/>
                        <a:t>Course Name:</a:t>
                      </a:r>
                      <a:endParaRPr lang="en-US" sz="2800" b="1" dirty="0"/>
                    </a:p>
                  </a:txBody>
                  <a:tcPr>
                    <a:solidFill>
                      <a:schemeClr val="bg1"/>
                    </a:solidFill>
                  </a:tcPr>
                </a:tc>
                <a:tc>
                  <a:txBody>
                    <a:bodyPr/>
                    <a:lstStyle/>
                    <a:p>
                      <a:r>
                        <a:rPr lang="en-US" sz="2800" dirty="0" smtClean="0"/>
                        <a:t>Spam</a:t>
                      </a:r>
                      <a:r>
                        <a:rPr lang="en-US" sz="2800" baseline="0" dirty="0" smtClean="0"/>
                        <a:t> and Spyware</a:t>
                      </a:r>
                      <a:endParaRPr lang="en-US" sz="2800" dirty="0"/>
                    </a:p>
                  </a:txBody>
                  <a:tcPr>
                    <a:solidFill>
                      <a:schemeClr val="bg1"/>
                    </a:solidFill>
                  </a:tcPr>
                </a:tc>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79" y="1880820"/>
            <a:ext cx="5334000" cy="4053840"/>
          </a:xfrm>
          <a:prstGeom prst="rect">
            <a:avLst/>
          </a:prstGeom>
        </p:spPr>
      </p:pic>
    </p:spTree>
    <p:extLst>
      <p:ext uri="{BB962C8B-B14F-4D97-AF65-F5344CB8AC3E}">
        <p14:creationId xmlns:p14="http://schemas.microsoft.com/office/powerpoint/2010/main" val="114105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0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Importance on Ethics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2857" y="1690688"/>
            <a:ext cx="4286250" cy="4286250"/>
          </a:xfrm>
          <a:prstGeom prst="rect">
            <a:avLst/>
          </a:prstGeom>
        </p:spPr>
      </p:pic>
      <p:sp>
        <p:nvSpPr>
          <p:cNvPr id="7" name="TextBox 6"/>
          <p:cNvSpPr txBox="1"/>
          <p:nvPr/>
        </p:nvSpPr>
        <p:spPr>
          <a:xfrm>
            <a:off x="1804695" y="2183710"/>
            <a:ext cx="4501661" cy="3046988"/>
          </a:xfrm>
          <a:prstGeom prst="rect">
            <a:avLst/>
          </a:prstGeom>
          <a:noFill/>
        </p:spPr>
        <p:txBody>
          <a:bodyPr wrap="square" rtlCol="0">
            <a:spAutoFit/>
          </a:bodyPr>
          <a:lstStyle/>
          <a:p>
            <a:r>
              <a:rPr lang="en-US" sz="3200" dirty="0"/>
              <a:t>With great power there </a:t>
            </a:r>
            <a:endParaRPr lang="en-US" sz="3200" dirty="0" smtClean="0"/>
          </a:p>
          <a:p>
            <a:r>
              <a:rPr lang="en-US" sz="3200" dirty="0" smtClean="0"/>
              <a:t>must </a:t>
            </a:r>
            <a:r>
              <a:rPr lang="en-US" sz="3200" dirty="0"/>
              <a:t>also come ... </a:t>
            </a:r>
            <a:endParaRPr lang="en-US" sz="3200" dirty="0" smtClean="0"/>
          </a:p>
          <a:p>
            <a:r>
              <a:rPr lang="en-US" sz="3200" dirty="0" smtClean="0"/>
              <a:t>great </a:t>
            </a:r>
            <a:r>
              <a:rPr lang="en-US" sz="3200" dirty="0"/>
              <a:t>responsibility</a:t>
            </a:r>
            <a:r>
              <a:rPr lang="en-US" sz="3200" dirty="0" smtClean="0"/>
              <a:t>!</a:t>
            </a:r>
          </a:p>
          <a:p>
            <a:endParaRPr lang="en-US" sz="3200" dirty="0"/>
          </a:p>
          <a:p>
            <a:r>
              <a:rPr lang="en-US" sz="3200" dirty="0"/>
              <a:t>STAN LEE, </a:t>
            </a:r>
            <a:r>
              <a:rPr lang="en-US" sz="3200" i="1" dirty="0"/>
              <a:t>Amazing </a:t>
            </a:r>
            <a:endParaRPr lang="en-US" sz="3200" i="1" dirty="0" smtClean="0"/>
          </a:p>
          <a:p>
            <a:r>
              <a:rPr lang="en-US" sz="3200" i="1" dirty="0" smtClean="0"/>
              <a:t>Fantasy</a:t>
            </a:r>
            <a:r>
              <a:rPr lang="en-US" sz="3200" dirty="0"/>
              <a:t> #</a:t>
            </a:r>
            <a:r>
              <a:rPr lang="en-US" sz="3200" dirty="0" smtClean="0"/>
              <a:t>15, Aug</a:t>
            </a:r>
            <a:r>
              <a:rPr lang="en-US" sz="3200" dirty="0"/>
              <a:t>. </a:t>
            </a:r>
            <a:r>
              <a:rPr lang="en-US" sz="3200" dirty="0" smtClean="0"/>
              <a:t>1962</a:t>
            </a:r>
            <a:endParaRPr lang="en-US" sz="3200" dirty="0"/>
          </a:p>
        </p:txBody>
      </p:sp>
    </p:spTree>
    <p:extLst>
      <p:ext uri="{BB962C8B-B14F-4D97-AF65-F5344CB8AC3E}">
        <p14:creationId xmlns:p14="http://schemas.microsoft.com/office/powerpoint/2010/main" val="284149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Importance on Ethics</a:t>
            </a:r>
            <a:endParaRPr lang="en-US" dirty="0"/>
          </a:p>
        </p:txBody>
      </p:sp>
      <p:sp>
        <p:nvSpPr>
          <p:cNvPr id="5" name="TextBox 4"/>
          <p:cNvSpPr txBox="1"/>
          <p:nvPr/>
        </p:nvSpPr>
        <p:spPr>
          <a:xfrm>
            <a:off x="2733444" y="1690688"/>
            <a:ext cx="6725111" cy="584775"/>
          </a:xfrm>
          <a:prstGeom prst="rect">
            <a:avLst/>
          </a:prstGeom>
          <a:noFill/>
        </p:spPr>
        <p:txBody>
          <a:bodyPr wrap="none" rtlCol="0">
            <a:spAutoFit/>
          </a:bodyPr>
          <a:lstStyle/>
          <a:p>
            <a:r>
              <a:rPr lang="en-US" sz="3200" dirty="0" smtClean="0"/>
              <a:t>Why do we need to learn about ethics?</a:t>
            </a:r>
            <a:endParaRPr lang="en-US" sz="3200" dirty="0"/>
          </a:p>
        </p:txBody>
      </p:sp>
      <p:sp>
        <p:nvSpPr>
          <p:cNvPr id="6" name="TextBox 5"/>
          <p:cNvSpPr txBox="1"/>
          <p:nvPr/>
        </p:nvSpPr>
        <p:spPr>
          <a:xfrm>
            <a:off x="4384536" y="2658794"/>
            <a:ext cx="3422925" cy="3447098"/>
          </a:xfrm>
          <a:prstGeom prst="rect">
            <a:avLst/>
          </a:prstGeom>
          <a:noFill/>
        </p:spPr>
        <p:txBody>
          <a:bodyPr wrap="none" rtlCol="0">
            <a:spAutoFit/>
          </a:bodyPr>
          <a:lstStyle/>
          <a:p>
            <a:pPr marL="285750" indent="-285750">
              <a:buFont typeface="Arial" panose="020B0604020202020204" pitchFamily="34" charset="0"/>
              <a:buChar char="•"/>
            </a:pPr>
            <a:r>
              <a:rPr lang="en-US" sz="4000" dirty="0" smtClean="0"/>
              <a:t>Temptation</a:t>
            </a:r>
          </a:p>
          <a:p>
            <a:pPr marL="285750" indent="-285750">
              <a:buFont typeface="Arial" panose="020B0604020202020204" pitchFamily="34" charset="0"/>
              <a:buChar char="•"/>
            </a:pPr>
            <a:r>
              <a:rPr lang="en-US" sz="4000" dirty="0" smtClean="0"/>
              <a:t>Power Hungry</a:t>
            </a:r>
          </a:p>
          <a:p>
            <a:pPr marL="285750" indent="-285750">
              <a:buFont typeface="Arial" panose="020B0604020202020204" pitchFamily="34" charset="0"/>
              <a:buChar char="•"/>
            </a:pPr>
            <a:r>
              <a:rPr lang="en-US" sz="4000" dirty="0" smtClean="0"/>
              <a:t>Corruption</a:t>
            </a:r>
          </a:p>
          <a:p>
            <a:pPr marL="285750" indent="-285750">
              <a:buFont typeface="Arial" panose="020B0604020202020204" pitchFamily="34" charset="0"/>
              <a:buChar char="•"/>
            </a:pPr>
            <a:r>
              <a:rPr lang="en-US" sz="4000" dirty="0" smtClean="0"/>
              <a:t>Curiosity</a:t>
            </a:r>
          </a:p>
          <a:p>
            <a:pPr marL="285750" indent="-285750">
              <a:buFont typeface="Arial" panose="020B0604020202020204" pitchFamily="34" charset="0"/>
              <a:buChar char="•"/>
            </a:pPr>
            <a:r>
              <a:rPr lang="en-US" sz="4000" dirty="0" smtClean="0"/>
              <a:t>Persuasion</a:t>
            </a:r>
          </a:p>
          <a:p>
            <a:endParaRPr lang="en-US" dirty="0"/>
          </a:p>
        </p:txBody>
      </p:sp>
    </p:spTree>
    <p:extLst>
      <p:ext uri="{BB962C8B-B14F-4D97-AF65-F5344CB8AC3E}">
        <p14:creationId xmlns:p14="http://schemas.microsoft.com/office/powerpoint/2010/main" val="493358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Importance on Ethics</a:t>
            </a:r>
            <a:endParaRPr lang="en-US" dirty="0"/>
          </a:p>
        </p:txBody>
      </p:sp>
      <p:sp>
        <p:nvSpPr>
          <p:cNvPr id="4" name="TextBox 3"/>
          <p:cNvSpPr txBox="1"/>
          <p:nvPr/>
        </p:nvSpPr>
        <p:spPr>
          <a:xfrm>
            <a:off x="171814" y="1690688"/>
            <a:ext cx="11848372" cy="1077218"/>
          </a:xfrm>
          <a:prstGeom prst="rect">
            <a:avLst/>
          </a:prstGeom>
          <a:noFill/>
        </p:spPr>
        <p:txBody>
          <a:bodyPr wrap="none" rtlCol="0">
            <a:spAutoFit/>
          </a:bodyPr>
          <a:lstStyle/>
          <a:p>
            <a:r>
              <a:rPr lang="en-US" sz="3200" b="1" dirty="0" smtClean="0"/>
              <a:t>Basic Concepts: </a:t>
            </a:r>
          </a:p>
          <a:p>
            <a:r>
              <a:rPr lang="en-US" sz="3200" dirty="0"/>
              <a:t>	</a:t>
            </a:r>
            <a:r>
              <a:rPr lang="en-US" sz="3200" dirty="0" smtClean="0"/>
              <a:t>ACM Code of Conduct! “ </a:t>
            </a:r>
            <a:r>
              <a:rPr lang="en-US" sz="3200" i="1" dirty="0" smtClean="0"/>
              <a:t>The Prime Directive for Programmers! </a:t>
            </a:r>
            <a:r>
              <a:rPr lang="en-US" sz="3200" dirty="0" smtClean="0"/>
              <a:t>“</a:t>
            </a:r>
            <a:endParaRPr lang="en-US" sz="3200" dirty="0"/>
          </a:p>
        </p:txBody>
      </p:sp>
      <p:sp>
        <p:nvSpPr>
          <p:cNvPr id="5" name="TextBox 4"/>
          <p:cNvSpPr txBox="1"/>
          <p:nvPr/>
        </p:nvSpPr>
        <p:spPr>
          <a:xfrm>
            <a:off x="171814" y="2950399"/>
            <a:ext cx="8949694" cy="1077218"/>
          </a:xfrm>
          <a:prstGeom prst="rect">
            <a:avLst/>
          </a:prstGeom>
          <a:noFill/>
        </p:spPr>
        <p:txBody>
          <a:bodyPr wrap="none" rtlCol="0">
            <a:spAutoFit/>
          </a:bodyPr>
          <a:lstStyle/>
          <a:p>
            <a:r>
              <a:rPr lang="en-US" sz="3200" b="1" dirty="0" smtClean="0"/>
              <a:t>Virtues in Security: </a:t>
            </a:r>
          </a:p>
          <a:p>
            <a:r>
              <a:rPr lang="en-US" sz="3200" dirty="0"/>
              <a:t>	</a:t>
            </a:r>
            <a:r>
              <a:rPr lang="en-US" sz="3200" dirty="0" smtClean="0"/>
              <a:t>Confidentiality, Integrity and Availability ( </a:t>
            </a:r>
            <a:r>
              <a:rPr lang="en-US" sz="3200" i="1" dirty="0" smtClean="0"/>
              <a:t>CIA</a:t>
            </a:r>
            <a:r>
              <a:rPr lang="en-US" sz="3200" dirty="0" smtClean="0"/>
              <a:t> )</a:t>
            </a:r>
            <a:endParaRPr lang="en-US" sz="3200" dirty="0"/>
          </a:p>
        </p:txBody>
      </p:sp>
      <p:sp>
        <p:nvSpPr>
          <p:cNvPr id="6" name="TextBox 5"/>
          <p:cNvSpPr txBox="1"/>
          <p:nvPr/>
        </p:nvSpPr>
        <p:spPr>
          <a:xfrm>
            <a:off x="171814" y="4195063"/>
            <a:ext cx="8852295" cy="1077218"/>
          </a:xfrm>
          <a:prstGeom prst="rect">
            <a:avLst/>
          </a:prstGeom>
          <a:noFill/>
        </p:spPr>
        <p:txBody>
          <a:bodyPr wrap="none" rtlCol="0">
            <a:spAutoFit/>
          </a:bodyPr>
          <a:lstStyle/>
          <a:p>
            <a:r>
              <a:rPr lang="en-US" sz="3200" b="1" dirty="0" smtClean="0"/>
              <a:t>Ethical Hacks: </a:t>
            </a:r>
          </a:p>
          <a:p>
            <a:r>
              <a:rPr lang="en-US" sz="3200" dirty="0"/>
              <a:t>	</a:t>
            </a:r>
            <a:r>
              <a:rPr lang="en-US" sz="3200" dirty="0" smtClean="0"/>
              <a:t>Breaking the boundaries of computer systems.</a:t>
            </a:r>
            <a:endParaRPr lang="en-US" sz="3200" dirty="0"/>
          </a:p>
        </p:txBody>
      </p:sp>
      <p:sp>
        <p:nvSpPr>
          <p:cNvPr id="7" name="TextBox 6"/>
          <p:cNvSpPr txBox="1"/>
          <p:nvPr/>
        </p:nvSpPr>
        <p:spPr>
          <a:xfrm>
            <a:off x="171814" y="5439727"/>
            <a:ext cx="5943615" cy="1077218"/>
          </a:xfrm>
          <a:prstGeom prst="rect">
            <a:avLst/>
          </a:prstGeom>
          <a:noFill/>
        </p:spPr>
        <p:txBody>
          <a:bodyPr wrap="none" rtlCol="0">
            <a:spAutoFit/>
          </a:bodyPr>
          <a:lstStyle/>
          <a:p>
            <a:r>
              <a:rPr lang="en-US" sz="3200" b="1" dirty="0" smtClean="0"/>
              <a:t>Assessments: </a:t>
            </a:r>
          </a:p>
          <a:p>
            <a:r>
              <a:rPr lang="en-US" sz="3200" dirty="0"/>
              <a:t>	</a:t>
            </a:r>
            <a:r>
              <a:rPr lang="en-US" sz="3200" dirty="0" smtClean="0"/>
              <a:t>Put your loyalties to the test!</a:t>
            </a:r>
            <a:endParaRPr lang="en-US" sz="3200" dirty="0"/>
          </a:p>
        </p:txBody>
      </p:sp>
    </p:spTree>
    <p:extLst>
      <p:ext uri="{BB962C8B-B14F-4D97-AF65-F5344CB8AC3E}">
        <p14:creationId xmlns:p14="http://schemas.microsoft.com/office/powerpoint/2010/main" val="227538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Malware Course Outline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221" y="1690688"/>
            <a:ext cx="6350000" cy="3975100"/>
          </a:xfrm>
          <a:prstGeom prst="rect">
            <a:avLst/>
          </a:prstGeom>
        </p:spPr>
      </p:pic>
      <p:sp>
        <p:nvSpPr>
          <p:cNvPr id="6" name="TextBox 5"/>
          <p:cNvSpPr txBox="1"/>
          <p:nvPr/>
        </p:nvSpPr>
        <p:spPr>
          <a:xfrm>
            <a:off x="6123745" y="1695470"/>
            <a:ext cx="5267960" cy="3970318"/>
          </a:xfrm>
          <a:prstGeom prst="rect">
            <a:avLst/>
          </a:prstGeom>
          <a:noFill/>
        </p:spPr>
        <p:txBody>
          <a:bodyPr wrap="square" rtlCol="0">
            <a:spAutoFit/>
          </a:bodyPr>
          <a:lstStyle/>
          <a:p>
            <a:r>
              <a:rPr lang="en-US" sz="2800" dirty="0" smtClean="0"/>
              <a:t>“The goal is for students to use their knowledge of the “dark side” of programming to build future computer systems that are better equipped to guard against and even combat these malicious programs.”</a:t>
            </a:r>
          </a:p>
          <a:p>
            <a:endParaRPr lang="en-US" sz="2800" dirty="0"/>
          </a:p>
          <a:p>
            <a:pPr algn="r"/>
            <a:r>
              <a:rPr lang="en-US" sz="2800" dirty="0" smtClean="0"/>
              <a:t>- Professor George </a:t>
            </a:r>
            <a:r>
              <a:rPr lang="en-US" sz="2800" dirty="0" err="1" smtClean="0"/>
              <a:t>Ledin</a:t>
            </a:r>
            <a:endParaRPr lang="en-US" sz="2800" dirty="0"/>
          </a:p>
        </p:txBody>
      </p:sp>
    </p:spTree>
    <p:extLst>
      <p:ext uri="{BB962C8B-B14F-4D97-AF65-F5344CB8AC3E}">
        <p14:creationId xmlns:p14="http://schemas.microsoft.com/office/powerpoint/2010/main" val="304089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Malware Course Outline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43033869"/>
              </p:ext>
            </p:extLst>
          </p:nvPr>
        </p:nvGraphicFramePr>
        <p:xfrm>
          <a:off x="2253958" y="1679185"/>
          <a:ext cx="8128000" cy="2712720"/>
        </p:xfrm>
        <a:graphic>
          <a:graphicData uri="http://schemas.openxmlformats.org/drawingml/2006/table">
            <a:tbl>
              <a:tblPr firstRow="1" bandRow="1">
                <a:tableStyleId>{5C22544A-7EE6-4342-B048-85BDC9FD1C3A}</a:tableStyleId>
              </a:tblPr>
              <a:tblGrid>
                <a:gridCol w="1906954"/>
                <a:gridCol w="6221046"/>
              </a:tblGrid>
              <a:tr h="370840">
                <a:tc>
                  <a:txBody>
                    <a:bodyPr/>
                    <a:lstStyle/>
                    <a:p>
                      <a:r>
                        <a:rPr lang="en-US" sz="2000" b="1" dirty="0" smtClean="0">
                          <a:solidFill>
                            <a:schemeClr val="tx1"/>
                          </a:solidFill>
                        </a:rPr>
                        <a:t>Course Name:</a:t>
                      </a:r>
                      <a:endParaRPr lang="en-US" sz="2000" b="1" dirty="0">
                        <a:solidFill>
                          <a:schemeClr val="tx1"/>
                        </a:solidFill>
                      </a:endParaRPr>
                    </a:p>
                  </a:txBody>
                  <a:tcPr>
                    <a:noFill/>
                  </a:tcPr>
                </a:tc>
                <a:tc>
                  <a:txBody>
                    <a:bodyPr/>
                    <a:lstStyle/>
                    <a:p>
                      <a:r>
                        <a:rPr lang="en-US" sz="2000" b="0" dirty="0" smtClean="0">
                          <a:solidFill>
                            <a:schemeClr val="tx1"/>
                          </a:solidFill>
                        </a:rPr>
                        <a:t>Spam and Spyware</a:t>
                      </a:r>
                      <a:endParaRPr lang="en-US" sz="2000" b="0" dirty="0">
                        <a:solidFill>
                          <a:schemeClr val="tx1"/>
                        </a:solidFill>
                      </a:endParaRPr>
                    </a:p>
                  </a:txBody>
                  <a:tcPr>
                    <a:noFill/>
                  </a:tcPr>
                </a:tc>
              </a:tr>
              <a:tr h="370840">
                <a:tc>
                  <a:txBody>
                    <a:bodyPr/>
                    <a:lstStyle/>
                    <a:p>
                      <a:r>
                        <a:rPr lang="en-US" sz="2000" b="1" dirty="0" smtClean="0"/>
                        <a:t>Prerequisite(s):</a:t>
                      </a:r>
                      <a:endParaRPr lang="en-US" sz="2000" b="1" dirty="0" smtClean="0">
                        <a:effectLst/>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Computer Science 313 and 457 and consent of the Department.</a:t>
                      </a:r>
                      <a:endParaRPr lang="en-US" sz="2000" dirty="0"/>
                    </a:p>
                  </a:txBody>
                  <a:tcPr>
                    <a:noFill/>
                  </a:tcPr>
                </a:tc>
              </a:tr>
              <a:tr h="370840">
                <a:tc>
                  <a:txBody>
                    <a:bodyPr/>
                    <a:lstStyle/>
                    <a:p>
                      <a:r>
                        <a:rPr lang="en-US" sz="2000" b="1" dirty="0" smtClean="0"/>
                        <a:t>Description</a:t>
                      </a:r>
                      <a:endParaRPr lang="en-US" sz="2000" b="1"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Spam and other unsolicited bulk electronic communication, and spyware. Legal and ethical issues. Countermeasures and related security problems. Course Hours: H(3-0)</a:t>
                      </a:r>
                      <a:endParaRPr lang="en-US" sz="2000" b="0" dirty="0" smtClean="0">
                        <a:effectLst/>
                      </a:endParaRPr>
                    </a:p>
                    <a:p>
                      <a:endParaRPr lang="en-US" sz="2000" dirty="0"/>
                    </a:p>
                  </a:txBody>
                  <a:tcPr>
                    <a:noFill/>
                  </a:tcPr>
                </a:tc>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374" y="4103517"/>
            <a:ext cx="3333750" cy="253365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5688" y="3840480"/>
            <a:ext cx="2496312" cy="3017520"/>
          </a:xfrm>
          <a:prstGeom prst="rect">
            <a:avLst/>
          </a:prstGeom>
        </p:spPr>
      </p:pic>
    </p:spTree>
    <p:extLst>
      <p:ext uri="{BB962C8B-B14F-4D97-AF65-F5344CB8AC3E}">
        <p14:creationId xmlns:p14="http://schemas.microsoft.com/office/powerpoint/2010/main" val="40975173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1559</Words>
  <Application>Microsoft Office PowerPoint</Application>
  <PresentationFormat>Widescreen</PresentationFormat>
  <Paragraphs>164</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People who are teaching malware</vt:lpstr>
      <vt:lpstr>People who are teaching malware</vt:lpstr>
      <vt:lpstr>People who are teaching malware</vt:lpstr>
      <vt:lpstr>People who are teaching malware</vt:lpstr>
      <vt:lpstr>Importance on Ethics</vt:lpstr>
      <vt:lpstr>Importance on Ethics</vt:lpstr>
      <vt:lpstr>Importance on Ethics</vt:lpstr>
      <vt:lpstr>Malware Course Outline</vt:lpstr>
      <vt:lpstr>Malware Course Outline</vt:lpstr>
      <vt:lpstr>Malware Course Outline</vt:lpstr>
      <vt:lpstr>Malware Course Outline</vt:lpstr>
      <vt:lpstr>Much detail is placed into both courses.   [ LEAD INTO CONCLUSION FROM HERE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krystofurr</dc:creator>
  <cp:lastModifiedBy>krystofurr</cp:lastModifiedBy>
  <cp:revision>36</cp:revision>
  <cp:lastPrinted>2014-11-14T02:18:26Z</cp:lastPrinted>
  <dcterms:created xsi:type="dcterms:W3CDTF">2014-11-13T00:37:37Z</dcterms:created>
  <dcterms:modified xsi:type="dcterms:W3CDTF">2014-11-14T04:17:42Z</dcterms:modified>
</cp:coreProperties>
</file>