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1" r:id="rId4"/>
    <p:sldMasterId id="2147483682" r:id="rId5"/>
    <p:sldMasterId id="2147483683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</p:sldIdLst>
  <p:sldSz cy="6858000" cx="9144000"/>
  <p:notesSz cx="7010400" cy="9223375"/>
  <p:embeddedFontLst>
    <p:embeddedFont>
      <p:font typeface="Source Sans Pro Light"/>
      <p:regular r:id="rId13"/>
      <p:bold r:id="rId14"/>
      <p:italic r:id="rId15"/>
      <p:boldItalic r:id="rId16"/>
    </p:embeddedFont>
    <p:embeddedFont>
      <p:font typeface="Source Sans Pro SemiBold"/>
      <p:regular r:id="rId17"/>
      <p:bold r:id="rId18"/>
      <p:italic r:id="rId19"/>
      <p:boldItalic r:id="rId20"/>
    </p:embeddedFont>
    <p:embeddedFont>
      <p:font typeface="Quattrocento Sans"/>
      <p:regular r:id="rId21"/>
      <p:bold r:id="rId22"/>
      <p:italic r:id="rId23"/>
      <p:boldItalic r:id="rId24"/>
    </p:embeddedFont>
    <p:embeddedFont>
      <p:font typeface="Source Sans Pr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SansProSemiBold-boldItalic.fntdata"/><Relationship Id="rId22" Type="http://schemas.openxmlformats.org/officeDocument/2006/relationships/font" Target="fonts/QuattrocentoSans-bold.fntdata"/><Relationship Id="rId21" Type="http://schemas.openxmlformats.org/officeDocument/2006/relationships/font" Target="fonts/QuattrocentoSans-regular.fntdata"/><Relationship Id="rId24" Type="http://schemas.openxmlformats.org/officeDocument/2006/relationships/font" Target="fonts/QuattrocentoSans-boldItalic.fntdata"/><Relationship Id="rId23" Type="http://schemas.openxmlformats.org/officeDocument/2006/relationships/font" Target="fonts/QuattrocentoSans-italic.fntdata"/><Relationship Id="rId1" Type="http://schemas.openxmlformats.org/officeDocument/2006/relationships/theme" Target="theme/theme4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26" Type="http://schemas.openxmlformats.org/officeDocument/2006/relationships/font" Target="fonts/SourceSansPro-bold.fntdata"/><Relationship Id="rId25" Type="http://schemas.openxmlformats.org/officeDocument/2006/relationships/font" Target="fonts/SourceSansPro-regular.fntdata"/><Relationship Id="rId28" Type="http://schemas.openxmlformats.org/officeDocument/2006/relationships/font" Target="fonts/SourceSansPro-boldItalic.fntdata"/><Relationship Id="rId27" Type="http://schemas.openxmlformats.org/officeDocument/2006/relationships/font" Target="fonts/SourceSansPro-italic.fntdata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font" Target="fonts/SourceSansProLight-regular.fntdata"/><Relationship Id="rId12" Type="http://schemas.openxmlformats.org/officeDocument/2006/relationships/slide" Target="slides/slide5.xml"/><Relationship Id="rId15" Type="http://schemas.openxmlformats.org/officeDocument/2006/relationships/font" Target="fonts/SourceSansProLight-italic.fntdata"/><Relationship Id="rId14" Type="http://schemas.openxmlformats.org/officeDocument/2006/relationships/font" Target="fonts/SourceSansProLight-bold.fntdata"/><Relationship Id="rId17" Type="http://schemas.openxmlformats.org/officeDocument/2006/relationships/font" Target="fonts/SourceSansProSemiBold-regular.fntdata"/><Relationship Id="rId16" Type="http://schemas.openxmlformats.org/officeDocument/2006/relationships/font" Target="fonts/SourceSansProLight-boldItalic.fntdata"/><Relationship Id="rId19" Type="http://schemas.openxmlformats.org/officeDocument/2006/relationships/font" Target="fonts/SourceSansProSemiBold-italic.fntdata"/><Relationship Id="rId18" Type="http://schemas.openxmlformats.org/officeDocument/2006/relationships/font" Target="fonts/SourceSansProSemiBold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38475" cy="461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970338" y="0"/>
            <a:ext cx="3038475" cy="461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430338" y="1152525"/>
            <a:ext cx="4149725" cy="3113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01675" y="4438650"/>
            <a:ext cx="5607050" cy="36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761413"/>
            <a:ext cx="3038475" cy="4619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970338" y="8761413"/>
            <a:ext cx="3038475" cy="4619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:notes"/>
          <p:cNvSpPr txBox="1"/>
          <p:nvPr>
            <p:ph idx="1" type="body"/>
          </p:nvPr>
        </p:nvSpPr>
        <p:spPr>
          <a:xfrm>
            <a:off x="701675" y="4438650"/>
            <a:ext cx="5607000" cy="36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6" name="Google Shape;236;p1:notes"/>
          <p:cNvSpPr/>
          <p:nvPr>
            <p:ph idx="2" type="sldImg"/>
          </p:nvPr>
        </p:nvSpPr>
        <p:spPr>
          <a:xfrm>
            <a:off x="1430338" y="1152525"/>
            <a:ext cx="4149725" cy="3113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2:notes"/>
          <p:cNvSpPr txBox="1"/>
          <p:nvPr>
            <p:ph idx="1" type="body"/>
          </p:nvPr>
        </p:nvSpPr>
        <p:spPr>
          <a:xfrm>
            <a:off x="701675" y="4438650"/>
            <a:ext cx="5607000" cy="36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6" name="Google Shape;376;p2:notes"/>
          <p:cNvSpPr/>
          <p:nvPr>
            <p:ph idx="2" type="sldImg"/>
          </p:nvPr>
        </p:nvSpPr>
        <p:spPr>
          <a:xfrm>
            <a:off x="1430338" y="1152525"/>
            <a:ext cx="4149725" cy="3113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3:notes"/>
          <p:cNvSpPr txBox="1"/>
          <p:nvPr>
            <p:ph idx="1" type="body"/>
          </p:nvPr>
        </p:nvSpPr>
        <p:spPr>
          <a:xfrm>
            <a:off x="701675" y="4438650"/>
            <a:ext cx="5607000" cy="36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47" name="Google Shape;647;p3:notes"/>
          <p:cNvSpPr/>
          <p:nvPr>
            <p:ph idx="2" type="sldImg"/>
          </p:nvPr>
        </p:nvSpPr>
        <p:spPr>
          <a:xfrm>
            <a:off x="1430338" y="1152525"/>
            <a:ext cx="4149725" cy="3113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0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p4:notes"/>
          <p:cNvSpPr txBox="1"/>
          <p:nvPr>
            <p:ph idx="1" type="body"/>
          </p:nvPr>
        </p:nvSpPr>
        <p:spPr>
          <a:xfrm>
            <a:off x="701675" y="4438650"/>
            <a:ext cx="5607000" cy="36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12" name="Google Shape;912;p4:notes"/>
          <p:cNvSpPr/>
          <p:nvPr>
            <p:ph idx="2" type="sldImg"/>
          </p:nvPr>
        </p:nvSpPr>
        <p:spPr>
          <a:xfrm>
            <a:off x="1430338" y="1152525"/>
            <a:ext cx="4149725" cy="3113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0" name="Shape 1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1" name="Google Shape;1181;p5:notes"/>
          <p:cNvSpPr txBox="1"/>
          <p:nvPr>
            <p:ph idx="1" type="body"/>
          </p:nvPr>
        </p:nvSpPr>
        <p:spPr>
          <a:xfrm>
            <a:off x="701675" y="4438650"/>
            <a:ext cx="5607000" cy="36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82" name="Google Shape;1182;p5:notes"/>
          <p:cNvSpPr/>
          <p:nvPr>
            <p:ph idx="2" type="sldImg"/>
          </p:nvPr>
        </p:nvSpPr>
        <p:spPr>
          <a:xfrm>
            <a:off x="1430338" y="1152525"/>
            <a:ext cx="4149725" cy="3113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3" name="Google Shape;93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5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9" name="Google Shape;99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5" name="Google Shape;105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11" name="Google Shape;111;p17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12" name="Google Shape;112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8" name="Google Shape;118;p18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19" name="Google Shape;119;p18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0" name="Google Shape;120;p18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21" name="Google Shape;121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1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36" name="Google Shape;136;p21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37" name="Google Shape;137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22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3" name="Google Shape;143;p22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44" name="Google Shape;144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23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0" name="Google Shape;150;p2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2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2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24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6" name="Google Shape;156;p2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2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2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6"/>
          <p:cNvSpPr txBox="1"/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26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68" name="Google Shape;168;p26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26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26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7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27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4" name="Google Shape;174;p27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27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27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8"/>
          <p:cNvSpPr txBox="1"/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28"/>
          <p:cNvSpPr txBox="1"/>
          <p:nvPr>
            <p:ph idx="1" type="body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0" name="Google Shape;180;p28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28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28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9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p29"/>
          <p:cNvSpPr txBox="1"/>
          <p:nvPr>
            <p:ph idx="1" type="body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6" name="Google Shape;186;p29"/>
          <p:cNvSpPr txBox="1"/>
          <p:nvPr>
            <p:ph idx="2" type="body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7" name="Google Shape;187;p29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p29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29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0"/>
          <p:cNvSpPr txBox="1"/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30"/>
          <p:cNvSpPr txBox="1"/>
          <p:nvPr>
            <p:ph idx="1" type="body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93" name="Google Shape;193;p30"/>
          <p:cNvSpPr txBox="1"/>
          <p:nvPr>
            <p:ph idx="2" type="body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4" name="Google Shape;194;p30"/>
          <p:cNvSpPr txBox="1"/>
          <p:nvPr>
            <p:ph idx="3" type="body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95" name="Google Shape;195;p30"/>
          <p:cNvSpPr txBox="1"/>
          <p:nvPr>
            <p:ph idx="4" type="body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6" name="Google Shape;196;p30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7" name="Google Shape;197;p30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8" name="Google Shape;198;p30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1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1" name="Google Shape;201;p31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2" name="Google Shape;202;p31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3" name="Google Shape;203;p31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2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p32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7" name="Google Shape;207;p32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3"/>
          <p:cNvSpPr txBox="1"/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0" name="Google Shape;210;p33"/>
          <p:cNvSpPr txBox="1"/>
          <p:nvPr>
            <p:ph idx="1" type="body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211" name="Google Shape;211;p33"/>
          <p:cNvSpPr txBox="1"/>
          <p:nvPr>
            <p:ph idx="2" type="body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212" name="Google Shape;212;p33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3" name="Google Shape;213;p33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4" name="Google Shape;214;p33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4"/>
          <p:cNvSpPr txBox="1"/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7" name="Google Shape;217;p34"/>
          <p:cNvSpPr/>
          <p:nvPr>
            <p:ph idx="2" type="pic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8" name="Google Shape;218;p34"/>
          <p:cNvSpPr txBox="1"/>
          <p:nvPr>
            <p:ph idx="1" type="body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219" name="Google Shape;219;p34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0" name="Google Shape;220;p34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1" name="Google Shape;221;p34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5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4" name="Google Shape;224;p35"/>
          <p:cNvSpPr txBox="1"/>
          <p:nvPr>
            <p:ph idx="1" type="body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5" name="Google Shape;225;p35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p35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7" name="Google Shape;227;p35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6"/>
          <p:cNvSpPr txBox="1"/>
          <p:nvPr>
            <p:ph type="title"/>
          </p:nvPr>
        </p:nvSpPr>
        <p:spPr>
          <a:xfrm rot="5400000">
            <a:off x="4623593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0" name="Google Shape;230;p36"/>
          <p:cNvSpPr txBox="1"/>
          <p:nvPr>
            <p:ph idx="1" type="body"/>
          </p:nvPr>
        </p:nvSpPr>
        <p:spPr>
          <a:xfrm rot="5400000">
            <a:off x="604044" y="389732"/>
            <a:ext cx="5811838" cy="5762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1" name="Google Shape;231;p36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2" name="Google Shape;232;p36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3" name="Google Shape;233;p36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457200" y="273050"/>
            <a:ext cx="3008400" cy="1161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Source Sans Pro"/>
              <a:buNone/>
              <a:defRPr b="0" i="0" sz="4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None/>
              <a:defRPr b="0" i="0" sz="18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None/>
              <a:defRPr b="0" i="0" sz="18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None/>
              <a:defRPr b="0" i="0" sz="18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None/>
              <a:defRPr b="0" i="0" sz="18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None/>
              <a:defRPr b="0" i="0" sz="18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None/>
              <a:defRPr b="0" i="0" sz="18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None/>
              <a:defRPr b="0" i="0" sz="18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None/>
              <a:defRPr b="0" i="0" sz="18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ource Sans Pro"/>
              <a:buChar char="•"/>
              <a:defRPr b="0" i="0" sz="3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Sans Pro"/>
              <a:buChar char="–"/>
              <a:defRPr b="0" i="0" sz="2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•"/>
              <a:defRPr b="0" i="0" sz="2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–"/>
              <a:defRPr b="0" i="0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»"/>
              <a:defRPr b="0" i="0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•"/>
              <a:defRPr b="0" i="0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•"/>
              <a:defRPr b="0" i="0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•"/>
              <a:defRPr b="0" i="0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•"/>
              <a:defRPr b="0" i="0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1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Google Shape;87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Google Shape;88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Google Shape;89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61" name="Google Shape;161;p25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2" name="Google Shape;162;p25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3" name="Google Shape;163;p25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4" name="Google Shape;164;p25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40" Type="http://schemas.openxmlformats.org/officeDocument/2006/relationships/image" Target="../media/image37.png"/><Relationship Id="rId20" Type="http://schemas.openxmlformats.org/officeDocument/2006/relationships/image" Target="../media/image6.png"/><Relationship Id="rId41" Type="http://schemas.openxmlformats.org/officeDocument/2006/relationships/image" Target="../media/image36.png"/><Relationship Id="rId22" Type="http://schemas.openxmlformats.org/officeDocument/2006/relationships/image" Target="../media/image17.png"/><Relationship Id="rId21" Type="http://schemas.openxmlformats.org/officeDocument/2006/relationships/image" Target="../media/image10.png"/><Relationship Id="rId24" Type="http://schemas.openxmlformats.org/officeDocument/2006/relationships/image" Target="../media/image22.png"/><Relationship Id="rId23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openxmlformats.org/officeDocument/2006/relationships/image" Target="../media/image12.png"/><Relationship Id="rId26" Type="http://schemas.openxmlformats.org/officeDocument/2006/relationships/image" Target="../media/image27.png"/><Relationship Id="rId25" Type="http://schemas.openxmlformats.org/officeDocument/2006/relationships/image" Target="../media/image24.png"/><Relationship Id="rId28" Type="http://schemas.openxmlformats.org/officeDocument/2006/relationships/image" Target="../media/image35.png"/><Relationship Id="rId27" Type="http://schemas.openxmlformats.org/officeDocument/2006/relationships/image" Target="../media/image26.png"/><Relationship Id="rId5" Type="http://schemas.openxmlformats.org/officeDocument/2006/relationships/image" Target="../media/image2.png"/><Relationship Id="rId6" Type="http://schemas.openxmlformats.org/officeDocument/2006/relationships/image" Target="../media/image19.png"/><Relationship Id="rId29" Type="http://schemas.openxmlformats.org/officeDocument/2006/relationships/image" Target="../media/image30.png"/><Relationship Id="rId7" Type="http://schemas.openxmlformats.org/officeDocument/2006/relationships/image" Target="../media/image5.png"/><Relationship Id="rId8" Type="http://schemas.openxmlformats.org/officeDocument/2006/relationships/image" Target="../media/image16.png"/><Relationship Id="rId31" Type="http://schemas.openxmlformats.org/officeDocument/2006/relationships/image" Target="../media/image31.png"/><Relationship Id="rId30" Type="http://schemas.openxmlformats.org/officeDocument/2006/relationships/image" Target="../media/image28.png"/><Relationship Id="rId11" Type="http://schemas.openxmlformats.org/officeDocument/2006/relationships/image" Target="../media/image8.png"/><Relationship Id="rId33" Type="http://schemas.openxmlformats.org/officeDocument/2006/relationships/image" Target="../media/image23.png"/><Relationship Id="rId10" Type="http://schemas.openxmlformats.org/officeDocument/2006/relationships/image" Target="../media/image15.png"/><Relationship Id="rId32" Type="http://schemas.openxmlformats.org/officeDocument/2006/relationships/image" Target="../media/image33.png"/><Relationship Id="rId13" Type="http://schemas.openxmlformats.org/officeDocument/2006/relationships/image" Target="../media/image11.png"/><Relationship Id="rId35" Type="http://schemas.openxmlformats.org/officeDocument/2006/relationships/image" Target="../media/image25.png"/><Relationship Id="rId12" Type="http://schemas.openxmlformats.org/officeDocument/2006/relationships/image" Target="../media/image13.png"/><Relationship Id="rId34" Type="http://schemas.openxmlformats.org/officeDocument/2006/relationships/image" Target="../media/image29.png"/><Relationship Id="rId15" Type="http://schemas.openxmlformats.org/officeDocument/2006/relationships/image" Target="../media/image14.png"/><Relationship Id="rId37" Type="http://schemas.openxmlformats.org/officeDocument/2006/relationships/image" Target="../media/image34.png"/><Relationship Id="rId14" Type="http://schemas.openxmlformats.org/officeDocument/2006/relationships/image" Target="../media/image20.png"/><Relationship Id="rId36" Type="http://schemas.openxmlformats.org/officeDocument/2006/relationships/image" Target="../media/image32.png"/><Relationship Id="rId17" Type="http://schemas.openxmlformats.org/officeDocument/2006/relationships/image" Target="../media/image9.png"/><Relationship Id="rId39" Type="http://schemas.openxmlformats.org/officeDocument/2006/relationships/image" Target="../media/image39.png"/><Relationship Id="rId16" Type="http://schemas.openxmlformats.org/officeDocument/2006/relationships/image" Target="../media/image18.png"/><Relationship Id="rId38" Type="http://schemas.openxmlformats.org/officeDocument/2006/relationships/image" Target="../media/image38.png"/><Relationship Id="rId19" Type="http://schemas.openxmlformats.org/officeDocument/2006/relationships/image" Target="../media/image3.png"/><Relationship Id="rId18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40" Type="http://schemas.openxmlformats.org/officeDocument/2006/relationships/image" Target="../media/image37.png"/><Relationship Id="rId20" Type="http://schemas.openxmlformats.org/officeDocument/2006/relationships/image" Target="../media/image6.png"/><Relationship Id="rId41" Type="http://schemas.openxmlformats.org/officeDocument/2006/relationships/image" Target="../media/image36.png"/><Relationship Id="rId22" Type="http://schemas.openxmlformats.org/officeDocument/2006/relationships/image" Target="../media/image17.png"/><Relationship Id="rId21" Type="http://schemas.openxmlformats.org/officeDocument/2006/relationships/image" Target="../media/image10.png"/><Relationship Id="rId24" Type="http://schemas.openxmlformats.org/officeDocument/2006/relationships/image" Target="../media/image22.png"/><Relationship Id="rId23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openxmlformats.org/officeDocument/2006/relationships/image" Target="../media/image12.png"/><Relationship Id="rId26" Type="http://schemas.openxmlformats.org/officeDocument/2006/relationships/image" Target="../media/image27.png"/><Relationship Id="rId25" Type="http://schemas.openxmlformats.org/officeDocument/2006/relationships/image" Target="../media/image24.png"/><Relationship Id="rId28" Type="http://schemas.openxmlformats.org/officeDocument/2006/relationships/image" Target="../media/image35.png"/><Relationship Id="rId27" Type="http://schemas.openxmlformats.org/officeDocument/2006/relationships/image" Target="../media/image26.png"/><Relationship Id="rId5" Type="http://schemas.openxmlformats.org/officeDocument/2006/relationships/image" Target="../media/image2.png"/><Relationship Id="rId6" Type="http://schemas.openxmlformats.org/officeDocument/2006/relationships/image" Target="../media/image19.png"/><Relationship Id="rId29" Type="http://schemas.openxmlformats.org/officeDocument/2006/relationships/image" Target="../media/image30.png"/><Relationship Id="rId7" Type="http://schemas.openxmlformats.org/officeDocument/2006/relationships/image" Target="../media/image5.png"/><Relationship Id="rId8" Type="http://schemas.openxmlformats.org/officeDocument/2006/relationships/image" Target="../media/image16.png"/><Relationship Id="rId31" Type="http://schemas.openxmlformats.org/officeDocument/2006/relationships/image" Target="../media/image31.png"/><Relationship Id="rId30" Type="http://schemas.openxmlformats.org/officeDocument/2006/relationships/image" Target="../media/image28.png"/><Relationship Id="rId11" Type="http://schemas.openxmlformats.org/officeDocument/2006/relationships/image" Target="../media/image8.png"/><Relationship Id="rId33" Type="http://schemas.openxmlformats.org/officeDocument/2006/relationships/image" Target="../media/image23.png"/><Relationship Id="rId10" Type="http://schemas.openxmlformats.org/officeDocument/2006/relationships/image" Target="../media/image15.png"/><Relationship Id="rId32" Type="http://schemas.openxmlformats.org/officeDocument/2006/relationships/image" Target="../media/image33.png"/><Relationship Id="rId13" Type="http://schemas.openxmlformats.org/officeDocument/2006/relationships/image" Target="../media/image11.png"/><Relationship Id="rId35" Type="http://schemas.openxmlformats.org/officeDocument/2006/relationships/image" Target="../media/image25.png"/><Relationship Id="rId12" Type="http://schemas.openxmlformats.org/officeDocument/2006/relationships/image" Target="../media/image13.png"/><Relationship Id="rId34" Type="http://schemas.openxmlformats.org/officeDocument/2006/relationships/image" Target="../media/image29.png"/><Relationship Id="rId15" Type="http://schemas.openxmlformats.org/officeDocument/2006/relationships/image" Target="../media/image14.png"/><Relationship Id="rId37" Type="http://schemas.openxmlformats.org/officeDocument/2006/relationships/image" Target="../media/image34.png"/><Relationship Id="rId14" Type="http://schemas.openxmlformats.org/officeDocument/2006/relationships/image" Target="../media/image20.png"/><Relationship Id="rId36" Type="http://schemas.openxmlformats.org/officeDocument/2006/relationships/image" Target="../media/image32.png"/><Relationship Id="rId17" Type="http://schemas.openxmlformats.org/officeDocument/2006/relationships/image" Target="../media/image9.png"/><Relationship Id="rId39" Type="http://schemas.openxmlformats.org/officeDocument/2006/relationships/image" Target="../media/image39.png"/><Relationship Id="rId16" Type="http://schemas.openxmlformats.org/officeDocument/2006/relationships/image" Target="../media/image18.png"/><Relationship Id="rId38" Type="http://schemas.openxmlformats.org/officeDocument/2006/relationships/image" Target="../media/image38.png"/><Relationship Id="rId19" Type="http://schemas.openxmlformats.org/officeDocument/2006/relationships/image" Target="../media/image3.png"/><Relationship Id="rId18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40" Type="http://schemas.openxmlformats.org/officeDocument/2006/relationships/image" Target="../media/image37.png"/><Relationship Id="rId20" Type="http://schemas.openxmlformats.org/officeDocument/2006/relationships/image" Target="../media/image10.png"/><Relationship Id="rId41" Type="http://schemas.openxmlformats.org/officeDocument/2006/relationships/image" Target="../media/image36.png"/><Relationship Id="rId22" Type="http://schemas.openxmlformats.org/officeDocument/2006/relationships/image" Target="../media/image21.png"/><Relationship Id="rId21" Type="http://schemas.openxmlformats.org/officeDocument/2006/relationships/image" Target="../media/image17.png"/><Relationship Id="rId24" Type="http://schemas.openxmlformats.org/officeDocument/2006/relationships/image" Target="../media/image7.png"/><Relationship Id="rId23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9" Type="http://schemas.openxmlformats.org/officeDocument/2006/relationships/image" Target="../media/image15.png"/><Relationship Id="rId26" Type="http://schemas.openxmlformats.org/officeDocument/2006/relationships/image" Target="../media/image27.png"/><Relationship Id="rId25" Type="http://schemas.openxmlformats.org/officeDocument/2006/relationships/image" Target="../media/image24.png"/><Relationship Id="rId28" Type="http://schemas.openxmlformats.org/officeDocument/2006/relationships/image" Target="../media/image35.png"/><Relationship Id="rId27" Type="http://schemas.openxmlformats.org/officeDocument/2006/relationships/image" Target="../media/image26.png"/><Relationship Id="rId5" Type="http://schemas.openxmlformats.org/officeDocument/2006/relationships/image" Target="../media/image19.png"/><Relationship Id="rId6" Type="http://schemas.openxmlformats.org/officeDocument/2006/relationships/image" Target="../media/image5.png"/><Relationship Id="rId29" Type="http://schemas.openxmlformats.org/officeDocument/2006/relationships/image" Target="../media/image30.png"/><Relationship Id="rId7" Type="http://schemas.openxmlformats.org/officeDocument/2006/relationships/image" Target="../media/image16.png"/><Relationship Id="rId8" Type="http://schemas.openxmlformats.org/officeDocument/2006/relationships/image" Target="../media/image12.png"/><Relationship Id="rId31" Type="http://schemas.openxmlformats.org/officeDocument/2006/relationships/image" Target="../media/image31.png"/><Relationship Id="rId30" Type="http://schemas.openxmlformats.org/officeDocument/2006/relationships/image" Target="../media/image28.png"/><Relationship Id="rId11" Type="http://schemas.openxmlformats.org/officeDocument/2006/relationships/image" Target="../media/image13.png"/><Relationship Id="rId33" Type="http://schemas.openxmlformats.org/officeDocument/2006/relationships/image" Target="../media/image23.png"/><Relationship Id="rId10" Type="http://schemas.openxmlformats.org/officeDocument/2006/relationships/image" Target="../media/image8.png"/><Relationship Id="rId32" Type="http://schemas.openxmlformats.org/officeDocument/2006/relationships/image" Target="../media/image33.png"/><Relationship Id="rId13" Type="http://schemas.openxmlformats.org/officeDocument/2006/relationships/image" Target="../media/image20.png"/><Relationship Id="rId35" Type="http://schemas.openxmlformats.org/officeDocument/2006/relationships/image" Target="../media/image25.png"/><Relationship Id="rId12" Type="http://schemas.openxmlformats.org/officeDocument/2006/relationships/image" Target="../media/image11.png"/><Relationship Id="rId34" Type="http://schemas.openxmlformats.org/officeDocument/2006/relationships/image" Target="../media/image29.png"/><Relationship Id="rId15" Type="http://schemas.openxmlformats.org/officeDocument/2006/relationships/image" Target="../media/image18.png"/><Relationship Id="rId37" Type="http://schemas.openxmlformats.org/officeDocument/2006/relationships/image" Target="../media/image34.png"/><Relationship Id="rId14" Type="http://schemas.openxmlformats.org/officeDocument/2006/relationships/image" Target="../media/image14.png"/><Relationship Id="rId36" Type="http://schemas.openxmlformats.org/officeDocument/2006/relationships/image" Target="../media/image32.png"/><Relationship Id="rId17" Type="http://schemas.openxmlformats.org/officeDocument/2006/relationships/image" Target="../media/image4.png"/><Relationship Id="rId39" Type="http://schemas.openxmlformats.org/officeDocument/2006/relationships/image" Target="../media/image39.png"/><Relationship Id="rId16" Type="http://schemas.openxmlformats.org/officeDocument/2006/relationships/image" Target="../media/image9.png"/><Relationship Id="rId38" Type="http://schemas.openxmlformats.org/officeDocument/2006/relationships/image" Target="../media/image38.png"/><Relationship Id="rId19" Type="http://schemas.openxmlformats.org/officeDocument/2006/relationships/image" Target="../media/image6.png"/><Relationship Id="rId18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40" Type="http://schemas.openxmlformats.org/officeDocument/2006/relationships/image" Target="../media/image37.png"/><Relationship Id="rId20" Type="http://schemas.openxmlformats.org/officeDocument/2006/relationships/image" Target="../media/image6.png"/><Relationship Id="rId41" Type="http://schemas.openxmlformats.org/officeDocument/2006/relationships/image" Target="../media/image36.png"/><Relationship Id="rId22" Type="http://schemas.openxmlformats.org/officeDocument/2006/relationships/image" Target="../media/image17.png"/><Relationship Id="rId21" Type="http://schemas.openxmlformats.org/officeDocument/2006/relationships/image" Target="../media/image10.png"/><Relationship Id="rId24" Type="http://schemas.openxmlformats.org/officeDocument/2006/relationships/image" Target="../media/image22.png"/><Relationship Id="rId23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openxmlformats.org/officeDocument/2006/relationships/image" Target="../media/image12.png"/><Relationship Id="rId26" Type="http://schemas.openxmlformats.org/officeDocument/2006/relationships/image" Target="../media/image27.png"/><Relationship Id="rId25" Type="http://schemas.openxmlformats.org/officeDocument/2006/relationships/image" Target="../media/image24.png"/><Relationship Id="rId28" Type="http://schemas.openxmlformats.org/officeDocument/2006/relationships/image" Target="../media/image35.png"/><Relationship Id="rId27" Type="http://schemas.openxmlformats.org/officeDocument/2006/relationships/image" Target="../media/image26.png"/><Relationship Id="rId5" Type="http://schemas.openxmlformats.org/officeDocument/2006/relationships/image" Target="../media/image2.png"/><Relationship Id="rId6" Type="http://schemas.openxmlformats.org/officeDocument/2006/relationships/image" Target="../media/image19.png"/><Relationship Id="rId29" Type="http://schemas.openxmlformats.org/officeDocument/2006/relationships/image" Target="../media/image30.png"/><Relationship Id="rId7" Type="http://schemas.openxmlformats.org/officeDocument/2006/relationships/image" Target="../media/image5.png"/><Relationship Id="rId8" Type="http://schemas.openxmlformats.org/officeDocument/2006/relationships/image" Target="../media/image16.png"/><Relationship Id="rId31" Type="http://schemas.openxmlformats.org/officeDocument/2006/relationships/image" Target="../media/image31.png"/><Relationship Id="rId30" Type="http://schemas.openxmlformats.org/officeDocument/2006/relationships/image" Target="../media/image28.png"/><Relationship Id="rId11" Type="http://schemas.openxmlformats.org/officeDocument/2006/relationships/image" Target="../media/image8.png"/><Relationship Id="rId33" Type="http://schemas.openxmlformats.org/officeDocument/2006/relationships/image" Target="../media/image23.png"/><Relationship Id="rId10" Type="http://schemas.openxmlformats.org/officeDocument/2006/relationships/image" Target="../media/image15.png"/><Relationship Id="rId32" Type="http://schemas.openxmlformats.org/officeDocument/2006/relationships/image" Target="../media/image33.png"/><Relationship Id="rId13" Type="http://schemas.openxmlformats.org/officeDocument/2006/relationships/image" Target="../media/image11.png"/><Relationship Id="rId35" Type="http://schemas.openxmlformats.org/officeDocument/2006/relationships/image" Target="../media/image25.png"/><Relationship Id="rId12" Type="http://schemas.openxmlformats.org/officeDocument/2006/relationships/image" Target="../media/image13.png"/><Relationship Id="rId34" Type="http://schemas.openxmlformats.org/officeDocument/2006/relationships/image" Target="../media/image29.png"/><Relationship Id="rId15" Type="http://schemas.openxmlformats.org/officeDocument/2006/relationships/image" Target="../media/image14.png"/><Relationship Id="rId37" Type="http://schemas.openxmlformats.org/officeDocument/2006/relationships/image" Target="../media/image34.png"/><Relationship Id="rId14" Type="http://schemas.openxmlformats.org/officeDocument/2006/relationships/image" Target="../media/image20.png"/><Relationship Id="rId36" Type="http://schemas.openxmlformats.org/officeDocument/2006/relationships/image" Target="../media/image32.png"/><Relationship Id="rId17" Type="http://schemas.openxmlformats.org/officeDocument/2006/relationships/image" Target="../media/image9.png"/><Relationship Id="rId39" Type="http://schemas.openxmlformats.org/officeDocument/2006/relationships/image" Target="../media/image39.png"/><Relationship Id="rId16" Type="http://schemas.openxmlformats.org/officeDocument/2006/relationships/image" Target="../media/image18.png"/><Relationship Id="rId38" Type="http://schemas.openxmlformats.org/officeDocument/2006/relationships/image" Target="../media/image38.png"/><Relationship Id="rId19" Type="http://schemas.openxmlformats.org/officeDocument/2006/relationships/image" Target="../media/image3.png"/><Relationship Id="rId18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40" Type="http://schemas.openxmlformats.org/officeDocument/2006/relationships/image" Target="../media/image37.png"/><Relationship Id="rId20" Type="http://schemas.openxmlformats.org/officeDocument/2006/relationships/image" Target="../media/image6.png"/><Relationship Id="rId41" Type="http://schemas.openxmlformats.org/officeDocument/2006/relationships/image" Target="../media/image36.png"/><Relationship Id="rId22" Type="http://schemas.openxmlformats.org/officeDocument/2006/relationships/image" Target="../media/image17.png"/><Relationship Id="rId21" Type="http://schemas.openxmlformats.org/officeDocument/2006/relationships/image" Target="../media/image10.png"/><Relationship Id="rId24" Type="http://schemas.openxmlformats.org/officeDocument/2006/relationships/image" Target="../media/image22.png"/><Relationship Id="rId23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openxmlformats.org/officeDocument/2006/relationships/image" Target="../media/image12.png"/><Relationship Id="rId26" Type="http://schemas.openxmlformats.org/officeDocument/2006/relationships/image" Target="../media/image27.png"/><Relationship Id="rId25" Type="http://schemas.openxmlformats.org/officeDocument/2006/relationships/image" Target="../media/image24.png"/><Relationship Id="rId28" Type="http://schemas.openxmlformats.org/officeDocument/2006/relationships/image" Target="../media/image35.png"/><Relationship Id="rId27" Type="http://schemas.openxmlformats.org/officeDocument/2006/relationships/image" Target="../media/image26.png"/><Relationship Id="rId5" Type="http://schemas.openxmlformats.org/officeDocument/2006/relationships/image" Target="../media/image2.png"/><Relationship Id="rId6" Type="http://schemas.openxmlformats.org/officeDocument/2006/relationships/image" Target="../media/image19.png"/><Relationship Id="rId29" Type="http://schemas.openxmlformats.org/officeDocument/2006/relationships/image" Target="../media/image30.png"/><Relationship Id="rId7" Type="http://schemas.openxmlformats.org/officeDocument/2006/relationships/image" Target="../media/image5.png"/><Relationship Id="rId8" Type="http://schemas.openxmlformats.org/officeDocument/2006/relationships/image" Target="../media/image16.png"/><Relationship Id="rId31" Type="http://schemas.openxmlformats.org/officeDocument/2006/relationships/image" Target="../media/image31.png"/><Relationship Id="rId30" Type="http://schemas.openxmlformats.org/officeDocument/2006/relationships/image" Target="../media/image28.png"/><Relationship Id="rId11" Type="http://schemas.openxmlformats.org/officeDocument/2006/relationships/image" Target="../media/image8.png"/><Relationship Id="rId33" Type="http://schemas.openxmlformats.org/officeDocument/2006/relationships/image" Target="../media/image23.png"/><Relationship Id="rId10" Type="http://schemas.openxmlformats.org/officeDocument/2006/relationships/image" Target="../media/image15.png"/><Relationship Id="rId32" Type="http://schemas.openxmlformats.org/officeDocument/2006/relationships/image" Target="../media/image33.png"/><Relationship Id="rId13" Type="http://schemas.openxmlformats.org/officeDocument/2006/relationships/image" Target="../media/image11.png"/><Relationship Id="rId35" Type="http://schemas.openxmlformats.org/officeDocument/2006/relationships/image" Target="../media/image25.png"/><Relationship Id="rId12" Type="http://schemas.openxmlformats.org/officeDocument/2006/relationships/image" Target="../media/image13.png"/><Relationship Id="rId34" Type="http://schemas.openxmlformats.org/officeDocument/2006/relationships/image" Target="../media/image29.png"/><Relationship Id="rId15" Type="http://schemas.openxmlformats.org/officeDocument/2006/relationships/image" Target="../media/image14.png"/><Relationship Id="rId37" Type="http://schemas.openxmlformats.org/officeDocument/2006/relationships/image" Target="../media/image34.png"/><Relationship Id="rId14" Type="http://schemas.openxmlformats.org/officeDocument/2006/relationships/image" Target="../media/image20.png"/><Relationship Id="rId36" Type="http://schemas.openxmlformats.org/officeDocument/2006/relationships/image" Target="../media/image32.png"/><Relationship Id="rId17" Type="http://schemas.openxmlformats.org/officeDocument/2006/relationships/image" Target="../media/image9.png"/><Relationship Id="rId39" Type="http://schemas.openxmlformats.org/officeDocument/2006/relationships/image" Target="../media/image39.png"/><Relationship Id="rId16" Type="http://schemas.openxmlformats.org/officeDocument/2006/relationships/image" Target="../media/image18.png"/><Relationship Id="rId38" Type="http://schemas.openxmlformats.org/officeDocument/2006/relationships/image" Target="../media/image38.png"/><Relationship Id="rId19" Type="http://schemas.openxmlformats.org/officeDocument/2006/relationships/image" Target="../media/image3.png"/><Relationship Id="rId18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" name="Google Shape;238;p37"/>
          <p:cNvGrpSpPr/>
          <p:nvPr/>
        </p:nvGrpSpPr>
        <p:grpSpPr>
          <a:xfrm>
            <a:off x="-72884" y="116773"/>
            <a:ext cx="9383449" cy="6736343"/>
            <a:chOff x="-72884" y="116773"/>
            <a:chExt cx="9383449" cy="6736343"/>
          </a:xfrm>
        </p:grpSpPr>
        <p:grpSp>
          <p:nvGrpSpPr>
            <p:cNvPr id="239" name="Google Shape;239;p37"/>
            <p:cNvGrpSpPr/>
            <p:nvPr/>
          </p:nvGrpSpPr>
          <p:grpSpPr>
            <a:xfrm>
              <a:off x="27428" y="116773"/>
              <a:ext cx="8825797" cy="6736343"/>
              <a:chOff x="27428" y="116773"/>
              <a:chExt cx="8825797" cy="6736343"/>
            </a:xfrm>
          </p:grpSpPr>
          <p:sp>
            <p:nvSpPr>
              <p:cNvPr id="240" name="Google Shape;240;p37"/>
              <p:cNvSpPr txBox="1"/>
              <p:nvPr/>
            </p:nvSpPr>
            <p:spPr>
              <a:xfrm>
                <a:off x="1370601" y="116773"/>
                <a:ext cx="6711612" cy="32173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1" i="0" lang="en-US" sz="2400" u="none" cap="none" strike="noStrike">
                    <a:solidFill>
                      <a:srgbClr val="FFFFFF"/>
                    </a:solidFill>
                    <a:latin typeface="Source Sans Pro Light"/>
                    <a:ea typeface="Source Sans Pro Light"/>
                    <a:cs typeface="Source Sans Pro Light"/>
                    <a:sym typeface="Source Sans Pro Light"/>
                  </a:rPr>
                  <a:t>The Databricks Unified Data Analytics Platform</a:t>
                </a:r>
                <a:endParaRPr b="1" i="0" sz="2400" u="none" cap="none" strike="noStrike">
                  <a:solidFill>
                    <a:srgbClr val="FFFFFF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endParaRPr>
              </a:p>
            </p:txBody>
          </p:sp>
          <p:pic>
            <p:nvPicPr>
              <p:cNvPr id="241" name="Google Shape;241;p37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27428" y="6447780"/>
                <a:ext cx="1313589" cy="40533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42" name="Google Shape;242;p37"/>
              <p:cNvSpPr txBox="1"/>
              <p:nvPr/>
            </p:nvSpPr>
            <p:spPr>
              <a:xfrm>
                <a:off x="8346825" y="3971329"/>
                <a:ext cx="506400" cy="155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b="1" i="0" lang="en-US" sz="800" u="none" cap="none" strike="noStrike">
                    <a:solidFill>
                      <a:srgbClr val="FFFFFF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rPr>
                  <a:t>BI Tools</a:t>
                </a:r>
                <a:endParaRPr b="1" i="0" sz="800" u="none" cap="none" strike="noStrike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</p:grpSp>
        <p:grpSp>
          <p:nvGrpSpPr>
            <p:cNvPr id="243" name="Google Shape;243;p37"/>
            <p:cNvGrpSpPr/>
            <p:nvPr/>
          </p:nvGrpSpPr>
          <p:grpSpPr>
            <a:xfrm>
              <a:off x="-72884" y="816700"/>
              <a:ext cx="9383449" cy="5995729"/>
              <a:chOff x="-72884" y="816700"/>
              <a:chExt cx="9383449" cy="5995729"/>
            </a:xfrm>
          </p:grpSpPr>
          <p:cxnSp>
            <p:nvCxnSpPr>
              <p:cNvPr id="244" name="Google Shape;244;p37"/>
              <p:cNvCxnSpPr/>
              <p:nvPr/>
            </p:nvCxnSpPr>
            <p:spPr>
              <a:xfrm flipH="1" rot="10800000">
                <a:off x="5874775" y="3731433"/>
                <a:ext cx="2467586" cy="6489"/>
              </a:xfrm>
              <a:prstGeom prst="straightConnector1">
                <a:avLst/>
              </a:prstGeom>
              <a:noFill/>
              <a:ln cap="flat" cmpd="sng" w="12700">
                <a:solidFill>
                  <a:srgbClr val="FFFFFF"/>
                </a:solidFill>
                <a:prstDash val="lgDash"/>
                <a:round/>
                <a:headEnd len="sm" w="sm" type="none"/>
                <a:tailEnd len="med" w="med" type="triangle"/>
              </a:ln>
              <a:effectLst>
                <a:outerShdw blurRad="40000" rotWithShape="0" dir="5400000" dist="20000">
                  <a:srgbClr val="000000">
                    <a:alpha val="37647"/>
                  </a:srgbClr>
                </a:outerShdw>
              </a:effectLst>
            </p:spPr>
          </p:cxnSp>
          <p:sp>
            <p:nvSpPr>
              <p:cNvPr id="245" name="Google Shape;245;p37"/>
              <p:cNvSpPr/>
              <p:nvPr/>
            </p:nvSpPr>
            <p:spPr>
              <a:xfrm>
                <a:off x="1137275" y="1223275"/>
                <a:ext cx="6840300" cy="4310700"/>
              </a:xfrm>
              <a:prstGeom prst="rect">
                <a:avLst/>
              </a:prstGeom>
              <a:noFill/>
              <a:ln cap="flat" cmpd="sng" w="12700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457200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cxnSp>
            <p:nvCxnSpPr>
              <p:cNvPr id="246" name="Google Shape;246;p37"/>
              <p:cNvCxnSpPr>
                <a:endCxn id="247" idx="1"/>
              </p:cNvCxnSpPr>
              <p:nvPr/>
            </p:nvCxnSpPr>
            <p:spPr>
              <a:xfrm>
                <a:off x="5508264" y="4041092"/>
                <a:ext cx="977400" cy="418500"/>
              </a:xfrm>
              <a:prstGeom prst="bentConnector3">
                <a:avLst>
                  <a:gd fmla="val -433" name="adj1"/>
                </a:avLst>
              </a:prstGeom>
              <a:noFill/>
              <a:ln cap="flat" cmpd="sng" w="12700">
                <a:solidFill>
                  <a:srgbClr val="FFFFFF"/>
                </a:solidFill>
                <a:prstDash val="lgDash"/>
                <a:round/>
                <a:headEnd len="sm" w="sm" type="none"/>
                <a:tailEnd len="med" w="med" type="triangle"/>
              </a:ln>
              <a:effectLst>
                <a:outerShdw blurRad="40000" rotWithShape="0" dir="5400000" dist="20000">
                  <a:srgbClr val="000000">
                    <a:alpha val="37647"/>
                  </a:srgbClr>
                </a:outerShdw>
              </a:effectLst>
            </p:spPr>
          </p:cxnSp>
          <p:cxnSp>
            <p:nvCxnSpPr>
              <p:cNvPr id="248" name="Google Shape;248;p37"/>
              <p:cNvCxnSpPr/>
              <p:nvPr/>
            </p:nvCxnSpPr>
            <p:spPr>
              <a:xfrm>
                <a:off x="5874775" y="2925214"/>
                <a:ext cx="560576" cy="0"/>
              </a:xfrm>
              <a:prstGeom prst="straightConnector1">
                <a:avLst/>
              </a:prstGeom>
              <a:noFill/>
              <a:ln cap="flat" cmpd="sng" w="12700">
                <a:solidFill>
                  <a:srgbClr val="FFFFFF"/>
                </a:solidFill>
                <a:prstDash val="lgDash"/>
                <a:round/>
                <a:headEnd len="sm" w="sm" type="none"/>
                <a:tailEnd len="med" w="med" type="triangle"/>
              </a:ln>
              <a:effectLst>
                <a:outerShdw blurRad="40000" rotWithShape="0" dir="5400000" dist="20000">
                  <a:srgbClr val="000000">
                    <a:alpha val="37647"/>
                  </a:srgbClr>
                </a:outerShdw>
              </a:effectLst>
            </p:spPr>
          </p:cxnSp>
          <p:sp>
            <p:nvSpPr>
              <p:cNvPr id="249" name="Google Shape;249;p37"/>
              <p:cNvSpPr/>
              <p:nvPr/>
            </p:nvSpPr>
            <p:spPr>
              <a:xfrm>
                <a:off x="248232" y="3857236"/>
                <a:ext cx="585000" cy="14085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509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" name="Google Shape;250;p37"/>
              <p:cNvSpPr/>
              <p:nvPr/>
            </p:nvSpPr>
            <p:spPr>
              <a:xfrm>
                <a:off x="246889" y="1411236"/>
                <a:ext cx="585000" cy="2135352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" name="Google Shape;251;p37"/>
              <p:cNvSpPr txBox="1"/>
              <p:nvPr/>
            </p:nvSpPr>
            <p:spPr>
              <a:xfrm>
                <a:off x="151496" y="1223273"/>
                <a:ext cx="820200" cy="15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b="1" i="0" lang="en-US" sz="800" u="none" cap="none" strike="noStrike">
                    <a:solidFill>
                      <a:srgbClr val="FFFFFF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rPr>
                  <a:t>Streaming Data</a:t>
                </a:r>
                <a:endParaRPr b="1" i="0" sz="1400" u="none" cap="none" strike="noStrike">
                  <a:solidFill>
                    <a:srgbClr val="FFFFFF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252" name="Google Shape;252;p37"/>
              <p:cNvSpPr/>
              <p:nvPr/>
            </p:nvSpPr>
            <p:spPr>
              <a:xfrm>
                <a:off x="3359500" y="2413943"/>
                <a:ext cx="2517300" cy="1621800"/>
              </a:xfrm>
              <a:prstGeom prst="rect">
                <a:avLst/>
              </a:prstGeom>
              <a:noFill/>
              <a:ln cap="flat" cmpd="sng" w="28575">
                <a:solidFill>
                  <a:srgbClr val="EC541B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3" name="Google Shape;253;p37"/>
              <p:cNvSpPr txBox="1"/>
              <p:nvPr/>
            </p:nvSpPr>
            <p:spPr>
              <a:xfrm>
                <a:off x="6108160" y="4723202"/>
                <a:ext cx="1169062" cy="1877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b="1" i="0" lang="en-US" sz="800" u="none" cap="none" strike="noStrike">
                    <a:solidFill>
                      <a:srgbClr val="FFFFFF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rPr>
                  <a:t>Amazon Redshift</a:t>
                </a:r>
                <a:endParaRPr b="0" i="0" sz="1400" u="none" cap="none" strike="noStrike">
                  <a:solidFill>
                    <a:srgbClr val="FFFFFF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254" name="Google Shape;254;p37"/>
              <p:cNvSpPr txBox="1"/>
              <p:nvPr/>
            </p:nvSpPr>
            <p:spPr>
              <a:xfrm>
                <a:off x="1532788" y="2354610"/>
                <a:ext cx="1113963" cy="23258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b="1" i="0" lang="en-US" sz="800" u="none" cap="none" strike="noStrike">
                    <a:solidFill>
                      <a:srgbClr val="FFFFFF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rPr>
                  <a:t>Amazon  Kinesis</a:t>
                </a:r>
                <a:endParaRPr b="0" i="0" sz="1400" u="none" cap="none" strike="noStrike">
                  <a:solidFill>
                    <a:srgbClr val="FFFFFF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255" name="Google Shape;255;p37"/>
              <p:cNvSpPr txBox="1"/>
              <p:nvPr/>
            </p:nvSpPr>
            <p:spPr>
              <a:xfrm>
                <a:off x="242394" y="2706340"/>
                <a:ext cx="596700" cy="258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b="0" i="0" lang="en-US" sz="800" u="none" cap="none" strike="noStrike">
                    <a:solidFill>
                      <a:srgbClr val="FFFFFF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rPr>
                  <a:t>Messages</a:t>
                </a:r>
                <a:endParaRPr b="0" i="0" sz="1400" u="none" cap="none" strike="noStrike">
                  <a:solidFill>
                    <a:srgbClr val="FFFFFF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256" name="Google Shape;256;p37"/>
              <p:cNvSpPr txBox="1"/>
              <p:nvPr/>
            </p:nvSpPr>
            <p:spPr>
              <a:xfrm>
                <a:off x="246894" y="3273312"/>
                <a:ext cx="585000" cy="130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b="0" i="0" lang="en-US" sz="800" u="none" cap="none" strike="noStrike">
                    <a:solidFill>
                      <a:srgbClr val="FFFFFF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rPr>
                  <a:t>Amazon 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b="0" i="0" lang="en-US" sz="800" u="none" cap="none" strike="noStrike">
                    <a:solidFill>
                      <a:srgbClr val="FFFFFF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rPr>
                  <a:t>API Gateway</a:t>
                </a:r>
                <a:endParaRPr b="0" i="0" sz="1400" u="none" cap="none" strike="noStrike">
                  <a:solidFill>
                    <a:srgbClr val="FFFFFF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pic>
            <p:nvPicPr>
              <p:cNvPr id="257" name="Google Shape;257;p37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392238" y="3999694"/>
                <a:ext cx="393192" cy="393192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58" name="Google Shape;258;p37"/>
              <p:cNvSpPr txBox="1"/>
              <p:nvPr/>
            </p:nvSpPr>
            <p:spPr>
              <a:xfrm>
                <a:off x="254589" y="4403492"/>
                <a:ext cx="585000" cy="12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b="0" i="0" lang="en-US" sz="800" u="none" cap="none" strike="noStrike">
                    <a:solidFill>
                      <a:srgbClr val="FFFFFF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rPr>
                  <a:t>Files</a:t>
                </a:r>
                <a:endParaRPr b="0" i="0" sz="800" u="none" cap="none" strike="noStrike">
                  <a:solidFill>
                    <a:srgbClr val="FFFFFF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259" name="Google Shape;259;p37"/>
              <p:cNvSpPr txBox="1"/>
              <p:nvPr/>
            </p:nvSpPr>
            <p:spPr>
              <a:xfrm>
                <a:off x="223989" y="4951263"/>
                <a:ext cx="646200" cy="215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b="0" i="0" lang="en-US" sz="800" u="none" cap="none" strike="noStrike">
                    <a:solidFill>
                      <a:srgbClr val="FFFFFF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rPr>
                  <a:t>Data store</a:t>
                </a:r>
                <a:endParaRPr b="0" i="0" sz="1400" u="none" cap="none" strike="noStrike">
                  <a:solidFill>
                    <a:srgbClr val="FFFFFF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pic>
            <p:nvPicPr>
              <p:cNvPr id="260" name="Google Shape;260;p37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354739" y="4613766"/>
                <a:ext cx="393192" cy="393192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61" name="Google Shape;261;p37"/>
              <p:cNvSpPr txBox="1"/>
              <p:nvPr/>
            </p:nvSpPr>
            <p:spPr>
              <a:xfrm>
                <a:off x="6628625" y="2050382"/>
                <a:ext cx="897600" cy="3020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b="1" i="0" lang="en-US" sz="800" u="none" cap="none" strike="noStrike">
                    <a:solidFill>
                      <a:srgbClr val="FFFFFF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rPr>
                  <a:t>Amazon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b="1" i="0" lang="en-US" sz="800" u="none" cap="none" strike="noStrike">
                    <a:solidFill>
                      <a:srgbClr val="FFFFFF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rPr>
                  <a:t>SageMaker</a:t>
                </a:r>
                <a:endParaRPr b="1" i="0" sz="800" u="none" cap="none" strike="noStrike">
                  <a:solidFill>
                    <a:srgbClr val="FFFFFF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cxnSp>
            <p:nvCxnSpPr>
              <p:cNvPr id="262" name="Google Shape;262;p37"/>
              <p:cNvCxnSpPr>
                <a:endCxn id="263" idx="1"/>
              </p:cNvCxnSpPr>
              <p:nvPr/>
            </p:nvCxnSpPr>
            <p:spPr>
              <a:xfrm>
                <a:off x="870174" y="2101117"/>
                <a:ext cx="1023000" cy="4200"/>
              </a:xfrm>
              <a:prstGeom prst="straightConnector1">
                <a:avLst/>
              </a:prstGeom>
              <a:noFill/>
              <a:ln cap="flat" cmpd="sng" w="12700">
                <a:solidFill>
                  <a:srgbClr val="FFFFFF"/>
                </a:solidFill>
                <a:prstDash val="lgDash"/>
                <a:round/>
                <a:headEnd len="sm" w="sm" type="none"/>
                <a:tailEnd len="med" w="med" type="triangle"/>
              </a:ln>
              <a:effectLst>
                <a:outerShdw blurRad="40000" rotWithShape="0" dir="5400000" dist="20000">
                  <a:srgbClr val="000000">
                    <a:alpha val="37647"/>
                  </a:srgbClr>
                </a:outerShdw>
              </a:effectLst>
            </p:spPr>
          </p:cxnSp>
          <p:grpSp>
            <p:nvGrpSpPr>
              <p:cNvPr id="264" name="Google Shape;264;p37"/>
              <p:cNvGrpSpPr/>
              <p:nvPr/>
            </p:nvGrpSpPr>
            <p:grpSpPr>
              <a:xfrm>
                <a:off x="8333342" y="2085872"/>
                <a:ext cx="585012" cy="377997"/>
                <a:chOff x="8119948" y="2060458"/>
                <a:chExt cx="646708" cy="377997"/>
              </a:xfrm>
            </p:grpSpPr>
            <p:sp>
              <p:nvSpPr>
                <p:cNvPr id="265" name="Google Shape;265;p37"/>
                <p:cNvSpPr/>
                <p:nvPr/>
              </p:nvSpPr>
              <p:spPr>
                <a:xfrm>
                  <a:off x="8193928" y="2266828"/>
                  <a:ext cx="88939" cy="166763"/>
                </a:xfrm>
                <a:custGeom>
                  <a:rect b="b" l="l" r="r" t="t"/>
                  <a:pathLst>
                    <a:path extrusionOk="0" h="101840" w="54314">
                      <a:moveTo>
                        <a:pt x="54654" y="5092"/>
                      </a:moveTo>
                      <a:lnTo>
                        <a:pt x="5092" y="5092"/>
                      </a:lnTo>
                      <a:lnTo>
                        <a:pt x="5092" y="98106"/>
                      </a:lnTo>
                      <a:lnTo>
                        <a:pt x="54654" y="98106"/>
                      </a:lnTo>
                      <a:lnTo>
                        <a:pt x="54654" y="5092"/>
                      </a:lnTo>
                      <a:close/>
                      <a:moveTo>
                        <a:pt x="22744" y="64838"/>
                      </a:moveTo>
                      <a:lnTo>
                        <a:pt x="36323" y="64838"/>
                      </a:lnTo>
                      <a:lnTo>
                        <a:pt x="36323" y="78417"/>
                      </a:lnTo>
                      <a:lnTo>
                        <a:pt x="22744" y="78417"/>
                      </a:lnTo>
                      <a:lnTo>
                        <a:pt x="22744" y="64838"/>
                      </a:lnTo>
                      <a:close/>
                    </a:path>
                  </a:pathLst>
                </a:custGeom>
                <a:solidFill>
                  <a:srgbClr val="00B0F0"/>
                </a:solidFill>
                <a:ln cap="flat" cmpd="sng" w="9525">
                  <a:solidFill>
                    <a:srgbClr val="00B0F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Quattrocento Sans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endParaRPr>
                </a:p>
              </p:txBody>
            </p:sp>
            <p:sp>
              <p:nvSpPr>
                <p:cNvPr id="266" name="Google Shape;266;p37"/>
                <p:cNvSpPr/>
                <p:nvPr/>
              </p:nvSpPr>
              <p:spPr>
                <a:xfrm>
                  <a:off x="8119948" y="2060458"/>
                  <a:ext cx="503626" cy="377997"/>
                </a:xfrm>
                <a:custGeom>
                  <a:rect b="b" l="l" r="r" t="t"/>
                  <a:pathLst>
                    <a:path extrusionOk="0" h="230838" w="307558">
                      <a:moveTo>
                        <a:pt x="194176" y="177202"/>
                      </a:moveTo>
                      <a:lnTo>
                        <a:pt x="194176" y="110667"/>
                      </a:lnTo>
                      <a:cubicBezTo>
                        <a:pt x="194176" y="107272"/>
                        <a:pt x="194855" y="104556"/>
                        <a:pt x="196212" y="101840"/>
                      </a:cubicBezTo>
                      <a:cubicBezTo>
                        <a:pt x="197570" y="99125"/>
                        <a:pt x="198928" y="97088"/>
                        <a:pt x="201644" y="95051"/>
                      </a:cubicBezTo>
                      <a:cubicBezTo>
                        <a:pt x="203681" y="93014"/>
                        <a:pt x="206396" y="91656"/>
                        <a:pt x="209112" y="90299"/>
                      </a:cubicBezTo>
                      <a:cubicBezTo>
                        <a:pt x="211828" y="88941"/>
                        <a:pt x="214544" y="88941"/>
                        <a:pt x="217938" y="88941"/>
                      </a:cubicBezTo>
                      <a:lnTo>
                        <a:pt x="307558" y="88941"/>
                      </a:lnTo>
                      <a:lnTo>
                        <a:pt x="307558" y="0"/>
                      </a:lnTo>
                      <a:lnTo>
                        <a:pt x="0" y="0"/>
                      </a:lnTo>
                      <a:lnTo>
                        <a:pt x="0" y="177202"/>
                      </a:lnTo>
                      <a:lnTo>
                        <a:pt x="34626" y="177202"/>
                      </a:lnTo>
                      <a:lnTo>
                        <a:pt x="34626" y="129677"/>
                      </a:lnTo>
                      <a:cubicBezTo>
                        <a:pt x="34626" y="127640"/>
                        <a:pt x="35305" y="125603"/>
                        <a:pt x="35984" y="124245"/>
                      </a:cubicBezTo>
                      <a:cubicBezTo>
                        <a:pt x="36662" y="122887"/>
                        <a:pt x="37341" y="120851"/>
                        <a:pt x="38699" y="119493"/>
                      </a:cubicBezTo>
                      <a:cubicBezTo>
                        <a:pt x="40057" y="118135"/>
                        <a:pt x="41415" y="117456"/>
                        <a:pt x="43452" y="116098"/>
                      </a:cubicBezTo>
                      <a:cubicBezTo>
                        <a:pt x="45489" y="115419"/>
                        <a:pt x="46847" y="114740"/>
                        <a:pt x="48883" y="114740"/>
                      </a:cubicBezTo>
                      <a:lnTo>
                        <a:pt x="101161" y="114740"/>
                      </a:lnTo>
                      <a:cubicBezTo>
                        <a:pt x="103198" y="114740"/>
                        <a:pt x="105235" y="115419"/>
                        <a:pt x="106593" y="116098"/>
                      </a:cubicBezTo>
                      <a:cubicBezTo>
                        <a:pt x="107951" y="116777"/>
                        <a:pt x="109988" y="118135"/>
                        <a:pt x="111345" y="119493"/>
                      </a:cubicBezTo>
                      <a:cubicBezTo>
                        <a:pt x="112703" y="120851"/>
                        <a:pt x="113382" y="122208"/>
                        <a:pt x="114061" y="124245"/>
                      </a:cubicBezTo>
                      <a:cubicBezTo>
                        <a:pt x="114740" y="126282"/>
                        <a:pt x="115419" y="127640"/>
                        <a:pt x="115419" y="129677"/>
                      </a:cubicBezTo>
                      <a:lnTo>
                        <a:pt x="115419" y="176523"/>
                      </a:lnTo>
                      <a:lnTo>
                        <a:pt x="135108" y="176523"/>
                      </a:lnTo>
                      <a:lnTo>
                        <a:pt x="135108" y="203681"/>
                      </a:lnTo>
                      <a:lnTo>
                        <a:pt x="115419" y="203681"/>
                      </a:lnTo>
                      <a:lnTo>
                        <a:pt x="115419" y="224049"/>
                      </a:lnTo>
                      <a:cubicBezTo>
                        <a:pt x="115419" y="226086"/>
                        <a:pt x="114740" y="228122"/>
                        <a:pt x="114061" y="229480"/>
                      </a:cubicBezTo>
                      <a:cubicBezTo>
                        <a:pt x="114061" y="230159"/>
                        <a:pt x="113382" y="230159"/>
                        <a:pt x="113382" y="230838"/>
                      </a:cubicBezTo>
                      <a:lnTo>
                        <a:pt x="200965" y="230838"/>
                      </a:lnTo>
                      <a:cubicBezTo>
                        <a:pt x="198928" y="228801"/>
                        <a:pt x="197570" y="227444"/>
                        <a:pt x="196212" y="224728"/>
                      </a:cubicBezTo>
                      <a:cubicBezTo>
                        <a:pt x="194855" y="222012"/>
                        <a:pt x="194176" y="219296"/>
                        <a:pt x="194176" y="215902"/>
                      </a:cubicBezTo>
                      <a:lnTo>
                        <a:pt x="194176" y="204360"/>
                      </a:lnTo>
                      <a:lnTo>
                        <a:pt x="161587" y="204360"/>
                      </a:lnTo>
                      <a:lnTo>
                        <a:pt x="161587" y="177202"/>
                      </a:lnTo>
                      <a:lnTo>
                        <a:pt x="194176" y="177202"/>
                      </a:lnTo>
                      <a:close/>
                    </a:path>
                  </a:pathLst>
                </a:custGeom>
                <a:solidFill>
                  <a:srgbClr val="00B0F0"/>
                </a:solidFill>
                <a:ln cap="flat" cmpd="sng" w="9525">
                  <a:solidFill>
                    <a:srgbClr val="00B0F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Quattrocento Sans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endParaRPr>
                </a:p>
              </p:txBody>
            </p:sp>
            <p:sp>
              <p:nvSpPr>
                <p:cNvPr id="267" name="Google Shape;267;p37"/>
                <p:cNvSpPr/>
                <p:nvPr/>
              </p:nvSpPr>
              <p:spPr>
                <a:xfrm>
                  <a:off x="8455366" y="2223440"/>
                  <a:ext cx="311290" cy="211233"/>
                </a:xfrm>
                <a:custGeom>
                  <a:rect b="b" l="l" r="r" t="t"/>
                  <a:pathLst>
                    <a:path extrusionOk="0" h="128997" w="190101">
                      <a:moveTo>
                        <a:pt x="7129" y="121869"/>
                      </a:moveTo>
                      <a:cubicBezTo>
                        <a:pt x="7808" y="122548"/>
                        <a:pt x="8487" y="123227"/>
                        <a:pt x="9845" y="123227"/>
                      </a:cubicBezTo>
                      <a:cubicBezTo>
                        <a:pt x="11202" y="123906"/>
                        <a:pt x="11881" y="123906"/>
                        <a:pt x="13239" y="123906"/>
                      </a:cubicBezTo>
                      <a:lnTo>
                        <a:pt x="182973" y="123906"/>
                      </a:lnTo>
                      <a:cubicBezTo>
                        <a:pt x="184331" y="123906"/>
                        <a:pt x="185010" y="123906"/>
                        <a:pt x="186368" y="123227"/>
                      </a:cubicBezTo>
                      <a:cubicBezTo>
                        <a:pt x="187726" y="122548"/>
                        <a:pt x="188405" y="122548"/>
                        <a:pt x="189084" y="121869"/>
                      </a:cubicBezTo>
                      <a:cubicBezTo>
                        <a:pt x="189762" y="121190"/>
                        <a:pt x="190442" y="120511"/>
                        <a:pt x="190442" y="119832"/>
                      </a:cubicBezTo>
                      <a:cubicBezTo>
                        <a:pt x="190442" y="119153"/>
                        <a:pt x="191120" y="118474"/>
                        <a:pt x="191120" y="117796"/>
                      </a:cubicBezTo>
                      <a:lnTo>
                        <a:pt x="191120" y="11203"/>
                      </a:lnTo>
                      <a:cubicBezTo>
                        <a:pt x="191120" y="10524"/>
                        <a:pt x="191120" y="9845"/>
                        <a:pt x="190442" y="9166"/>
                      </a:cubicBezTo>
                      <a:cubicBezTo>
                        <a:pt x="189762" y="8487"/>
                        <a:pt x="189762" y="7808"/>
                        <a:pt x="189084" y="7129"/>
                      </a:cubicBezTo>
                      <a:cubicBezTo>
                        <a:pt x="188405" y="6450"/>
                        <a:pt x="187726" y="5771"/>
                        <a:pt x="186368" y="5771"/>
                      </a:cubicBezTo>
                      <a:cubicBezTo>
                        <a:pt x="185689" y="5092"/>
                        <a:pt x="184331" y="5092"/>
                        <a:pt x="182973" y="5092"/>
                      </a:cubicBezTo>
                      <a:lnTo>
                        <a:pt x="13239" y="5092"/>
                      </a:lnTo>
                      <a:cubicBezTo>
                        <a:pt x="11881" y="5092"/>
                        <a:pt x="11202" y="5092"/>
                        <a:pt x="9845" y="5771"/>
                      </a:cubicBezTo>
                      <a:cubicBezTo>
                        <a:pt x="9166" y="6450"/>
                        <a:pt x="7808" y="6450"/>
                        <a:pt x="7129" y="7129"/>
                      </a:cubicBezTo>
                      <a:cubicBezTo>
                        <a:pt x="6450" y="7808"/>
                        <a:pt x="5771" y="8487"/>
                        <a:pt x="5771" y="9166"/>
                      </a:cubicBezTo>
                      <a:cubicBezTo>
                        <a:pt x="5771" y="9845"/>
                        <a:pt x="5092" y="10524"/>
                        <a:pt x="5092" y="11203"/>
                      </a:cubicBezTo>
                      <a:lnTo>
                        <a:pt x="5092" y="117796"/>
                      </a:lnTo>
                      <a:cubicBezTo>
                        <a:pt x="5092" y="118474"/>
                        <a:pt x="5092" y="119153"/>
                        <a:pt x="5771" y="119832"/>
                      </a:cubicBezTo>
                      <a:cubicBezTo>
                        <a:pt x="5771" y="120511"/>
                        <a:pt x="6450" y="121190"/>
                        <a:pt x="7129" y="121869"/>
                      </a:cubicBezTo>
                      <a:moveTo>
                        <a:pt x="82491" y="89959"/>
                      </a:moveTo>
                      <a:lnTo>
                        <a:pt x="113722" y="89959"/>
                      </a:lnTo>
                      <a:lnTo>
                        <a:pt x="113722" y="110327"/>
                      </a:lnTo>
                      <a:lnTo>
                        <a:pt x="82491" y="110327"/>
                      </a:lnTo>
                      <a:lnTo>
                        <a:pt x="82491" y="89959"/>
                      </a:lnTo>
                      <a:close/>
                    </a:path>
                  </a:pathLst>
                </a:custGeom>
                <a:solidFill>
                  <a:srgbClr val="00B0F0"/>
                </a:solidFill>
                <a:ln cap="flat" cmpd="sng" w="9525">
                  <a:solidFill>
                    <a:srgbClr val="00B0F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Quattrocento Sans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endParaRPr>
                </a:p>
              </p:txBody>
            </p:sp>
          </p:grpSp>
          <p:sp>
            <p:nvSpPr>
              <p:cNvPr id="268" name="Google Shape;268;p37"/>
              <p:cNvSpPr txBox="1"/>
              <p:nvPr/>
            </p:nvSpPr>
            <p:spPr>
              <a:xfrm>
                <a:off x="7860365" y="2479491"/>
                <a:ext cx="1450200" cy="215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b="1" i="0" lang="en-US" sz="800" u="none" cap="none" strike="noStrike">
                    <a:solidFill>
                      <a:srgbClr val="FFFFFF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rPr>
                  <a:t>Applications</a:t>
                </a:r>
                <a:endParaRPr b="0" i="0" sz="1400" u="none" cap="none" strike="noStrike">
                  <a:solidFill>
                    <a:srgbClr val="FFFFFF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269" name="Google Shape;269;p37"/>
              <p:cNvSpPr txBox="1"/>
              <p:nvPr/>
            </p:nvSpPr>
            <p:spPr>
              <a:xfrm>
                <a:off x="3487385" y="3498506"/>
                <a:ext cx="2343924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1" i="0" lang="en-US" sz="1200" u="none" cap="none" strike="noStrike">
                    <a:solidFill>
                      <a:srgbClr val="FFFFFF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rPr>
                  <a:t> </a:t>
                </a:r>
                <a:endParaRPr b="1" i="0" sz="1200" u="none" cap="none" strike="noStrike">
                  <a:solidFill>
                    <a:srgbClr val="FFFFFF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en-US" sz="1200" u="none" cap="none" strike="noStrike">
                    <a:solidFill>
                      <a:srgbClr val="FFFFFF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rPr>
                  <a:t>Unified Data Analytics Platform</a:t>
                </a:r>
                <a:endParaRPr b="0" i="0" sz="1200" u="none" cap="none" strike="noStrike">
                  <a:solidFill>
                    <a:srgbClr val="FFFFFF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270" name="Google Shape;270;p37"/>
              <p:cNvSpPr/>
              <p:nvPr/>
            </p:nvSpPr>
            <p:spPr>
              <a:xfrm>
                <a:off x="4154630" y="2836588"/>
                <a:ext cx="3000" cy="3000"/>
              </a:xfrm>
              <a:custGeom>
                <a:rect b="b" l="l" r="r" t="t"/>
                <a:pathLst>
                  <a:path extrusionOk="0" h="4379" w="4379">
                    <a:moveTo>
                      <a:pt x="4098" y="2312"/>
                    </a:moveTo>
                    <a:cubicBezTo>
                      <a:pt x="4536" y="3939"/>
                      <a:pt x="3910" y="4314"/>
                      <a:pt x="2346" y="4377"/>
                    </a:cubicBezTo>
                    <a:cubicBezTo>
                      <a:pt x="657" y="4440"/>
                      <a:pt x="469" y="3814"/>
                      <a:pt x="469" y="2375"/>
                    </a:cubicBezTo>
                    <a:cubicBezTo>
                      <a:pt x="469" y="1061"/>
                      <a:pt x="594" y="310"/>
                      <a:pt x="2221" y="498"/>
                    </a:cubicBezTo>
                    <a:cubicBezTo>
                      <a:pt x="3598" y="623"/>
                      <a:pt x="4724" y="498"/>
                      <a:pt x="4098" y="2312"/>
                    </a:cubicBezTo>
                    <a:close/>
                  </a:path>
                </a:pathLst>
              </a:custGeom>
              <a:solidFill>
                <a:srgbClr val="403C3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Quattrocento Sans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505050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271" name="Google Shape;271;p37"/>
              <p:cNvSpPr txBox="1"/>
              <p:nvPr/>
            </p:nvSpPr>
            <p:spPr>
              <a:xfrm>
                <a:off x="6502243" y="3275767"/>
                <a:ext cx="573131" cy="14397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b="0" i="0" lang="en-US" sz="800" u="none" cap="none" strike="noStrike">
                    <a:solidFill>
                      <a:srgbClr val="FFFFFF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rPr>
                  <a:t>Amazon 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b="0" i="0" lang="en-US" sz="800" u="none" cap="none" strike="noStrike">
                    <a:solidFill>
                      <a:srgbClr val="FFFFFF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rPr>
                  <a:t>RDS</a:t>
                </a:r>
                <a:endParaRPr b="0" i="0" sz="1400" u="none" cap="none" strike="noStrike">
                  <a:solidFill>
                    <a:srgbClr val="FFFFFF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272" name="Google Shape;272;p37"/>
              <p:cNvSpPr txBox="1"/>
              <p:nvPr/>
            </p:nvSpPr>
            <p:spPr>
              <a:xfrm>
                <a:off x="6638150" y="1295777"/>
                <a:ext cx="897600" cy="215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b="1" i="0" lang="en-US" sz="800" u="none" cap="none" strike="noStrike">
                    <a:solidFill>
                      <a:srgbClr val="FFFFFF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rPr>
                  <a:t>Model Serving</a:t>
                </a:r>
                <a:endParaRPr b="1" i="0" sz="800" u="none" cap="none" strike="noStrike">
                  <a:solidFill>
                    <a:srgbClr val="FFFFFF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cxnSp>
            <p:nvCxnSpPr>
              <p:cNvPr id="273" name="Google Shape;273;p37"/>
              <p:cNvCxnSpPr/>
              <p:nvPr/>
            </p:nvCxnSpPr>
            <p:spPr>
              <a:xfrm>
                <a:off x="2130700" y="2141664"/>
                <a:ext cx="1228800" cy="1086300"/>
              </a:xfrm>
              <a:prstGeom prst="bentConnector3">
                <a:avLst>
                  <a:gd fmla="val 50000" name="adj1"/>
                </a:avLst>
              </a:prstGeom>
              <a:noFill/>
              <a:ln cap="flat" cmpd="sng" w="12700">
                <a:solidFill>
                  <a:srgbClr val="FFFFFF"/>
                </a:solidFill>
                <a:prstDash val="lgDash"/>
                <a:round/>
                <a:headEnd len="sm" w="sm" type="none"/>
                <a:tailEnd len="med" w="med" type="triangle"/>
              </a:ln>
              <a:effectLst>
                <a:outerShdw blurRad="40000" rotWithShape="0" dir="5400000" dist="20000">
                  <a:srgbClr val="000000">
                    <a:alpha val="37647"/>
                  </a:srgbClr>
                </a:outerShdw>
              </a:effectLst>
            </p:spPr>
          </p:cxnSp>
          <p:cxnSp>
            <p:nvCxnSpPr>
              <p:cNvPr id="274" name="Google Shape;274;p37"/>
              <p:cNvCxnSpPr>
                <a:stCxn id="247" idx="3"/>
              </p:cNvCxnSpPr>
              <p:nvPr/>
            </p:nvCxnSpPr>
            <p:spPr>
              <a:xfrm flipH="1" rot="10800000">
                <a:off x="6878856" y="4142792"/>
                <a:ext cx="1602000" cy="316800"/>
              </a:xfrm>
              <a:prstGeom prst="bentConnector3">
                <a:avLst>
                  <a:gd fmla="val 100201" name="adj1"/>
                </a:avLst>
              </a:prstGeom>
              <a:noFill/>
              <a:ln cap="flat" cmpd="sng" w="12700">
                <a:solidFill>
                  <a:srgbClr val="FFFFFF"/>
                </a:solidFill>
                <a:prstDash val="lgDash"/>
                <a:round/>
                <a:headEnd len="sm" w="sm" type="none"/>
                <a:tailEnd len="med" w="med" type="triangle"/>
              </a:ln>
              <a:effectLst>
                <a:outerShdw blurRad="40000" rotWithShape="0" dir="5400000" dist="20000">
                  <a:srgbClr val="000000">
                    <a:alpha val="37647"/>
                  </a:srgbClr>
                </a:outerShdw>
              </a:effectLst>
            </p:spPr>
          </p:cxnSp>
          <p:sp>
            <p:nvSpPr>
              <p:cNvPr id="275" name="Google Shape;275;p37"/>
              <p:cNvSpPr txBox="1"/>
              <p:nvPr/>
            </p:nvSpPr>
            <p:spPr>
              <a:xfrm>
                <a:off x="248239" y="3670646"/>
                <a:ext cx="585000" cy="165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b="1" i="0" lang="en-US" sz="800" u="none" cap="none" strike="noStrike">
                    <a:solidFill>
                      <a:srgbClr val="FFFFFF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rPr>
                  <a:t>Batch Data</a:t>
                </a:r>
                <a:endParaRPr b="1" i="0" sz="1400" u="none" cap="none" strike="noStrike">
                  <a:solidFill>
                    <a:srgbClr val="FFFFFF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276" name="Google Shape;276;p37"/>
              <p:cNvSpPr txBox="1"/>
              <p:nvPr/>
            </p:nvSpPr>
            <p:spPr>
              <a:xfrm>
                <a:off x="1760494" y="4608091"/>
                <a:ext cx="731400" cy="15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b="1" i="0" lang="en-US" sz="800" u="none" cap="none" strike="noStrike">
                    <a:solidFill>
                      <a:srgbClr val="FFFFFF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rPr>
                  <a:t>Amazon S3</a:t>
                </a:r>
                <a:endParaRPr b="0" i="0" sz="1400" u="none" cap="none" strike="noStrike">
                  <a:solidFill>
                    <a:srgbClr val="FFFFFF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277" name="Google Shape;277;p37"/>
              <p:cNvSpPr txBox="1"/>
              <p:nvPr/>
            </p:nvSpPr>
            <p:spPr>
              <a:xfrm>
                <a:off x="1370601" y="820825"/>
                <a:ext cx="1450200" cy="285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-US" sz="1400" u="none" cap="none" strike="noStrike">
                    <a:solidFill>
                      <a:srgbClr val="FFFFFF"/>
                    </a:solidFill>
                    <a:latin typeface="Source Sans Pro SemiBold"/>
                    <a:ea typeface="Source Sans Pro SemiBold"/>
                    <a:cs typeface="Source Sans Pro SemiBold"/>
                    <a:sym typeface="Source Sans Pro SemiBold"/>
                  </a:rPr>
                  <a:t>Data Ingestion</a:t>
                </a:r>
                <a:endParaRPr b="0" i="0" sz="1400" u="none" cap="none" strike="noStrike">
                  <a:solidFill>
                    <a:srgbClr val="FFFFFF"/>
                  </a:solidFill>
                  <a:latin typeface="Source Sans Pro SemiBold"/>
                  <a:ea typeface="Source Sans Pro SemiBold"/>
                  <a:cs typeface="Source Sans Pro SemiBold"/>
                  <a:sym typeface="Source Sans Pro SemiBold"/>
                </a:endParaRPr>
              </a:p>
            </p:txBody>
          </p:sp>
          <p:sp>
            <p:nvSpPr>
              <p:cNvPr id="278" name="Google Shape;278;p37"/>
              <p:cNvSpPr txBox="1"/>
              <p:nvPr/>
            </p:nvSpPr>
            <p:spPr>
              <a:xfrm>
                <a:off x="3883272" y="6556829"/>
                <a:ext cx="1497000" cy="255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-US" sz="1400" u="none" cap="none" strike="noStrike">
                    <a:solidFill>
                      <a:srgbClr val="FFFFFF"/>
                    </a:solidFill>
                    <a:latin typeface="Source Sans Pro SemiBold"/>
                    <a:ea typeface="Source Sans Pro SemiBold"/>
                    <a:cs typeface="Source Sans Pro SemiBold"/>
                    <a:sym typeface="Source Sans Pro SemiBold"/>
                  </a:rPr>
                  <a:t>AWS Services</a:t>
                </a:r>
                <a:endParaRPr b="0" i="0" sz="1400" u="none" cap="none" strike="noStrike">
                  <a:solidFill>
                    <a:srgbClr val="FFFFFF"/>
                  </a:solidFill>
                  <a:latin typeface="Source Sans Pro SemiBold"/>
                  <a:ea typeface="Source Sans Pro SemiBold"/>
                  <a:cs typeface="Source Sans Pro SemiBold"/>
                  <a:sym typeface="Source Sans Pro SemiBold"/>
                </a:endParaRPr>
              </a:p>
            </p:txBody>
          </p:sp>
          <p:sp>
            <p:nvSpPr>
              <p:cNvPr id="279" name="Google Shape;279;p37"/>
              <p:cNvSpPr txBox="1"/>
              <p:nvPr/>
            </p:nvSpPr>
            <p:spPr>
              <a:xfrm>
                <a:off x="6435351" y="831700"/>
                <a:ext cx="1303200" cy="285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-US" sz="1400" u="none" cap="none" strike="noStrike">
                    <a:solidFill>
                      <a:srgbClr val="FFFFFF"/>
                    </a:solidFill>
                    <a:latin typeface="Source Sans Pro SemiBold"/>
                    <a:ea typeface="Source Sans Pro SemiBold"/>
                    <a:cs typeface="Source Sans Pro SemiBold"/>
                    <a:sym typeface="Source Sans Pro SemiBold"/>
                  </a:rPr>
                  <a:t>Serving Layer</a:t>
                </a:r>
                <a:endParaRPr b="0" i="0" sz="1400" u="none" cap="none" strike="noStrike">
                  <a:solidFill>
                    <a:srgbClr val="FFFFFF"/>
                  </a:solidFill>
                  <a:latin typeface="Source Sans Pro SemiBold"/>
                  <a:ea typeface="Source Sans Pro SemiBold"/>
                  <a:cs typeface="Source Sans Pro SemiBold"/>
                  <a:sym typeface="Source Sans Pro SemiBold"/>
                </a:endParaRPr>
              </a:p>
            </p:txBody>
          </p:sp>
          <p:sp>
            <p:nvSpPr>
              <p:cNvPr id="280" name="Google Shape;280;p37"/>
              <p:cNvSpPr txBox="1"/>
              <p:nvPr/>
            </p:nvSpPr>
            <p:spPr>
              <a:xfrm>
                <a:off x="3793441" y="831700"/>
                <a:ext cx="1497000" cy="255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-US" sz="1400" u="none" cap="none" strike="noStrike">
                    <a:solidFill>
                      <a:srgbClr val="FFFFFF"/>
                    </a:solidFill>
                    <a:latin typeface="Source Sans Pro SemiBold"/>
                    <a:ea typeface="Source Sans Pro SemiBold"/>
                    <a:cs typeface="Source Sans Pro SemiBold"/>
                    <a:sym typeface="Source Sans Pro SemiBold"/>
                  </a:rPr>
                  <a:t>Data Engineering</a:t>
                </a:r>
                <a:endParaRPr b="0" i="0" sz="1400" u="none" cap="none" strike="noStrike">
                  <a:solidFill>
                    <a:srgbClr val="FFFFFF"/>
                  </a:solidFill>
                  <a:latin typeface="Source Sans Pro SemiBold"/>
                  <a:ea typeface="Source Sans Pro SemiBold"/>
                  <a:cs typeface="Source Sans Pro SemiBold"/>
                  <a:sym typeface="Source Sans Pro SemiBold"/>
                </a:endParaRPr>
              </a:p>
            </p:txBody>
          </p:sp>
          <p:pic>
            <p:nvPicPr>
              <p:cNvPr id="281" name="Google Shape;281;p37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6552089" y="2748977"/>
                <a:ext cx="393192" cy="39319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7" name="Google Shape;247;p37"/>
              <p:cNvPicPr preferRelativeResize="0"/>
              <p:nvPr/>
            </p:nvPicPr>
            <p:blipFill rotWithShape="1">
              <a:blip r:embed="rId7">
                <a:alphaModFix/>
              </a:blip>
              <a:srcRect b="0" l="0" r="0" t="0"/>
              <a:stretch/>
            </p:blipFill>
            <p:spPr>
              <a:xfrm>
                <a:off x="6485664" y="4262996"/>
                <a:ext cx="393192" cy="39319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82" name="Google Shape;282;p37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5227846" y="2979478"/>
                <a:ext cx="210231" cy="210231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83" name="Google Shape;283;p37"/>
              <p:cNvSpPr txBox="1"/>
              <p:nvPr/>
            </p:nvSpPr>
            <p:spPr>
              <a:xfrm>
                <a:off x="5443332" y="3015214"/>
                <a:ext cx="457989" cy="13161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b="1" i="0" lang="en-US" sz="800" u="none" cap="none" strike="noStrike">
                    <a:solidFill>
                      <a:srgbClr val="FFFFFF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rPr>
                  <a:t>Spot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b="1" i="0" lang="en-US" sz="800" u="none" cap="none" strike="noStrike">
                    <a:solidFill>
                      <a:srgbClr val="FFFFFF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rPr>
                  <a:t>instance</a:t>
                </a:r>
                <a:endParaRPr b="0" i="0" sz="1400" u="none" cap="none" strike="noStrike">
                  <a:solidFill>
                    <a:srgbClr val="FFFFFF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pic>
            <p:nvPicPr>
              <p:cNvPr id="263" name="Google Shape;263;p37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>
                <a:off x="1893174" y="1908721"/>
                <a:ext cx="393192" cy="39319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84" name="Google Shape;284;p37"/>
              <p:cNvPicPr preferRelativeResize="0"/>
              <p:nvPr/>
            </p:nvPicPr>
            <p:blipFill rotWithShape="1">
              <a:blip r:embed="rId10">
                <a:alphaModFix/>
              </a:blip>
              <a:srcRect b="0" l="0" r="0" t="0"/>
              <a:stretch/>
            </p:blipFill>
            <p:spPr>
              <a:xfrm>
                <a:off x="1897186" y="4135628"/>
                <a:ext cx="393192" cy="39319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85" name="Google Shape;285;p37"/>
              <p:cNvPicPr preferRelativeResize="0"/>
              <p:nvPr/>
            </p:nvPicPr>
            <p:blipFill rotWithShape="1">
              <a:blip r:embed="rId11">
                <a:alphaModFix/>
              </a:blip>
              <a:srcRect b="0" l="0" r="0" t="0"/>
              <a:stretch/>
            </p:blipFill>
            <p:spPr>
              <a:xfrm>
                <a:off x="343164" y="2858811"/>
                <a:ext cx="395160" cy="39516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86" name="Google Shape;286;p37"/>
              <p:cNvPicPr preferRelativeResize="0"/>
              <p:nvPr/>
            </p:nvPicPr>
            <p:blipFill rotWithShape="1">
              <a:blip r:embed="rId12">
                <a:alphaModFix/>
              </a:blip>
              <a:srcRect b="0" l="0" r="0" t="0"/>
              <a:stretch/>
            </p:blipFill>
            <p:spPr>
              <a:xfrm>
                <a:off x="6863829" y="1626173"/>
                <a:ext cx="393192" cy="393192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87" name="Google Shape;287;p37"/>
              <p:cNvSpPr txBox="1"/>
              <p:nvPr/>
            </p:nvSpPr>
            <p:spPr>
              <a:xfrm>
                <a:off x="8104650" y="816700"/>
                <a:ext cx="846300" cy="285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-US" sz="1400" u="none" cap="none" strike="noStrike">
                    <a:solidFill>
                      <a:srgbClr val="FFFFFF"/>
                    </a:solidFill>
                    <a:latin typeface="Source Sans Pro SemiBold"/>
                    <a:ea typeface="Source Sans Pro SemiBold"/>
                    <a:cs typeface="Source Sans Pro SemiBold"/>
                    <a:sym typeface="Source Sans Pro SemiBold"/>
                  </a:rPr>
                  <a:t>Analytics</a:t>
                </a:r>
                <a:endParaRPr b="0" i="0" sz="1400" u="none" cap="none" strike="noStrike">
                  <a:solidFill>
                    <a:srgbClr val="FFFFFF"/>
                  </a:solidFill>
                  <a:latin typeface="Source Sans Pro SemiBold"/>
                  <a:ea typeface="Source Sans Pro SemiBold"/>
                  <a:cs typeface="Source Sans Pro SemiBold"/>
                  <a:sym typeface="Source Sans Pro SemiBold"/>
                </a:endParaRPr>
              </a:p>
            </p:txBody>
          </p:sp>
          <p:sp>
            <p:nvSpPr>
              <p:cNvPr id="288" name="Google Shape;288;p37"/>
              <p:cNvSpPr txBox="1"/>
              <p:nvPr/>
            </p:nvSpPr>
            <p:spPr>
              <a:xfrm>
                <a:off x="5440515" y="3372846"/>
                <a:ext cx="462615" cy="25778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b="1" i="0" lang="en-US" sz="800" u="none" cap="none" strike="noStrike">
                    <a:solidFill>
                      <a:srgbClr val="FFFFFF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rPr>
                  <a:t>G3 instance</a:t>
                </a:r>
                <a:endParaRPr b="0" i="0" sz="1400" u="none" cap="none" strike="noStrike">
                  <a:solidFill>
                    <a:srgbClr val="FFFFFF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pic>
            <p:nvPicPr>
              <p:cNvPr id="289" name="Google Shape;289;p37"/>
              <p:cNvPicPr preferRelativeResize="0"/>
              <p:nvPr/>
            </p:nvPicPr>
            <p:blipFill rotWithShape="1">
              <a:blip r:embed="rId13">
                <a:alphaModFix/>
              </a:blip>
              <a:srcRect b="0" l="0" r="0" t="0"/>
              <a:stretch/>
            </p:blipFill>
            <p:spPr>
              <a:xfrm>
                <a:off x="5235079" y="3398496"/>
                <a:ext cx="210231" cy="21023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90" name="Google Shape;290;p37"/>
              <p:cNvPicPr preferRelativeResize="0"/>
              <p:nvPr/>
            </p:nvPicPr>
            <p:blipFill rotWithShape="1">
              <a:blip r:embed="rId14">
                <a:alphaModFix/>
              </a:blip>
              <a:srcRect b="0" l="0" r="0" t="0"/>
              <a:stretch/>
            </p:blipFill>
            <p:spPr>
              <a:xfrm>
                <a:off x="337726" y="2293899"/>
                <a:ext cx="393192" cy="39319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91" name="Google Shape;291;p37"/>
              <p:cNvPicPr preferRelativeResize="0"/>
              <p:nvPr/>
            </p:nvPicPr>
            <p:blipFill rotWithShape="1">
              <a:blip r:embed="rId15">
                <a:alphaModFix/>
              </a:blip>
              <a:srcRect b="0" l="0" r="0" t="0"/>
              <a:stretch/>
            </p:blipFill>
            <p:spPr>
              <a:xfrm>
                <a:off x="4899924" y="2555837"/>
                <a:ext cx="763851" cy="294325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292" name="Google Shape;292;p37"/>
              <p:cNvCxnSpPr/>
              <p:nvPr/>
            </p:nvCxnSpPr>
            <p:spPr>
              <a:xfrm flipH="1">
                <a:off x="4618150" y="5533975"/>
                <a:ext cx="1875" cy="354502"/>
              </a:xfrm>
              <a:prstGeom prst="straightConnector1">
                <a:avLst/>
              </a:prstGeom>
              <a:noFill/>
              <a:ln cap="flat" cmpd="sng" w="12700">
                <a:solidFill>
                  <a:srgbClr val="FFFFFF"/>
                </a:solidFill>
                <a:prstDash val="lgDash"/>
                <a:round/>
                <a:headEnd len="med" w="med" type="triangle"/>
                <a:tailEnd len="med" w="med" type="triangle"/>
              </a:ln>
              <a:effectLst>
                <a:outerShdw blurRad="40000" rotWithShape="0" dir="5400000" dist="20000">
                  <a:srgbClr val="000000">
                    <a:alpha val="36862"/>
                  </a:srgbClr>
                </a:outerShdw>
              </a:effectLst>
            </p:spPr>
          </p:cxnSp>
          <p:sp>
            <p:nvSpPr>
              <p:cNvPr id="293" name="Google Shape;293;p37"/>
              <p:cNvSpPr txBox="1"/>
              <p:nvPr/>
            </p:nvSpPr>
            <p:spPr>
              <a:xfrm>
                <a:off x="2995072" y="5192258"/>
                <a:ext cx="1087200" cy="215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b="1" i="0" lang="en-US" sz="800" u="none" cap="none" strike="noStrike">
                    <a:solidFill>
                      <a:srgbClr val="FFFFFF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rPr>
                  <a:t>Amazon S3 Glacier</a:t>
                </a:r>
                <a:endParaRPr b="0" i="0" sz="1400" u="none" cap="none" strike="noStrike">
                  <a:solidFill>
                    <a:srgbClr val="FFFFFF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pic>
            <p:nvPicPr>
              <p:cNvPr id="294" name="Google Shape;294;p37"/>
              <p:cNvPicPr preferRelativeResize="0"/>
              <p:nvPr/>
            </p:nvPicPr>
            <p:blipFill rotWithShape="1">
              <a:blip r:embed="rId16">
                <a:alphaModFix/>
              </a:blip>
              <a:srcRect b="0" l="0" r="0" t="0"/>
              <a:stretch/>
            </p:blipFill>
            <p:spPr>
              <a:xfrm>
                <a:off x="3309690" y="4755220"/>
                <a:ext cx="393192" cy="39319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95" name="Google Shape;295;p37"/>
              <p:cNvPicPr preferRelativeResize="0"/>
              <p:nvPr/>
            </p:nvPicPr>
            <p:blipFill rotWithShape="1">
              <a:blip r:embed="rId10">
                <a:alphaModFix/>
              </a:blip>
              <a:srcRect b="0" l="0" r="0" t="0"/>
              <a:stretch/>
            </p:blipFill>
            <p:spPr>
              <a:xfrm>
                <a:off x="4424686" y="4755132"/>
                <a:ext cx="393192" cy="393192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96" name="Google Shape;296;p37"/>
              <p:cNvSpPr txBox="1"/>
              <p:nvPr/>
            </p:nvSpPr>
            <p:spPr>
              <a:xfrm>
                <a:off x="4250098" y="5230562"/>
                <a:ext cx="731400" cy="15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b="1" i="0" lang="en-US" sz="800" u="none" cap="none" strike="noStrike">
                    <a:solidFill>
                      <a:srgbClr val="FFFFFF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rPr>
                  <a:t>Amazon S3</a:t>
                </a:r>
                <a:endParaRPr b="0" i="0" sz="1400" u="none" cap="none" strike="noStrike">
                  <a:solidFill>
                    <a:srgbClr val="FFFFFF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grpSp>
            <p:nvGrpSpPr>
              <p:cNvPr id="297" name="Google Shape;297;p37"/>
              <p:cNvGrpSpPr/>
              <p:nvPr/>
            </p:nvGrpSpPr>
            <p:grpSpPr>
              <a:xfrm>
                <a:off x="5631492" y="2331047"/>
                <a:ext cx="329100" cy="329100"/>
                <a:chOff x="5483842" y="2133754"/>
                <a:chExt cx="329100" cy="329100"/>
              </a:xfrm>
            </p:grpSpPr>
            <p:sp>
              <p:nvSpPr>
                <p:cNvPr id="298" name="Google Shape;298;p37"/>
                <p:cNvSpPr/>
                <p:nvPr/>
              </p:nvSpPr>
              <p:spPr>
                <a:xfrm>
                  <a:off x="5483842" y="2133754"/>
                  <a:ext cx="329100" cy="329100"/>
                </a:xfrm>
                <a:prstGeom prst="ellipse">
                  <a:avLst/>
                </a:prstGeom>
                <a:solidFill>
                  <a:srgbClr val="F8F8F8"/>
                </a:solidFill>
                <a:ln cap="flat" cmpd="sng" w="19050">
                  <a:solidFill>
                    <a:srgbClr val="BFBFB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900"/>
                    <a:buFont typeface="Quattrocento Sans"/>
                    <a:buNone/>
                  </a:pPr>
                  <a:r>
                    <a:t/>
                  </a:r>
                  <a:endParaRPr b="0" i="0" sz="900" u="none" cap="none" strike="noStrike">
                    <a:solidFill>
                      <a:srgbClr val="505050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  <p:pic>
              <p:nvPicPr>
                <p:cNvPr id="299" name="Google Shape;299;p37"/>
                <p:cNvPicPr preferRelativeResize="0"/>
                <p:nvPr/>
              </p:nvPicPr>
              <p:blipFill rotWithShape="1">
                <a:blip r:embed="rId17">
                  <a:alphaModFix/>
                </a:blip>
                <a:srcRect b="1689" l="0" r="0" t="-1689"/>
                <a:stretch/>
              </p:blipFill>
              <p:spPr>
                <a:xfrm>
                  <a:off x="5509514" y="2134922"/>
                  <a:ext cx="281695" cy="28169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cxnSp>
            <p:nvCxnSpPr>
              <p:cNvPr id="300" name="Google Shape;300;p37"/>
              <p:cNvCxnSpPr>
                <a:stCxn id="294" idx="3"/>
                <a:endCxn id="295" idx="1"/>
              </p:cNvCxnSpPr>
              <p:nvPr/>
            </p:nvCxnSpPr>
            <p:spPr>
              <a:xfrm>
                <a:off x="3702882" y="4951816"/>
                <a:ext cx="721800" cy="0"/>
              </a:xfrm>
              <a:prstGeom prst="straightConnector1">
                <a:avLst/>
              </a:prstGeom>
              <a:noFill/>
              <a:ln cap="flat" cmpd="sng" w="12700">
                <a:solidFill>
                  <a:srgbClr val="FFFFFF"/>
                </a:solidFill>
                <a:prstDash val="lgDash"/>
                <a:round/>
                <a:headEnd len="med" w="med" type="triangle"/>
                <a:tailEnd len="med" w="med" type="triangle"/>
              </a:ln>
              <a:effectLst>
                <a:outerShdw blurRad="40000" rotWithShape="0" dir="5400000" dist="20000">
                  <a:srgbClr val="000000">
                    <a:alpha val="37647"/>
                  </a:srgbClr>
                </a:outerShdw>
              </a:effectLst>
            </p:spPr>
          </p:cxnSp>
          <p:cxnSp>
            <p:nvCxnSpPr>
              <p:cNvPr id="301" name="Google Shape;301;p37"/>
              <p:cNvCxnSpPr>
                <a:stCxn id="276" idx="2"/>
                <a:endCxn id="294" idx="1"/>
              </p:cNvCxnSpPr>
              <p:nvPr/>
            </p:nvCxnSpPr>
            <p:spPr>
              <a:xfrm flipH="1" rot="-5400000">
                <a:off x="2623894" y="4266091"/>
                <a:ext cx="188100" cy="1183500"/>
              </a:xfrm>
              <a:prstGeom prst="bentConnector2">
                <a:avLst/>
              </a:prstGeom>
              <a:noFill/>
              <a:ln cap="flat" cmpd="sng" w="12700">
                <a:solidFill>
                  <a:srgbClr val="FFFFFF"/>
                </a:solidFill>
                <a:prstDash val="lgDash"/>
                <a:round/>
                <a:headEnd len="med" w="med" type="triangle"/>
                <a:tailEnd len="med" w="med" type="triangle"/>
              </a:ln>
              <a:effectLst>
                <a:outerShdw blurRad="40000" rotWithShape="0" dir="5400000" dist="20000">
                  <a:srgbClr val="000000">
                    <a:alpha val="37647"/>
                  </a:srgbClr>
                </a:outerShdw>
              </a:effectLst>
            </p:spPr>
          </p:cxnSp>
          <p:cxnSp>
            <p:nvCxnSpPr>
              <p:cNvPr id="302" name="Google Shape;302;p37"/>
              <p:cNvCxnSpPr>
                <a:stCxn id="252" idx="0"/>
              </p:cNvCxnSpPr>
              <p:nvPr/>
            </p:nvCxnSpPr>
            <p:spPr>
              <a:xfrm rot="-5400000">
                <a:off x="5408350" y="1041143"/>
                <a:ext cx="582600" cy="2163000"/>
              </a:xfrm>
              <a:prstGeom prst="bentConnector2">
                <a:avLst/>
              </a:prstGeom>
              <a:noFill/>
              <a:ln cap="flat" cmpd="sng" w="12700">
                <a:solidFill>
                  <a:srgbClr val="FFFFFF"/>
                </a:solidFill>
                <a:prstDash val="lgDash"/>
                <a:round/>
                <a:headEnd len="sm" w="sm" type="none"/>
                <a:tailEnd len="med" w="med" type="triangle"/>
              </a:ln>
              <a:effectLst>
                <a:outerShdw blurRad="40000" rotWithShape="0" dir="5400000" dist="20000">
                  <a:srgbClr val="000000">
                    <a:alpha val="37647"/>
                  </a:srgbClr>
                </a:outerShdw>
              </a:effectLst>
            </p:spPr>
          </p:cxnSp>
          <p:cxnSp>
            <p:nvCxnSpPr>
              <p:cNvPr id="303" name="Google Shape;303;p37"/>
              <p:cNvCxnSpPr/>
              <p:nvPr/>
            </p:nvCxnSpPr>
            <p:spPr>
              <a:xfrm>
                <a:off x="832374" y="4392258"/>
                <a:ext cx="1060800" cy="0"/>
              </a:xfrm>
              <a:prstGeom prst="straightConnector1">
                <a:avLst/>
              </a:prstGeom>
              <a:noFill/>
              <a:ln cap="flat" cmpd="sng" w="12700">
                <a:solidFill>
                  <a:srgbClr val="FFFFFF"/>
                </a:solidFill>
                <a:prstDash val="lgDash"/>
                <a:round/>
                <a:headEnd len="sm" w="sm" type="none"/>
                <a:tailEnd len="med" w="med" type="triangle"/>
              </a:ln>
              <a:effectLst>
                <a:outerShdw blurRad="40000" rotWithShape="0" dir="5400000" dist="20000">
                  <a:srgbClr val="000000">
                    <a:alpha val="37647"/>
                  </a:srgbClr>
                </a:outerShdw>
              </a:effectLst>
            </p:spPr>
          </p:cxnSp>
          <p:cxnSp>
            <p:nvCxnSpPr>
              <p:cNvPr id="304" name="Google Shape;304;p37"/>
              <p:cNvCxnSpPr/>
              <p:nvPr/>
            </p:nvCxnSpPr>
            <p:spPr>
              <a:xfrm flipH="1" rot="10800000">
                <a:off x="2355161" y="3224915"/>
                <a:ext cx="1004400" cy="1139700"/>
              </a:xfrm>
              <a:prstGeom prst="bentConnector3">
                <a:avLst>
                  <a:gd fmla="val 39338" name="adj1"/>
                </a:avLst>
              </a:prstGeom>
              <a:noFill/>
              <a:ln cap="flat" cmpd="sng" w="12700">
                <a:solidFill>
                  <a:srgbClr val="FFFFFF"/>
                </a:solidFill>
                <a:prstDash val="lgDash"/>
                <a:round/>
                <a:headEnd len="sm" w="sm" type="none"/>
                <a:tailEnd len="med" w="med" type="triangle"/>
              </a:ln>
              <a:effectLst>
                <a:outerShdw blurRad="40000" rotWithShape="0" dir="5400000" dist="20000">
                  <a:srgbClr val="000000">
                    <a:alpha val="37647"/>
                  </a:srgbClr>
                </a:outerShdw>
              </a:effectLst>
            </p:spPr>
          </p:cxnSp>
          <p:cxnSp>
            <p:nvCxnSpPr>
              <p:cNvPr id="305" name="Google Shape;305;p37"/>
              <p:cNvCxnSpPr>
                <a:stCxn id="295" idx="0"/>
                <a:endCxn id="252" idx="2"/>
              </p:cNvCxnSpPr>
              <p:nvPr/>
            </p:nvCxnSpPr>
            <p:spPr>
              <a:xfrm rot="10800000">
                <a:off x="4618282" y="4035732"/>
                <a:ext cx="3000" cy="719400"/>
              </a:xfrm>
              <a:prstGeom prst="straightConnector1">
                <a:avLst/>
              </a:prstGeom>
              <a:noFill/>
              <a:ln cap="flat" cmpd="sng" w="12700">
                <a:solidFill>
                  <a:srgbClr val="FFFFFF"/>
                </a:solidFill>
                <a:prstDash val="lgDash"/>
                <a:round/>
                <a:headEnd len="med" w="med" type="triangle"/>
                <a:tailEnd len="med" w="med" type="triangle"/>
              </a:ln>
              <a:effectLst>
                <a:outerShdw blurRad="40000" rotWithShape="0" dir="5400000" dist="20000">
                  <a:srgbClr val="000000">
                    <a:alpha val="36862"/>
                  </a:srgbClr>
                </a:outerShdw>
              </a:effectLst>
            </p:spPr>
          </p:cxnSp>
          <p:grpSp>
            <p:nvGrpSpPr>
              <p:cNvPr id="306" name="Google Shape;306;p37"/>
              <p:cNvGrpSpPr/>
              <p:nvPr/>
            </p:nvGrpSpPr>
            <p:grpSpPr>
              <a:xfrm>
                <a:off x="7044569" y="2754235"/>
                <a:ext cx="775819" cy="787002"/>
                <a:chOff x="7044569" y="2684563"/>
                <a:chExt cx="775819" cy="787002"/>
              </a:xfrm>
            </p:grpSpPr>
            <p:sp>
              <p:nvSpPr>
                <p:cNvPr id="307" name="Google Shape;307;p37"/>
                <p:cNvSpPr txBox="1"/>
                <p:nvPr/>
              </p:nvSpPr>
              <p:spPr>
                <a:xfrm>
                  <a:off x="7044569" y="3133011"/>
                  <a:ext cx="775819" cy="33855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0" i="0" lang="en-US" sz="800" u="none" cap="none" strike="noStrike">
                      <a:solidFill>
                        <a:schemeClr val="lt1"/>
                      </a:solidFill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Amazon</a:t>
                  </a:r>
                  <a:endParaRPr/>
                </a:p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0" i="0" lang="en-US" sz="800" u="none" cap="none" strike="noStrike">
                      <a:solidFill>
                        <a:schemeClr val="lt1"/>
                      </a:solidFill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DynamoDB</a:t>
                  </a:r>
                  <a:endParaRPr b="0" i="0" sz="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pic>
              <p:nvPicPr>
                <p:cNvPr id="308" name="Google Shape;308;p37"/>
                <p:cNvPicPr preferRelativeResize="0"/>
                <p:nvPr/>
              </p:nvPicPr>
              <p:blipFill rotWithShape="1">
                <a:blip r:embed="rId18">
                  <a:alphaModFix/>
                </a:blip>
                <a:srcRect b="0" l="0" r="0" t="0"/>
                <a:stretch/>
              </p:blipFill>
              <p:spPr>
                <a:xfrm>
                  <a:off x="7199465" y="2684563"/>
                  <a:ext cx="393192" cy="393192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sp>
            <p:nvSpPr>
              <p:cNvPr id="309" name="Google Shape;309;p37"/>
              <p:cNvSpPr/>
              <p:nvPr/>
            </p:nvSpPr>
            <p:spPr>
              <a:xfrm>
                <a:off x="6489250" y="2488412"/>
                <a:ext cx="1247631" cy="106226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509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" name="Google Shape;310;p37"/>
              <p:cNvSpPr txBox="1"/>
              <p:nvPr/>
            </p:nvSpPr>
            <p:spPr>
              <a:xfrm>
                <a:off x="6659481" y="2458365"/>
                <a:ext cx="897600" cy="215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b="1" i="0" lang="en-US" sz="800" u="none" cap="none" strike="noStrike">
                    <a:solidFill>
                      <a:srgbClr val="FFFFFF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rPr>
                  <a:t>Operational Databases</a:t>
                </a:r>
                <a:endParaRPr b="1" i="0" sz="800" u="none" cap="none" strike="noStrike">
                  <a:solidFill>
                    <a:srgbClr val="FFFFFF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cxnSp>
            <p:nvCxnSpPr>
              <p:cNvPr id="311" name="Google Shape;311;p37"/>
              <p:cNvCxnSpPr>
                <a:endCxn id="268" idx="2"/>
              </p:cNvCxnSpPr>
              <p:nvPr/>
            </p:nvCxnSpPr>
            <p:spPr>
              <a:xfrm flipH="1" rot="10800000">
                <a:off x="7753565" y="2694891"/>
                <a:ext cx="831900" cy="320700"/>
              </a:xfrm>
              <a:prstGeom prst="bentConnector2">
                <a:avLst/>
              </a:prstGeom>
              <a:noFill/>
              <a:ln cap="flat" cmpd="sng" w="12700">
                <a:solidFill>
                  <a:srgbClr val="FFFFFF"/>
                </a:solidFill>
                <a:prstDash val="lgDash"/>
                <a:round/>
                <a:headEnd len="sm" w="sm" type="none"/>
                <a:tailEnd len="med" w="med" type="triangle"/>
              </a:ln>
              <a:effectLst>
                <a:outerShdw blurRad="40000" rotWithShape="0" dir="5400000" dist="20000">
                  <a:srgbClr val="000000">
                    <a:alpha val="37647"/>
                  </a:srgbClr>
                </a:outerShdw>
              </a:effectLst>
            </p:spPr>
          </p:cxnSp>
          <p:cxnSp>
            <p:nvCxnSpPr>
              <p:cNvPr id="312" name="Google Shape;312;p37"/>
              <p:cNvCxnSpPr/>
              <p:nvPr/>
            </p:nvCxnSpPr>
            <p:spPr>
              <a:xfrm>
                <a:off x="7326385" y="1824399"/>
                <a:ext cx="1258873" cy="230837"/>
              </a:xfrm>
              <a:prstGeom prst="bentConnector3">
                <a:avLst>
                  <a:gd fmla="val 99455" name="adj1"/>
                </a:avLst>
              </a:prstGeom>
              <a:noFill/>
              <a:ln cap="flat" cmpd="sng" w="12700">
                <a:solidFill>
                  <a:srgbClr val="FFFFFF"/>
                </a:solidFill>
                <a:prstDash val="lgDash"/>
                <a:round/>
                <a:headEnd len="sm" w="sm" type="none"/>
                <a:tailEnd len="med" w="med" type="triangle"/>
              </a:ln>
              <a:effectLst>
                <a:outerShdw blurRad="40000" rotWithShape="0" dir="5400000" dist="20000">
                  <a:srgbClr val="000000">
                    <a:alpha val="37647"/>
                  </a:srgbClr>
                </a:outerShdw>
              </a:effectLst>
            </p:spPr>
          </p:cxnSp>
          <p:pic>
            <p:nvPicPr>
              <p:cNvPr descr="https://lh5.googleusercontent.com/g9w2SRI7WX50TjhYgJ4qj8q5EknMUkXoZpBzMrC4Qfn2PKKygKCzsfbQ4NEF6iKWq2Ux_F-F285WNh27BpLaB89m0oAhtcqMn0mi_gFb4n3lHPDDr9ox1YBlu57vhqgaDiS-O14kev4" id="313" name="Google Shape;313;p37"/>
              <p:cNvPicPr preferRelativeResize="0"/>
              <p:nvPr/>
            </p:nvPicPr>
            <p:blipFill rotWithShape="1">
              <a:blip r:embed="rId19">
                <a:alphaModFix/>
              </a:blip>
              <a:srcRect b="0" l="0" r="0" t="0"/>
              <a:stretch/>
            </p:blipFill>
            <p:spPr>
              <a:xfrm>
                <a:off x="3508169" y="2547757"/>
                <a:ext cx="547535" cy="425982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314" name="Google Shape;314;p37"/>
              <p:cNvCxnSpPr/>
              <p:nvPr/>
            </p:nvCxnSpPr>
            <p:spPr>
              <a:xfrm>
                <a:off x="7750120" y="3143721"/>
                <a:ext cx="828622" cy="360861"/>
              </a:xfrm>
              <a:prstGeom prst="bentConnector2">
                <a:avLst/>
              </a:prstGeom>
              <a:noFill/>
              <a:ln cap="flat" cmpd="sng" w="12700">
                <a:solidFill>
                  <a:srgbClr val="FFFFFF"/>
                </a:solidFill>
                <a:prstDash val="lgDash"/>
                <a:round/>
                <a:headEnd len="sm" w="sm" type="none"/>
                <a:tailEnd len="med" w="med" type="triangle"/>
              </a:ln>
              <a:effectLst>
                <a:outerShdw blurRad="40000" rotWithShape="0" dir="5400000" dist="20000">
                  <a:srgbClr val="000000">
                    <a:alpha val="37647"/>
                  </a:srgbClr>
                </a:outerShdw>
              </a:effectLst>
            </p:spPr>
          </p:cxnSp>
          <p:sp>
            <p:nvSpPr>
              <p:cNvPr id="315" name="Google Shape;315;p37"/>
              <p:cNvSpPr txBox="1"/>
              <p:nvPr/>
            </p:nvSpPr>
            <p:spPr>
              <a:xfrm>
                <a:off x="-72884" y="1932975"/>
                <a:ext cx="1204768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800" u="none" cap="none" strike="noStrike">
                    <a:solidFill>
                      <a:schemeClr val="lt1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rPr>
                  <a:t>AWS 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800" u="none" cap="none" strike="noStrike">
                    <a:solidFill>
                      <a:schemeClr val="lt1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rPr>
                  <a:t>IoT Events </a:t>
                </a:r>
                <a:endParaRPr/>
              </a:p>
            </p:txBody>
          </p:sp>
          <p:pic>
            <p:nvPicPr>
              <p:cNvPr id="316" name="Google Shape;316;p37"/>
              <p:cNvPicPr preferRelativeResize="0"/>
              <p:nvPr/>
            </p:nvPicPr>
            <p:blipFill rotWithShape="1">
              <a:blip r:embed="rId20">
                <a:alphaModFix/>
              </a:blip>
              <a:srcRect b="0" l="0" r="0" t="0"/>
              <a:stretch/>
            </p:blipFill>
            <p:spPr>
              <a:xfrm>
                <a:off x="345132" y="1531622"/>
                <a:ext cx="393192" cy="39319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17" name="Google Shape;317;p37"/>
              <p:cNvPicPr preferRelativeResize="0"/>
              <p:nvPr/>
            </p:nvPicPr>
            <p:blipFill rotWithShape="1">
              <a:blip r:embed="rId21">
                <a:alphaModFix/>
              </a:blip>
              <a:srcRect b="0" l="0" r="0" t="0"/>
              <a:stretch/>
            </p:blipFill>
            <p:spPr>
              <a:xfrm>
                <a:off x="1147627" y="1229564"/>
                <a:ext cx="393192" cy="393192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18" name="Google Shape;318;p37"/>
              <p:cNvSpPr txBox="1"/>
              <p:nvPr/>
            </p:nvSpPr>
            <p:spPr>
              <a:xfrm>
                <a:off x="1574595" y="1147246"/>
                <a:ext cx="1349084" cy="37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1" i="0" lang="en-US" sz="1200" u="none" cap="none" strike="noStrike">
                    <a:solidFill>
                      <a:schemeClr val="accent5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rPr>
                  <a:t>Customer VPC</a:t>
                </a:r>
                <a:endParaRPr b="1" i="0" sz="1200" u="none" cap="none" strike="noStrike">
                  <a:solidFill>
                    <a:schemeClr val="accent5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</p:grpSp>
        <p:pic>
          <p:nvPicPr>
            <p:cNvPr id="319" name="Google Shape;319;p37"/>
            <p:cNvPicPr preferRelativeResize="0"/>
            <p:nvPr/>
          </p:nvPicPr>
          <p:blipFill rotWithShape="1">
            <a:blip r:embed="rId22">
              <a:alphaModFix/>
            </a:blip>
            <a:srcRect b="0" l="0" r="0" t="0"/>
            <a:stretch/>
          </p:blipFill>
          <p:spPr>
            <a:xfrm>
              <a:off x="8381435" y="4746768"/>
              <a:ext cx="393192" cy="39319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20" name="Google Shape;320;p37"/>
            <p:cNvSpPr txBox="1"/>
            <p:nvPr/>
          </p:nvSpPr>
          <p:spPr>
            <a:xfrm>
              <a:off x="8331481" y="5203916"/>
              <a:ext cx="506400" cy="15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1" i="0" lang="en-US" sz="800" u="none" cap="none" strike="noStrike">
                  <a:solidFill>
                    <a:srgbClr val="FFFFFF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Amazon</a:t>
              </a:r>
              <a:endParaRPr b="1" i="0" sz="8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1" i="0" lang="en-US" sz="800" u="none" cap="none" strike="noStrike">
                  <a:solidFill>
                    <a:srgbClr val="FFFFFF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Athena</a:t>
              </a:r>
              <a:endParaRPr b="1" i="0" sz="8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321" name="Google Shape;321;p37"/>
            <p:cNvSpPr txBox="1"/>
            <p:nvPr/>
          </p:nvSpPr>
          <p:spPr>
            <a:xfrm>
              <a:off x="4934916" y="5190754"/>
              <a:ext cx="627335" cy="21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1" i="0" lang="en-US" sz="800" u="none" cap="none" strike="noStrike">
                  <a:solidFill>
                    <a:srgbClr val="FFFFFF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AWS Glue</a:t>
              </a:r>
              <a:endParaRPr b="1" i="0" sz="8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pic>
          <p:nvPicPr>
            <p:cNvPr id="322" name="Google Shape;322;p37"/>
            <p:cNvPicPr preferRelativeResize="0"/>
            <p:nvPr/>
          </p:nvPicPr>
          <p:blipFill rotWithShape="1">
            <a:blip r:embed="rId23">
              <a:alphaModFix/>
            </a:blip>
            <a:srcRect b="0" l="0" r="0" t="0"/>
            <a:stretch/>
          </p:blipFill>
          <p:spPr>
            <a:xfrm>
              <a:off x="5040908" y="4758958"/>
              <a:ext cx="393192" cy="3911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ttps://lh6.googleusercontent.com/0lIpsavHl_ILJaMW3YiECqPMHGlNzTVWzD6m-oqSVh19A2czf_GFVdLHGzxHVNTvZXaupQeAq0OxppW7fH2bMMzn9XLQPHTUJ1AlMz5P_j447N9XBTMy64MYIS4KBk7NLskySJu4z9M" id="323" name="Google Shape;323;p37"/>
            <p:cNvPicPr preferRelativeResize="0"/>
            <p:nvPr/>
          </p:nvPicPr>
          <p:blipFill rotWithShape="1">
            <a:blip r:embed="rId24">
              <a:alphaModFix/>
            </a:blip>
            <a:srcRect b="0" l="0" r="0" t="0"/>
            <a:stretch/>
          </p:blipFill>
          <p:spPr>
            <a:xfrm>
              <a:off x="8323198" y="3466653"/>
              <a:ext cx="506512" cy="506512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24" name="Google Shape;324;p37"/>
            <p:cNvCxnSpPr/>
            <p:nvPr/>
          </p:nvCxnSpPr>
          <p:spPr>
            <a:xfrm rot="10800000">
              <a:off x="5226280" y="4042363"/>
              <a:ext cx="3132" cy="719389"/>
            </a:xfrm>
            <a:prstGeom prst="straightConnector1">
              <a:avLst/>
            </a:prstGeom>
            <a:noFill/>
            <a:ln cap="flat" cmpd="sng" w="12700">
              <a:solidFill>
                <a:srgbClr val="FFFFFF"/>
              </a:solidFill>
              <a:prstDash val="lgDash"/>
              <a:round/>
              <a:headEnd len="med" w="med" type="triangle"/>
              <a:tailEnd len="sm" w="sm" type="none"/>
            </a:ln>
            <a:effectLst>
              <a:outerShdw blurRad="40000" rotWithShape="0" dir="5400000" dist="20000">
                <a:srgbClr val="000000">
                  <a:alpha val="36862"/>
                </a:srgbClr>
              </a:outerShdw>
            </a:effectLst>
          </p:spPr>
        </p:cxnSp>
        <p:cxnSp>
          <p:nvCxnSpPr>
            <p:cNvPr id="325" name="Google Shape;325;p37"/>
            <p:cNvCxnSpPr>
              <a:stCxn id="322" idx="3"/>
              <a:endCxn id="319" idx="1"/>
            </p:cNvCxnSpPr>
            <p:nvPr/>
          </p:nvCxnSpPr>
          <p:spPr>
            <a:xfrm flipH="1" rot="10800000">
              <a:off x="5434100" y="4943438"/>
              <a:ext cx="2947200" cy="11100"/>
            </a:xfrm>
            <a:prstGeom prst="straightConnector1">
              <a:avLst/>
            </a:prstGeom>
            <a:noFill/>
            <a:ln cap="flat" cmpd="sng" w="12700">
              <a:solidFill>
                <a:srgbClr val="FFFFFF"/>
              </a:solidFill>
              <a:prstDash val="lgDash"/>
              <a:round/>
              <a:headEnd len="sm" w="sm" type="none"/>
              <a:tailEnd len="med" w="med" type="triangl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326" name="Google Shape;326;p37"/>
            <p:cNvCxnSpPr/>
            <p:nvPr/>
          </p:nvCxnSpPr>
          <p:spPr>
            <a:xfrm>
              <a:off x="8636761" y="4142759"/>
              <a:ext cx="54" cy="612373"/>
            </a:xfrm>
            <a:prstGeom prst="straightConnector1">
              <a:avLst/>
            </a:prstGeom>
            <a:noFill/>
            <a:ln cap="flat" cmpd="sng" w="12700">
              <a:solidFill>
                <a:srgbClr val="FFFFFF"/>
              </a:solidFill>
              <a:prstDash val="lgDash"/>
              <a:round/>
              <a:headEnd len="med" w="med" type="triangle"/>
              <a:tailEnd len="sm" w="sm" type="none"/>
            </a:ln>
            <a:effectLst>
              <a:outerShdw blurRad="40000" rotWithShape="0" dir="5400000" dist="20000">
                <a:srgbClr val="000000">
                  <a:alpha val="36862"/>
                </a:srgbClr>
              </a:outerShdw>
            </a:effectLst>
          </p:spPr>
        </p:cxnSp>
        <p:grpSp>
          <p:nvGrpSpPr>
            <p:cNvPr id="327" name="Google Shape;327;p37"/>
            <p:cNvGrpSpPr/>
            <p:nvPr/>
          </p:nvGrpSpPr>
          <p:grpSpPr>
            <a:xfrm>
              <a:off x="1575194" y="5934385"/>
              <a:ext cx="6092170" cy="597325"/>
              <a:chOff x="1768195" y="5904612"/>
              <a:chExt cx="6092170" cy="597325"/>
            </a:xfrm>
          </p:grpSpPr>
          <p:sp>
            <p:nvSpPr>
              <p:cNvPr id="328" name="Google Shape;328;p37"/>
              <p:cNvSpPr/>
              <p:nvPr/>
            </p:nvSpPr>
            <p:spPr>
              <a:xfrm>
                <a:off x="1768195" y="5904612"/>
                <a:ext cx="6092170" cy="58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50" spcFirstLastPara="1" rIns="68550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29" name="Google Shape;329;p37"/>
              <p:cNvGrpSpPr/>
              <p:nvPr/>
            </p:nvGrpSpPr>
            <p:grpSpPr>
              <a:xfrm>
                <a:off x="2756495" y="5964071"/>
                <a:ext cx="506400" cy="447858"/>
                <a:chOff x="2756495" y="5964071"/>
                <a:chExt cx="506400" cy="447858"/>
              </a:xfrm>
            </p:grpSpPr>
            <p:sp>
              <p:nvSpPr>
                <p:cNvPr id="330" name="Google Shape;330;p37"/>
                <p:cNvSpPr txBox="1"/>
                <p:nvPr/>
              </p:nvSpPr>
              <p:spPr>
                <a:xfrm>
                  <a:off x="2756495" y="6250529"/>
                  <a:ext cx="506400" cy="161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34275" lIns="68550" spcFirstLastPara="1" rIns="68550" wrap="square" tIns="3427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600"/>
                    <a:buFont typeface="Arial"/>
                    <a:buNone/>
                  </a:pPr>
                  <a:r>
                    <a:rPr b="0" i="0" lang="en-US" sz="600" u="none" cap="none" strike="noStrike">
                      <a:solidFill>
                        <a:srgbClr val="FFFFFF"/>
                      </a:solidFill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AWS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600"/>
                    <a:buFont typeface="Arial"/>
                    <a:buNone/>
                  </a:pPr>
                  <a:r>
                    <a:rPr b="0" i="0" lang="en-US" sz="600" u="none" cap="none" strike="noStrike">
                      <a:solidFill>
                        <a:srgbClr val="FFFFFF"/>
                      </a:solidFill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CloudTrail</a:t>
                  </a:r>
                  <a:endParaRPr b="0" i="0" sz="600" u="none" cap="none" strike="noStrike">
                    <a:solidFill>
                      <a:srgbClr val="FFFFFF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endParaRPr>
                </a:p>
              </p:txBody>
            </p:sp>
            <p:pic>
              <p:nvPicPr>
                <p:cNvPr id="331" name="Google Shape;331;p37"/>
                <p:cNvPicPr preferRelativeResize="0"/>
                <p:nvPr/>
              </p:nvPicPr>
              <p:blipFill rotWithShape="1">
                <a:blip r:embed="rId25">
                  <a:alphaModFix/>
                </a:blip>
                <a:srcRect b="0" l="0" r="0" t="0"/>
                <a:stretch/>
              </p:blipFill>
              <p:spPr>
                <a:xfrm>
                  <a:off x="2856881" y="5964071"/>
                  <a:ext cx="294894" cy="294894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332" name="Google Shape;332;p37"/>
              <p:cNvGrpSpPr/>
              <p:nvPr/>
            </p:nvGrpSpPr>
            <p:grpSpPr>
              <a:xfrm>
                <a:off x="3129675" y="5964070"/>
                <a:ext cx="596400" cy="448234"/>
                <a:chOff x="3129675" y="5964070"/>
                <a:chExt cx="596400" cy="448234"/>
              </a:xfrm>
            </p:grpSpPr>
            <p:sp>
              <p:nvSpPr>
                <p:cNvPr id="333" name="Google Shape;333;p37"/>
                <p:cNvSpPr txBox="1"/>
                <p:nvPr/>
              </p:nvSpPr>
              <p:spPr>
                <a:xfrm>
                  <a:off x="3129675" y="6250304"/>
                  <a:ext cx="596400" cy="162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34275" lIns="68550" spcFirstLastPara="1" rIns="68550" wrap="square" tIns="3427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600"/>
                    <a:buFont typeface="Arial"/>
                    <a:buNone/>
                  </a:pPr>
                  <a:r>
                    <a:rPr b="0" i="0" lang="en-US" sz="600" u="none" cap="none" strike="noStrike">
                      <a:solidFill>
                        <a:srgbClr val="FFFFFF"/>
                      </a:solidFill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Amazon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600"/>
                    <a:buFont typeface="Arial"/>
                    <a:buNone/>
                  </a:pPr>
                  <a:r>
                    <a:rPr b="0" i="0" lang="en-US" sz="600" u="none" cap="none" strike="noStrike">
                      <a:solidFill>
                        <a:srgbClr val="FFFFFF"/>
                      </a:solidFill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CloudWatch</a:t>
                  </a:r>
                  <a:endParaRPr b="0" i="0" sz="1050" u="none" cap="none" strike="noStrike">
                    <a:solidFill>
                      <a:srgbClr val="FFFFFF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endParaRPr>
                </a:p>
              </p:txBody>
            </p:sp>
            <p:pic>
              <p:nvPicPr>
                <p:cNvPr id="334" name="Google Shape;334;p37"/>
                <p:cNvPicPr preferRelativeResize="0"/>
                <p:nvPr/>
              </p:nvPicPr>
              <p:blipFill rotWithShape="1">
                <a:blip r:embed="rId26">
                  <a:alphaModFix/>
                </a:blip>
                <a:srcRect b="0" l="0" r="0" t="0"/>
                <a:stretch/>
              </p:blipFill>
              <p:spPr>
                <a:xfrm>
                  <a:off x="3285607" y="5964070"/>
                  <a:ext cx="294894" cy="294894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335" name="Google Shape;335;p37"/>
              <p:cNvGrpSpPr/>
              <p:nvPr/>
            </p:nvGrpSpPr>
            <p:grpSpPr>
              <a:xfrm>
                <a:off x="3643237" y="5960022"/>
                <a:ext cx="447600" cy="451907"/>
                <a:chOff x="3643237" y="5960022"/>
                <a:chExt cx="447600" cy="451907"/>
              </a:xfrm>
            </p:grpSpPr>
            <p:sp>
              <p:nvSpPr>
                <p:cNvPr id="336" name="Google Shape;336;p37"/>
                <p:cNvSpPr txBox="1"/>
                <p:nvPr/>
              </p:nvSpPr>
              <p:spPr>
                <a:xfrm>
                  <a:off x="3643237" y="6250529"/>
                  <a:ext cx="447600" cy="161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34275" lIns="68550" spcFirstLastPara="1" rIns="68550" wrap="square" tIns="3427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600"/>
                    <a:buFont typeface="Arial"/>
                    <a:buNone/>
                  </a:pPr>
                  <a:r>
                    <a:rPr b="0" i="0" lang="en-US" sz="600" u="none" cap="none" strike="noStrike">
                      <a:solidFill>
                        <a:srgbClr val="FFFFFF"/>
                      </a:solidFill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AWS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600"/>
                    <a:buFont typeface="Arial"/>
                    <a:buNone/>
                  </a:pPr>
                  <a:r>
                    <a:rPr b="0" i="0" lang="en-US" sz="600" u="none" cap="none" strike="noStrike">
                      <a:solidFill>
                        <a:srgbClr val="FFFFFF"/>
                      </a:solidFill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Config</a:t>
                  </a:r>
                  <a:endParaRPr b="0" i="0" sz="1050" u="none" cap="none" strike="noStrike">
                    <a:solidFill>
                      <a:srgbClr val="FFFFFF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endParaRPr>
                </a:p>
              </p:txBody>
            </p:sp>
            <p:pic>
              <p:nvPicPr>
                <p:cNvPr id="337" name="Google Shape;337;p37"/>
                <p:cNvPicPr preferRelativeResize="0"/>
                <p:nvPr/>
              </p:nvPicPr>
              <p:blipFill rotWithShape="1">
                <a:blip r:embed="rId27">
                  <a:alphaModFix/>
                </a:blip>
                <a:srcRect b="0" l="0" r="0" t="0"/>
                <a:stretch/>
              </p:blipFill>
              <p:spPr>
                <a:xfrm>
                  <a:off x="3720198" y="5960022"/>
                  <a:ext cx="294894" cy="294894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338" name="Google Shape;338;p37"/>
              <p:cNvGrpSpPr/>
              <p:nvPr/>
            </p:nvGrpSpPr>
            <p:grpSpPr>
              <a:xfrm>
                <a:off x="4904475" y="5957488"/>
                <a:ext cx="424500" cy="414429"/>
                <a:chOff x="4904475" y="5957488"/>
                <a:chExt cx="424500" cy="414429"/>
              </a:xfrm>
            </p:grpSpPr>
            <p:sp>
              <p:nvSpPr>
                <p:cNvPr id="339" name="Google Shape;339;p37"/>
                <p:cNvSpPr txBox="1"/>
                <p:nvPr/>
              </p:nvSpPr>
              <p:spPr>
                <a:xfrm>
                  <a:off x="4904475" y="6285217"/>
                  <a:ext cx="424500" cy="86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600"/>
                    <a:buFont typeface="Arial"/>
                    <a:buNone/>
                  </a:pPr>
                  <a:r>
                    <a:rPr b="0" i="0" lang="en-US" sz="600" u="none" cap="none" strike="noStrike">
                      <a:solidFill>
                        <a:srgbClr val="FFFFFF"/>
                      </a:solidFill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AWS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600"/>
                    <a:buFont typeface="Arial"/>
                    <a:buNone/>
                  </a:pPr>
                  <a:r>
                    <a:rPr b="0" i="0" lang="en-US" sz="600" u="none" cap="none" strike="noStrike">
                      <a:solidFill>
                        <a:srgbClr val="FFFFFF"/>
                      </a:solidFill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KMS</a:t>
                  </a:r>
                  <a:endParaRPr b="0" i="0" sz="1050" u="none" cap="none" strike="noStrike">
                    <a:solidFill>
                      <a:srgbClr val="FFFFFF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endParaRPr>
                </a:p>
              </p:txBody>
            </p:sp>
            <p:pic>
              <p:nvPicPr>
                <p:cNvPr id="340" name="Google Shape;340;p37"/>
                <p:cNvPicPr preferRelativeResize="0"/>
                <p:nvPr/>
              </p:nvPicPr>
              <p:blipFill rotWithShape="1">
                <a:blip r:embed="rId28">
                  <a:alphaModFix/>
                </a:blip>
                <a:srcRect b="0" l="0" r="0" t="0"/>
                <a:stretch/>
              </p:blipFill>
              <p:spPr>
                <a:xfrm>
                  <a:off x="4968050" y="5957488"/>
                  <a:ext cx="294894" cy="294894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341" name="Google Shape;341;p37"/>
              <p:cNvGrpSpPr/>
              <p:nvPr/>
            </p:nvGrpSpPr>
            <p:grpSpPr>
              <a:xfrm>
                <a:off x="6469689" y="5954377"/>
                <a:ext cx="548700" cy="446789"/>
                <a:chOff x="6263073" y="5959821"/>
                <a:chExt cx="548700" cy="446789"/>
              </a:xfrm>
            </p:grpSpPr>
            <p:pic>
              <p:nvPicPr>
                <p:cNvPr id="342" name="Google Shape;342;p37"/>
                <p:cNvPicPr preferRelativeResize="0"/>
                <p:nvPr/>
              </p:nvPicPr>
              <p:blipFill rotWithShape="1">
                <a:blip r:embed="rId29">
                  <a:alphaModFix/>
                </a:blip>
                <a:srcRect b="0" l="0" r="0" t="0"/>
                <a:stretch/>
              </p:blipFill>
              <p:spPr>
                <a:xfrm>
                  <a:off x="6407778" y="5959821"/>
                  <a:ext cx="294894" cy="294894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343" name="Google Shape;343;p37"/>
                <p:cNvSpPr txBox="1"/>
                <p:nvPr/>
              </p:nvSpPr>
              <p:spPr>
                <a:xfrm>
                  <a:off x="6263073" y="6289910"/>
                  <a:ext cx="548700" cy="116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600"/>
                    <a:buFont typeface="Arial"/>
                    <a:buNone/>
                  </a:pPr>
                  <a:r>
                    <a:rPr b="0" i="0" lang="en-US" sz="600" u="none" cap="none" strike="noStrike">
                      <a:solidFill>
                        <a:srgbClr val="FFFFFF"/>
                      </a:solidFill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AWS CodePipeline</a:t>
                  </a:r>
                  <a:endParaRPr b="0" i="0" sz="600" u="none" cap="none" strike="noStrike">
                    <a:solidFill>
                      <a:srgbClr val="FFFFFF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endParaRPr>
                </a:p>
              </p:txBody>
            </p:sp>
          </p:grpSp>
          <p:grpSp>
            <p:nvGrpSpPr>
              <p:cNvPr id="344" name="Google Shape;344;p37"/>
              <p:cNvGrpSpPr/>
              <p:nvPr/>
            </p:nvGrpSpPr>
            <p:grpSpPr>
              <a:xfrm>
                <a:off x="5335427" y="5957035"/>
                <a:ext cx="387900" cy="444131"/>
                <a:chOff x="5335427" y="5957035"/>
                <a:chExt cx="387900" cy="444131"/>
              </a:xfrm>
            </p:grpSpPr>
            <p:pic>
              <p:nvPicPr>
                <p:cNvPr id="345" name="Google Shape;345;p37"/>
                <p:cNvPicPr preferRelativeResize="0"/>
                <p:nvPr/>
              </p:nvPicPr>
              <p:blipFill rotWithShape="1">
                <a:blip r:embed="rId30">
                  <a:alphaModFix/>
                </a:blip>
                <a:srcRect b="0" l="0" r="0" t="0"/>
                <a:stretch/>
              </p:blipFill>
              <p:spPr>
                <a:xfrm>
                  <a:off x="5398072" y="5957035"/>
                  <a:ext cx="292608" cy="292608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346" name="Google Shape;346;p37"/>
                <p:cNvSpPr txBox="1"/>
                <p:nvPr/>
              </p:nvSpPr>
              <p:spPr>
                <a:xfrm>
                  <a:off x="5335427" y="6276666"/>
                  <a:ext cx="387900" cy="1245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600"/>
                    <a:buFont typeface="Arial"/>
                    <a:buNone/>
                  </a:pPr>
                  <a:r>
                    <a:rPr b="0" i="0" lang="en-US" sz="600" u="none" cap="none" strike="noStrike">
                      <a:solidFill>
                        <a:srgbClr val="FFFFFF"/>
                      </a:solidFill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AWS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600"/>
                    <a:buFont typeface="Arial"/>
                    <a:buNone/>
                  </a:pPr>
                  <a:r>
                    <a:rPr b="0" i="0" lang="en-US" sz="600" u="none" cap="none" strike="noStrike">
                      <a:solidFill>
                        <a:srgbClr val="FFFFFF"/>
                      </a:solidFill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SNS</a:t>
                  </a:r>
                  <a:endParaRPr b="0" i="0" sz="1050" u="none" cap="none" strike="noStrike">
                    <a:solidFill>
                      <a:srgbClr val="FFFFFF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endParaRPr>
                </a:p>
              </p:txBody>
            </p:sp>
          </p:grpSp>
          <p:grpSp>
            <p:nvGrpSpPr>
              <p:cNvPr id="347" name="Google Shape;347;p37"/>
              <p:cNvGrpSpPr/>
              <p:nvPr/>
            </p:nvGrpSpPr>
            <p:grpSpPr>
              <a:xfrm>
                <a:off x="5760703" y="5960098"/>
                <a:ext cx="387900" cy="433381"/>
                <a:chOff x="5760703" y="5960098"/>
                <a:chExt cx="387900" cy="433381"/>
              </a:xfrm>
            </p:grpSpPr>
            <p:pic>
              <p:nvPicPr>
                <p:cNvPr id="348" name="Google Shape;348;p37"/>
                <p:cNvPicPr preferRelativeResize="0"/>
                <p:nvPr/>
              </p:nvPicPr>
              <p:blipFill rotWithShape="1">
                <a:blip r:embed="rId31">
                  <a:alphaModFix/>
                </a:blip>
                <a:srcRect b="0" l="0" r="0" t="0"/>
                <a:stretch/>
              </p:blipFill>
              <p:spPr>
                <a:xfrm>
                  <a:off x="5807932" y="5960098"/>
                  <a:ext cx="292608" cy="292608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349" name="Google Shape;349;p37"/>
                <p:cNvSpPr txBox="1"/>
                <p:nvPr/>
              </p:nvSpPr>
              <p:spPr>
                <a:xfrm>
                  <a:off x="5760703" y="6268979"/>
                  <a:ext cx="387900" cy="1245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600"/>
                    <a:buFont typeface="Arial"/>
                    <a:buNone/>
                  </a:pPr>
                  <a:r>
                    <a:rPr b="0" i="0" lang="en-US" sz="600" u="none" cap="none" strike="noStrike">
                      <a:solidFill>
                        <a:srgbClr val="FFFFFF"/>
                      </a:solidFill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AWS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600"/>
                    <a:buFont typeface="Arial"/>
                    <a:buNone/>
                  </a:pPr>
                  <a:r>
                    <a:rPr b="0" i="0" lang="en-US" sz="600" u="none" cap="none" strike="noStrike">
                      <a:solidFill>
                        <a:srgbClr val="FFFFFF"/>
                      </a:solidFill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SQS</a:t>
                  </a:r>
                  <a:endParaRPr b="0" i="0" sz="1050" u="none" cap="none" strike="noStrike">
                    <a:solidFill>
                      <a:srgbClr val="FFFFFF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endParaRPr>
                </a:p>
              </p:txBody>
            </p:sp>
          </p:grpSp>
          <p:grpSp>
            <p:nvGrpSpPr>
              <p:cNvPr id="350" name="Google Shape;350;p37"/>
              <p:cNvGrpSpPr/>
              <p:nvPr/>
            </p:nvGrpSpPr>
            <p:grpSpPr>
              <a:xfrm>
                <a:off x="4381743" y="5962838"/>
                <a:ext cx="596400" cy="447420"/>
                <a:chOff x="4381743" y="5962838"/>
                <a:chExt cx="596400" cy="447420"/>
              </a:xfrm>
            </p:grpSpPr>
            <p:pic>
              <p:nvPicPr>
                <p:cNvPr id="351" name="Google Shape;351;p37"/>
                <p:cNvPicPr preferRelativeResize="0"/>
                <p:nvPr/>
              </p:nvPicPr>
              <p:blipFill rotWithShape="1">
                <a:blip r:embed="rId32">
                  <a:alphaModFix/>
                </a:blip>
                <a:srcRect b="0" l="0" r="0" t="0"/>
                <a:stretch/>
              </p:blipFill>
              <p:spPr>
                <a:xfrm>
                  <a:off x="4549417" y="5962838"/>
                  <a:ext cx="292608" cy="292608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352" name="Google Shape;352;p37"/>
                <p:cNvSpPr txBox="1"/>
                <p:nvPr/>
              </p:nvSpPr>
              <p:spPr>
                <a:xfrm>
                  <a:off x="4381743" y="6248258"/>
                  <a:ext cx="596400" cy="162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34275" lIns="68550" spcFirstLastPara="1" rIns="68550" wrap="square" tIns="3427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600"/>
                    <a:buFont typeface="Arial"/>
                    <a:buNone/>
                  </a:pPr>
                  <a:r>
                    <a:rPr b="0" i="0" lang="en-US" sz="600" u="none" cap="none" strike="noStrike">
                      <a:solidFill>
                        <a:srgbClr val="FFFFFF"/>
                      </a:solidFill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Amazon</a:t>
                  </a:r>
                  <a:endParaRPr/>
                </a:p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600"/>
                    <a:buFont typeface="Arial"/>
                    <a:buNone/>
                  </a:pPr>
                  <a:r>
                    <a:rPr b="0" i="0" lang="en-US" sz="600" u="none" cap="none" strike="noStrike">
                      <a:solidFill>
                        <a:srgbClr val="FFFFFF"/>
                      </a:solidFill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ECR</a:t>
                  </a:r>
                  <a:endParaRPr b="0" i="0" sz="1050" u="none" cap="none" strike="noStrike">
                    <a:solidFill>
                      <a:srgbClr val="FFFFFF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endParaRPr>
                </a:p>
              </p:txBody>
            </p:sp>
          </p:grpSp>
          <p:grpSp>
            <p:nvGrpSpPr>
              <p:cNvPr id="353" name="Google Shape;353;p37"/>
              <p:cNvGrpSpPr/>
              <p:nvPr/>
            </p:nvGrpSpPr>
            <p:grpSpPr>
              <a:xfrm>
                <a:off x="6862482" y="5958401"/>
                <a:ext cx="596400" cy="442765"/>
                <a:chOff x="6663778" y="5958401"/>
                <a:chExt cx="596400" cy="442765"/>
              </a:xfrm>
            </p:grpSpPr>
            <p:pic>
              <p:nvPicPr>
                <p:cNvPr id="354" name="Google Shape;354;p37"/>
                <p:cNvPicPr preferRelativeResize="0"/>
                <p:nvPr/>
              </p:nvPicPr>
              <p:blipFill rotWithShape="1">
                <a:blip r:embed="rId33">
                  <a:alphaModFix/>
                </a:blip>
                <a:srcRect b="0" l="0" r="0" t="0"/>
                <a:stretch/>
              </p:blipFill>
              <p:spPr>
                <a:xfrm>
                  <a:off x="6815469" y="5958401"/>
                  <a:ext cx="292608" cy="292608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355" name="Google Shape;355;p37"/>
                <p:cNvSpPr txBox="1"/>
                <p:nvPr/>
              </p:nvSpPr>
              <p:spPr>
                <a:xfrm>
                  <a:off x="6663778" y="6239166"/>
                  <a:ext cx="596400" cy="162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34275" lIns="68550" spcFirstLastPara="1" rIns="68550" wrap="square" tIns="3427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600"/>
                    <a:buFont typeface="Arial"/>
                    <a:buNone/>
                  </a:pPr>
                  <a:r>
                    <a:rPr b="0" i="0" lang="en-US" sz="600" u="none" cap="none" strike="noStrike">
                      <a:solidFill>
                        <a:srgbClr val="FFFFFF"/>
                      </a:solidFill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Amazon</a:t>
                  </a:r>
                  <a:endParaRPr/>
                </a:p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600"/>
                    <a:buFont typeface="Arial"/>
                    <a:buNone/>
                  </a:pPr>
                  <a:r>
                    <a:rPr b="0" i="0" lang="en-US" sz="600" u="none" cap="none" strike="noStrike">
                      <a:solidFill>
                        <a:srgbClr val="FFFFFF"/>
                      </a:solidFill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MSK</a:t>
                  </a:r>
                  <a:endParaRPr b="0" i="0" sz="1050" u="none" cap="none" strike="noStrike">
                    <a:solidFill>
                      <a:srgbClr val="FFFFFF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endParaRPr>
                </a:p>
              </p:txBody>
            </p:sp>
          </p:grpSp>
          <p:grpSp>
            <p:nvGrpSpPr>
              <p:cNvPr id="356" name="Google Shape;356;p37"/>
              <p:cNvGrpSpPr/>
              <p:nvPr/>
            </p:nvGrpSpPr>
            <p:grpSpPr>
              <a:xfrm>
                <a:off x="2188510" y="5971357"/>
                <a:ext cx="661473" cy="422273"/>
                <a:chOff x="2188510" y="5971357"/>
                <a:chExt cx="661473" cy="422273"/>
              </a:xfrm>
            </p:grpSpPr>
            <p:pic>
              <p:nvPicPr>
                <p:cNvPr id="357" name="Google Shape;357;p37"/>
                <p:cNvPicPr preferRelativeResize="0"/>
                <p:nvPr/>
              </p:nvPicPr>
              <p:blipFill rotWithShape="1">
                <a:blip r:embed="rId34">
                  <a:alphaModFix/>
                </a:blip>
                <a:srcRect b="0" l="0" r="0" t="0"/>
                <a:stretch/>
              </p:blipFill>
              <p:spPr>
                <a:xfrm>
                  <a:off x="2361299" y="5971357"/>
                  <a:ext cx="292608" cy="292608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358" name="Google Shape;358;p37"/>
                <p:cNvSpPr txBox="1"/>
                <p:nvPr/>
              </p:nvSpPr>
              <p:spPr>
                <a:xfrm>
                  <a:off x="2188510" y="6232230"/>
                  <a:ext cx="661473" cy="161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34275" lIns="68550" spcFirstLastPara="1" rIns="68550" wrap="square" tIns="3427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600"/>
                    <a:buFont typeface="Arial"/>
                    <a:buNone/>
                  </a:pPr>
                  <a:r>
                    <a:rPr b="0" i="0" lang="en-US" sz="600" u="none" cap="none" strike="noStrike">
                      <a:solidFill>
                        <a:srgbClr val="FFFFFF"/>
                      </a:solidFill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AWS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600"/>
                    <a:buFont typeface="Arial"/>
                    <a:buNone/>
                  </a:pPr>
                  <a:r>
                    <a:rPr b="0" i="0" lang="en-US" sz="600" u="none" cap="none" strike="noStrike">
                      <a:solidFill>
                        <a:srgbClr val="FFFFFF"/>
                      </a:solidFill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CloudFormation</a:t>
                  </a:r>
                  <a:endParaRPr b="0" i="0" sz="600" u="none" cap="none" strike="noStrike">
                    <a:solidFill>
                      <a:srgbClr val="FFFFFF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endParaRPr>
                </a:p>
              </p:txBody>
            </p:sp>
          </p:grpSp>
          <p:grpSp>
            <p:nvGrpSpPr>
              <p:cNvPr id="359" name="Google Shape;359;p37"/>
              <p:cNvGrpSpPr/>
              <p:nvPr/>
            </p:nvGrpSpPr>
            <p:grpSpPr>
              <a:xfrm>
                <a:off x="7307743" y="5954377"/>
                <a:ext cx="528646" cy="446753"/>
                <a:chOff x="7074275" y="5946558"/>
                <a:chExt cx="528646" cy="446753"/>
              </a:xfrm>
            </p:grpSpPr>
            <p:pic>
              <p:nvPicPr>
                <p:cNvPr id="360" name="Google Shape;360;p37"/>
                <p:cNvPicPr preferRelativeResize="0"/>
                <p:nvPr/>
              </p:nvPicPr>
              <p:blipFill rotWithShape="1">
                <a:blip r:embed="rId35">
                  <a:alphaModFix/>
                </a:blip>
                <a:srcRect b="0" l="0" r="0" t="0"/>
                <a:stretch/>
              </p:blipFill>
              <p:spPr>
                <a:xfrm>
                  <a:off x="7189718" y="5946558"/>
                  <a:ext cx="292608" cy="292608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361" name="Google Shape;361;p37"/>
                <p:cNvSpPr txBox="1"/>
                <p:nvPr/>
              </p:nvSpPr>
              <p:spPr>
                <a:xfrm>
                  <a:off x="7074275" y="6231911"/>
                  <a:ext cx="528646" cy="161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34275" lIns="68550" spcFirstLastPara="1" rIns="68550" wrap="square" tIns="3427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600"/>
                    <a:buFont typeface="Arial"/>
                    <a:buNone/>
                  </a:pPr>
                  <a:r>
                    <a:rPr b="0" i="0" lang="en-US" sz="600" u="none" cap="none" strike="noStrike">
                      <a:solidFill>
                        <a:srgbClr val="FFFFFF"/>
                      </a:solidFill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AWS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600"/>
                    <a:buFont typeface="Arial"/>
                    <a:buNone/>
                  </a:pPr>
                  <a:r>
                    <a:rPr b="0" i="0" lang="en-US" sz="600" u="none" cap="none" strike="noStrike">
                      <a:solidFill>
                        <a:srgbClr val="FFFFFF"/>
                      </a:solidFill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PrivateLink</a:t>
                  </a:r>
                  <a:endParaRPr b="0" i="0" sz="1050" u="none" cap="none" strike="noStrike">
                    <a:solidFill>
                      <a:srgbClr val="FFFFFF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endParaRPr>
                </a:p>
              </p:txBody>
            </p:sp>
          </p:grpSp>
          <p:grpSp>
            <p:nvGrpSpPr>
              <p:cNvPr id="362" name="Google Shape;362;p37"/>
              <p:cNvGrpSpPr/>
              <p:nvPr/>
            </p:nvGrpSpPr>
            <p:grpSpPr>
              <a:xfrm>
                <a:off x="1772803" y="5982914"/>
                <a:ext cx="506400" cy="418252"/>
                <a:chOff x="1772803" y="5982914"/>
                <a:chExt cx="506400" cy="418252"/>
              </a:xfrm>
            </p:grpSpPr>
            <p:pic>
              <p:nvPicPr>
                <p:cNvPr id="363" name="Google Shape;363;p37"/>
                <p:cNvPicPr preferRelativeResize="0"/>
                <p:nvPr/>
              </p:nvPicPr>
              <p:blipFill rotWithShape="1">
                <a:blip r:embed="rId36">
                  <a:alphaModFix/>
                </a:blip>
                <a:srcRect b="0" l="0" r="0" t="0"/>
                <a:stretch/>
              </p:blipFill>
              <p:spPr>
                <a:xfrm>
                  <a:off x="1895902" y="5982914"/>
                  <a:ext cx="292608" cy="292608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364" name="Google Shape;364;p37"/>
                <p:cNvSpPr txBox="1"/>
                <p:nvPr/>
              </p:nvSpPr>
              <p:spPr>
                <a:xfrm>
                  <a:off x="1772803" y="6239766"/>
                  <a:ext cx="506400" cy="161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34275" lIns="68550" spcFirstLastPara="1" rIns="68550" wrap="square" tIns="3427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600"/>
                    <a:buFont typeface="Arial"/>
                    <a:buNone/>
                  </a:pPr>
                  <a:r>
                    <a:rPr b="0" i="0" lang="en-US" sz="600" u="none" cap="none" strike="noStrike">
                      <a:solidFill>
                        <a:srgbClr val="FFFFFF"/>
                      </a:solidFill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AWS</a:t>
                  </a:r>
                  <a:endParaRPr/>
                </a:p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600"/>
                    <a:buFont typeface="Arial"/>
                    <a:buNone/>
                  </a:pPr>
                  <a:r>
                    <a:rPr b="0" i="0" lang="en-US" sz="600" u="none" cap="none" strike="noStrike">
                      <a:solidFill>
                        <a:srgbClr val="FFFFFF"/>
                      </a:solidFill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IAM</a:t>
                  </a:r>
                  <a:endParaRPr b="0" i="0" sz="600" u="none" cap="none" strike="noStrike">
                    <a:solidFill>
                      <a:srgbClr val="FFFFFF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endParaRPr>
                </a:p>
              </p:txBody>
            </p:sp>
          </p:grpSp>
          <p:grpSp>
            <p:nvGrpSpPr>
              <p:cNvPr id="365" name="Google Shape;365;p37"/>
              <p:cNvGrpSpPr/>
              <p:nvPr/>
            </p:nvGrpSpPr>
            <p:grpSpPr>
              <a:xfrm>
                <a:off x="3969455" y="5964070"/>
                <a:ext cx="596400" cy="451014"/>
                <a:chOff x="3969455" y="5964070"/>
                <a:chExt cx="596400" cy="451014"/>
              </a:xfrm>
            </p:grpSpPr>
            <p:pic>
              <p:nvPicPr>
                <p:cNvPr id="366" name="Google Shape;366;p37"/>
                <p:cNvPicPr preferRelativeResize="0"/>
                <p:nvPr/>
              </p:nvPicPr>
              <p:blipFill rotWithShape="1">
                <a:blip r:embed="rId37">
                  <a:alphaModFix/>
                </a:blip>
                <a:srcRect b="0" l="0" r="0" t="0"/>
                <a:stretch/>
              </p:blipFill>
              <p:spPr>
                <a:xfrm>
                  <a:off x="4123578" y="5964070"/>
                  <a:ext cx="292608" cy="292608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367" name="Google Shape;367;p37"/>
                <p:cNvSpPr txBox="1"/>
                <p:nvPr/>
              </p:nvSpPr>
              <p:spPr>
                <a:xfrm>
                  <a:off x="3969455" y="6253084"/>
                  <a:ext cx="596400" cy="162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34275" lIns="68550" spcFirstLastPara="1" rIns="68550" wrap="square" tIns="3427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600"/>
                    <a:buFont typeface="Arial"/>
                    <a:buNone/>
                  </a:pPr>
                  <a:r>
                    <a:rPr b="0" i="0" lang="en-US" sz="600" u="none" cap="none" strike="noStrike">
                      <a:solidFill>
                        <a:srgbClr val="FFFFFF"/>
                      </a:solidFill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Amazon</a:t>
                  </a:r>
                  <a:endParaRPr/>
                </a:p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600"/>
                    <a:buFont typeface="Arial"/>
                    <a:buNone/>
                  </a:pPr>
                  <a:r>
                    <a:rPr b="0" i="0" lang="en-US" sz="600" u="none" cap="none" strike="noStrike">
                      <a:solidFill>
                        <a:srgbClr val="FFFFFF"/>
                      </a:solidFill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EBS</a:t>
                  </a:r>
                  <a:endParaRPr b="0" i="0" sz="1050" u="none" cap="none" strike="noStrike">
                    <a:solidFill>
                      <a:srgbClr val="FFFFFF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endParaRPr>
                </a:p>
              </p:txBody>
            </p:sp>
          </p:grpSp>
          <p:grpSp>
            <p:nvGrpSpPr>
              <p:cNvPr id="368" name="Google Shape;368;p37"/>
              <p:cNvGrpSpPr/>
              <p:nvPr/>
            </p:nvGrpSpPr>
            <p:grpSpPr>
              <a:xfrm>
                <a:off x="6151799" y="5961884"/>
                <a:ext cx="387900" cy="540053"/>
                <a:chOff x="8235164" y="5946558"/>
                <a:chExt cx="387900" cy="540053"/>
              </a:xfrm>
            </p:grpSpPr>
            <p:pic>
              <p:nvPicPr>
                <p:cNvPr id="369" name="Google Shape;369;p37"/>
                <p:cNvPicPr preferRelativeResize="0"/>
                <p:nvPr/>
              </p:nvPicPr>
              <p:blipFill rotWithShape="1">
                <a:blip r:embed="rId38">
                  <a:alphaModFix/>
                </a:blip>
                <a:srcRect b="0" l="0" r="0" t="0"/>
                <a:stretch/>
              </p:blipFill>
              <p:spPr>
                <a:xfrm>
                  <a:off x="8300386" y="5946558"/>
                  <a:ext cx="292608" cy="292608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370" name="Google Shape;370;p37"/>
                <p:cNvSpPr txBox="1"/>
                <p:nvPr/>
              </p:nvSpPr>
              <p:spPr>
                <a:xfrm>
                  <a:off x="8235164" y="6271260"/>
                  <a:ext cx="387900" cy="21535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600"/>
                    <a:buFont typeface="Arial"/>
                    <a:buNone/>
                  </a:pPr>
                  <a:r>
                    <a:rPr b="0" i="0" lang="en-US" sz="600" u="none" cap="none" strike="noStrike">
                      <a:solidFill>
                        <a:srgbClr val="FFFFFF"/>
                      </a:solidFill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AWS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600"/>
                    <a:buFont typeface="Arial"/>
                    <a:buNone/>
                  </a:pPr>
                  <a:r>
                    <a:rPr b="0" i="0" lang="en-US" sz="600" u="none" cap="none" strike="noStrike">
                      <a:solidFill>
                        <a:srgbClr val="FFFFFF"/>
                      </a:solidFill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SSO</a:t>
                  </a:r>
                  <a:endParaRPr b="0" i="0" sz="1050" u="none" cap="none" strike="noStrike">
                    <a:solidFill>
                      <a:srgbClr val="FFFFFF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endParaRPr>
                </a:p>
              </p:txBody>
            </p:sp>
          </p:grpSp>
        </p:grpSp>
      </p:grpSp>
      <p:pic>
        <p:nvPicPr>
          <p:cNvPr descr="A picture containing dark, light, sign, lit&#10;&#10;Description automatically generated" id="371" name="Google Shape;371;p37"/>
          <p:cNvPicPr preferRelativeResize="0"/>
          <p:nvPr/>
        </p:nvPicPr>
        <p:blipFill rotWithShape="1">
          <a:blip r:embed="rId39">
            <a:alphaModFix/>
          </a:blip>
          <a:srcRect b="0" l="0" r="0" t="0"/>
          <a:stretch/>
        </p:blipFill>
        <p:spPr>
          <a:xfrm>
            <a:off x="2923679" y="2094464"/>
            <a:ext cx="977684" cy="62571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drawing&#10;&#10;Description automatically generated" id="372" name="Google Shape;372;p37"/>
          <p:cNvPicPr preferRelativeResize="0"/>
          <p:nvPr/>
        </p:nvPicPr>
        <p:blipFill rotWithShape="1">
          <a:blip r:embed="rId40">
            <a:alphaModFix/>
          </a:blip>
          <a:srcRect b="0" l="0" r="0" t="0"/>
          <a:stretch/>
        </p:blipFill>
        <p:spPr>
          <a:xfrm>
            <a:off x="7635831" y="6595886"/>
            <a:ext cx="1485287" cy="2342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drawing&#10;&#10;Description automatically generated" id="373" name="Google Shape;373;p37"/>
          <p:cNvPicPr preferRelativeResize="0"/>
          <p:nvPr/>
        </p:nvPicPr>
        <p:blipFill rotWithShape="1">
          <a:blip r:embed="rId41">
            <a:alphaModFix/>
          </a:blip>
          <a:srcRect b="0" l="0" r="0" t="0"/>
          <a:stretch/>
        </p:blipFill>
        <p:spPr>
          <a:xfrm>
            <a:off x="3993790" y="3041144"/>
            <a:ext cx="1228801" cy="6854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8" name="Google Shape;378;p38"/>
          <p:cNvGrpSpPr/>
          <p:nvPr/>
        </p:nvGrpSpPr>
        <p:grpSpPr>
          <a:xfrm>
            <a:off x="-72884" y="104079"/>
            <a:ext cx="9383449" cy="6749037"/>
            <a:chOff x="-72884" y="104079"/>
            <a:chExt cx="9383449" cy="6749037"/>
          </a:xfrm>
        </p:grpSpPr>
        <p:sp>
          <p:nvSpPr>
            <p:cNvPr id="379" name="Google Shape;379;p38"/>
            <p:cNvSpPr txBox="1"/>
            <p:nvPr/>
          </p:nvSpPr>
          <p:spPr>
            <a:xfrm>
              <a:off x="93699" y="104079"/>
              <a:ext cx="68406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rgbClr val="FFFFFF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Batch Data Pipelines</a:t>
              </a:r>
              <a:endParaRPr b="0" i="0" sz="2400" u="none" cap="none" strike="noStrike">
                <a:solidFill>
                  <a:srgbClr val="FFFFFF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</p:txBody>
        </p:sp>
        <p:pic>
          <p:nvPicPr>
            <p:cNvPr id="380" name="Google Shape;380;p3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7428" y="6447780"/>
              <a:ext cx="1313589" cy="405336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81" name="Google Shape;381;p38"/>
            <p:cNvGrpSpPr/>
            <p:nvPr/>
          </p:nvGrpSpPr>
          <p:grpSpPr>
            <a:xfrm>
              <a:off x="-72884" y="816700"/>
              <a:ext cx="9383449" cy="5995729"/>
              <a:chOff x="-72884" y="816700"/>
              <a:chExt cx="9383449" cy="5995729"/>
            </a:xfrm>
          </p:grpSpPr>
          <p:grpSp>
            <p:nvGrpSpPr>
              <p:cNvPr id="382" name="Google Shape;382;p38"/>
              <p:cNvGrpSpPr/>
              <p:nvPr/>
            </p:nvGrpSpPr>
            <p:grpSpPr>
              <a:xfrm>
                <a:off x="-72884" y="816700"/>
                <a:ext cx="9383449" cy="5995729"/>
                <a:chOff x="-72884" y="816700"/>
                <a:chExt cx="9383449" cy="5995729"/>
              </a:xfrm>
            </p:grpSpPr>
            <p:cxnSp>
              <p:nvCxnSpPr>
                <p:cNvPr id="383" name="Google Shape;383;p38"/>
                <p:cNvCxnSpPr/>
                <p:nvPr/>
              </p:nvCxnSpPr>
              <p:spPr>
                <a:xfrm flipH="1" rot="10800000">
                  <a:off x="5874775" y="3731433"/>
                  <a:ext cx="2467586" cy="6489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FFFFFF"/>
                  </a:solidFill>
                  <a:prstDash val="lgDash"/>
                  <a:round/>
                  <a:headEnd len="sm" w="sm" type="none"/>
                  <a:tailEnd len="med" w="med" type="triangle"/>
                </a:ln>
                <a:effectLst>
                  <a:outerShdw blurRad="40000" rotWithShape="0" dir="5400000" dist="20000">
                    <a:srgbClr val="000000">
                      <a:alpha val="37647"/>
                    </a:srgbClr>
                  </a:outerShdw>
                </a:effectLst>
              </p:spPr>
            </p:cxnSp>
            <p:sp>
              <p:nvSpPr>
                <p:cNvPr id="384" name="Google Shape;384;p38"/>
                <p:cNvSpPr/>
                <p:nvPr/>
              </p:nvSpPr>
              <p:spPr>
                <a:xfrm>
                  <a:off x="1137275" y="1223275"/>
                  <a:ext cx="6840300" cy="4310700"/>
                </a:xfrm>
                <a:prstGeom prst="rect">
                  <a:avLst/>
                </a:prstGeom>
                <a:noFill/>
                <a:ln cap="flat" cmpd="sng" w="12700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457200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endParaRPr>
                </a:p>
              </p:txBody>
            </p:sp>
            <p:cxnSp>
              <p:nvCxnSpPr>
                <p:cNvPr id="385" name="Google Shape;385;p38"/>
                <p:cNvCxnSpPr>
                  <a:endCxn id="386" idx="1"/>
                </p:cNvCxnSpPr>
                <p:nvPr/>
              </p:nvCxnSpPr>
              <p:spPr>
                <a:xfrm>
                  <a:off x="5508264" y="4041092"/>
                  <a:ext cx="977400" cy="418500"/>
                </a:xfrm>
                <a:prstGeom prst="bentConnector3">
                  <a:avLst>
                    <a:gd fmla="val -433" name="adj1"/>
                  </a:avLst>
                </a:prstGeom>
                <a:noFill/>
                <a:ln cap="flat" cmpd="sng" w="25400">
                  <a:solidFill>
                    <a:srgbClr val="FF0000"/>
                  </a:solidFill>
                  <a:prstDash val="lgDash"/>
                  <a:round/>
                  <a:headEnd len="sm" w="sm" type="none"/>
                  <a:tailEnd len="lg" w="lg" type="triangle"/>
                </a:ln>
                <a:effectLst>
                  <a:outerShdw blurRad="40000" rotWithShape="0" dir="5400000" dist="20000">
                    <a:srgbClr val="000000">
                      <a:alpha val="37647"/>
                    </a:srgbClr>
                  </a:outerShdw>
                </a:effectLst>
              </p:spPr>
            </p:cxnSp>
            <p:cxnSp>
              <p:nvCxnSpPr>
                <p:cNvPr id="387" name="Google Shape;387;p38"/>
                <p:cNvCxnSpPr/>
                <p:nvPr/>
              </p:nvCxnSpPr>
              <p:spPr>
                <a:xfrm>
                  <a:off x="5874775" y="2925214"/>
                  <a:ext cx="560576" cy="0"/>
                </a:xfrm>
                <a:prstGeom prst="straightConnector1">
                  <a:avLst/>
                </a:prstGeom>
                <a:noFill/>
                <a:ln cap="flat" cmpd="sng" w="25400">
                  <a:solidFill>
                    <a:srgbClr val="FF0000"/>
                  </a:solidFill>
                  <a:prstDash val="lgDash"/>
                  <a:round/>
                  <a:headEnd len="sm" w="sm" type="none"/>
                  <a:tailEnd len="lg" w="lg" type="triangle"/>
                </a:ln>
                <a:effectLst>
                  <a:outerShdw blurRad="40000" rotWithShape="0" dir="5400000" dist="20000">
                    <a:srgbClr val="000000">
                      <a:alpha val="37647"/>
                    </a:srgbClr>
                  </a:outerShdw>
                </a:effectLst>
              </p:spPr>
            </p:cxnSp>
            <p:sp>
              <p:nvSpPr>
                <p:cNvPr id="388" name="Google Shape;388;p38"/>
                <p:cNvSpPr/>
                <p:nvPr/>
              </p:nvSpPr>
              <p:spPr>
                <a:xfrm>
                  <a:off x="248232" y="3857236"/>
                  <a:ext cx="585000" cy="1408500"/>
                </a:xfrm>
                <a:prstGeom prst="roundRect">
                  <a:avLst>
                    <a:gd fmla="val 16667" name="adj"/>
                  </a:avLst>
                </a:prstGeom>
                <a:noFill/>
                <a:ln cap="flat" cmpd="sng" w="9525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40000" rotWithShape="0" dir="5400000" dist="23000">
                    <a:srgbClr val="000000">
                      <a:alpha val="34509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9" name="Google Shape;389;p38"/>
                <p:cNvSpPr/>
                <p:nvPr/>
              </p:nvSpPr>
              <p:spPr>
                <a:xfrm>
                  <a:off x="246889" y="1411236"/>
                  <a:ext cx="585000" cy="2135352"/>
                </a:xfrm>
                <a:prstGeom prst="roundRect">
                  <a:avLst>
                    <a:gd fmla="val 16667" name="adj"/>
                  </a:avLst>
                </a:prstGeom>
                <a:noFill/>
                <a:ln cap="flat" cmpd="sng" w="9525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0" name="Google Shape;390;p38"/>
                <p:cNvSpPr txBox="1"/>
                <p:nvPr/>
              </p:nvSpPr>
              <p:spPr>
                <a:xfrm>
                  <a:off x="151496" y="1223273"/>
                  <a:ext cx="820200" cy="155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Arial"/>
                    <a:buNone/>
                  </a:pPr>
                  <a:r>
                    <a:rPr b="1" i="0" lang="en-US" sz="800" u="none" cap="none" strike="noStrike">
                      <a:solidFill>
                        <a:srgbClr val="FFFFFF"/>
                      </a:solidFill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Streaming Data</a:t>
                  </a:r>
                  <a:endParaRPr b="1" i="0" sz="1400" u="none" cap="none" strike="noStrike">
                    <a:solidFill>
                      <a:srgbClr val="FFFFFF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endParaRPr>
                </a:p>
              </p:txBody>
            </p:sp>
            <p:sp>
              <p:nvSpPr>
                <p:cNvPr id="391" name="Google Shape;391;p38"/>
                <p:cNvSpPr/>
                <p:nvPr/>
              </p:nvSpPr>
              <p:spPr>
                <a:xfrm>
                  <a:off x="3359500" y="2413943"/>
                  <a:ext cx="2517300" cy="1621800"/>
                </a:xfrm>
                <a:prstGeom prst="rect">
                  <a:avLst/>
                </a:prstGeom>
                <a:noFill/>
                <a:ln cap="flat" cmpd="sng" w="28575">
                  <a:solidFill>
                    <a:srgbClr val="EC541B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92" name="Google Shape;392;p38"/>
                <p:cNvSpPr txBox="1"/>
                <p:nvPr/>
              </p:nvSpPr>
              <p:spPr>
                <a:xfrm>
                  <a:off x="6108160" y="4723202"/>
                  <a:ext cx="1169062" cy="18773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Arial"/>
                    <a:buNone/>
                  </a:pPr>
                  <a:r>
                    <a:rPr b="1" i="0" lang="en-US" sz="800" u="none" cap="none" strike="noStrike">
                      <a:solidFill>
                        <a:srgbClr val="FFFFFF"/>
                      </a:solidFill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Amazon Redshift</a:t>
                  </a:r>
                  <a:endParaRPr b="0" i="0" sz="1400" u="none" cap="none" strike="noStrike">
                    <a:solidFill>
                      <a:srgbClr val="FFFFFF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endParaRPr>
                </a:p>
              </p:txBody>
            </p:sp>
            <p:sp>
              <p:nvSpPr>
                <p:cNvPr id="393" name="Google Shape;393;p38"/>
                <p:cNvSpPr txBox="1"/>
                <p:nvPr/>
              </p:nvSpPr>
              <p:spPr>
                <a:xfrm>
                  <a:off x="1532788" y="2354610"/>
                  <a:ext cx="1113963" cy="23258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Arial"/>
                    <a:buNone/>
                  </a:pPr>
                  <a:r>
                    <a:rPr b="1" i="0" lang="en-US" sz="800" u="none" cap="none" strike="noStrike">
                      <a:solidFill>
                        <a:srgbClr val="FFFFFF"/>
                      </a:solidFill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Amazon  Kinesis</a:t>
                  </a:r>
                  <a:endParaRPr b="0" i="0" sz="1400" u="none" cap="none" strike="noStrike">
                    <a:solidFill>
                      <a:srgbClr val="FFFFFF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endParaRPr>
                </a:p>
              </p:txBody>
            </p:sp>
            <p:sp>
              <p:nvSpPr>
                <p:cNvPr id="394" name="Google Shape;394;p38"/>
                <p:cNvSpPr txBox="1"/>
                <p:nvPr/>
              </p:nvSpPr>
              <p:spPr>
                <a:xfrm>
                  <a:off x="242394" y="2706340"/>
                  <a:ext cx="596700" cy="258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Arial"/>
                    <a:buNone/>
                  </a:pPr>
                  <a:r>
                    <a:rPr b="0" i="0" lang="en-US" sz="800" u="none" cap="none" strike="noStrike">
                      <a:solidFill>
                        <a:srgbClr val="FFFFFF"/>
                      </a:solidFill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Messages</a:t>
                  </a:r>
                  <a:endParaRPr b="0" i="0" sz="1400" u="none" cap="none" strike="noStrike">
                    <a:solidFill>
                      <a:srgbClr val="FFFFFF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endParaRPr>
                </a:p>
              </p:txBody>
            </p:sp>
            <p:sp>
              <p:nvSpPr>
                <p:cNvPr id="395" name="Google Shape;395;p38"/>
                <p:cNvSpPr txBox="1"/>
                <p:nvPr/>
              </p:nvSpPr>
              <p:spPr>
                <a:xfrm>
                  <a:off x="246894" y="3273312"/>
                  <a:ext cx="585000" cy="1308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Arial"/>
                    <a:buNone/>
                  </a:pPr>
                  <a:r>
                    <a:rPr b="0" i="0" lang="en-US" sz="800" u="none" cap="none" strike="noStrike">
                      <a:solidFill>
                        <a:srgbClr val="FFFFFF"/>
                      </a:solidFill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Amazon </a:t>
                  </a:r>
                  <a:endParaRPr/>
                </a:p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Arial"/>
                    <a:buNone/>
                  </a:pPr>
                  <a:r>
                    <a:rPr b="0" i="0" lang="en-US" sz="800" u="none" cap="none" strike="noStrike">
                      <a:solidFill>
                        <a:srgbClr val="FFFFFF"/>
                      </a:solidFill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API Gateway</a:t>
                  </a:r>
                  <a:endParaRPr b="0" i="0" sz="1400" u="none" cap="none" strike="noStrike">
                    <a:solidFill>
                      <a:srgbClr val="FFFFFF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endParaRPr>
                </a:p>
              </p:txBody>
            </p:sp>
            <p:pic>
              <p:nvPicPr>
                <p:cNvPr id="396" name="Google Shape;396;p38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0" t="0"/>
                <a:stretch/>
              </p:blipFill>
              <p:spPr>
                <a:xfrm>
                  <a:off x="392238" y="3999694"/>
                  <a:ext cx="393192" cy="393192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397" name="Google Shape;397;p38"/>
                <p:cNvSpPr txBox="1"/>
                <p:nvPr/>
              </p:nvSpPr>
              <p:spPr>
                <a:xfrm>
                  <a:off x="254589" y="4403492"/>
                  <a:ext cx="585000" cy="126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Arial"/>
                    <a:buNone/>
                  </a:pPr>
                  <a:r>
                    <a:rPr b="0" i="0" lang="en-US" sz="800" u="none" cap="none" strike="noStrike">
                      <a:solidFill>
                        <a:srgbClr val="FFFFFF"/>
                      </a:solidFill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Files</a:t>
                  </a:r>
                  <a:endParaRPr b="0" i="0" sz="800" u="none" cap="none" strike="noStrike">
                    <a:solidFill>
                      <a:srgbClr val="FFFFFF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endParaRPr>
                </a:p>
              </p:txBody>
            </p:sp>
            <p:sp>
              <p:nvSpPr>
                <p:cNvPr id="398" name="Google Shape;398;p38"/>
                <p:cNvSpPr txBox="1"/>
                <p:nvPr/>
              </p:nvSpPr>
              <p:spPr>
                <a:xfrm>
                  <a:off x="223989" y="4951263"/>
                  <a:ext cx="646200" cy="215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Arial"/>
                    <a:buNone/>
                  </a:pPr>
                  <a:r>
                    <a:rPr b="0" i="0" lang="en-US" sz="800" u="none" cap="none" strike="noStrike">
                      <a:solidFill>
                        <a:srgbClr val="FFFFFF"/>
                      </a:solidFill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Data store</a:t>
                  </a:r>
                  <a:endParaRPr b="0" i="0" sz="1400" u="none" cap="none" strike="noStrike">
                    <a:solidFill>
                      <a:srgbClr val="FFFFFF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endParaRPr>
                </a:p>
              </p:txBody>
            </p:sp>
            <p:pic>
              <p:nvPicPr>
                <p:cNvPr id="399" name="Google Shape;399;p38"/>
                <p:cNvPicPr preferRelativeResize="0"/>
                <p:nvPr/>
              </p:nvPicPr>
              <p:blipFill rotWithShape="1">
                <a:blip r:embed="rId5">
                  <a:alphaModFix/>
                </a:blip>
                <a:srcRect b="0" l="0" r="0" t="0"/>
                <a:stretch/>
              </p:blipFill>
              <p:spPr>
                <a:xfrm>
                  <a:off x="354739" y="4613766"/>
                  <a:ext cx="393192" cy="393192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400" name="Google Shape;400;p38"/>
                <p:cNvSpPr txBox="1"/>
                <p:nvPr/>
              </p:nvSpPr>
              <p:spPr>
                <a:xfrm>
                  <a:off x="6628625" y="2050382"/>
                  <a:ext cx="897600" cy="30205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Arial"/>
                    <a:buNone/>
                  </a:pPr>
                  <a:r>
                    <a:rPr b="1" i="0" lang="en-US" sz="800" u="none" cap="none" strike="noStrike">
                      <a:solidFill>
                        <a:srgbClr val="FFFFFF"/>
                      </a:solidFill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Amazon</a:t>
                  </a:r>
                  <a:endParaRPr/>
                </a:p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Arial"/>
                    <a:buNone/>
                  </a:pPr>
                  <a:r>
                    <a:rPr b="1" i="0" lang="en-US" sz="800" u="none" cap="none" strike="noStrike">
                      <a:solidFill>
                        <a:srgbClr val="FFFFFF"/>
                      </a:solidFill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SageMaker</a:t>
                  </a:r>
                  <a:endParaRPr b="1" i="0" sz="800" u="none" cap="none" strike="noStrike">
                    <a:solidFill>
                      <a:srgbClr val="FFFFFF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endParaRPr>
                </a:p>
              </p:txBody>
            </p:sp>
            <p:cxnSp>
              <p:nvCxnSpPr>
                <p:cNvPr id="401" name="Google Shape;401;p38"/>
                <p:cNvCxnSpPr>
                  <a:endCxn id="402" idx="1"/>
                </p:cNvCxnSpPr>
                <p:nvPr/>
              </p:nvCxnSpPr>
              <p:spPr>
                <a:xfrm>
                  <a:off x="870174" y="2101117"/>
                  <a:ext cx="1023000" cy="420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FFFFFF"/>
                  </a:solidFill>
                  <a:prstDash val="lgDash"/>
                  <a:round/>
                  <a:headEnd len="sm" w="sm" type="none"/>
                  <a:tailEnd len="med" w="med" type="triangle"/>
                </a:ln>
                <a:effectLst>
                  <a:outerShdw blurRad="40000" rotWithShape="0" dir="5400000" dist="20000">
                    <a:srgbClr val="000000">
                      <a:alpha val="37647"/>
                    </a:srgbClr>
                  </a:outerShdw>
                </a:effectLst>
              </p:spPr>
            </p:cxnSp>
            <p:grpSp>
              <p:nvGrpSpPr>
                <p:cNvPr id="403" name="Google Shape;403;p38"/>
                <p:cNvGrpSpPr/>
                <p:nvPr/>
              </p:nvGrpSpPr>
              <p:grpSpPr>
                <a:xfrm>
                  <a:off x="8333342" y="2085872"/>
                  <a:ext cx="585012" cy="377997"/>
                  <a:chOff x="8119948" y="2060458"/>
                  <a:chExt cx="646708" cy="377997"/>
                </a:xfrm>
              </p:grpSpPr>
              <p:sp>
                <p:nvSpPr>
                  <p:cNvPr id="404" name="Google Shape;404;p38"/>
                  <p:cNvSpPr/>
                  <p:nvPr/>
                </p:nvSpPr>
                <p:spPr>
                  <a:xfrm>
                    <a:off x="8193928" y="2266828"/>
                    <a:ext cx="88939" cy="166763"/>
                  </a:xfrm>
                  <a:custGeom>
                    <a:rect b="b" l="l" r="r" t="t"/>
                    <a:pathLst>
                      <a:path extrusionOk="0" h="101840" w="54314">
                        <a:moveTo>
                          <a:pt x="54654" y="5092"/>
                        </a:moveTo>
                        <a:lnTo>
                          <a:pt x="5092" y="5092"/>
                        </a:lnTo>
                        <a:lnTo>
                          <a:pt x="5092" y="98106"/>
                        </a:lnTo>
                        <a:lnTo>
                          <a:pt x="54654" y="98106"/>
                        </a:lnTo>
                        <a:lnTo>
                          <a:pt x="54654" y="5092"/>
                        </a:lnTo>
                        <a:close/>
                        <a:moveTo>
                          <a:pt x="22744" y="64838"/>
                        </a:moveTo>
                        <a:lnTo>
                          <a:pt x="36323" y="64838"/>
                        </a:lnTo>
                        <a:lnTo>
                          <a:pt x="36323" y="78417"/>
                        </a:lnTo>
                        <a:lnTo>
                          <a:pt x="22744" y="78417"/>
                        </a:lnTo>
                        <a:lnTo>
                          <a:pt x="22744" y="64838"/>
                        </a:lnTo>
                        <a:close/>
                      </a:path>
                    </a:pathLst>
                  </a:custGeom>
                  <a:solidFill>
                    <a:srgbClr val="00B0F0"/>
                  </a:solidFill>
                  <a:ln cap="flat" cmpd="sng" w="9525">
                    <a:solidFill>
                      <a:srgbClr val="00B0F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Quattrocento Sans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FFFFFF"/>
                      </a:solidFill>
                      <a:latin typeface="Source Sans Pro"/>
                      <a:ea typeface="Source Sans Pro"/>
                      <a:cs typeface="Source Sans Pro"/>
                      <a:sym typeface="Source Sans Pro"/>
                    </a:endParaRPr>
                  </a:p>
                </p:txBody>
              </p:sp>
              <p:sp>
                <p:nvSpPr>
                  <p:cNvPr id="405" name="Google Shape;405;p38"/>
                  <p:cNvSpPr/>
                  <p:nvPr/>
                </p:nvSpPr>
                <p:spPr>
                  <a:xfrm>
                    <a:off x="8119948" y="2060458"/>
                    <a:ext cx="503626" cy="377997"/>
                  </a:xfrm>
                  <a:custGeom>
                    <a:rect b="b" l="l" r="r" t="t"/>
                    <a:pathLst>
                      <a:path extrusionOk="0" h="230838" w="307558">
                        <a:moveTo>
                          <a:pt x="194176" y="177202"/>
                        </a:moveTo>
                        <a:lnTo>
                          <a:pt x="194176" y="110667"/>
                        </a:lnTo>
                        <a:cubicBezTo>
                          <a:pt x="194176" y="107272"/>
                          <a:pt x="194855" y="104556"/>
                          <a:pt x="196212" y="101840"/>
                        </a:cubicBezTo>
                        <a:cubicBezTo>
                          <a:pt x="197570" y="99125"/>
                          <a:pt x="198928" y="97088"/>
                          <a:pt x="201644" y="95051"/>
                        </a:cubicBezTo>
                        <a:cubicBezTo>
                          <a:pt x="203681" y="93014"/>
                          <a:pt x="206396" y="91656"/>
                          <a:pt x="209112" y="90299"/>
                        </a:cubicBezTo>
                        <a:cubicBezTo>
                          <a:pt x="211828" y="88941"/>
                          <a:pt x="214544" y="88941"/>
                          <a:pt x="217938" y="88941"/>
                        </a:cubicBezTo>
                        <a:lnTo>
                          <a:pt x="307558" y="88941"/>
                        </a:lnTo>
                        <a:lnTo>
                          <a:pt x="307558" y="0"/>
                        </a:lnTo>
                        <a:lnTo>
                          <a:pt x="0" y="0"/>
                        </a:lnTo>
                        <a:lnTo>
                          <a:pt x="0" y="177202"/>
                        </a:lnTo>
                        <a:lnTo>
                          <a:pt x="34626" y="177202"/>
                        </a:lnTo>
                        <a:lnTo>
                          <a:pt x="34626" y="129677"/>
                        </a:lnTo>
                        <a:cubicBezTo>
                          <a:pt x="34626" y="127640"/>
                          <a:pt x="35305" y="125603"/>
                          <a:pt x="35984" y="124245"/>
                        </a:cubicBezTo>
                        <a:cubicBezTo>
                          <a:pt x="36662" y="122887"/>
                          <a:pt x="37341" y="120851"/>
                          <a:pt x="38699" y="119493"/>
                        </a:cubicBezTo>
                        <a:cubicBezTo>
                          <a:pt x="40057" y="118135"/>
                          <a:pt x="41415" y="117456"/>
                          <a:pt x="43452" y="116098"/>
                        </a:cubicBezTo>
                        <a:cubicBezTo>
                          <a:pt x="45489" y="115419"/>
                          <a:pt x="46847" y="114740"/>
                          <a:pt x="48883" y="114740"/>
                        </a:cubicBezTo>
                        <a:lnTo>
                          <a:pt x="101161" y="114740"/>
                        </a:lnTo>
                        <a:cubicBezTo>
                          <a:pt x="103198" y="114740"/>
                          <a:pt x="105235" y="115419"/>
                          <a:pt x="106593" y="116098"/>
                        </a:cubicBezTo>
                        <a:cubicBezTo>
                          <a:pt x="107951" y="116777"/>
                          <a:pt x="109988" y="118135"/>
                          <a:pt x="111345" y="119493"/>
                        </a:cubicBezTo>
                        <a:cubicBezTo>
                          <a:pt x="112703" y="120851"/>
                          <a:pt x="113382" y="122208"/>
                          <a:pt x="114061" y="124245"/>
                        </a:cubicBezTo>
                        <a:cubicBezTo>
                          <a:pt x="114740" y="126282"/>
                          <a:pt x="115419" y="127640"/>
                          <a:pt x="115419" y="129677"/>
                        </a:cubicBezTo>
                        <a:lnTo>
                          <a:pt x="115419" y="176523"/>
                        </a:lnTo>
                        <a:lnTo>
                          <a:pt x="135108" y="176523"/>
                        </a:lnTo>
                        <a:lnTo>
                          <a:pt x="135108" y="203681"/>
                        </a:lnTo>
                        <a:lnTo>
                          <a:pt x="115419" y="203681"/>
                        </a:lnTo>
                        <a:lnTo>
                          <a:pt x="115419" y="224049"/>
                        </a:lnTo>
                        <a:cubicBezTo>
                          <a:pt x="115419" y="226086"/>
                          <a:pt x="114740" y="228122"/>
                          <a:pt x="114061" y="229480"/>
                        </a:cubicBezTo>
                        <a:cubicBezTo>
                          <a:pt x="114061" y="230159"/>
                          <a:pt x="113382" y="230159"/>
                          <a:pt x="113382" y="230838"/>
                        </a:cubicBezTo>
                        <a:lnTo>
                          <a:pt x="200965" y="230838"/>
                        </a:lnTo>
                        <a:cubicBezTo>
                          <a:pt x="198928" y="228801"/>
                          <a:pt x="197570" y="227444"/>
                          <a:pt x="196212" y="224728"/>
                        </a:cubicBezTo>
                        <a:cubicBezTo>
                          <a:pt x="194855" y="222012"/>
                          <a:pt x="194176" y="219296"/>
                          <a:pt x="194176" y="215902"/>
                        </a:cubicBezTo>
                        <a:lnTo>
                          <a:pt x="194176" y="204360"/>
                        </a:lnTo>
                        <a:lnTo>
                          <a:pt x="161587" y="204360"/>
                        </a:lnTo>
                        <a:lnTo>
                          <a:pt x="161587" y="177202"/>
                        </a:lnTo>
                        <a:lnTo>
                          <a:pt x="194176" y="177202"/>
                        </a:lnTo>
                        <a:close/>
                      </a:path>
                    </a:pathLst>
                  </a:custGeom>
                  <a:solidFill>
                    <a:srgbClr val="00B0F0"/>
                  </a:solidFill>
                  <a:ln cap="flat" cmpd="sng" w="9525">
                    <a:solidFill>
                      <a:srgbClr val="00B0F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Quattrocento Sans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FFFFFF"/>
                      </a:solidFill>
                      <a:latin typeface="Source Sans Pro"/>
                      <a:ea typeface="Source Sans Pro"/>
                      <a:cs typeface="Source Sans Pro"/>
                      <a:sym typeface="Source Sans Pro"/>
                    </a:endParaRPr>
                  </a:p>
                </p:txBody>
              </p:sp>
              <p:sp>
                <p:nvSpPr>
                  <p:cNvPr id="406" name="Google Shape;406;p38"/>
                  <p:cNvSpPr/>
                  <p:nvPr/>
                </p:nvSpPr>
                <p:spPr>
                  <a:xfrm>
                    <a:off x="8455366" y="2223440"/>
                    <a:ext cx="311290" cy="211233"/>
                  </a:xfrm>
                  <a:custGeom>
                    <a:rect b="b" l="l" r="r" t="t"/>
                    <a:pathLst>
                      <a:path extrusionOk="0" h="128997" w="190101">
                        <a:moveTo>
                          <a:pt x="7129" y="121869"/>
                        </a:moveTo>
                        <a:cubicBezTo>
                          <a:pt x="7808" y="122548"/>
                          <a:pt x="8487" y="123227"/>
                          <a:pt x="9845" y="123227"/>
                        </a:cubicBezTo>
                        <a:cubicBezTo>
                          <a:pt x="11202" y="123906"/>
                          <a:pt x="11881" y="123906"/>
                          <a:pt x="13239" y="123906"/>
                        </a:cubicBezTo>
                        <a:lnTo>
                          <a:pt x="182973" y="123906"/>
                        </a:lnTo>
                        <a:cubicBezTo>
                          <a:pt x="184331" y="123906"/>
                          <a:pt x="185010" y="123906"/>
                          <a:pt x="186368" y="123227"/>
                        </a:cubicBezTo>
                        <a:cubicBezTo>
                          <a:pt x="187726" y="122548"/>
                          <a:pt x="188405" y="122548"/>
                          <a:pt x="189084" y="121869"/>
                        </a:cubicBezTo>
                        <a:cubicBezTo>
                          <a:pt x="189762" y="121190"/>
                          <a:pt x="190442" y="120511"/>
                          <a:pt x="190442" y="119832"/>
                        </a:cubicBezTo>
                        <a:cubicBezTo>
                          <a:pt x="190442" y="119153"/>
                          <a:pt x="191120" y="118474"/>
                          <a:pt x="191120" y="117796"/>
                        </a:cubicBezTo>
                        <a:lnTo>
                          <a:pt x="191120" y="11203"/>
                        </a:lnTo>
                        <a:cubicBezTo>
                          <a:pt x="191120" y="10524"/>
                          <a:pt x="191120" y="9845"/>
                          <a:pt x="190442" y="9166"/>
                        </a:cubicBezTo>
                        <a:cubicBezTo>
                          <a:pt x="189762" y="8487"/>
                          <a:pt x="189762" y="7808"/>
                          <a:pt x="189084" y="7129"/>
                        </a:cubicBezTo>
                        <a:cubicBezTo>
                          <a:pt x="188405" y="6450"/>
                          <a:pt x="187726" y="5771"/>
                          <a:pt x="186368" y="5771"/>
                        </a:cubicBezTo>
                        <a:cubicBezTo>
                          <a:pt x="185689" y="5092"/>
                          <a:pt x="184331" y="5092"/>
                          <a:pt x="182973" y="5092"/>
                        </a:cubicBezTo>
                        <a:lnTo>
                          <a:pt x="13239" y="5092"/>
                        </a:lnTo>
                        <a:cubicBezTo>
                          <a:pt x="11881" y="5092"/>
                          <a:pt x="11202" y="5092"/>
                          <a:pt x="9845" y="5771"/>
                        </a:cubicBezTo>
                        <a:cubicBezTo>
                          <a:pt x="9166" y="6450"/>
                          <a:pt x="7808" y="6450"/>
                          <a:pt x="7129" y="7129"/>
                        </a:cubicBezTo>
                        <a:cubicBezTo>
                          <a:pt x="6450" y="7808"/>
                          <a:pt x="5771" y="8487"/>
                          <a:pt x="5771" y="9166"/>
                        </a:cubicBezTo>
                        <a:cubicBezTo>
                          <a:pt x="5771" y="9845"/>
                          <a:pt x="5092" y="10524"/>
                          <a:pt x="5092" y="11203"/>
                        </a:cubicBezTo>
                        <a:lnTo>
                          <a:pt x="5092" y="117796"/>
                        </a:lnTo>
                        <a:cubicBezTo>
                          <a:pt x="5092" y="118474"/>
                          <a:pt x="5092" y="119153"/>
                          <a:pt x="5771" y="119832"/>
                        </a:cubicBezTo>
                        <a:cubicBezTo>
                          <a:pt x="5771" y="120511"/>
                          <a:pt x="6450" y="121190"/>
                          <a:pt x="7129" y="121869"/>
                        </a:cubicBezTo>
                        <a:moveTo>
                          <a:pt x="82491" y="89959"/>
                        </a:moveTo>
                        <a:lnTo>
                          <a:pt x="113722" y="89959"/>
                        </a:lnTo>
                        <a:lnTo>
                          <a:pt x="113722" y="110327"/>
                        </a:lnTo>
                        <a:lnTo>
                          <a:pt x="82491" y="110327"/>
                        </a:lnTo>
                        <a:lnTo>
                          <a:pt x="82491" y="89959"/>
                        </a:lnTo>
                        <a:close/>
                      </a:path>
                    </a:pathLst>
                  </a:custGeom>
                  <a:solidFill>
                    <a:srgbClr val="00B0F0"/>
                  </a:solidFill>
                  <a:ln cap="flat" cmpd="sng" w="9525">
                    <a:solidFill>
                      <a:srgbClr val="00B0F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Quattrocento Sans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FFFFFF"/>
                      </a:solidFill>
                      <a:latin typeface="Source Sans Pro"/>
                      <a:ea typeface="Source Sans Pro"/>
                      <a:cs typeface="Source Sans Pro"/>
                      <a:sym typeface="Source Sans Pro"/>
                    </a:endParaRPr>
                  </a:p>
                </p:txBody>
              </p:sp>
            </p:grpSp>
            <p:sp>
              <p:nvSpPr>
                <p:cNvPr id="407" name="Google Shape;407;p38"/>
                <p:cNvSpPr txBox="1"/>
                <p:nvPr/>
              </p:nvSpPr>
              <p:spPr>
                <a:xfrm>
                  <a:off x="7860365" y="2479491"/>
                  <a:ext cx="1450200" cy="215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Arial"/>
                    <a:buNone/>
                  </a:pPr>
                  <a:r>
                    <a:rPr b="1" i="0" lang="en-US" sz="800" u="none" cap="none" strike="noStrike">
                      <a:solidFill>
                        <a:srgbClr val="FFFFFF"/>
                      </a:solidFill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Applications</a:t>
                  </a:r>
                  <a:endParaRPr b="0" i="0" sz="1400" u="none" cap="none" strike="noStrike">
                    <a:solidFill>
                      <a:srgbClr val="FFFFFF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endParaRPr>
                </a:p>
              </p:txBody>
            </p:sp>
            <p:sp>
              <p:nvSpPr>
                <p:cNvPr id="408" name="Google Shape;408;p38"/>
                <p:cNvSpPr/>
                <p:nvPr/>
              </p:nvSpPr>
              <p:spPr>
                <a:xfrm>
                  <a:off x="4154630" y="2836588"/>
                  <a:ext cx="3000" cy="3000"/>
                </a:xfrm>
                <a:custGeom>
                  <a:rect b="b" l="l" r="r" t="t"/>
                  <a:pathLst>
                    <a:path extrusionOk="0" h="4379" w="4379">
                      <a:moveTo>
                        <a:pt x="4098" y="2312"/>
                      </a:moveTo>
                      <a:cubicBezTo>
                        <a:pt x="4536" y="3939"/>
                        <a:pt x="3910" y="4314"/>
                        <a:pt x="2346" y="4377"/>
                      </a:cubicBezTo>
                      <a:cubicBezTo>
                        <a:pt x="657" y="4440"/>
                        <a:pt x="469" y="3814"/>
                        <a:pt x="469" y="2375"/>
                      </a:cubicBezTo>
                      <a:cubicBezTo>
                        <a:pt x="469" y="1061"/>
                        <a:pt x="594" y="310"/>
                        <a:pt x="2221" y="498"/>
                      </a:cubicBezTo>
                      <a:cubicBezTo>
                        <a:pt x="3598" y="623"/>
                        <a:pt x="4724" y="498"/>
                        <a:pt x="4098" y="2312"/>
                      </a:cubicBezTo>
                      <a:close/>
                    </a:path>
                  </a:pathLst>
                </a:custGeom>
                <a:solidFill>
                  <a:srgbClr val="403C39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Quattrocento Sans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505050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  <p:sp>
              <p:nvSpPr>
                <p:cNvPr id="409" name="Google Shape;409;p38"/>
                <p:cNvSpPr txBox="1"/>
                <p:nvPr/>
              </p:nvSpPr>
              <p:spPr>
                <a:xfrm>
                  <a:off x="6502243" y="3275767"/>
                  <a:ext cx="573131" cy="14397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Arial"/>
                    <a:buNone/>
                  </a:pPr>
                  <a:r>
                    <a:rPr b="0" i="0" lang="en-US" sz="800" u="none" cap="none" strike="noStrike">
                      <a:solidFill>
                        <a:srgbClr val="FFFFFF"/>
                      </a:solidFill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Amazon </a:t>
                  </a:r>
                  <a:endParaRPr/>
                </a:p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Arial"/>
                    <a:buNone/>
                  </a:pPr>
                  <a:r>
                    <a:rPr b="0" i="0" lang="en-US" sz="800" u="none" cap="none" strike="noStrike">
                      <a:solidFill>
                        <a:srgbClr val="FFFFFF"/>
                      </a:solidFill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RDS</a:t>
                  </a:r>
                  <a:endParaRPr b="0" i="0" sz="1400" u="none" cap="none" strike="noStrike">
                    <a:solidFill>
                      <a:srgbClr val="FFFFFF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endParaRPr>
                </a:p>
              </p:txBody>
            </p:sp>
            <p:sp>
              <p:nvSpPr>
                <p:cNvPr id="410" name="Google Shape;410;p38"/>
                <p:cNvSpPr txBox="1"/>
                <p:nvPr/>
              </p:nvSpPr>
              <p:spPr>
                <a:xfrm>
                  <a:off x="6638150" y="1295777"/>
                  <a:ext cx="897600" cy="215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Arial"/>
                    <a:buNone/>
                  </a:pPr>
                  <a:r>
                    <a:rPr b="1" i="0" lang="en-US" sz="800" u="none" cap="none" strike="noStrike">
                      <a:solidFill>
                        <a:srgbClr val="FFFFFF"/>
                      </a:solidFill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Model Serving</a:t>
                  </a:r>
                  <a:endParaRPr b="1" i="0" sz="800" u="none" cap="none" strike="noStrike">
                    <a:solidFill>
                      <a:srgbClr val="FFFFFF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endParaRPr>
                </a:p>
              </p:txBody>
            </p:sp>
            <p:cxnSp>
              <p:nvCxnSpPr>
                <p:cNvPr id="411" name="Google Shape;411;p38"/>
                <p:cNvCxnSpPr/>
                <p:nvPr/>
              </p:nvCxnSpPr>
              <p:spPr>
                <a:xfrm>
                  <a:off x="2130700" y="2141664"/>
                  <a:ext cx="1228800" cy="1086300"/>
                </a:xfrm>
                <a:prstGeom prst="bentConnector3">
                  <a:avLst>
                    <a:gd fmla="val 50000" name="adj1"/>
                  </a:avLst>
                </a:prstGeom>
                <a:noFill/>
                <a:ln cap="flat" cmpd="sng" w="12700">
                  <a:solidFill>
                    <a:srgbClr val="FFFFFF"/>
                  </a:solidFill>
                  <a:prstDash val="lgDash"/>
                  <a:round/>
                  <a:headEnd len="sm" w="sm" type="none"/>
                  <a:tailEnd len="med" w="med" type="triangle"/>
                </a:ln>
                <a:effectLst>
                  <a:outerShdw blurRad="40000" rotWithShape="0" dir="5400000" dist="20000">
                    <a:srgbClr val="000000">
                      <a:alpha val="37647"/>
                    </a:srgbClr>
                  </a:outerShdw>
                </a:effectLst>
              </p:spPr>
            </p:cxnSp>
            <p:cxnSp>
              <p:nvCxnSpPr>
                <p:cNvPr id="412" name="Google Shape;412;p38"/>
                <p:cNvCxnSpPr>
                  <a:stCxn id="386" idx="3"/>
                </p:cNvCxnSpPr>
                <p:nvPr/>
              </p:nvCxnSpPr>
              <p:spPr>
                <a:xfrm flipH="1" rot="10800000">
                  <a:off x="6878856" y="4142792"/>
                  <a:ext cx="1602000" cy="316800"/>
                </a:xfrm>
                <a:prstGeom prst="bentConnector3">
                  <a:avLst>
                    <a:gd fmla="val 100201" name="adj1"/>
                  </a:avLst>
                </a:prstGeom>
                <a:noFill/>
                <a:ln cap="flat" cmpd="sng" w="12700">
                  <a:solidFill>
                    <a:srgbClr val="FFFFFF"/>
                  </a:solidFill>
                  <a:prstDash val="lgDash"/>
                  <a:round/>
                  <a:headEnd len="sm" w="sm" type="none"/>
                  <a:tailEnd len="med" w="med" type="triangle"/>
                </a:ln>
                <a:effectLst>
                  <a:outerShdw blurRad="40000" rotWithShape="0" dir="5400000" dist="20000">
                    <a:srgbClr val="000000">
                      <a:alpha val="37647"/>
                    </a:srgbClr>
                  </a:outerShdw>
                </a:effectLst>
              </p:spPr>
            </p:cxnSp>
            <p:sp>
              <p:nvSpPr>
                <p:cNvPr id="413" name="Google Shape;413;p38"/>
                <p:cNvSpPr txBox="1"/>
                <p:nvPr/>
              </p:nvSpPr>
              <p:spPr>
                <a:xfrm>
                  <a:off x="248239" y="3670646"/>
                  <a:ext cx="585000" cy="165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Arial"/>
                    <a:buNone/>
                  </a:pPr>
                  <a:r>
                    <a:rPr b="1" i="0" lang="en-US" sz="800" u="none" cap="none" strike="noStrike">
                      <a:solidFill>
                        <a:srgbClr val="FFFFFF"/>
                      </a:solidFill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Batch Data</a:t>
                  </a:r>
                  <a:endParaRPr b="1" i="0" sz="1400" u="none" cap="none" strike="noStrike">
                    <a:solidFill>
                      <a:srgbClr val="FFFFFF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endParaRPr>
                </a:p>
              </p:txBody>
            </p:sp>
            <p:sp>
              <p:nvSpPr>
                <p:cNvPr id="414" name="Google Shape;414;p38"/>
                <p:cNvSpPr txBox="1"/>
                <p:nvPr/>
              </p:nvSpPr>
              <p:spPr>
                <a:xfrm>
                  <a:off x="1760494" y="4608091"/>
                  <a:ext cx="731400" cy="155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Arial"/>
                    <a:buNone/>
                  </a:pPr>
                  <a:r>
                    <a:rPr b="1" i="0" lang="en-US" sz="800" u="none" cap="none" strike="noStrike">
                      <a:solidFill>
                        <a:srgbClr val="FFFFFF"/>
                      </a:solidFill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Amazon S3</a:t>
                  </a:r>
                  <a:endParaRPr b="0" i="0" sz="1400" u="none" cap="none" strike="noStrike">
                    <a:solidFill>
                      <a:srgbClr val="FFFFFF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endParaRPr>
                </a:p>
              </p:txBody>
            </p:sp>
            <p:sp>
              <p:nvSpPr>
                <p:cNvPr id="415" name="Google Shape;415;p38"/>
                <p:cNvSpPr txBox="1"/>
                <p:nvPr/>
              </p:nvSpPr>
              <p:spPr>
                <a:xfrm>
                  <a:off x="1370601" y="820825"/>
                  <a:ext cx="1450200" cy="285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b="0" i="0" lang="en-US" sz="1400" u="none" cap="none" strike="noStrike">
                      <a:solidFill>
                        <a:srgbClr val="FFFFFF"/>
                      </a:solidFill>
                      <a:latin typeface="Source Sans Pro SemiBold"/>
                      <a:ea typeface="Source Sans Pro SemiBold"/>
                      <a:cs typeface="Source Sans Pro SemiBold"/>
                      <a:sym typeface="Source Sans Pro SemiBold"/>
                    </a:rPr>
                    <a:t>Data Ingestion</a:t>
                  </a:r>
                  <a:endParaRPr b="0" i="0" sz="1400" u="none" cap="none" strike="noStrike">
                    <a:solidFill>
                      <a:srgbClr val="FFFFFF"/>
                    </a:solidFill>
                    <a:latin typeface="Source Sans Pro SemiBold"/>
                    <a:ea typeface="Source Sans Pro SemiBold"/>
                    <a:cs typeface="Source Sans Pro SemiBold"/>
                    <a:sym typeface="Source Sans Pro SemiBold"/>
                  </a:endParaRPr>
                </a:p>
              </p:txBody>
            </p:sp>
            <p:sp>
              <p:nvSpPr>
                <p:cNvPr id="416" name="Google Shape;416;p38"/>
                <p:cNvSpPr txBox="1"/>
                <p:nvPr/>
              </p:nvSpPr>
              <p:spPr>
                <a:xfrm>
                  <a:off x="3883272" y="6556829"/>
                  <a:ext cx="1497000" cy="255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b="0" i="0" lang="en-US" sz="1400" u="none" cap="none" strike="noStrike">
                      <a:solidFill>
                        <a:srgbClr val="FFFFFF"/>
                      </a:solidFill>
                      <a:latin typeface="Source Sans Pro SemiBold"/>
                      <a:ea typeface="Source Sans Pro SemiBold"/>
                      <a:cs typeface="Source Sans Pro SemiBold"/>
                      <a:sym typeface="Source Sans Pro SemiBold"/>
                    </a:rPr>
                    <a:t>AWS Services</a:t>
                  </a:r>
                  <a:endParaRPr b="0" i="0" sz="1400" u="none" cap="none" strike="noStrike">
                    <a:solidFill>
                      <a:srgbClr val="FFFFFF"/>
                    </a:solidFill>
                    <a:latin typeface="Source Sans Pro SemiBold"/>
                    <a:ea typeface="Source Sans Pro SemiBold"/>
                    <a:cs typeface="Source Sans Pro SemiBold"/>
                    <a:sym typeface="Source Sans Pro SemiBold"/>
                  </a:endParaRPr>
                </a:p>
              </p:txBody>
            </p:sp>
            <p:sp>
              <p:nvSpPr>
                <p:cNvPr id="417" name="Google Shape;417;p38"/>
                <p:cNvSpPr txBox="1"/>
                <p:nvPr/>
              </p:nvSpPr>
              <p:spPr>
                <a:xfrm>
                  <a:off x="6435351" y="831700"/>
                  <a:ext cx="1303200" cy="285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b="0" i="0" lang="en-US" sz="1400" u="none" cap="none" strike="noStrike">
                      <a:solidFill>
                        <a:srgbClr val="FFFFFF"/>
                      </a:solidFill>
                      <a:latin typeface="Source Sans Pro SemiBold"/>
                      <a:ea typeface="Source Sans Pro SemiBold"/>
                      <a:cs typeface="Source Sans Pro SemiBold"/>
                      <a:sym typeface="Source Sans Pro SemiBold"/>
                    </a:rPr>
                    <a:t>Serving Layer</a:t>
                  </a:r>
                  <a:endParaRPr b="0" i="0" sz="1400" u="none" cap="none" strike="noStrike">
                    <a:solidFill>
                      <a:srgbClr val="FFFFFF"/>
                    </a:solidFill>
                    <a:latin typeface="Source Sans Pro SemiBold"/>
                    <a:ea typeface="Source Sans Pro SemiBold"/>
                    <a:cs typeface="Source Sans Pro SemiBold"/>
                    <a:sym typeface="Source Sans Pro SemiBold"/>
                  </a:endParaRPr>
                </a:p>
              </p:txBody>
            </p:sp>
            <p:sp>
              <p:nvSpPr>
                <p:cNvPr id="418" name="Google Shape;418;p38"/>
                <p:cNvSpPr txBox="1"/>
                <p:nvPr/>
              </p:nvSpPr>
              <p:spPr>
                <a:xfrm>
                  <a:off x="3793441" y="831700"/>
                  <a:ext cx="1497000" cy="255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b="0" i="0" lang="en-US" sz="1400" u="none" cap="none" strike="noStrike">
                      <a:solidFill>
                        <a:srgbClr val="FFFFFF"/>
                      </a:solidFill>
                      <a:latin typeface="Source Sans Pro SemiBold"/>
                      <a:ea typeface="Source Sans Pro SemiBold"/>
                      <a:cs typeface="Source Sans Pro SemiBold"/>
                      <a:sym typeface="Source Sans Pro SemiBold"/>
                    </a:rPr>
                    <a:t>Data Engineering</a:t>
                  </a:r>
                  <a:endParaRPr b="0" i="0" sz="1400" u="none" cap="none" strike="noStrike">
                    <a:solidFill>
                      <a:srgbClr val="FFFFFF"/>
                    </a:solidFill>
                    <a:latin typeface="Source Sans Pro SemiBold"/>
                    <a:ea typeface="Source Sans Pro SemiBold"/>
                    <a:cs typeface="Source Sans Pro SemiBold"/>
                    <a:sym typeface="Source Sans Pro SemiBold"/>
                  </a:endParaRPr>
                </a:p>
              </p:txBody>
            </p:sp>
            <p:pic>
              <p:nvPicPr>
                <p:cNvPr id="419" name="Google Shape;419;p38"/>
                <p:cNvPicPr preferRelativeResize="0"/>
                <p:nvPr/>
              </p:nvPicPr>
              <p:blipFill rotWithShape="1">
                <a:blip r:embed="rId6">
                  <a:alphaModFix/>
                </a:blip>
                <a:srcRect b="0" l="0" r="0" t="0"/>
                <a:stretch/>
              </p:blipFill>
              <p:spPr>
                <a:xfrm>
                  <a:off x="6552089" y="2748977"/>
                  <a:ext cx="393192" cy="393192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386" name="Google Shape;386;p38"/>
                <p:cNvPicPr preferRelativeResize="0"/>
                <p:nvPr/>
              </p:nvPicPr>
              <p:blipFill rotWithShape="1">
                <a:blip r:embed="rId7">
                  <a:alphaModFix/>
                </a:blip>
                <a:srcRect b="0" l="0" r="0" t="0"/>
                <a:stretch/>
              </p:blipFill>
              <p:spPr>
                <a:xfrm>
                  <a:off x="6485664" y="4262996"/>
                  <a:ext cx="393192" cy="393192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420" name="Google Shape;420;p38"/>
                <p:cNvPicPr preferRelativeResize="0"/>
                <p:nvPr/>
              </p:nvPicPr>
              <p:blipFill rotWithShape="1">
                <a:blip r:embed="rId8">
                  <a:alphaModFix/>
                </a:blip>
                <a:srcRect b="0" l="0" r="0" t="0"/>
                <a:stretch/>
              </p:blipFill>
              <p:spPr>
                <a:xfrm>
                  <a:off x="5227846" y="2979478"/>
                  <a:ext cx="210231" cy="210231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421" name="Google Shape;421;p38"/>
                <p:cNvSpPr txBox="1"/>
                <p:nvPr/>
              </p:nvSpPr>
              <p:spPr>
                <a:xfrm>
                  <a:off x="5443332" y="3015214"/>
                  <a:ext cx="457989" cy="13161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Arial"/>
                    <a:buNone/>
                  </a:pPr>
                  <a:r>
                    <a:rPr b="1" i="0" lang="en-US" sz="800" u="none" cap="none" strike="noStrike">
                      <a:solidFill>
                        <a:srgbClr val="FFFFFF"/>
                      </a:solidFill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Spot</a:t>
                  </a:r>
                  <a:endParaRPr/>
                </a:p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Arial"/>
                    <a:buNone/>
                  </a:pPr>
                  <a:r>
                    <a:rPr b="1" i="0" lang="en-US" sz="800" u="none" cap="none" strike="noStrike">
                      <a:solidFill>
                        <a:srgbClr val="FFFFFF"/>
                      </a:solidFill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instance</a:t>
                  </a:r>
                  <a:endParaRPr b="0" i="0" sz="1400" u="none" cap="none" strike="noStrike">
                    <a:solidFill>
                      <a:srgbClr val="FFFFFF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endParaRPr>
                </a:p>
              </p:txBody>
            </p:sp>
            <p:pic>
              <p:nvPicPr>
                <p:cNvPr id="402" name="Google Shape;402;p38"/>
                <p:cNvPicPr preferRelativeResize="0"/>
                <p:nvPr/>
              </p:nvPicPr>
              <p:blipFill rotWithShape="1">
                <a:blip r:embed="rId9">
                  <a:alphaModFix/>
                </a:blip>
                <a:srcRect b="0" l="0" r="0" t="0"/>
                <a:stretch/>
              </p:blipFill>
              <p:spPr>
                <a:xfrm>
                  <a:off x="1893174" y="1908721"/>
                  <a:ext cx="393192" cy="393192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422" name="Google Shape;422;p38"/>
                <p:cNvPicPr preferRelativeResize="0"/>
                <p:nvPr/>
              </p:nvPicPr>
              <p:blipFill rotWithShape="1">
                <a:blip r:embed="rId10">
                  <a:alphaModFix/>
                </a:blip>
                <a:srcRect b="0" l="0" r="0" t="0"/>
                <a:stretch/>
              </p:blipFill>
              <p:spPr>
                <a:xfrm>
                  <a:off x="1897186" y="4135628"/>
                  <a:ext cx="393192" cy="393192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423" name="Google Shape;423;p38"/>
                <p:cNvPicPr preferRelativeResize="0"/>
                <p:nvPr/>
              </p:nvPicPr>
              <p:blipFill rotWithShape="1">
                <a:blip r:embed="rId11">
                  <a:alphaModFix/>
                </a:blip>
                <a:srcRect b="0" l="0" r="0" t="0"/>
                <a:stretch/>
              </p:blipFill>
              <p:spPr>
                <a:xfrm>
                  <a:off x="343164" y="2858811"/>
                  <a:ext cx="395160" cy="39516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424" name="Google Shape;424;p38"/>
                <p:cNvPicPr preferRelativeResize="0"/>
                <p:nvPr/>
              </p:nvPicPr>
              <p:blipFill rotWithShape="1">
                <a:blip r:embed="rId12">
                  <a:alphaModFix/>
                </a:blip>
                <a:srcRect b="0" l="0" r="0" t="0"/>
                <a:stretch/>
              </p:blipFill>
              <p:spPr>
                <a:xfrm>
                  <a:off x="6863829" y="1626173"/>
                  <a:ext cx="393192" cy="393192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425" name="Google Shape;425;p38"/>
                <p:cNvSpPr txBox="1"/>
                <p:nvPr/>
              </p:nvSpPr>
              <p:spPr>
                <a:xfrm>
                  <a:off x="8104650" y="816700"/>
                  <a:ext cx="846300" cy="285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b="0" i="0" lang="en-US" sz="1400" u="none" cap="none" strike="noStrike">
                      <a:solidFill>
                        <a:srgbClr val="FFFFFF"/>
                      </a:solidFill>
                      <a:latin typeface="Source Sans Pro SemiBold"/>
                      <a:ea typeface="Source Sans Pro SemiBold"/>
                      <a:cs typeface="Source Sans Pro SemiBold"/>
                      <a:sym typeface="Source Sans Pro SemiBold"/>
                    </a:rPr>
                    <a:t>Analytics</a:t>
                  </a:r>
                  <a:endParaRPr b="0" i="0" sz="1400" u="none" cap="none" strike="noStrike">
                    <a:solidFill>
                      <a:srgbClr val="FFFFFF"/>
                    </a:solidFill>
                    <a:latin typeface="Source Sans Pro SemiBold"/>
                    <a:ea typeface="Source Sans Pro SemiBold"/>
                    <a:cs typeface="Source Sans Pro SemiBold"/>
                    <a:sym typeface="Source Sans Pro SemiBold"/>
                  </a:endParaRPr>
                </a:p>
              </p:txBody>
            </p:sp>
            <p:sp>
              <p:nvSpPr>
                <p:cNvPr id="426" name="Google Shape;426;p38"/>
                <p:cNvSpPr txBox="1"/>
                <p:nvPr/>
              </p:nvSpPr>
              <p:spPr>
                <a:xfrm>
                  <a:off x="5440515" y="3372846"/>
                  <a:ext cx="462615" cy="25778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Arial"/>
                    <a:buNone/>
                  </a:pPr>
                  <a:r>
                    <a:rPr b="1" i="0" lang="en-US" sz="800" u="none" cap="none" strike="noStrike">
                      <a:solidFill>
                        <a:srgbClr val="FFFFFF"/>
                      </a:solidFill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G3 instance</a:t>
                  </a:r>
                  <a:endParaRPr b="0" i="0" sz="1400" u="none" cap="none" strike="noStrike">
                    <a:solidFill>
                      <a:srgbClr val="FFFFFF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endParaRPr>
                </a:p>
              </p:txBody>
            </p:sp>
            <p:pic>
              <p:nvPicPr>
                <p:cNvPr id="427" name="Google Shape;427;p38"/>
                <p:cNvPicPr preferRelativeResize="0"/>
                <p:nvPr/>
              </p:nvPicPr>
              <p:blipFill rotWithShape="1">
                <a:blip r:embed="rId13">
                  <a:alphaModFix/>
                </a:blip>
                <a:srcRect b="0" l="0" r="0" t="0"/>
                <a:stretch/>
              </p:blipFill>
              <p:spPr>
                <a:xfrm>
                  <a:off x="5235079" y="3398496"/>
                  <a:ext cx="210231" cy="210231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428" name="Google Shape;428;p38"/>
                <p:cNvPicPr preferRelativeResize="0"/>
                <p:nvPr/>
              </p:nvPicPr>
              <p:blipFill rotWithShape="1">
                <a:blip r:embed="rId14">
                  <a:alphaModFix/>
                </a:blip>
                <a:srcRect b="0" l="0" r="0" t="0"/>
                <a:stretch/>
              </p:blipFill>
              <p:spPr>
                <a:xfrm>
                  <a:off x="337726" y="2293899"/>
                  <a:ext cx="393192" cy="393192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429" name="Google Shape;429;p38"/>
                <p:cNvPicPr preferRelativeResize="0"/>
                <p:nvPr/>
              </p:nvPicPr>
              <p:blipFill rotWithShape="1">
                <a:blip r:embed="rId15">
                  <a:alphaModFix/>
                </a:blip>
                <a:srcRect b="0" l="0" r="0" t="0"/>
                <a:stretch/>
              </p:blipFill>
              <p:spPr>
                <a:xfrm>
                  <a:off x="4899924" y="2555837"/>
                  <a:ext cx="763851" cy="2943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cxnSp>
              <p:nvCxnSpPr>
                <p:cNvPr id="430" name="Google Shape;430;p38"/>
                <p:cNvCxnSpPr/>
                <p:nvPr/>
              </p:nvCxnSpPr>
              <p:spPr>
                <a:xfrm flipH="1">
                  <a:off x="4618150" y="5533975"/>
                  <a:ext cx="1875" cy="354502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FF0000"/>
                  </a:solidFill>
                  <a:prstDash val="lgDash"/>
                  <a:round/>
                  <a:headEnd len="med" w="med" type="triangle"/>
                  <a:tailEnd len="med" w="med" type="triangle"/>
                </a:ln>
                <a:effectLst>
                  <a:outerShdw blurRad="40000" rotWithShape="0" dir="5400000" dist="20000">
                    <a:srgbClr val="000000">
                      <a:alpha val="36862"/>
                    </a:srgbClr>
                  </a:outerShdw>
                </a:effectLst>
              </p:spPr>
            </p:cxnSp>
            <p:sp>
              <p:nvSpPr>
                <p:cNvPr id="431" name="Google Shape;431;p38"/>
                <p:cNvSpPr txBox="1"/>
                <p:nvPr/>
              </p:nvSpPr>
              <p:spPr>
                <a:xfrm>
                  <a:off x="2995072" y="5192258"/>
                  <a:ext cx="1087200" cy="215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Arial"/>
                    <a:buNone/>
                  </a:pPr>
                  <a:r>
                    <a:rPr b="1" i="0" lang="en-US" sz="800" u="none" cap="none" strike="noStrike">
                      <a:solidFill>
                        <a:srgbClr val="FFFFFF"/>
                      </a:solidFill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Amazon S3 Glacier</a:t>
                  </a:r>
                  <a:endParaRPr b="0" i="0" sz="1400" u="none" cap="none" strike="noStrike">
                    <a:solidFill>
                      <a:srgbClr val="FFFFFF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endParaRPr>
                </a:p>
              </p:txBody>
            </p:sp>
            <p:pic>
              <p:nvPicPr>
                <p:cNvPr id="432" name="Google Shape;432;p38"/>
                <p:cNvPicPr preferRelativeResize="0"/>
                <p:nvPr/>
              </p:nvPicPr>
              <p:blipFill rotWithShape="1">
                <a:blip r:embed="rId16">
                  <a:alphaModFix/>
                </a:blip>
                <a:srcRect b="0" l="0" r="0" t="0"/>
                <a:stretch/>
              </p:blipFill>
              <p:spPr>
                <a:xfrm>
                  <a:off x="3309690" y="4755220"/>
                  <a:ext cx="393192" cy="393192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433" name="Google Shape;433;p38"/>
                <p:cNvPicPr preferRelativeResize="0"/>
                <p:nvPr/>
              </p:nvPicPr>
              <p:blipFill rotWithShape="1">
                <a:blip r:embed="rId10">
                  <a:alphaModFix/>
                </a:blip>
                <a:srcRect b="0" l="0" r="0" t="0"/>
                <a:stretch/>
              </p:blipFill>
              <p:spPr>
                <a:xfrm>
                  <a:off x="4424686" y="4755132"/>
                  <a:ext cx="393192" cy="393192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434" name="Google Shape;434;p38"/>
                <p:cNvSpPr txBox="1"/>
                <p:nvPr/>
              </p:nvSpPr>
              <p:spPr>
                <a:xfrm>
                  <a:off x="4250098" y="5230562"/>
                  <a:ext cx="731400" cy="155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Arial"/>
                    <a:buNone/>
                  </a:pPr>
                  <a:r>
                    <a:rPr b="1" i="0" lang="en-US" sz="800" u="none" cap="none" strike="noStrike">
                      <a:solidFill>
                        <a:srgbClr val="FFFFFF"/>
                      </a:solidFill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Amazon S3</a:t>
                  </a:r>
                  <a:endParaRPr b="0" i="0" sz="1400" u="none" cap="none" strike="noStrike">
                    <a:solidFill>
                      <a:srgbClr val="FFFFFF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endParaRPr>
                </a:p>
              </p:txBody>
            </p:sp>
            <p:grpSp>
              <p:nvGrpSpPr>
                <p:cNvPr id="435" name="Google Shape;435;p38"/>
                <p:cNvGrpSpPr/>
                <p:nvPr/>
              </p:nvGrpSpPr>
              <p:grpSpPr>
                <a:xfrm>
                  <a:off x="5631492" y="2331047"/>
                  <a:ext cx="329100" cy="329100"/>
                  <a:chOff x="5483842" y="2133754"/>
                  <a:chExt cx="329100" cy="329100"/>
                </a:xfrm>
              </p:grpSpPr>
              <p:sp>
                <p:nvSpPr>
                  <p:cNvPr id="436" name="Google Shape;436;p38"/>
                  <p:cNvSpPr/>
                  <p:nvPr/>
                </p:nvSpPr>
                <p:spPr>
                  <a:xfrm>
                    <a:off x="5483842" y="2133754"/>
                    <a:ext cx="329100" cy="329100"/>
                  </a:xfrm>
                  <a:prstGeom prst="ellipse">
                    <a:avLst/>
                  </a:prstGeom>
                  <a:solidFill>
                    <a:srgbClr val="F8F8F8"/>
                  </a:solidFill>
                  <a:ln cap="flat" cmpd="sng" w="19050">
                    <a:solidFill>
                      <a:srgbClr val="BFBFB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lt1"/>
                      </a:buClr>
                      <a:buSzPts val="900"/>
                      <a:buFont typeface="Quattrocento Sans"/>
                      <a:buNone/>
                    </a:pPr>
                    <a:r>
                      <a:t/>
                    </a:r>
                    <a:endParaRPr b="0" i="0" sz="900" u="none" cap="none" strike="noStrike">
                      <a:solidFill>
                        <a:srgbClr val="505050"/>
                      </a:solidFill>
                      <a:latin typeface="Quattrocento Sans"/>
                      <a:ea typeface="Quattrocento Sans"/>
                      <a:cs typeface="Quattrocento Sans"/>
                      <a:sym typeface="Quattrocento Sans"/>
                    </a:endParaRPr>
                  </a:p>
                </p:txBody>
              </p:sp>
              <p:pic>
                <p:nvPicPr>
                  <p:cNvPr id="437" name="Google Shape;437;p38"/>
                  <p:cNvPicPr preferRelativeResize="0"/>
                  <p:nvPr/>
                </p:nvPicPr>
                <p:blipFill rotWithShape="1">
                  <a:blip r:embed="rId17">
                    <a:alphaModFix/>
                  </a:blip>
                  <a:srcRect b="1689" l="0" r="0" t="-1689"/>
                  <a:stretch/>
                </p:blipFill>
                <p:spPr>
                  <a:xfrm>
                    <a:off x="5509514" y="2134922"/>
                    <a:ext cx="281695" cy="28169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</p:grpSp>
            <p:cxnSp>
              <p:nvCxnSpPr>
                <p:cNvPr id="438" name="Google Shape;438;p38"/>
                <p:cNvCxnSpPr>
                  <a:stCxn id="432" idx="3"/>
                  <a:endCxn id="433" idx="1"/>
                </p:cNvCxnSpPr>
                <p:nvPr/>
              </p:nvCxnSpPr>
              <p:spPr>
                <a:xfrm>
                  <a:off x="3702882" y="4951816"/>
                  <a:ext cx="721800" cy="0"/>
                </a:xfrm>
                <a:prstGeom prst="straightConnector1">
                  <a:avLst/>
                </a:prstGeom>
                <a:noFill/>
                <a:ln cap="flat" cmpd="sng" w="25400">
                  <a:solidFill>
                    <a:srgbClr val="FF0000"/>
                  </a:solidFill>
                  <a:prstDash val="lgDash"/>
                  <a:round/>
                  <a:headEnd len="lg" w="lg" type="triangle"/>
                  <a:tailEnd len="lg" w="lg" type="triangle"/>
                </a:ln>
                <a:effectLst>
                  <a:outerShdw blurRad="40000" rotWithShape="0" dir="5400000" dist="20000">
                    <a:srgbClr val="000000">
                      <a:alpha val="37647"/>
                    </a:srgbClr>
                  </a:outerShdw>
                </a:effectLst>
              </p:spPr>
            </p:cxnSp>
            <p:cxnSp>
              <p:nvCxnSpPr>
                <p:cNvPr id="439" name="Google Shape;439;p38"/>
                <p:cNvCxnSpPr>
                  <a:stCxn id="414" idx="2"/>
                  <a:endCxn id="432" idx="1"/>
                </p:cNvCxnSpPr>
                <p:nvPr/>
              </p:nvCxnSpPr>
              <p:spPr>
                <a:xfrm flipH="1" rot="-5400000">
                  <a:off x="2623894" y="4266091"/>
                  <a:ext cx="188100" cy="1183500"/>
                </a:xfrm>
                <a:prstGeom prst="bentConnector2">
                  <a:avLst/>
                </a:prstGeom>
                <a:noFill/>
                <a:ln cap="flat" cmpd="sng" w="25400">
                  <a:solidFill>
                    <a:srgbClr val="FF0000"/>
                  </a:solidFill>
                  <a:prstDash val="lgDash"/>
                  <a:round/>
                  <a:headEnd len="lg" w="lg" type="triangle"/>
                  <a:tailEnd len="lg" w="lg" type="triangle"/>
                </a:ln>
                <a:effectLst>
                  <a:outerShdw blurRad="40000" rotWithShape="0" dir="5400000" dist="20000">
                    <a:srgbClr val="000000">
                      <a:alpha val="37647"/>
                    </a:srgbClr>
                  </a:outerShdw>
                </a:effectLst>
              </p:spPr>
            </p:cxnSp>
            <p:cxnSp>
              <p:nvCxnSpPr>
                <p:cNvPr id="440" name="Google Shape;440;p38"/>
                <p:cNvCxnSpPr>
                  <a:stCxn id="391" idx="0"/>
                </p:cNvCxnSpPr>
                <p:nvPr/>
              </p:nvCxnSpPr>
              <p:spPr>
                <a:xfrm rot="-5400000">
                  <a:off x="5408350" y="1041143"/>
                  <a:ext cx="582600" cy="2163000"/>
                </a:xfrm>
                <a:prstGeom prst="bentConnector2">
                  <a:avLst/>
                </a:prstGeom>
                <a:noFill/>
                <a:ln cap="flat" cmpd="sng" w="12700">
                  <a:solidFill>
                    <a:srgbClr val="FFFFFF"/>
                  </a:solidFill>
                  <a:prstDash val="lgDash"/>
                  <a:round/>
                  <a:headEnd len="sm" w="sm" type="none"/>
                  <a:tailEnd len="med" w="med" type="triangle"/>
                </a:ln>
                <a:effectLst>
                  <a:outerShdw blurRad="40000" rotWithShape="0" dir="5400000" dist="20000">
                    <a:srgbClr val="000000">
                      <a:alpha val="37647"/>
                    </a:srgbClr>
                  </a:outerShdw>
                </a:effectLst>
              </p:spPr>
            </p:cxnSp>
            <p:cxnSp>
              <p:nvCxnSpPr>
                <p:cNvPr id="441" name="Google Shape;441;p38"/>
                <p:cNvCxnSpPr/>
                <p:nvPr/>
              </p:nvCxnSpPr>
              <p:spPr>
                <a:xfrm>
                  <a:off x="832374" y="4392258"/>
                  <a:ext cx="1060800" cy="0"/>
                </a:xfrm>
                <a:prstGeom prst="straightConnector1">
                  <a:avLst/>
                </a:prstGeom>
                <a:noFill/>
                <a:ln cap="flat" cmpd="sng" w="25400">
                  <a:solidFill>
                    <a:srgbClr val="FF0000"/>
                  </a:solidFill>
                  <a:prstDash val="lgDash"/>
                  <a:round/>
                  <a:headEnd len="sm" w="sm" type="none"/>
                  <a:tailEnd len="lg" w="lg" type="triangle"/>
                </a:ln>
                <a:effectLst>
                  <a:outerShdw blurRad="40000" rotWithShape="0" dir="5400000" dist="20000">
                    <a:srgbClr val="000000">
                      <a:alpha val="37647"/>
                    </a:srgbClr>
                  </a:outerShdw>
                </a:effectLst>
              </p:spPr>
            </p:cxnSp>
            <p:cxnSp>
              <p:nvCxnSpPr>
                <p:cNvPr id="442" name="Google Shape;442;p38"/>
                <p:cNvCxnSpPr/>
                <p:nvPr/>
              </p:nvCxnSpPr>
              <p:spPr>
                <a:xfrm flipH="1" rot="10800000">
                  <a:off x="2355161" y="3224915"/>
                  <a:ext cx="1004400" cy="1139700"/>
                </a:xfrm>
                <a:prstGeom prst="bentConnector3">
                  <a:avLst>
                    <a:gd fmla="val 39338" name="adj1"/>
                  </a:avLst>
                </a:prstGeom>
                <a:noFill/>
                <a:ln cap="flat" cmpd="sng" w="25400">
                  <a:solidFill>
                    <a:srgbClr val="FF0000"/>
                  </a:solidFill>
                  <a:prstDash val="lgDash"/>
                  <a:round/>
                  <a:headEnd len="sm" w="sm" type="none"/>
                  <a:tailEnd len="lg" w="lg" type="triangle"/>
                </a:ln>
                <a:effectLst>
                  <a:outerShdw blurRad="40000" rotWithShape="0" dir="5400000" dist="20000">
                    <a:srgbClr val="000000">
                      <a:alpha val="37647"/>
                    </a:srgbClr>
                  </a:outerShdw>
                </a:effectLst>
              </p:spPr>
            </p:cxnSp>
            <p:cxnSp>
              <p:nvCxnSpPr>
                <p:cNvPr id="443" name="Google Shape;443;p38"/>
                <p:cNvCxnSpPr>
                  <a:stCxn id="433" idx="0"/>
                  <a:endCxn id="391" idx="2"/>
                </p:cNvCxnSpPr>
                <p:nvPr/>
              </p:nvCxnSpPr>
              <p:spPr>
                <a:xfrm rot="10800000">
                  <a:off x="4618282" y="4035732"/>
                  <a:ext cx="3000" cy="719400"/>
                </a:xfrm>
                <a:prstGeom prst="straightConnector1">
                  <a:avLst/>
                </a:prstGeom>
                <a:noFill/>
                <a:ln cap="flat" cmpd="sng" w="25400">
                  <a:solidFill>
                    <a:srgbClr val="FF0000"/>
                  </a:solidFill>
                  <a:prstDash val="lgDash"/>
                  <a:round/>
                  <a:headEnd len="lg" w="lg" type="triangle"/>
                  <a:tailEnd len="lg" w="lg" type="triangle"/>
                </a:ln>
                <a:effectLst>
                  <a:outerShdw blurRad="40000" rotWithShape="0" dir="5400000" dist="20000">
                    <a:srgbClr val="000000">
                      <a:alpha val="36862"/>
                    </a:srgbClr>
                  </a:outerShdw>
                </a:effectLst>
              </p:spPr>
            </p:cxnSp>
            <p:grpSp>
              <p:nvGrpSpPr>
                <p:cNvPr id="444" name="Google Shape;444;p38"/>
                <p:cNvGrpSpPr/>
                <p:nvPr/>
              </p:nvGrpSpPr>
              <p:grpSpPr>
                <a:xfrm>
                  <a:off x="7044569" y="2754235"/>
                  <a:ext cx="775819" cy="787002"/>
                  <a:chOff x="7044569" y="2684563"/>
                  <a:chExt cx="775819" cy="787002"/>
                </a:xfrm>
              </p:grpSpPr>
              <p:sp>
                <p:nvSpPr>
                  <p:cNvPr id="445" name="Google Shape;445;p38"/>
                  <p:cNvSpPr txBox="1"/>
                  <p:nvPr/>
                </p:nvSpPr>
                <p:spPr>
                  <a:xfrm>
                    <a:off x="7044569" y="3133011"/>
                    <a:ext cx="775819" cy="33855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b="0" i="0" lang="en-US" sz="800" u="none" cap="none" strike="noStrike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rPr>
                      <a:t>Amazon</a:t>
                    </a:r>
                    <a:endParaRPr/>
                  </a:p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b="0" i="0" lang="en-US" sz="800" u="none" cap="none" strike="noStrike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rPr>
                      <a:t>DynamoDB</a:t>
                    </a:r>
                    <a:endParaRPr b="0" i="0" sz="800" u="none" cap="none" strike="noStrike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pic>
                <p:nvPicPr>
                  <p:cNvPr id="446" name="Google Shape;446;p38"/>
                  <p:cNvPicPr preferRelativeResize="0"/>
                  <p:nvPr/>
                </p:nvPicPr>
                <p:blipFill rotWithShape="1">
                  <a:blip r:embed="rId18">
                    <a:alphaModFix/>
                  </a:blip>
                  <a:srcRect b="0" l="0" r="0" t="0"/>
                  <a:stretch/>
                </p:blipFill>
                <p:spPr>
                  <a:xfrm>
                    <a:off x="7199465" y="2684563"/>
                    <a:ext cx="393192" cy="39319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</p:grpSp>
            <p:sp>
              <p:nvSpPr>
                <p:cNvPr id="447" name="Google Shape;447;p38"/>
                <p:cNvSpPr/>
                <p:nvPr/>
              </p:nvSpPr>
              <p:spPr>
                <a:xfrm>
                  <a:off x="6489250" y="2488412"/>
                  <a:ext cx="1247631" cy="1062260"/>
                </a:xfrm>
                <a:prstGeom prst="roundRect">
                  <a:avLst>
                    <a:gd fmla="val 16667" name="adj"/>
                  </a:avLst>
                </a:prstGeom>
                <a:noFill/>
                <a:ln cap="flat" cmpd="sng" w="9525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40000" rotWithShape="0" dir="5400000" dist="23000">
                    <a:srgbClr val="000000">
                      <a:alpha val="34509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8" name="Google Shape;448;p38"/>
                <p:cNvSpPr txBox="1"/>
                <p:nvPr/>
              </p:nvSpPr>
              <p:spPr>
                <a:xfrm>
                  <a:off x="6659481" y="2458365"/>
                  <a:ext cx="897600" cy="215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Arial"/>
                    <a:buNone/>
                  </a:pPr>
                  <a:r>
                    <a:rPr b="1" i="0" lang="en-US" sz="800" u="none" cap="none" strike="noStrike">
                      <a:solidFill>
                        <a:srgbClr val="FFFFFF"/>
                      </a:solidFill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Operational Databases</a:t>
                  </a:r>
                  <a:endParaRPr b="1" i="0" sz="800" u="none" cap="none" strike="noStrike">
                    <a:solidFill>
                      <a:srgbClr val="FFFFFF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endParaRPr>
                </a:p>
              </p:txBody>
            </p:sp>
            <p:cxnSp>
              <p:nvCxnSpPr>
                <p:cNvPr id="449" name="Google Shape;449;p38"/>
                <p:cNvCxnSpPr>
                  <a:endCxn id="407" idx="2"/>
                </p:cNvCxnSpPr>
                <p:nvPr/>
              </p:nvCxnSpPr>
              <p:spPr>
                <a:xfrm flipH="1" rot="10800000">
                  <a:off x="7753565" y="2694891"/>
                  <a:ext cx="831900" cy="320700"/>
                </a:xfrm>
                <a:prstGeom prst="bentConnector2">
                  <a:avLst/>
                </a:prstGeom>
                <a:noFill/>
                <a:ln cap="flat" cmpd="sng" w="12700">
                  <a:solidFill>
                    <a:srgbClr val="FFFFFF"/>
                  </a:solidFill>
                  <a:prstDash val="lgDash"/>
                  <a:round/>
                  <a:headEnd len="sm" w="sm" type="none"/>
                  <a:tailEnd len="med" w="med" type="triangle"/>
                </a:ln>
                <a:effectLst>
                  <a:outerShdw blurRad="40000" rotWithShape="0" dir="5400000" dist="20000">
                    <a:srgbClr val="000000">
                      <a:alpha val="37647"/>
                    </a:srgbClr>
                  </a:outerShdw>
                </a:effectLst>
              </p:spPr>
            </p:cxnSp>
            <p:cxnSp>
              <p:nvCxnSpPr>
                <p:cNvPr id="450" name="Google Shape;450;p38"/>
                <p:cNvCxnSpPr/>
                <p:nvPr/>
              </p:nvCxnSpPr>
              <p:spPr>
                <a:xfrm>
                  <a:off x="7326385" y="1824399"/>
                  <a:ext cx="1258873" cy="230837"/>
                </a:xfrm>
                <a:prstGeom prst="bentConnector3">
                  <a:avLst>
                    <a:gd fmla="val 99455" name="adj1"/>
                  </a:avLst>
                </a:prstGeom>
                <a:noFill/>
                <a:ln cap="flat" cmpd="sng" w="12700">
                  <a:solidFill>
                    <a:srgbClr val="FFFFFF"/>
                  </a:solidFill>
                  <a:prstDash val="lgDash"/>
                  <a:round/>
                  <a:headEnd len="sm" w="sm" type="none"/>
                  <a:tailEnd len="med" w="med" type="triangle"/>
                </a:ln>
                <a:effectLst>
                  <a:outerShdw blurRad="40000" rotWithShape="0" dir="5400000" dist="20000">
                    <a:srgbClr val="000000">
                      <a:alpha val="37647"/>
                    </a:srgbClr>
                  </a:outerShdw>
                </a:effectLst>
              </p:spPr>
            </p:cxnSp>
            <p:pic>
              <p:nvPicPr>
                <p:cNvPr descr="https://lh5.googleusercontent.com/g9w2SRI7WX50TjhYgJ4qj8q5EknMUkXoZpBzMrC4Qfn2PKKygKCzsfbQ4NEF6iKWq2Ux_F-F285WNh27BpLaB89m0oAhtcqMn0mi_gFb4n3lHPDDr9ox1YBlu57vhqgaDiS-O14kev4" id="451" name="Google Shape;451;p38"/>
                <p:cNvPicPr preferRelativeResize="0"/>
                <p:nvPr/>
              </p:nvPicPr>
              <p:blipFill rotWithShape="1">
                <a:blip r:embed="rId19">
                  <a:alphaModFix/>
                </a:blip>
                <a:srcRect b="0" l="0" r="0" t="0"/>
                <a:stretch/>
              </p:blipFill>
              <p:spPr>
                <a:xfrm>
                  <a:off x="3508169" y="2547757"/>
                  <a:ext cx="547535" cy="425982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cxnSp>
              <p:nvCxnSpPr>
                <p:cNvPr id="452" name="Google Shape;452;p38"/>
                <p:cNvCxnSpPr/>
                <p:nvPr/>
              </p:nvCxnSpPr>
              <p:spPr>
                <a:xfrm>
                  <a:off x="7750120" y="3143721"/>
                  <a:ext cx="828622" cy="360861"/>
                </a:xfrm>
                <a:prstGeom prst="bentConnector2">
                  <a:avLst/>
                </a:prstGeom>
                <a:noFill/>
                <a:ln cap="flat" cmpd="sng" w="12700">
                  <a:solidFill>
                    <a:srgbClr val="FFFFFF"/>
                  </a:solidFill>
                  <a:prstDash val="lgDash"/>
                  <a:round/>
                  <a:headEnd len="sm" w="sm" type="none"/>
                  <a:tailEnd len="med" w="med" type="triangle"/>
                </a:ln>
                <a:effectLst>
                  <a:outerShdw blurRad="40000" rotWithShape="0" dir="5400000" dist="20000">
                    <a:srgbClr val="000000">
                      <a:alpha val="37647"/>
                    </a:srgbClr>
                  </a:outerShdw>
                </a:effectLst>
              </p:spPr>
            </p:cxnSp>
            <p:sp>
              <p:nvSpPr>
                <p:cNvPr id="453" name="Google Shape;453;p38"/>
                <p:cNvSpPr txBox="1"/>
                <p:nvPr/>
              </p:nvSpPr>
              <p:spPr>
                <a:xfrm>
                  <a:off x="-72884" y="1932975"/>
                  <a:ext cx="1204768" cy="33855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0" i="0" lang="en-US" sz="800" u="none" cap="none" strike="noStrike">
                      <a:solidFill>
                        <a:schemeClr val="lt1"/>
                      </a:solidFill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AWS </a:t>
                  </a:r>
                  <a:endParaRPr/>
                </a:p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0" i="0" lang="en-US" sz="800" u="none" cap="none" strike="noStrike">
                      <a:solidFill>
                        <a:schemeClr val="lt1"/>
                      </a:solidFill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IoT Events </a:t>
                  </a:r>
                  <a:endParaRPr/>
                </a:p>
              </p:txBody>
            </p:sp>
            <p:pic>
              <p:nvPicPr>
                <p:cNvPr id="454" name="Google Shape;454;p38"/>
                <p:cNvPicPr preferRelativeResize="0"/>
                <p:nvPr/>
              </p:nvPicPr>
              <p:blipFill rotWithShape="1">
                <a:blip r:embed="rId20">
                  <a:alphaModFix/>
                </a:blip>
                <a:srcRect b="0" l="0" r="0" t="0"/>
                <a:stretch/>
              </p:blipFill>
              <p:spPr>
                <a:xfrm>
                  <a:off x="345132" y="1531622"/>
                  <a:ext cx="393192" cy="393192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455" name="Google Shape;455;p38"/>
                <p:cNvPicPr preferRelativeResize="0"/>
                <p:nvPr/>
              </p:nvPicPr>
              <p:blipFill rotWithShape="1">
                <a:blip r:embed="rId21">
                  <a:alphaModFix/>
                </a:blip>
                <a:srcRect b="0" l="0" r="0" t="0"/>
                <a:stretch/>
              </p:blipFill>
              <p:spPr>
                <a:xfrm>
                  <a:off x="1147627" y="1229564"/>
                  <a:ext cx="393192" cy="393192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456" name="Google Shape;456;p38"/>
              <p:cNvGrpSpPr/>
              <p:nvPr/>
            </p:nvGrpSpPr>
            <p:grpSpPr>
              <a:xfrm>
                <a:off x="4934916" y="3466653"/>
                <a:ext cx="3902965" cy="1939501"/>
                <a:chOff x="4934916" y="3466653"/>
                <a:chExt cx="3902965" cy="1939501"/>
              </a:xfrm>
            </p:grpSpPr>
            <p:pic>
              <p:nvPicPr>
                <p:cNvPr id="457" name="Google Shape;457;p38"/>
                <p:cNvPicPr preferRelativeResize="0"/>
                <p:nvPr/>
              </p:nvPicPr>
              <p:blipFill rotWithShape="1">
                <a:blip r:embed="rId22">
                  <a:alphaModFix/>
                </a:blip>
                <a:srcRect b="0" l="0" r="0" t="0"/>
                <a:stretch/>
              </p:blipFill>
              <p:spPr>
                <a:xfrm>
                  <a:off x="8381435" y="4746768"/>
                  <a:ext cx="393192" cy="393192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458" name="Google Shape;458;p38"/>
                <p:cNvSpPr txBox="1"/>
                <p:nvPr/>
              </p:nvSpPr>
              <p:spPr>
                <a:xfrm>
                  <a:off x="8331481" y="5203916"/>
                  <a:ext cx="506400" cy="155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Arial"/>
                    <a:buNone/>
                  </a:pPr>
                  <a:r>
                    <a:rPr b="1" i="0" lang="en-US" sz="800" u="none" cap="none" strike="noStrike">
                      <a:solidFill>
                        <a:srgbClr val="FFFFFF"/>
                      </a:solidFill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Amazon</a:t>
                  </a:r>
                  <a:endParaRPr b="1" i="0" sz="800" u="none" cap="none" strike="noStrike">
                    <a:solidFill>
                      <a:srgbClr val="000000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endParaRPr>
                </a:p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Arial"/>
                    <a:buNone/>
                  </a:pPr>
                  <a:r>
                    <a:rPr b="1" i="0" lang="en-US" sz="800" u="none" cap="none" strike="noStrike">
                      <a:solidFill>
                        <a:srgbClr val="FFFFFF"/>
                      </a:solidFill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Athena</a:t>
                  </a:r>
                  <a:endParaRPr b="1" i="0" sz="800" u="none" cap="none" strike="noStrike">
                    <a:solidFill>
                      <a:srgbClr val="FFFFFF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endParaRPr>
                </a:p>
              </p:txBody>
            </p:sp>
            <p:sp>
              <p:nvSpPr>
                <p:cNvPr id="459" name="Google Shape;459;p38"/>
                <p:cNvSpPr txBox="1"/>
                <p:nvPr/>
              </p:nvSpPr>
              <p:spPr>
                <a:xfrm>
                  <a:off x="4934916" y="5190754"/>
                  <a:ext cx="627335" cy="215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34275" lIns="68550" spcFirstLastPara="1" rIns="68550" wrap="square" tIns="3427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Arial"/>
                    <a:buNone/>
                  </a:pPr>
                  <a:r>
                    <a:rPr b="1" i="0" lang="en-US" sz="800" u="none" cap="none" strike="noStrike">
                      <a:solidFill>
                        <a:srgbClr val="FFFFFF"/>
                      </a:solidFill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AWS Glue</a:t>
                  </a:r>
                  <a:endParaRPr b="1" i="0" sz="800" u="none" cap="none" strike="noStrike">
                    <a:solidFill>
                      <a:srgbClr val="FFFFFF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endParaRPr>
                </a:p>
              </p:txBody>
            </p:sp>
            <p:pic>
              <p:nvPicPr>
                <p:cNvPr id="460" name="Google Shape;460;p38"/>
                <p:cNvPicPr preferRelativeResize="0"/>
                <p:nvPr/>
              </p:nvPicPr>
              <p:blipFill rotWithShape="1">
                <a:blip r:embed="rId23">
                  <a:alphaModFix/>
                </a:blip>
                <a:srcRect b="0" l="0" r="0" t="0"/>
                <a:stretch/>
              </p:blipFill>
              <p:spPr>
                <a:xfrm>
                  <a:off x="5040908" y="4758958"/>
                  <a:ext cx="393192" cy="39116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https://lh6.googleusercontent.com/0lIpsavHl_ILJaMW3YiECqPMHGlNzTVWzD6m-oqSVh19A2czf_GFVdLHGzxHVNTvZXaupQeAq0OxppW7fH2bMMzn9XLQPHTUJ1AlMz5P_j447N9XBTMy64MYIS4KBk7NLskySJu4z9M" id="461" name="Google Shape;461;p38"/>
                <p:cNvPicPr preferRelativeResize="0"/>
                <p:nvPr/>
              </p:nvPicPr>
              <p:blipFill rotWithShape="1">
                <a:blip r:embed="rId24">
                  <a:alphaModFix/>
                </a:blip>
                <a:srcRect b="0" l="0" r="0" t="0"/>
                <a:stretch/>
              </p:blipFill>
              <p:spPr>
                <a:xfrm>
                  <a:off x="8323198" y="3466653"/>
                  <a:ext cx="506512" cy="506512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cxnSp>
              <p:nvCxnSpPr>
                <p:cNvPr id="462" name="Google Shape;462;p38"/>
                <p:cNvCxnSpPr/>
                <p:nvPr/>
              </p:nvCxnSpPr>
              <p:spPr>
                <a:xfrm rot="10800000">
                  <a:off x="5226280" y="4042363"/>
                  <a:ext cx="3132" cy="719389"/>
                </a:xfrm>
                <a:prstGeom prst="straightConnector1">
                  <a:avLst/>
                </a:prstGeom>
                <a:noFill/>
                <a:ln cap="flat" cmpd="sng" w="25400">
                  <a:solidFill>
                    <a:srgbClr val="FF0000"/>
                  </a:solidFill>
                  <a:prstDash val="lgDash"/>
                  <a:round/>
                  <a:headEnd len="lg" w="lg" type="triangle"/>
                  <a:tailEnd len="sm" w="sm" type="none"/>
                </a:ln>
                <a:effectLst>
                  <a:outerShdw blurRad="40000" rotWithShape="0" dir="5400000" dist="20000">
                    <a:srgbClr val="000000">
                      <a:alpha val="36862"/>
                    </a:srgbClr>
                  </a:outerShdw>
                </a:effectLst>
              </p:spPr>
            </p:cxnSp>
            <p:cxnSp>
              <p:nvCxnSpPr>
                <p:cNvPr id="463" name="Google Shape;463;p38"/>
                <p:cNvCxnSpPr>
                  <a:stCxn id="460" idx="3"/>
                  <a:endCxn id="457" idx="1"/>
                </p:cNvCxnSpPr>
                <p:nvPr/>
              </p:nvCxnSpPr>
              <p:spPr>
                <a:xfrm flipH="1" rot="10800000">
                  <a:off x="5434100" y="4943438"/>
                  <a:ext cx="2947200" cy="1110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FFFFFF"/>
                  </a:solidFill>
                  <a:prstDash val="lgDash"/>
                  <a:round/>
                  <a:headEnd len="sm" w="sm" type="none"/>
                  <a:tailEnd len="med" w="med" type="triangle"/>
                </a:ln>
                <a:effectLst>
                  <a:outerShdw blurRad="40000" rotWithShape="0" dir="5400000" dist="20000">
                    <a:srgbClr val="000000">
                      <a:alpha val="37647"/>
                    </a:srgbClr>
                  </a:outerShdw>
                </a:effectLst>
              </p:spPr>
            </p:cxnSp>
            <p:cxnSp>
              <p:nvCxnSpPr>
                <p:cNvPr id="464" name="Google Shape;464;p38"/>
                <p:cNvCxnSpPr/>
                <p:nvPr/>
              </p:nvCxnSpPr>
              <p:spPr>
                <a:xfrm>
                  <a:off x="8636761" y="4142759"/>
                  <a:ext cx="54" cy="612373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FFFFFF"/>
                  </a:solidFill>
                  <a:prstDash val="lgDash"/>
                  <a:round/>
                  <a:headEnd len="med" w="med" type="triangle"/>
                  <a:tailEnd len="sm" w="sm" type="none"/>
                </a:ln>
                <a:effectLst>
                  <a:outerShdw blurRad="40000" rotWithShape="0" dir="5400000" dist="20000">
                    <a:srgbClr val="000000">
                      <a:alpha val="36862"/>
                    </a:srgbClr>
                  </a:outerShdw>
                </a:effectLst>
              </p:spPr>
            </p:cxnSp>
          </p:grpSp>
        </p:grpSp>
        <p:sp>
          <p:nvSpPr>
            <p:cNvPr id="465" name="Google Shape;465;p38"/>
            <p:cNvSpPr txBox="1"/>
            <p:nvPr/>
          </p:nvSpPr>
          <p:spPr>
            <a:xfrm>
              <a:off x="8346825" y="3963580"/>
              <a:ext cx="506400" cy="15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1" i="0" lang="en-US" sz="800" u="none" cap="none" strike="noStrike">
                  <a:solidFill>
                    <a:srgbClr val="FFFFFF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BI Tools</a:t>
              </a:r>
              <a:endParaRPr b="1" i="0" sz="8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grpSp>
          <p:nvGrpSpPr>
            <p:cNvPr id="466" name="Google Shape;466;p38"/>
            <p:cNvGrpSpPr/>
            <p:nvPr/>
          </p:nvGrpSpPr>
          <p:grpSpPr>
            <a:xfrm>
              <a:off x="1575194" y="5934385"/>
              <a:ext cx="6092170" cy="597325"/>
              <a:chOff x="1768195" y="5904612"/>
              <a:chExt cx="6092170" cy="597325"/>
            </a:xfrm>
          </p:grpSpPr>
          <p:sp>
            <p:nvSpPr>
              <p:cNvPr id="467" name="Google Shape;467;p38"/>
              <p:cNvSpPr/>
              <p:nvPr/>
            </p:nvSpPr>
            <p:spPr>
              <a:xfrm>
                <a:off x="1768195" y="5904612"/>
                <a:ext cx="6092170" cy="58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50" spcFirstLastPara="1" rIns="68550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468" name="Google Shape;468;p38"/>
              <p:cNvGrpSpPr/>
              <p:nvPr/>
            </p:nvGrpSpPr>
            <p:grpSpPr>
              <a:xfrm>
                <a:off x="2756495" y="5964071"/>
                <a:ext cx="506400" cy="447858"/>
                <a:chOff x="2756495" y="5964071"/>
                <a:chExt cx="506400" cy="447858"/>
              </a:xfrm>
            </p:grpSpPr>
            <p:sp>
              <p:nvSpPr>
                <p:cNvPr id="469" name="Google Shape;469;p38"/>
                <p:cNvSpPr txBox="1"/>
                <p:nvPr/>
              </p:nvSpPr>
              <p:spPr>
                <a:xfrm>
                  <a:off x="2756495" y="6250529"/>
                  <a:ext cx="506400" cy="161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34275" lIns="68550" spcFirstLastPara="1" rIns="68550" wrap="square" tIns="3427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600"/>
                    <a:buFont typeface="Arial"/>
                    <a:buNone/>
                  </a:pPr>
                  <a:r>
                    <a:rPr b="0" i="0" lang="en-US" sz="600" u="none" cap="none" strike="noStrike">
                      <a:solidFill>
                        <a:srgbClr val="FFFFFF"/>
                      </a:solidFill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AWS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600"/>
                    <a:buFont typeface="Arial"/>
                    <a:buNone/>
                  </a:pPr>
                  <a:r>
                    <a:rPr b="0" i="0" lang="en-US" sz="600" u="none" cap="none" strike="noStrike">
                      <a:solidFill>
                        <a:srgbClr val="FFFFFF"/>
                      </a:solidFill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CloudTrail</a:t>
                  </a:r>
                  <a:endParaRPr b="0" i="0" sz="600" u="none" cap="none" strike="noStrike">
                    <a:solidFill>
                      <a:srgbClr val="FFFFFF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endParaRPr>
                </a:p>
              </p:txBody>
            </p:sp>
            <p:pic>
              <p:nvPicPr>
                <p:cNvPr id="470" name="Google Shape;470;p38"/>
                <p:cNvPicPr preferRelativeResize="0"/>
                <p:nvPr/>
              </p:nvPicPr>
              <p:blipFill rotWithShape="1">
                <a:blip r:embed="rId25">
                  <a:alphaModFix/>
                </a:blip>
                <a:srcRect b="0" l="0" r="0" t="0"/>
                <a:stretch/>
              </p:blipFill>
              <p:spPr>
                <a:xfrm>
                  <a:off x="2856881" y="5964071"/>
                  <a:ext cx="294894" cy="294894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471" name="Google Shape;471;p38"/>
              <p:cNvGrpSpPr/>
              <p:nvPr/>
            </p:nvGrpSpPr>
            <p:grpSpPr>
              <a:xfrm>
                <a:off x="3129675" y="5964070"/>
                <a:ext cx="596400" cy="448234"/>
                <a:chOff x="3129675" y="5964070"/>
                <a:chExt cx="596400" cy="448234"/>
              </a:xfrm>
            </p:grpSpPr>
            <p:sp>
              <p:nvSpPr>
                <p:cNvPr id="472" name="Google Shape;472;p38"/>
                <p:cNvSpPr txBox="1"/>
                <p:nvPr/>
              </p:nvSpPr>
              <p:spPr>
                <a:xfrm>
                  <a:off x="3129675" y="6250304"/>
                  <a:ext cx="596400" cy="162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34275" lIns="68550" spcFirstLastPara="1" rIns="68550" wrap="square" tIns="3427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600"/>
                    <a:buFont typeface="Arial"/>
                    <a:buNone/>
                  </a:pPr>
                  <a:r>
                    <a:rPr b="0" i="0" lang="en-US" sz="600" u="none" cap="none" strike="noStrike">
                      <a:solidFill>
                        <a:srgbClr val="FFFFFF"/>
                      </a:solidFill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Amazon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600"/>
                    <a:buFont typeface="Arial"/>
                    <a:buNone/>
                  </a:pPr>
                  <a:r>
                    <a:rPr b="0" i="0" lang="en-US" sz="600" u="none" cap="none" strike="noStrike">
                      <a:solidFill>
                        <a:srgbClr val="FFFFFF"/>
                      </a:solidFill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CloudWatch</a:t>
                  </a:r>
                  <a:endParaRPr b="0" i="0" sz="1050" u="none" cap="none" strike="noStrike">
                    <a:solidFill>
                      <a:srgbClr val="FFFFFF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endParaRPr>
                </a:p>
              </p:txBody>
            </p:sp>
            <p:pic>
              <p:nvPicPr>
                <p:cNvPr id="473" name="Google Shape;473;p38"/>
                <p:cNvPicPr preferRelativeResize="0"/>
                <p:nvPr/>
              </p:nvPicPr>
              <p:blipFill rotWithShape="1">
                <a:blip r:embed="rId26">
                  <a:alphaModFix/>
                </a:blip>
                <a:srcRect b="0" l="0" r="0" t="0"/>
                <a:stretch/>
              </p:blipFill>
              <p:spPr>
                <a:xfrm>
                  <a:off x="3285607" y="5964070"/>
                  <a:ext cx="294894" cy="294894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474" name="Google Shape;474;p38"/>
              <p:cNvGrpSpPr/>
              <p:nvPr/>
            </p:nvGrpSpPr>
            <p:grpSpPr>
              <a:xfrm>
                <a:off x="3643237" y="5960022"/>
                <a:ext cx="447600" cy="451907"/>
                <a:chOff x="3643237" y="5960022"/>
                <a:chExt cx="447600" cy="451907"/>
              </a:xfrm>
            </p:grpSpPr>
            <p:sp>
              <p:nvSpPr>
                <p:cNvPr id="475" name="Google Shape;475;p38"/>
                <p:cNvSpPr txBox="1"/>
                <p:nvPr/>
              </p:nvSpPr>
              <p:spPr>
                <a:xfrm>
                  <a:off x="3643237" y="6250529"/>
                  <a:ext cx="447600" cy="161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34275" lIns="68550" spcFirstLastPara="1" rIns="68550" wrap="square" tIns="3427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600"/>
                    <a:buFont typeface="Arial"/>
                    <a:buNone/>
                  </a:pPr>
                  <a:r>
                    <a:rPr b="0" i="0" lang="en-US" sz="600" u="none" cap="none" strike="noStrike">
                      <a:solidFill>
                        <a:srgbClr val="FFFFFF"/>
                      </a:solidFill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AWS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600"/>
                    <a:buFont typeface="Arial"/>
                    <a:buNone/>
                  </a:pPr>
                  <a:r>
                    <a:rPr b="0" i="0" lang="en-US" sz="600" u="none" cap="none" strike="noStrike">
                      <a:solidFill>
                        <a:srgbClr val="FFFFFF"/>
                      </a:solidFill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Config</a:t>
                  </a:r>
                  <a:endParaRPr b="0" i="0" sz="1050" u="none" cap="none" strike="noStrike">
                    <a:solidFill>
                      <a:srgbClr val="FFFFFF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endParaRPr>
                </a:p>
              </p:txBody>
            </p:sp>
            <p:pic>
              <p:nvPicPr>
                <p:cNvPr id="476" name="Google Shape;476;p38"/>
                <p:cNvPicPr preferRelativeResize="0"/>
                <p:nvPr/>
              </p:nvPicPr>
              <p:blipFill rotWithShape="1">
                <a:blip r:embed="rId27">
                  <a:alphaModFix/>
                </a:blip>
                <a:srcRect b="0" l="0" r="0" t="0"/>
                <a:stretch/>
              </p:blipFill>
              <p:spPr>
                <a:xfrm>
                  <a:off x="3720198" y="5960022"/>
                  <a:ext cx="294894" cy="294894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477" name="Google Shape;477;p38"/>
              <p:cNvGrpSpPr/>
              <p:nvPr/>
            </p:nvGrpSpPr>
            <p:grpSpPr>
              <a:xfrm>
                <a:off x="4904475" y="5957488"/>
                <a:ext cx="424500" cy="414429"/>
                <a:chOff x="4904475" y="5957488"/>
                <a:chExt cx="424500" cy="414429"/>
              </a:xfrm>
            </p:grpSpPr>
            <p:sp>
              <p:nvSpPr>
                <p:cNvPr id="478" name="Google Shape;478;p38"/>
                <p:cNvSpPr txBox="1"/>
                <p:nvPr/>
              </p:nvSpPr>
              <p:spPr>
                <a:xfrm>
                  <a:off x="4904475" y="6285217"/>
                  <a:ext cx="424500" cy="86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600"/>
                    <a:buFont typeface="Arial"/>
                    <a:buNone/>
                  </a:pPr>
                  <a:r>
                    <a:rPr b="0" i="0" lang="en-US" sz="600" u="none" cap="none" strike="noStrike">
                      <a:solidFill>
                        <a:srgbClr val="FFFFFF"/>
                      </a:solidFill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AWS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600"/>
                    <a:buFont typeface="Arial"/>
                    <a:buNone/>
                  </a:pPr>
                  <a:r>
                    <a:rPr b="0" i="0" lang="en-US" sz="600" u="none" cap="none" strike="noStrike">
                      <a:solidFill>
                        <a:srgbClr val="FFFFFF"/>
                      </a:solidFill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KMS</a:t>
                  </a:r>
                  <a:endParaRPr b="0" i="0" sz="1050" u="none" cap="none" strike="noStrike">
                    <a:solidFill>
                      <a:srgbClr val="FFFFFF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endParaRPr>
                </a:p>
              </p:txBody>
            </p:sp>
            <p:pic>
              <p:nvPicPr>
                <p:cNvPr id="479" name="Google Shape;479;p38"/>
                <p:cNvPicPr preferRelativeResize="0"/>
                <p:nvPr/>
              </p:nvPicPr>
              <p:blipFill rotWithShape="1">
                <a:blip r:embed="rId28">
                  <a:alphaModFix/>
                </a:blip>
                <a:srcRect b="0" l="0" r="0" t="0"/>
                <a:stretch/>
              </p:blipFill>
              <p:spPr>
                <a:xfrm>
                  <a:off x="4968050" y="5957488"/>
                  <a:ext cx="294894" cy="294894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480" name="Google Shape;480;p38"/>
              <p:cNvGrpSpPr/>
              <p:nvPr/>
            </p:nvGrpSpPr>
            <p:grpSpPr>
              <a:xfrm>
                <a:off x="6469689" y="5954377"/>
                <a:ext cx="548700" cy="446789"/>
                <a:chOff x="6263073" y="5959821"/>
                <a:chExt cx="548700" cy="446789"/>
              </a:xfrm>
            </p:grpSpPr>
            <p:pic>
              <p:nvPicPr>
                <p:cNvPr id="481" name="Google Shape;481;p38"/>
                <p:cNvPicPr preferRelativeResize="0"/>
                <p:nvPr/>
              </p:nvPicPr>
              <p:blipFill rotWithShape="1">
                <a:blip r:embed="rId29">
                  <a:alphaModFix/>
                </a:blip>
                <a:srcRect b="0" l="0" r="0" t="0"/>
                <a:stretch/>
              </p:blipFill>
              <p:spPr>
                <a:xfrm>
                  <a:off x="6407778" y="5959821"/>
                  <a:ext cx="294894" cy="294894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482" name="Google Shape;482;p38"/>
                <p:cNvSpPr txBox="1"/>
                <p:nvPr/>
              </p:nvSpPr>
              <p:spPr>
                <a:xfrm>
                  <a:off x="6263073" y="6289910"/>
                  <a:ext cx="548700" cy="116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600"/>
                    <a:buFont typeface="Arial"/>
                    <a:buNone/>
                  </a:pPr>
                  <a:r>
                    <a:rPr b="0" i="0" lang="en-US" sz="600" u="none" cap="none" strike="noStrike">
                      <a:solidFill>
                        <a:srgbClr val="FFFFFF"/>
                      </a:solidFill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AWS CodePipeline</a:t>
                  </a:r>
                  <a:endParaRPr b="0" i="0" sz="600" u="none" cap="none" strike="noStrike">
                    <a:solidFill>
                      <a:srgbClr val="FFFFFF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endParaRPr>
                </a:p>
              </p:txBody>
            </p:sp>
          </p:grpSp>
          <p:grpSp>
            <p:nvGrpSpPr>
              <p:cNvPr id="483" name="Google Shape;483;p38"/>
              <p:cNvGrpSpPr/>
              <p:nvPr/>
            </p:nvGrpSpPr>
            <p:grpSpPr>
              <a:xfrm>
                <a:off x="5335427" y="5957035"/>
                <a:ext cx="387900" cy="444131"/>
                <a:chOff x="5335427" y="5957035"/>
                <a:chExt cx="387900" cy="444131"/>
              </a:xfrm>
            </p:grpSpPr>
            <p:pic>
              <p:nvPicPr>
                <p:cNvPr id="484" name="Google Shape;484;p38"/>
                <p:cNvPicPr preferRelativeResize="0"/>
                <p:nvPr/>
              </p:nvPicPr>
              <p:blipFill rotWithShape="1">
                <a:blip r:embed="rId30">
                  <a:alphaModFix/>
                </a:blip>
                <a:srcRect b="0" l="0" r="0" t="0"/>
                <a:stretch/>
              </p:blipFill>
              <p:spPr>
                <a:xfrm>
                  <a:off x="5398072" y="5957035"/>
                  <a:ext cx="292608" cy="292608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485" name="Google Shape;485;p38"/>
                <p:cNvSpPr txBox="1"/>
                <p:nvPr/>
              </p:nvSpPr>
              <p:spPr>
                <a:xfrm>
                  <a:off x="5335427" y="6276666"/>
                  <a:ext cx="387900" cy="1245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600"/>
                    <a:buFont typeface="Arial"/>
                    <a:buNone/>
                  </a:pPr>
                  <a:r>
                    <a:rPr b="0" i="0" lang="en-US" sz="600" u="none" cap="none" strike="noStrike">
                      <a:solidFill>
                        <a:srgbClr val="FFFFFF"/>
                      </a:solidFill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AWS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600"/>
                    <a:buFont typeface="Arial"/>
                    <a:buNone/>
                  </a:pPr>
                  <a:r>
                    <a:rPr b="0" i="0" lang="en-US" sz="600" u="none" cap="none" strike="noStrike">
                      <a:solidFill>
                        <a:srgbClr val="FFFFFF"/>
                      </a:solidFill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SNS</a:t>
                  </a:r>
                  <a:endParaRPr b="0" i="0" sz="1050" u="none" cap="none" strike="noStrike">
                    <a:solidFill>
                      <a:srgbClr val="FFFFFF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endParaRPr>
                </a:p>
              </p:txBody>
            </p:sp>
          </p:grpSp>
          <p:grpSp>
            <p:nvGrpSpPr>
              <p:cNvPr id="486" name="Google Shape;486;p38"/>
              <p:cNvGrpSpPr/>
              <p:nvPr/>
            </p:nvGrpSpPr>
            <p:grpSpPr>
              <a:xfrm>
                <a:off x="5760703" y="5960098"/>
                <a:ext cx="387900" cy="433381"/>
                <a:chOff x="5760703" y="5960098"/>
                <a:chExt cx="387900" cy="433381"/>
              </a:xfrm>
            </p:grpSpPr>
            <p:pic>
              <p:nvPicPr>
                <p:cNvPr id="487" name="Google Shape;487;p38"/>
                <p:cNvPicPr preferRelativeResize="0"/>
                <p:nvPr/>
              </p:nvPicPr>
              <p:blipFill rotWithShape="1">
                <a:blip r:embed="rId31">
                  <a:alphaModFix/>
                </a:blip>
                <a:srcRect b="0" l="0" r="0" t="0"/>
                <a:stretch/>
              </p:blipFill>
              <p:spPr>
                <a:xfrm>
                  <a:off x="5807932" y="5960098"/>
                  <a:ext cx="292608" cy="292608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488" name="Google Shape;488;p38"/>
                <p:cNvSpPr txBox="1"/>
                <p:nvPr/>
              </p:nvSpPr>
              <p:spPr>
                <a:xfrm>
                  <a:off x="5760703" y="6268979"/>
                  <a:ext cx="387900" cy="1245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600"/>
                    <a:buFont typeface="Arial"/>
                    <a:buNone/>
                  </a:pPr>
                  <a:r>
                    <a:rPr b="0" i="0" lang="en-US" sz="600" u="none" cap="none" strike="noStrike">
                      <a:solidFill>
                        <a:srgbClr val="FFFFFF"/>
                      </a:solidFill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AWS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600"/>
                    <a:buFont typeface="Arial"/>
                    <a:buNone/>
                  </a:pPr>
                  <a:r>
                    <a:rPr b="0" i="0" lang="en-US" sz="600" u="none" cap="none" strike="noStrike">
                      <a:solidFill>
                        <a:srgbClr val="FFFFFF"/>
                      </a:solidFill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SQS</a:t>
                  </a:r>
                  <a:endParaRPr b="0" i="0" sz="1050" u="none" cap="none" strike="noStrike">
                    <a:solidFill>
                      <a:srgbClr val="FFFFFF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endParaRPr>
                </a:p>
              </p:txBody>
            </p:sp>
          </p:grpSp>
          <p:grpSp>
            <p:nvGrpSpPr>
              <p:cNvPr id="489" name="Google Shape;489;p38"/>
              <p:cNvGrpSpPr/>
              <p:nvPr/>
            </p:nvGrpSpPr>
            <p:grpSpPr>
              <a:xfrm>
                <a:off x="4381743" y="5962838"/>
                <a:ext cx="596400" cy="447420"/>
                <a:chOff x="4381743" y="5962838"/>
                <a:chExt cx="596400" cy="447420"/>
              </a:xfrm>
            </p:grpSpPr>
            <p:pic>
              <p:nvPicPr>
                <p:cNvPr id="490" name="Google Shape;490;p38"/>
                <p:cNvPicPr preferRelativeResize="0"/>
                <p:nvPr/>
              </p:nvPicPr>
              <p:blipFill rotWithShape="1">
                <a:blip r:embed="rId32">
                  <a:alphaModFix/>
                </a:blip>
                <a:srcRect b="0" l="0" r="0" t="0"/>
                <a:stretch/>
              </p:blipFill>
              <p:spPr>
                <a:xfrm>
                  <a:off x="4549417" y="5962838"/>
                  <a:ext cx="292608" cy="292608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491" name="Google Shape;491;p38"/>
                <p:cNvSpPr txBox="1"/>
                <p:nvPr/>
              </p:nvSpPr>
              <p:spPr>
                <a:xfrm>
                  <a:off x="4381743" y="6248258"/>
                  <a:ext cx="596400" cy="162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34275" lIns="68550" spcFirstLastPara="1" rIns="68550" wrap="square" tIns="3427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600"/>
                    <a:buFont typeface="Arial"/>
                    <a:buNone/>
                  </a:pPr>
                  <a:r>
                    <a:rPr b="0" i="0" lang="en-US" sz="600" u="none" cap="none" strike="noStrike">
                      <a:solidFill>
                        <a:srgbClr val="FFFFFF"/>
                      </a:solidFill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Amazon</a:t>
                  </a:r>
                  <a:endParaRPr/>
                </a:p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600"/>
                    <a:buFont typeface="Arial"/>
                    <a:buNone/>
                  </a:pPr>
                  <a:r>
                    <a:rPr b="0" i="0" lang="en-US" sz="600" u="none" cap="none" strike="noStrike">
                      <a:solidFill>
                        <a:srgbClr val="FFFFFF"/>
                      </a:solidFill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ECR</a:t>
                  </a:r>
                  <a:endParaRPr b="0" i="0" sz="1050" u="none" cap="none" strike="noStrike">
                    <a:solidFill>
                      <a:srgbClr val="FFFFFF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endParaRPr>
                </a:p>
              </p:txBody>
            </p:sp>
          </p:grpSp>
          <p:grpSp>
            <p:nvGrpSpPr>
              <p:cNvPr id="492" name="Google Shape;492;p38"/>
              <p:cNvGrpSpPr/>
              <p:nvPr/>
            </p:nvGrpSpPr>
            <p:grpSpPr>
              <a:xfrm>
                <a:off x="6862482" y="5958401"/>
                <a:ext cx="596400" cy="442765"/>
                <a:chOff x="6663778" y="5958401"/>
                <a:chExt cx="596400" cy="442765"/>
              </a:xfrm>
            </p:grpSpPr>
            <p:pic>
              <p:nvPicPr>
                <p:cNvPr id="493" name="Google Shape;493;p38"/>
                <p:cNvPicPr preferRelativeResize="0"/>
                <p:nvPr/>
              </p:nvPicPr>
              <p:blipFill rotWithShape="1">
                <a:blip r:embed="rId33">
                  <a:alphaModFix/>
                </a:blip>
                <a:srcRect b="0" l="0" r="0" t="0"/>
                <a:stretch/>
              </p:blipFill>
              <p:spPr>
                <a:xfrm>
                  <a:off x="6815469" y="5958401"/>
                  <a:ext cx="292608" cy="292608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494" name="Google Shape;494;p38"/>
                <p:cNvSpPr txBox="1"/>
                <p:nvPr/>
              </p:nvSpPr>
              <p:spPr>
                <a:xfrm>
                  <a:off x="6663778" y="6239166"/>
                  <a:ext cx="596400" cy="162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34275" lIns="68550" spcFirstLastPara="1" rIns="68550" wrap="square" tIns="3427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600"/>
                    <a:buFont typeface="Arial"/>
                    <a:buNone/>
                  </a:pPr>
                  <a:r>
                    <a:rPr b="0" i="0" lang="en-US" sz="600" u="none" cap="none" strike="noStrike">
                      <a:solidFill>
                        <a:srgbClr val="FFFFFF"/>
                      </a:solidFill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Amazon</a:t>
                  </a:r>
                  <a:endParaRPr/>
                </a:p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600"/>
                    <a:buFont typeface="Arial"/>
                    <a:buNone/>
                  </a:pPr>
                  <a:r>
                    <a:rPr b="0" i="0" lang="en-US" sz="600" u="none" cap="none" strike="noStrike">
                      <a:solidFill>
                        <a:srgbClr val="FFFFFF"/>
                      </a:solidFill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MSK</a:t>
                  </a:r>
                  <a:endParaRPr b="0" i="0" sz="1050" u="none" cap="none" strike="noStrike">
                    <a:solidFill>
                      <a:srgbClr val="FFFFFF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endParaRPr>
                </a:p>
              </p:txBody>
            </p:sp>
          </p:grpSp>
          <p:grpSp>
            <p:nvGrpSpPr>
              <p:cNvPr id="495" name="Google Shape;495;p38"/>
              <p:cNvGrpSpPr/>
              <p:nvPr/>
            </p:nvGrpSpPr>
            <p:grpSpPr>
              <a:xfrm>
                <a:off x="2188510" y="5971357"/>
                <a:ext cx="661473" cy="422273"/>
                <a:chOff x="2188510" y="5971357"/>
                <a:chExt cx="661473" cy="422273"/>
              </a:xfrm>
            </p:grpSpPr>
            <p:pic>
              <p:nvPicPr>
                <p:cNvPr id="496" name="Google Shape;496;p38"/>
                <p:cNvPicPr preferRelativeResize="0"/>
                <p:nvPr/>
              </p:nvPicPr>
              <p:blipFill rotWithShape="1">
                <a:blip r:embed="rId34">
                  <a:alphaModFix/>
                </a:blip>
                <a:srcRect b="0" l="0" r="0" t="0"/>
                <a:stretch/>
              </p:blipFill>
              <p:spPr>
                <a:xfrm>
                  <a:off x="2361299" y="5971357"/>
                  <a:ext cx="292608" cy="292608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497" name="Google Shape;497;p38"/>
                <p:cNvSpPr txBox="1"/>
                <p:nvPr/>
              </p:nvSpPr>
              <p:spPr>
                <a:xfrm>
                  <a:off x="2188510" y="6232230"/>
                  <a:ext cx="661473" cy="161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34275" lIns="68550" spcFirstLastPara="1" rIns="68550" wrap="square" tIns="3427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600"/>
                    <a:buFont typeface="Arial"/>
                    <a:buNone/>
                  </a:pPr>
                  <a:r>
                    <a:rPr b="0" i="0" lang="en-US" sz="600" u="none" cap="none" strike="noStrike">
                      <a:solidFill>
                        <a:srgbClr val="FFFFFF"/>
                      </a:solidFill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AWS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600"/>
                    <a:buFont typeface="Arial"/>
                    <a:buNone/>
                  </a:pPr>
                  <a:r>
                    <a:rPr b="0" i="0" lang="en-US" sz="600" u="none" cap="none" strike="noStrike">
                      <a:solidFill>
                        <a:srgbClr val="FFFFFF"/>
                      </a:solidFill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CloudFormation</a:t>
                  </a:r>
                  <a:endParaRPr b="0" i="0" sz="600" u="none" cap="none" strike="noStrike">
                    <a:solidFill>
                      <a:srgbClr val="FFFFFF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endParaRPr>
                </a:p>
              </p:txBody>
            </p:sp>
          </p:grpSp>
          <p:grpSp>
            <p:nvGrpSpPr>
              <p:cNvPr id="498" name="Google Shape;498;p38"/>
              <p:cNvGrpSpPr/>
              <p:nvPr/>
            </p:nvGrpSpPr>
            <p:grpSpPr>
              <a:xfrm>
                <a:off x="7307743" y="5954377"/>
                <a:ext cx="528646" cy="446753"/>
                <a:chOff x="7074275" y="5946558"/>
                <a:chExt cx="528646" cy="446753"/>
              </a:xfrm>
            </p:grpSpPr>
            <p:pic>
              <p:nvPicPr>
                <p:cNvPr id="499" name="Google Shape;499;p38"/>
                <p:cNvPicPr preferRelativeResize="0"/>
                <p:nvPr/>
              </p:nvPicPr>
              <p:blipFill rotWithShape="1">
                <a:blip r:embed="rId35">
                  <a:alphaModFix/>
                </a:blip>
                <a:srcRect b="0" l="0" r="0" t="0"/>
                <a:stretch/>
              </p:blipFill>
              <p:spPr>
                <a:xfrm>
                  <a:off x="7189718" y="5946558"/>
                  <a:ext cx="292608" cy="292608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500" name="Google Shape;500;p38"/>
                <p:cNvSpPr txBox="1"/>
                <p:nvPr/>
              </p:nvSpPr>
              <p:spPr>
                <a:xfrm>
                  <a:off x="7074275" y="6231911"/>
                  <a:ext cx="528646" cy="161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34275" lIns="68550" spcFirstLastPara="1" rIns="68550" wrap="square" tIns="3427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600"/>
                    <a:buFont typeface="Arial"/>
                    <a:buNone/>
                  </a:pPr>
                  <a:r>
                    <a:rPr b="0" i="0" lang="en-US" sz="600" u="none" cap="none" strike="noStrike">
                      <a:solidFill>
                        <a:srgbClr val="FFFFFF"/>
                      </a:solidFill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AWS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600"/>
                    <a:buFont typeface="Arial"/>
                    <a:buNone/>
                  </a:pPr>
                  <a:r>
                    <a:rPr b="0" i="0" lang="en-US" sz="600" u="none" cap="none" strike="noStrike">
                      <a:solidFill>
                        <a:srgbClr val="FFFFFF"/>
                      </a:solidFill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PrivateLink</a:t>
                  </a:r>
                  <a:endParaRPr b="0" i="0" sz="1050" u="none" cap="none" strike="noStrike">
                    <a:solidFill>
                      <a:srgbClr val="FFFFFF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endParaRPr>
                </a:p>
              </p:txBody>
            </p:sp>
          </p:grpSp>
          <p:grpSp>
            <p:nvGrpSpPr>
              <p:cNvPr id="501" name="Google Shape;501;p38"/>
              <p:cNvGrpSpPr/>
              <p:nvPr/>
            </p:nvGrpSpPr>
            <p:grpSpPr>
              <a:xfrm>
                <a:off x="1772803" y="5982914"/>
                <a:ext cx="506400" cy="418252"/>
                <a:chOff x="1772803" y="5982914"/>
                <a:chExt cx="506400" cy="418252"/>
              </a:xfrm>
            </p:grpSpPr>
            <p:pic>
              <p:nvPicPr>
                <p:cNvPr id="502" name="Google Shape;502;p38"/>
                <p:cNvPicPr preferRelativeResize="0"/>
                <p:nvPr/>
              </p:nvPicPr>
              <p:blipFill rotWithShape="1">
                <a:blip r:embed="rId36">
                  <a:alphaModFix/>
                </a:blip>
                <a:srcRect b="0" l="0" r="0" t="0"/>
                <a:stretch/>
              </p:blipFill>
              <p:spPr>
                <a:xfrm>
                  <a:off x="1895902" y="5982914"/>
                  <a:ext cx="292608" cy="292608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503" name="Google Shape;503;p38"/>
                <p:cNvSpPr txBox="1"/>
                <p:nvPr/>
              </p:nvSpPr>
              <p:spPr>
                <a:xfrm>
                  <a:off x="1772803" y="6239766"/>
                  <a:ext cx="506400" cy="161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34275" lIns="68550" spcFirstLastPara="1" rIns="68550" wrap="square" tIns="3427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600"/>
                    <a:buFont typeface="Arial"/>
                    <a:buNone/>
                  </a:pPr>
                  <a:r>
                    <a:rPr b="0" i="0" lang="en-US" sz="600" u="none" cap="none" strike="noStrike">
                      <a:solidFill>
                        <a:srgbClr val="FFFFFF"/>
                      </a:solidFill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AWS</a:t>
                  </a:r>
                  <a:endParaRPr/>
                </a:p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600"/>
                    <a:buFont typeface="Arial"/>
                    <a:buNone/>
                  </a:pPr>
                  <a:r>
                    <a:rPr b="0" i="0" lang="en-US" sz="600" u="none" cap="none" strike="noStrike">
                      <a:solidFill>
                        <a:srgbClr val="FFFFFF"/>
                      </a:solidFill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IAM</a:t>
                  </a:r>
                  <a:endParaRPr b="0" i="0" sz="600" u="none" cap="none" strike="noStrike">
                    <a:solidFill>
                      <a:srgbClr val="FFFFFF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endParaRPr>
                </a:p>
              </p:txBody>
            </p:sp>
          </p:grpSp>
          <p:grpSp>
            <p:nvGrpSpPr>
              <p:cNvPr id="504" name="Google Shape;504;p38"/>
              <p:cNvGrpSpPr/>
              <p:nvPr/>
            </p:nvGrpSpPr>
            <p:grpSpPr>
              <a:xfrm>
                <a:off x="3969455" y="5964070"/>
                <a:ext cx="596400" cy="451014"/>
                <a:chOff x="3969455" y="5964070"/>
                <a:chExt cx="596400" cy="451014"/>
              </a:xfrm>
            </p:grpSpPr>
            <p:pic>
              <p:nvPicPr>
                <p:cNvPr id="505" name="Google Shape;505;p38"/>
                <p:cNvPicPr preferRelativeResize="0"/>
                <p:nvPr/>
              </p:nvPicPr>
              <p:blipFill rotWithShape="1">
                <a:blip r:embed="rId37">
                  <a:alphaModFix/>
                </a:blip>
                <a:srcRect b="0" l="0" r="0" t="0"/>
                <a:stretch/>
              </p:blipFill>
              <p:spPr>
                <a:xfrm>
                  <a:off x="4123578" y="5964070"/>
                  <a:ext cx="292608" cy="292608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506" name="Google Shape;506;p38"/>
                <p:cNvSpPr txBox="1"/>
                <p:nvPr/>
              </p:nvSpPr>
              <p:spPr>
                <a:xfrm>
                  <a:off x="3969455" y="6253084"/>
                  <a:ext cx="596400" cy="162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34275" lIns="68550" spcFirstLastPara="1" rIns="68550" wrap="square" tIns="3427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600"/>
                    <a:buFont typeface="Arial"/>
                    <a:buNone/>
                  </a:pPr>
                  <a:r>
                    <a:rPr b="0" i="0" lang="en-US" sz="600" u="none" cap="none" strike="noStrike">
                      <a:solidFill>
                        <a:srgbClr val="FFFFFF"/>
                      </a:solidFill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Amazon</a:t>
                  </a:r>
                  <a:endParaRPr/>
                </a:p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600"/>
                    <a:buFont typeface="Arial"/>
                    <a:buNone/>
                  </a:pPr>
                  <a:r>
                    <a:rPr b="0" i="0" lang="en-US" sz="600" u="none" cap="none" strike="noStrike">
                      <a:solidFill>
                        <a:srgbClr val="FFFFFF"/>
                      </a:solidFill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EBS</a:t>
                  </a:r>
                  <a:endParaRPr b="0" i="0" sz="1050" u="none" cap="none" strike="noStrike">
                    <a:solidFill>
                      <a:srgbClr val="FFFFFF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endParaRPr>
                </a:p>
              </p:txBody>
            </p:sp>
          </p:grpSp>
          <p:grpSp>
            <p:nvGrpSpPr>
              <p:cNvPr id="507" name="Google Shape;507;p38"/>
              <p:cNvGrpSpPr/>
              <p:nvPr/>
            </p:nvGrpSpPr>
            <p:grpSpPr>
              <a:xfrm>
                <a:off x="6151799" y="5961884"/>
                <a:ext cx="387900" cy="540053"/>
                <a:chOff x="8235164" y="5946558"/>
                <a:chExt cx="387900" cy="540053"/>
              </a:xfrm>
            </p:grpSpPr>
            <p:pic>
              <p:nvPicPr>
                <p:cNvPr id="508" name="Google Shape;508;p38"/>
                <p:cNvPicPr preferRelativeResize="0"/>
                <p:nvPr/>
              </p:nvPicPr>
              <p:blipFill rotWithShape="1">
                <a:blip r:embed="rId38">
                  <a:alphaModFix/>
                </a:blip>
                <a:srcRect b="0" l="0" r="0" t="0"/>
                <a:stretch/>
              </p:blipFill>
              <p:spPr>
                <a:xfrm>
                  <a:off x="8300386" y="5946558"/>
                  <a:ext cx="292608" cy="292608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509" name="Google Shape;509;p38"/>
                <p:cNvSpPr txBox="1"/>
                <p:nvPr/>
              </p:nvSpPr>
              <p:spPr>
                <a:xfrm>
                  <a:off x="8235164" y="6271260"/>
                  <a:ext cx="387900" cy="21535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600"/>
                    <a:buFont typeface="Arial"/>
                    <a:buNone/>
                  </a:pPr>
                  <a:r>
                    <a:rPr b="0" i="0" lang="en-US" sz="600" u="none" cap="none" strike="noStrike">
                      <a:solidFill>
                        <a:srgbClr val="FFFFFF"/>
                      </a:solidFill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AWS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600"/>
                    <a:buFont typeface="Arial"/>
                    <a:buNone/>
                  </a:pPr>
                  <a:r>
                    <a:rPr b="0" i="0" lang="en-US" sz="600" u="none" cap="none" strike="noStrike">
                      <a:solidFill>
                        <a:srgbClr val="FFFFFF"/>
                      </a:solidFill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SSO</a:t>
                  </a:r>
                  <a:endParaRPr b="0" i="0" sz="1050" u="none" cap="none" strike="noStrike">
                    <a:solidFill>
                      <a:srgbClr val="FFFFFF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endParaRPr>
                </a:p>
              </p:txBody>
            </p:sp>
          </p:grpSp>
        </p:grpSp>
      </p:grpSp>
      <p:grpSp>
        <p:nvGrpSpPr>
          <p:cNvPr id="510" name="Google Shape;510;p38"/>
          <p:cNvGrpSpPr/>
          <p:nvPr/>
        </p:nvGrpSpPr>
        <p:grpSpPr>
          <a:xfrm>
            <a:off x="-72884" y="816700"/>
            <a:ext cx="9383449" cy="6036416"/>
            <a:chOff x="-72884" y="816700"/>
            <a:chExt cx="9383449" cy="6036416"/>
          </a:xfrm>
        </p:grpSpPr>
        <p:grpSp>
          <p:nvGrpSpPr>
            <p:cNvPr id="511" name="Google Shape;511;p38"/>
            <p:cNvGrpSpPr/>
            <p:nvPr/>
          </p:nvGrpSpPr>
          <p:grpSpPr>
            <a:xfrm>
              <a:off x="27428" y="3971329"/>
              <a:ext cx="8825797" cy="2881787"/>
              <a:chOff x="27428" y="3971329"/>
              <a:chExt cx="8825797" cy="2881787"/>
            </a:xfrm>
          </p:grpSpPr>
          <p:pic>
            <p:nvPicPr>
              <p:cNvPr id="512" name="Google Shape;512;p38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27428" y="6447780"/>
                <a:ext cx="1313589" cy="40533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513" name="Google Shape;513;p38"/>
              <p:cNvSpPr txBox="1"/>
              <p:nvPr/>
            </p:nvSpPr>
            <p:spPr>
              <a:xfrm>
                <a:off x="8346825" y="3971329"/>
                <a:ext cx="506400" cy="155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b="1" i="0" lang="en-US" sz="800" u="none" cap="none" strike="noStrike">
                    <a:solidFill>
                      <a:srgbClr val="FFFFFF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rPr>
                  <a:t>BI Tools</a:t>
                </a:r>
                <a:endParaRPr b="1" i="0" sz="800" u="none" cap="none" strike="noStrike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</p:grpSp>
        <p:grpSp>
          <p:nvGrpSpPr>
            <p:cNvPr id="514" name="Google Shape;514;p38"/>
            <p:cNvGrpSpPr/>
            <p:nvPr/>
          </p:nvGrpSpPr>
          <p:grpSpPr>
            <a:xfrm>
              <a:off x="-72884" y="816700"/>
              <a:ext cx="9383449" cy="5995729"/>
              <a:chOff x="-72884" y="816700"/>
              <a:chExt cx="9383449" cy="5995729"/>
            </a:xfrm>
          </p:grpSpPr>
          <p:cxnSp>
            <p:nvCxnSpPr>
              <p:cNvPr id="515" name="Google Shape;515;p38"/>
              <p:cNvCxnSpPr/>
              <p:nvPr/>
            </p:nvCxnSpPr>
            <p:spPr>
              <a:xfrm>
                <a:off x="2130700" y="2141664"/>
                <a:ext cx="1228800" cy="1086300"/>
              </a:xfrm>
              <a:prstGeom prst="bentConnector3">
                <a:avLst>
                  <a:gd fmla="val 50000" name="adj1"/>
                </a:avLst>
              </a:prstGeom>
              <a:noFill/>
              <a:ln cap="flat" cmpd="sng" w="12700">
                <a:solidFill>
                  <a:srgbClr val="FFFFFF"/>
                </a:solidFill>
                <a:prstDash val="lgDash"/>
                <a:round/>
                <a:headEnd len="sm" w="sm" type="none"/>
                <a:tailEnd len="med" w="med" type="triangle"/>
              </a:ln>
              <a:effectLst>
                <a:outerShdw blurRad="40000" rotWithShape="0" dir="5400000" dist="20000">
                  <a:srgbClr val="000000">
                    <a:alpha val="37647"/>
                  </a:srgbClr>
                </a:outerShdw>
              </a:effectLst>
            </p:spPr>
          </p:cxnSp>
          <p:cxnSp>
            <p:nvCxnSpPr>
              <p:cNvPr id="516" name="Google Shape;516;p38"/>
              <p:cNvCxnSpPr/>
              <p:nvPr/>
            </p:nvCxnSpPr>
            <p:spPr>
              <a:xfrm flipH="1" rot="10800000">
                <a:off x="5874775" y="3731433"/>
                <a:ext cx="2467586" cy="6489"/>
              </a:xfrm>
              <a:prstGeom prst="straightConnector1">
                <a:avLst/>
              </a:prstGeom>
              <a:noFill/>
              <a:ln cap="flat" cmpd="sng" w="12700">
                <a:solidFill>
                  <a:srgbClr val="FFFFFF"/>
                </a:solidFill>
                <a:prstDash val="lgDash"/>
                <a:round/>
                <a:headEnd len="sm" w="sm" type="none"/>
                <a:tailEnd len="med" w="med" type="triangle"/>
              </a:ln>
              <a:effectLst>
                <a:outerShdw blurRad="40000" rotWithShape="0" dir="5400000" dist="20000">
                  <a:srgbClr val="000000">
                    <a:alpha val="37647"/>
                  </a:srgbClr>
                </a:outerShdw>
              </a:effectLst>
            </p:spPr>
          </p:cxnSp>
          <p:sp>
            <p:nvSpPr>
              <p:cNvPr id="517" name="Google Shape;517;p38"/>
              <p:cNvSpPr/>
              <p:nvPr/>
            </p:nvSpPr>
            <p:spPr>
              <a:xfrm>
                <a:off x="1137275" y="1223275"/>
                <a:ext cx="6840300" cy="4310700"/>
              </a:xfrm>
              <a:prstGeom prst="rect">
                <a:avLst/>
              </a:prstGeom>
              <a:noFill/>
              <a:ln cap="flat" cmpd="sng" w="12700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457200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cxnSp>
            <p:nvCxnSpPr>
              <p:cNvPr id="518" name="Google Shape;518;p38"/>
              <p:cNvCxnSpPr>
                <a:endCxn id="519" idx="1"/>
              </p:cNvCxnSpPr>
              <p:nvPr/>
            </p:nvCxnSpPr>
            <p:spPr>
              <a:xfrm>
                <a:off x="5508264" y="4041092"/>
                <a:ext cx="977400" cy="418500"/>
              </a:xfrm>
              <a:prstGeom prst="bentConnector3">
                <a:avLst>
                  <a:gd fmla="val -433" name="adj1"/>
                </a:avLst>
              </a:prstGeom>
              <a:noFill/>
              <a:ln cap="flat" cmpd="sng" w="12700">
                <a:solidFill>
                  <a:srgbClr val="FF0000"/>
                </a:solidFill>
                <a:prstDash val="lgDash"/>
                <a:round/>
                <a:headEnd len="sm" w="sm" type="none"/>
                <a:tailEnd len="med" w="med" type="triangle"/>
              </a:ln>
              <a:effectLst>
                <a:outerShdw blurRad="40000" rotWithShape="0" dir="5400000" dist="20000">
                  <a:srgbClr val="000000">
                    <a:alpha val="37647"/>
                  </a:srgbClr>
                </a:outerShdw>
              </a:effectLst>
            </p:spPr>
          </p:cxnSp>
          <p:cxnSp>
            <p:nvCxnSpPr>
              <p:cNvPr id="520" name="Google Shape;520;p38"/>
              <p:cNvCxnSpPr/>
              <p:nvPr/>
            </p:nvCxnSpPr>
            <p:spPr>
              <a:xfrm>
                <a:off x="5874775" y="2925214"/>
                <a:ext cx="560576" cy="0"/>
              </a:xfrm>
              <a:prstGeom prst="straightConnector1">
                <a:avLst/>
              </a:prstGeom>
              <a:noFill/>
              <a:ln cap="flat" cmpd="sng" w="12700">
                <a:solidFill>
                  <a:srgbClr val="FF0000"/>
                </a:solidFill>
                <a:prstDash val="lgDash"/>
                <a:round/>
                <a:headEnd len="sm" w="sm" type="none"/>
                <a:tailEnd len="med" w="med" type="triangle"/>
              </a:ln>
              <a:effectLst>
                <a:outerShdw blurRad="40000" rotWithShape="0" dir="5400000" dist="20000">
                  <a:srgbClr val="000000">
                    <a:alpha val="37647"/>
                  </a:srgbClr>
                </a:outerShdw>
              </a:effectLst>
            </p:spPr>
          </p:cxnSp>
          <p:sp>
            <p:nvSpPr>
              <p:cNvPr id="521" name="Google Shape;521;p38"/>
              <p:cNvSpPr/>
              <p:nvPr/>
            </p:nvSpPr>
            <p:spPr>
              <a:xfrm>
                <a:off x="248232" y="3857236"/>
                <a:ext cx="585000" cy="14085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509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2" name="Google Shape;522;p38"/>
              <p:cNvSpPr/>
              <p:nvPr/>
            </p:nvSpPr>
            <p:spPr>
              <a:xfrm>
                <a:off x="246889" y="1411236"/>
                <a:ext cx="585000" cy="2135352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3" name="Google Shape;523;p38"/>
              <p:cNvSpPr txBox="1"/>
              <p:nvPr/>
            </p:nvSpPr>
            <p:spPr>
              <a:xfrm>
                <a:off x="151496" y="1223273"/>
                <a:ext cx="820200" cy="15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b="1" i="0" lang="en-US" sz="800" u="none" cap="none" strike="noStrike">
                    <a:solidFill>
                      <a:srgbClr val="FFFFFF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rPr>
                  <a:t>Streaming Data</a:t>
                </a:r>
                <a:endParaRPr b="1" i="0" sz="1400" u="none" cap="none" strike="noStrike">
                  <a:solidFill>
                    <a:srgbClr val="FFFFFF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524" name="Google Shape;524;p38"/>
              <p:cNvSpPr/>
              <p:nvPr/>
            </p:nvSpPr>
            <p:spPr>
              <a:xfrm>
                <a:off x="3359500" y="2413943"/>
                <a:ext cx="2517300" cy="1621800"/>
              </a:xfrm>
              <a:prstGeom prst="rect">
                <a:avLst/>
              </a:prstGeom>
              <a:noFill/>
              <a:ln cap="flat" cmpd="sng" w="28575">
                <a:solidFill>
                  <a:srgbClr val="EC541B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5" name="Google Shape;525;p38"/>
              <p:cNvSpPr txBox="1"/>
              <p:nvPr/>
            </p:nvSpPr>
            <p:spPr>
              <a:xfrm>
                <a:off x="6108160" y="4723202"/>
                <a:ext cx="1169062" cy="1877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b="1" i="0" lang="en-US" sz="800" u="none" cap="none" strike="noStrike">
                    <a:solidFill>
                      <a:srgbClr val="FFFFFF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rPr>
                  <a:t>Amazon Redshift</a:t>
                </a:r>
                <a:endParaRPr b="0" i="0" sz="1400" u="none" cap="none" strike="noStrike">
                  <a:solidFill>
                    <a:srgbClr val="FFFFFF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526" name="Google Shape;526;p38"/>
              <p:cNvSpPr txBox="1"/>
              <p:nvPr/>
            </p:nvSpPr>
            <p:spPr>
              <a:xfrm>
                <a:off x="1532788" y="2354610"/>
                <a:ext cx="1113963" cy="23258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b="1" i="0" lang="en-US" sz="800" u="none" cap="none" strike="noStrike">
                    <a:solidFill>
                      <a:srgbClr val="FFFFFF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rPr>
                  <a:t>Amazon  Kinesis</a:t>
                </a:r>
                <a:endParaRPr b="0" i="0" sz="1400" u="none" cap="none" strike="noStrike">
                  <a:solidFill>
                    <a:srgbClr val="FFFFFF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527" name="Google Shape;527;p38"/>
              <p:cNvSpPr txBox="1"/>
              <p:nvPr/>
            </p:nvSpPr>
            <p:spPr>
              <a:xfrm>
                <a:off x="242394" y="2706340"/>
                <a:ext cx="596700" cy="258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b="0" i="0" lang="en-US" sz="800" u="none" cap="none" strike="noStrike">
                    <a:solidFill>
                      <a:srgbClr val="FFFFFF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rPr>
                  <a:t>Messages</a:t>
                </a:r>
                <a:endParaRPr b="0" i="0" sz="1400" u="none" cap="none" strike="noStrike">
                  <a:solidFill>
                    <a:srgbClr val="FFFFFF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528" name="Google Shape;528;p38"/>
              <p:cNvSpPr txBox="1"/>
              <p:nvPr/>
            </p:nvSpPr>
            <p:spPr>
              <a:xfrm>
                <a:off x="246894" y="3273312"/>
                <a:ext cx="585000" cy="130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b="0" i="0" lang="en-US" sz="800" u="none" cap="none" strike="noStrike">
                    <a:solidFill>
                      <a:srgbClr val="FFFFFF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rPr>
                  <a:t>Amazon 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b="0" i="0" lang="en-US" sz="800" u="none" cap="none" strike="noStrike">
                    <a:solidFill>
                      <a:srgbClr val="FFFFFF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rPr>
                  <a:t>API Gateway</a:t>
                </a:r>
                <a:endParaRPr b="0" i="0" sz="1400" u="none" cap="none" strike="noStrike">
                  <a:solidFill>
                    <a:srgbClr val="FFFFFF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pic>
            <p:nvPicPr>
              <p:cNvPr id="529" name="Google Shape;529;p38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392238" y="3999694"/>
                <a:ext cx="393192" cy="393192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530" name="Google Shape;530;p38"/>
              <p:cNvSpPr txBox="1"/>
              <p:nvPr/>
            </p:nvSpPr>
            <p:spPr>
              <a:xfrm>
                <a:off x="254589" y="4403492"/>
                <a:ext cx="585000" cy="12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b="0" i="0" lang="en-US" sz="800" u="none" cap="none" strike="noStrike">
                    <a:solidFill>
                      <a:srgbClr val="FFFFFF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rPr>
                  <a:t>Files</a:t>
                </a:r>
                <a:endParaRPr b="0" i="0" sz="800" u="none" cap="none" strike="noStrike">
                  <a:solidFill>
                    <a:srgbClr val="FFFFFF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531" name="Google Shape;531;p38"/>
              <p:cNvSpPr txBox="1"/>
              <p:nvPr/>
            </p:nvSpPr>
            <p:spPr>
              <a:xfrm>
                <a:off x="223989" y="4951263"/>
                <a:ext cx="646200" cy="215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b="0" i="0" lang="en-US" sz="800" u="none" cap="none" strike="noStrike">
                    <a:solidFill>
                      <a:srgbClr val="FFFFFF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rPr>
                  <a:t>Data store</a:t>
                </a:r>
                <a:endParaRPr b="0" i="0" sz="1400" u="none" cap="none" strike="noStrike">
                  <a:solidFill>
                    <a:srgbClr val="FFFFFF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pic>
            <p:nvPicPr>
              <p:cNvPr id="532" name="Google Shape;532;p38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354739" y="4613766"/>
                <a:ext cx="393192" cy="393192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533" name="Google Shape;533;p38"/>
              <p:cNvSpPr txBox="1"/>
              <p:nvPr/>
            </p:nvSpPr>
            <p:spPr>
              <a:xfrm>
                <a:off x="6628625" y="2050382"/>
                <a:ext cx="897600" cy="3020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b="1" i="0" lang="en-US" sz="800" u="none" cap="none" strike="noStrike">
                    <a:solidFill>
                      <a:srgbClr val="FFFFFF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rPr>
                  <a:t>Amazon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b="1" i="0" lang="en-US" sz="800" u="none" cap="none" strike="noStrike">
                    <a:solidFill>
                      <a:srgbClr val="FFFFFF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rPr>
                  <a:t>SageMaker</a:t>
                </a:r>
                <a:endParaRPr b="1" i="0" sz="800" u="none" cap="none" strike="noStrike">
                  <a:solidFill>
                    <a:srgbClr val="FFFFFF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cxnSp>
            <p:nvCxnSpPr>
              <p:cNvPr id="534" name="Google Shape;534;p38"/>
              <p:cNvCxnSpPr>
                <a:endCxn id="535" idx="1"/>
              </p:cNvCxnSpPr>
              <p:nvPr/>
            </p:nvCxnSpPr>
            <p:spPr>
              <a:xfrm>
                <a:off x="870174" y="2101117"/>
                <a:ext cx="1023000" cy="4200"/>
              </a:xfrm>
              <a:prstGeom prst="straightConnector1">
                <a:avLst/>
              </a:prstGeom>
              <a:noFill/>
              <a:ln cap="flat" cmpd="sng" w="12700">
                <a:solidFill>
                  <a:srgbClr val="FFFFFF"/>
                </a:solidFill>
                <a:prstDash val="lgDash"/>
                <a:round/>
                <a:headEnd len="sm" w="sm" type="none"/>
                <a:tailEnd len="med" w="med" type="triangle"/>
              </a:ln>
              <a:effectLst>
                <a:outerShdw blurRad="40000" rotWithShape="0" dir="5400000" dist="20000">
                  <a:srgbClr val="000000">
                    <a:alpha val="37647"/>
                  </a:srgbClr>
                </a:outerShdw>
              </a:effectLst>
            </p:spPr>
          </p:cxnSp>
          <p:grpSp>
            <p:nvGrpSpPr>
              <p:cNvPr id="536" name="Google Shape;536;p38"/>
              <p:cNvGrpSpPr/>
              <p:nvPr/>
            </p:nvGrpSpPr>
            <p:grpSpPr>
              <a:xfrm>
                <a:off x="8333342" y="2085872"/>
                <a:ext cx="585012" cy="377997"/>
                <a:chOff x="8119948" y="2060458"/>
                <a:chExt cx="646708" cy="377997"/>
              </a:xfrm>
            </p:grpSpPr>
            <p:sp>
              <p:nvSpPr>
                <p:cNvPr id="537" name="Google Shape;537;p38"/>
                <p:cNvSpPr/>
                <p:nvPr/>
              </p:nvSpPr>
              <p:spPr>
                <a:xfrm>
                  <a:off x="8193928" y="2266828"/>
                  <a:ext cx="88939" cy="166763"/>
                </a:xfrm>
                <a:custGeom>
                  <a:rect b="b" l="l" r="r" t="t"/>
                  <a:pathLst>
                    <a:path extrusionOk="0" h="101840" w="54314">
                      <a:moveTo>
                        <a:pt x="54654" y="5092"/>
                      </a:moveTo>
                      <a:lnTo>
                        <a:pt x="5092" y="5092"/>
                      </a:lnTo>
                      <a:lnTo>
                        <a:pt x="5092" y="98106"/>
                      </a:lnTo>
                      <a:lnTo>
                        <a:pt x="54654" y="98106"/>
                      </a:lnTo>
                      <a:lnTo>
                        <a:pt x="54654" y="5092"/>
                      </a:lnTo>
                      <a:close/>
                      <a:moveTo>
                        <a:pt x="22744" y="64838"/>
                      </a:moveTo>
                      <a:lnTo>
                        <a:pt x="36323" y="64838"/>
                      </a:lnTo>
                      <a:lnTo>
                        <a:pt x="36323" y="78417"/>
                      </a:lnTo>
                      <a:lnTo>
                        <a:pt x="22744" y="78417"/>
                      </a:lnTo>
                      <a:lnTo>
                        <a:pt x="22744" y="64838"/>
                      </a:lnTo>
                      <a:close/>
                    </a:path>
                  </a:pathLst>
                </a:custGeom>
                <a:solidFill>
                  <a:srgbClr val="00B0F0"/>
                </a:solidFill>
                <a:ln cap="flat" cmpd="sng" w="9525">
                  <a:solidFill>
                    <a:srgbClr val="00B0F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Quattrocento Sans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endParaRPr>
                </a:p>
              </p:txBody>
            </p:sp>
            <p:sp>
              <p:nvSpPr>
                <p:cNvPr id="538" name="Google Shape;538;p38"/>
                <p:cNvSpPr/>
                <p:nvPr/>
              </p:nvSpPr>
              <p:spPr>
                <a:xfrm>
                  <a:off x="8119948" y="2060458"/>
                  <a:ext cx="503626" cy="377997"/>
                </a:xfrm>
                <a:custGeom>
                  <a:rect b="b" l="l" r="r" t="t"/>
                  <a:pathLst>
                    <a:path extrusionOk="0" h="230838" w="307558">
                      <a:moveTo>
                        <a:pt x="194176" y="177202"/>
                      </a:moveTo>
                      <a:lnTo>
                        <a:pt x="194176" y="110667"/>
                      </a:lnTo>
                      <a:cubicBezTo>
                        <a:pt x="194176" y="107272"/>
                        <a:pt x="194855" y="104556"/>
                        <a:pt x="196212" y="101840"/>
                      </a:cubicBezTo>
                      <a:cubicBezTo>
                        <a:pt x="197570" y="99125"/>
                        <a:pt x="198928" y="97088"/>
                        <a:pt x="201644" y="95051"/>
                      </a:cubicBezTo>
                      <a:cubicBezTo>
                        <a:pt x="203681" y="93014"/>
                        <a:pt x="206396" y="91656"/>
                        <a:pt x="209112" y="90299"/>
                      </a:cubicBezTo>
                      <a:cubicBezTo>
                        <a:pt x="211828" y="88941"/>
                        <a:pt x="214544" y="88941"/>
                        <a:pt x="217938" y="88941"/>
                      </a:cubicBezTo>
                      <a:lnTo>
                        <a:pt x="307558" y="88941"/>
                      </a:lnTo>
                      <a:lnTo>
                        <a:pt x="307558" y="0"/>
                      </a:lnTo>
                      <a:lnTo>
                        <a:pt x="0" y="0"/>
                      </a:lnTo>
                      <a:lnTo>
                        <a:pt x="0" y="177202"/>
                      </a:lnTo>
                      <a:lnTo>
                        <a:pt x="34626" y="177202"/>
                      </a:lnTo>
                      <a:lnTo>
                        <a:pt x="34626" y="129677"/>
                      </a:lnTo>
                      <a:cubicBezTo>
                        <a:pt x="34626" y="127640"/>
                        <a:pt x="35305" y="125603"/>
                        <a:pt x="35984" y="124245"/>
                      </a:cubicBezTo>
                      <a:cubicBezTo>
                        <a:pt x="36662" y="122887"/>
                        <a:pt x="37341" y="120851"/>
                        <a:pt x="38699" y="119493"/>
                      </a:cubicBezTo>
                      <a:cubicBezTo>
                        <a:pt x="40057" y="118135"/>
                        <a:pt x="41415" y="117456"/>
                        <a:pt x="43452" y="116098"/>
                      </a:cubicBezTo>
                      <a:cubicBezTo>
                        <a:pt x="45489" y="115419"/>
                        <a:pt x="46847" y="114740"/>
                        <a:pt x="48883" y="114740"/>
                      </a:cubicBezTo>
                      <a:lnTo>
                        <a:pt x="101161" y="114740"/>
                      </a:lnTo>
                      <a:cubicBezTo>
                        <a:pt x="103198" y="114740"/>
                        <a:pt x="105235" y="115419"/>
                        <a:pt x="106593" y="116098"/>
                      </a:cubicBezTo>
                      <a:cubicBezTo>
                        <a:pt x="107951" y="116777"/>
                        <a:pt x="109988" y="118135"/>
                        <a:pt x="111345" y="119493"/>
                      </a:cubicBezTo>
                      <a:cubicBezTo>
                        <a:pt x="112703" y="120851"/>
                        <a:pt x="113382" y="122208"/>
                        <a:pt x="114061" y="124245"/>
                      </a:cubicBezTo>
                      <a:cubicBezTo>
                        <a:pt x="114740" y="126282"/>
                        <a:pt x="115419" y="127640"/>
                        <a:pt x="115419" y="129677"/>
                      </a:cubicBezTo>
                      <a:lnTo>
                        <a:pt x="115419" y="176523"/>
                      </a:lnTo>
                      <a:lnTo>
                        <a:pt x="135108" y="176523"/>
                      </a:lnTo>
                      <a:lnTo>
                        <a:pt x="135108" y="203681"/>
                      </a:lnTo>
                      <a:lnTo>
                        <a:pt x="115419" y="203681"/>
                      </a:lnTo>
                      <a:lnTo>
                        <a:pt x="115419" y="224049"/>
                      </a:lnTo>
                      <a:cubicBezTo>
                        <a:pt x="115419" y="226086"/>
                        <a:pt x="114740" y="228122"/>
                        <a:pt x="114061" y="229480"/>
                      </a:cubicBezTo>
                      <a:cubicBezTo>
                        <a:pt x="114061" y="230159"/>
                        <a:pt x="113382" y="230159"/>
                        <a:pt x="113382" y="230838"/>
                      </a:cubicBezTo>
                      <a:lnTo>
                        <a:pt x="200965" y="230838"/>
                      </a:lnTo>
                      <a:cubicBezTo>
                        <a:pt x="198928" y="228801"/>
                        <a:pt x="197570" y="227444"/>
                        <a:pt x="196212" y="224728"/>
                      </a:cubicBezTo>
                      <a:cubicBezTo>
                        <a:pt x="194855" y="222012"/>
                        <a:pt x="194176" y="219296"/>
                        <a:pt x="194176" y="215902"/>
                      </a:cubicBezTo>
                      <a:lnTo>
                        <a:pt x="194176" y="204360"/>
                      </a:lnTo>
                      <a:lnTo>
                        <a:pt x="161587" y="204360"/>
                      </a:lnTo>
                      <a:lnTo>
                        <a:pt x="161587" y="177202"/>
                      </a:lnTo>
                      <a:lnTo>
                        <a:pt x="194176" y="177202"/>
                      </a:lnTo>
                      <a:close/>
                    </a:path>
                  </a:pathLst>
                </a:custGeom>
                <a:solidFill>
                  <a:srgbClr val="00B0F0"/>
                </a:solidFill>
                <a:ln cap="flat" cmpd="sng" w="9525">
                  <a:solidFill>
                    <a:srgbClr val="00B0F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Quattrocento Sans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endParaRPr>
                </a:p>
              </p:txBody>
            </p:sp>
            <p:sp>
              <p:nvSpPr>
                <p:cNvPr id="539" name="Google Shape;539;p38"/>
                <p:cNvSpPr/>
                <p:nvPr/>
              </p:nvSpPr>
              <p:spPr>
                <a:xfrm>
                  <a:off x="8455366" y="2223440"/>
                  <a:ext cx="311290" cy="211233"/>
                </a:xfrm>
                <a:custGeom>
                  <a:rect b="b" l="l" r="r" t="t"/>
                  <a:pathLst>
                    <a:path extrusionOk="0" h="128997" w="190101">
                      <a:moveTo>
                        <a:pt x="7129" y="121869"/>
                      </a:moveTo>
                      <a:cubicBezTo>
                        <a:pt x="7808" y="122548"/>
                        <a:pt x="8487" y="123227"/>
                        <a:pt x="9845" y="123227"/>
                      </a:cubicBezTo>
                      <a:cubicBezTo>
                        <a:pt x="11202" y="123906"/>
                        <a:pt x="11881" y="123906"/>
                        <a:pt x="13239" y="123906"/>
                      </a:cubicBezTo>
                      <a:lnTo>
                        <a:pt x="182973" y="123906"/>
                      </a:lnTo>
                      <a:cubicBezTo>
                        <a:pt x="184331" y="123906"/>
                        <a:pt x="185010" y="123906"/>
                        <a:pt x="186368" y="123227"/>
                      </a:cubicBezTo>
                      <a:cubicBezTo>
                        <a:pt x="187726" y="122548"/>
                        <a:pt x="188405" y="122548"/>
                        <a:pt x="189084" y="121869"/>
                      </a:cubicBezTo>
                      <a:cubicBezTo>
                        <a:pt x="189762" y="121190"/>
                        <a:pt x="190442" y="120511"/>
                        <a:pt x="190442" y="119832"/>
                      </a:cubicBezTo>
                      <a:cubicBezTo>
                        <a:pt x="190442" y="119153"/>
                        <a:pt x="191120" y="118474"/>
                        <a:pt x="191120" y="117796"/>
                      </a:cubicBezTo>
                      <a:lnTo>
                        <a:pt x="191120" y="11203"/>
                      </a:lnTo>
                      <a:cubicBezTo>
                        <a:pt x="191120" y="10524"/>
                        <a:pt x="191120" y="9845"/>
                        <a:pt x="190442" y="9166"/>
                      </a:cubicBezTo>
                      <a:cubicBezTo>
                        <a:pt x="189762" y="8487"/>
                        <a:pt x="189762" y="7808"/>
                        <a:pt x="189084" y="7129"/>
                      </a:cubicBezTo>
                      <a:cubicBezTo>
                        <a:pt x="188405" y="6450"/>
                        <a:pt x="187726" y="5771"/>
                        <a:pt x="186368" y="5771"/>
                      </a:cubicBezTo>
                      <a:cubicBezTo>
                        <a:pt x="185689" y="5092"/>
                        <a:pt x="184331" y="5092"/>
                        <a:pt x="182973" y="5092"/>
                      </a:cubicBezTo>
                      <a:lnTo>
                        <a:pt x="13239" y="5092"/>
                      </a:lnTo>
                      <a:cubicBezTo>
                        <a:pt x="11881" y="5092"/>
                        <a:pt x="11202" y="5092"/>
                        <a:pt x="9845" y="5771"/>
                      </a:cubicBezTo>
                      <a:cubicBezTo>
                        <a:pt x="9166" y="6450"/>
                        <a:pt x="7808" y="6450"/>
                        <a:pt x="7129" y="7129"/>
                      </a:cubicBezTo>
                      <a:cubicBezTo>
                        <a:pt x="6450" y="7808"/>
                        <a:pt x="5771" y="8487"/>
                        <a:pt x="5771" y="9166"/>
                      </a:cubicBezTo>
                      <a:cubicBezTo>
                        <a:pt x="5771" y="9845"/>
                        <a:pt x="5092" y="10524"/>
                        <a:pt x="5092" y="11203"/>
                      </a:cubicBezTo>
                      <a:lnTo>
                        <a:pt x="5092" y="117796"/>
                      </a:lnTo>
                      <a:cubicBezTo>
                        <a:pt x="5092" y="118474"/>
                        <a:pt x="5092" y="119153"/>
                        <a:pt x="5771" y="119832"/>
                      </a:cubicBezTo>
                      <a:cubicBezTo>
                        <a:pt x="5771" y="120511"/>
                        <a:pt x="6450" y="121190"/>
                        <a:pt x="7129" y="121869"/>
                      </a:cubicBezTo>
                      <a:moveTo>
                        <a:pt x="82491" y="89959"/>
                      </a:moveTo>
                      <a:lnTo>
                        <a:pt x="113722" y="89959"/>
                      </a:lnTo>
                      <a:lnTo>
                        <a:pt x="113722" y="110327"/>
                      </a:lnTo>
                      <a:lnTo>
                        <a:pt x="82491" y="110327"/>
                      </a:lnTo>
                      <a:lnTo>
                        <a:pt x="82491" y="89959"/>
                      </a:lnTo>
                      <a:close/>
                    </a:path>
                  </a:pathLst>
                </a:custGeom>
                <a:solidFill>
                  <a:srgbClr val="00B0F0"/>
                </a:solidFill>
                <a:ln cap="flat" cmpd="sng" w="9525">
                  <a:solidFill>
                    <a:srgbClr val="00B0F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Quattrocento Sans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endParaRPr>
                </a:p>
              </p:txBody>
            </p:sp>
          </p:grpSp>
          <p:sp>
            <p:nvSpPr>
              <p:cNvPr id="540" name="Google Shape;540;p38"/>
              <p:cNvSpPr txBox="1"/>
              <p:nvPr/>
            </p:nvSpPr>
            <p:spPr>
              <a:xfrm>
                <a:off x="7860365" y="2479491"/>
                <a:ext cx="1450200" cy="215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b="1" i="0" lang="en-US" sz="800" u="none" cap="none" strike="noStrike">
                    <a:solidFill>
                      <a:srgbClr val="FFFFFF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rPr>
                  <a:t>Applications</a:t>
                </a:r>
                <a:endParaRPr b="0" i="0" sz="1400" u="none" cap="none" strike="noStrike">
                  <a:solidFill>
                    <a:srgbClr val="FFFFFF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541" name="Google Shape;541;p38"/>
              <p:cNvSpPr/>
              <p:nvPr/>
            </p:nvSpPr>
            <p:spPr>
              <a:xfrm>
                <a:off x="4154630" y="2836588"/>
                <a:ext cx="3000" cy="3000"/>
              </a:xfrm>
              <a:custGeom>
                <a:rect b="b" l="l" r="r" t="t"/>
                <a:pathLst>
                  <a:path extrusionOk="0" h="4379" w="4379">
                    <a:moveTo>
                      <a:pt x="4098" y="2312"/>
                    </a:moveTo>
                    <a:cubicBezTo>
                      <a:pt x="4536" y="3939"/>
                      <a:pt x="3910" y="4314"/>
                      <a:pt x="2346" y="4377"/>
                    </a:cubicBezTo>
                    <a:cubicBezTo>
                      <a:pt x="657" y="4440"/>
                      <a:pt x="469" y="3814"/>
                      <a:pt x="469" y="2375"/>
                    </a:cubicBezTo>
                    <a:cubicBezTo>
                      <a:pt x="469" y="1061"/>
                      <a:pt x="594" y="310"/>
                      <a:pt x="2221" y="498"/>
                    </a:cubicBezTo>
                    <a:cubicBezTo>
                      <a:pt x="3598" y="623"/>
                      <a:pt x="4724" y="498"/>
                      <a:pt x="4098" y="2312"/>
                    </a:cubicBezTo>
                    <a:close/>
                  </a:path>
                </a:pathLst>
              </a:custGeom>
              <a:solidFill>
                <a:srgbClr val="403C3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Quattrocento Sans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505050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542" name="Google Shape;542;p38"/>
              <p:cNvSpPr txBox="1"/>
              <p:nvPr/>
            </p:nvSpPr>
            <p:spPr>
              <a:xfrm>
                <a:off x="6502243" y="3275767"/>
                <a:ext cx="573131" cy="14397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b="0" i="0" lang="en-US" sz="800" u="none" cap="none" strike="noStrike">
                    <a:solidFill>
                      <a:srgbClr val="FFFFFF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rPr>
                  <a:t>Amazon 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b="0" i="0" lang="en-US" sz="800" u="none" cap="none" strike="noStrike">
                    <a:solidFill>
                      <a:srgbClr val="FFFFFF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rPr>
                  <a:t>RDS</a:t>
                </a:r>
                <a:endParaRPr b="0" i="0" sz="1400" u="none" cap="none" strike="noStrike">
                  <a:solidFill>
                    <a:srgbClr val="FFFFFF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543" name="Google Shape;543;p38"/>
              <p:cNvSpPr txBox="1"/>
              <p:nvPr/>
            </p:nvSpPr>
            <p:spPr>
              <a:xfrm>
                <a:off x="6638150" y="1295777"/>
                <a:ext cx="897600" cy="215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b="1" i="0" lang="en-US" sz="800" u="none" cap="none" strike="noStrike">
                    <a:solidFill>
                      <a:srgbClr val="FFFFFF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rPr>
                  <a:t>Model Serving</a:t>
                </a:r>
                <a:endParaRPr b="1" i="0" sz="800" u="none" cap="none" strike="noStrike">
                  <a:solidFill>
                    <a:srgbClr val="FFFFFF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cxnSp>
            <p:nvCxnSpPr>
              <p:cNvPr id="544" name="Google Shape;544;p38"/>
              <p:cNvCxnSpPr>
                <a:stCxn id="519" idx="3"/>
              </p:cNvCxnSpPr>
              <p:nvPr/>
            </p:nvCxnSpPr>
            <p:spPr>
              <a:xfrm flipH="1" rot="10800000">
                <a:off x="6878856" y="4142792"/>
                <a:ext cx="1602000" cy="316800"/>
              </a:xfrm>
              <a:prstGeom prst="bentConnector3">
                <a:avLst>
                  <a:gd fmla="val 100201" name="adj1"/>
                </a:avLst>
              </a:prstGeom>
              <a:noFill/>
              <a:ln cap="flat" cmpd="sng" w="12700">
                <a:solidFill>
                  <a:srgbClr val="FFFFFF"/>
                </a:solidFill>
                <a:prstDash val="lgDash"/>
                <a:round/>
                <a:headEnd len="sm" w="sm" type="none"/>
                <a:tailEnd len="med" w="med" type="triangle"/>
              </a:ln>
              <a:effectLst>
                <a:outerShdw blurRad="40000" rotWithShape="0" dir="5400000" dist="20000">
                  <a:srgbClr val="000000">
                    <a:alpha val="37647"/>
                  </a:srgbClr>
                </a:outerShdw>
              </a:effectLst>
            </p:spPr>
          </p:cxnSp>
          <p:sp>
            <p:nvSpPr>
              <p:cNvPr id="545" name="Google Shape;545;p38"/>
              <p:cNvSpPr txBox="1"/>
              <p:nvPr/>
            </p:nvSpPr>
            <p:spPr>
              <a:xfrm>
                <a:off x="248239" y="3670646"/>
                <a:ext cx="585000" cy="165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b="1" i="0" lang="en-US" sz="800" u="none" cap="none" strike="noStrike">
                    <a:solidFill>
                      <a:srgbClr val="FFFFFF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rPr>
                  <a:t>Batch Data</a:t>
                </a:r>
                <a:endParaRPr b="1" i="0" sz="1400" u="none" cap="none" strike="noStrike">
                  <a:solidFill>
                    <a:srgbClr val="FFFFFF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546" name="Google Shape;546;p38"/>
              <p:cNvSpPr txBox="1"/>
              <p:nvPr/>
            </p:nvSpPr>
            <p:spPr>
              <a:xfrm>
                <a:off x="1760494" y="4608091"/>
                <a:ext cx="731400" cy="15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b="1" i="0" lang="en-US" sz="800" u="none" cap="none" strike="noStrike">
                    <a:solidFill>
                      <a:srgbClr val="FFFFFF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rPr>
                  <a:t>Amazon S3</a:t>
                </a:r>
                <a:endParaRPr b="0" i="0" sz="1400" u="none" cap="none" strike="noStrike">
                  <a:solidFill>
                    <a:srgbClr val="FFFFFF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547" name="Google Shape;547;p38"/>
              <p:cNvSpPr txBox="1"/>
              <p:nvPr/>
            </p:nvSpPr>
            <p:spPr>
              <a:xfrm>
                <a:off x="1370601" y="820825"/>
                <a:ext cx="1450200" cy="285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-US" sz="1400" u="none" cap="none" strike="noStrike">
                    <a:solidFill>
                      <a:srgbClr val="FFFFFF"/>
                    </a:solidFill>
                    <a:latin typeface="Source Sans Pro SemiBold"/>
                    <a:ea typeface="Source Sans Pro SemiBold"/>
                    <a:cs typeface="Source Sans Pro SemiBold"/>
                    <a:sym typeface="Source Sans Pro SemiBold"/>
                  </a:rPr>
                  <a:t>Data Ingestion</a:t>
                </a:r>
                <a:endParaRPr b="0" i="0" sz="1400" u="none" cap="none" strike="noStrike">
                  <a:solidFill>
                    <a:srgbClr val="FFFFFF"/>
                  </a:solidFill>
                  <a:latin typeface="Source Sans Pro SemiBold"/>
                  <a:ea typeface="Source Sans Pro SemiBold"/>
                  <a:cs typeface="Source Sans Pro SemiBold"/>
                  <a:sym typeface="Source Sans Pro SemiBold"/>
                </a:endParaRPr>
              </a:p>
            </p:txBody>
          </p:sp>
          <p:sp>
            <p:nvSpPr>
              <p:cNvPr id="548" name="Google Shape;548;p38"/>
              <p:cNvSpPr txBox="1"/>
              <p:nvPr/>
            </p:nvSpPr>
            <p:spPr>
              <a:xfrm>
                <a:off x="3883272" y="6556829"/>
                <a:ext cx="1497000" cy="255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-US" sz="1400" u="none" cap="none" strike="noStrike">
                    <a:solidFill>
                      <a:srgbClr val="FFFFFF"/>
                    </a:solidFill>
                    <a:latin typeface="Source Sans Pro SemiBold"/>
                    <a:ea typeface="Source Sans Pro SemiBold"/>
                    <a:cs typeface="Source Sans Pro SemiBold"/>
                    <a:sym typeface="Source Sans Pro SemiBold"/>
                  </a:rPr>
                  <a:t>AWS Services</a:t>
                </a:r>
                <a:endParaRPr b="0" i="0" sz="1400" u="none" cap="none" strike="noStrike">
                  <a:solidFill>
                    <a:srgbClr val="FFFFFF"/>
                  </a:solidFill>
                  <a:latin typeface="Source Sans Pro SemiBold"/>
                  <a:ea typeface="Source Sans Pro SemiBold"/>
                  <a:cs typeface="Source Sans Pro SemiBold"/>
                  <a:sym typeface="Source Sans Pro SemiBold"/>
                </a:endParaRPr>
              </a:p>
            </p:txBody>
          </p:sp>
          <p:sp>
            <p:nvSpPr>
              <p:cNvPr id="549" name="Google Shape;549;p38"/>
              <p:cNvSpPr txBox="1"/>
              <p:nvPr/>
            </p:nvSpPr>
            <p:spPr>
              <a:xfrm>
                <a:off x="6435351" y="831700"/>
                <a:ext cx="1303200" cy="285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-US" sz="1400" u="none" cap="none" strike="noStrike">
                    <a:solidFill>
                      <a:srgbClr val="FFFFFF"/>
                    </a:solidFill>
                    <a:latin typeface="Source Sans Pro SemiBold"/>
                    <a:ea typeface="Source Sans Pro SemiBold"/>
                    <a:cs typeface="Source Sans Pro SemiBold"/>
                    <a:sym typeface="Source Sans Pro SemiBold"/>
                  </a:rPr>
                  <a:t>Serving Layer</a:t>
                </a:r>
                <a:endParaRPr b="0" i="0" sz="1400" u="none" cap="none" strike="noStrike">
                  <a:solidFill>
                    <a:srgbClr val="FFFFFF"/>
                  </a:solidFill>
                  <a:latin typeface="Source Sans Pro SemiBold"/>
                  <a:ea typeface="Source Sans Pro SemiBold"/>
                  <a:cs typeface="Source Sans Pro SemiBold"/>
                  <a:sym typeface="Source Sans Pro SemiBold"/>
                </a:endParaRPr>
              </a:p>
            </p:txBody>
          </p:sp>
          <p:sp>
            <p:nvSpPr>
              <p:cNvPr id="550" name="Google Shape;550;p38"/>
              <p:cNvSpPr txBox="1"/>
              <p:nvPr/>
            </p:nvSpPr>
            <p:spPr>
              <a:xfrm>
                <a:off x="3793441" y="831700"/>
                <a:ext cx="1497000" cy="255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-US" sz="1400" u="none" cap="none" strike="noStrike">
                    <a:solidFill>
                      <a:srgbClr val="FFFFFF"/>
                    </a:solidFill>
                    <a:latin typeface="Source Sans Pro SemiBold"/>
                    <a:ea typeface="Source Sans Pro SemiBold"/>
                    <a:cs typeface="Source Sans Pro SemiBold"/>
                    <a:sym typeface="Source Sans Pro SemiBold"/>
                  </a:rPr>
                  <a:t>Data Engineering</a:t>
                </a:r>
                <a:endParaRPr b="0" i="0" sz="1400" u="none" cap="none" strike="noStrike">
                  <a:solidFill>
                    <a:srgbClr val="FFFFFF"/>
                  </a:solidFill>
                  <a:latin typeface="Source Sans Pro SemiBold"/>
                  <a:ea typeface="Source Sans Pro SemiBold"/>
                  <a:cs typeface="Source Sans Pro SemiBold"/>
                  <a:sym typeface="Source Sans Pro SemiBold"/>
                </a:endParaRPr>
              </a:p>
            </p:txBody>
          </p:sp>
          <p:pic>
            <p:nvPicPr>
              <p:cNvPr id="551" name="Google Shape;551;p38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6552089" y="2748977"/>
                <a:ext cx="393192" cy="39319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19" name="Google Shape;519;p38"/>
              <p:cNvPicPr preferRelativeResize="0"/>
              <p:nvPr/>
            </p:nvPicPr>
            <p:blipFill rotWithShape="1">
              <a:blip r:embed="rId7">
                <a:alphaModFix/>
              </a:blip>
              <a:srcRect b="0" l="0" r="0" t="0"/>
              <a:stretch/>
            </p:blipFill>
            <p:spPr>
              <a:xfrm>
                <a:off x="6485664" y="4262996"/>
                <a:ext cx="393192" cy="39319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52" name="Google Shape;552;p38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5227846" y="2979478"/>
                <a:ext cx="210231" cy="210231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553" name="Google Shape;553;p38"/>
              <p:cNvSpPr txBox="1"/>
              <p:nvPr/>
            </p:nvSpPr>
            <p:spPr>
              <a:xfrm>
                <a:off x="5443332" y="3015214"/>
                <a:ext cx="457989" cy="13161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b="1" i="0" lang="en-US" sz="800" u="none" cap="none" strike="noStrike">
                    <a:solidFill>
                      <a:srgbClr val="FFFFFF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rPr>
                  <a:t>Spot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b="1" i="0" lang="en-US" sz="800" u="none" cap="none" strike="noStrike">
                    <a:solidFill>
                      <a:srgbClr val="FFFFFF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rPr>
                  <a:t>instance</a:t>
                </a:r>
                <a:endParaRPr b="0" i="0" sz="1400" u="none" cap="none" strike="noStrike">
                  <a:solidFill>
                    <a:srgbClr val="FFFFFF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pic>
            <p:nvPicPr>
              <p:cNvPr id="535" name="Google Shape;535;p38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>
                <a:off x="1893174" y="1908721"/>
                <a:ext cx="393192" cy="39319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54" name="Google Shape;554;p38"/>
              <p:cNvPicPr preferRelativeResize="0"/>
              <p:nvPr/>
            </p:nvPicPr>
            <p:blipFill rotWithShape="1">
              <a:blip r:embed="rId10">
                <a:alphaModFix/>
              </a:blip>
              <a:srcRect b="0" l="0" r="0" t="0"/>
              <a:stretch/>
            </p:blipFill>
            <p:spPr>
              <a:xfrm>
                <a:off x="1897186" y="4135628"/>
                <a:ext cx="393192" cy="39319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55" name="Google Shape;555;p38"/>
              <p:cNvPicPr preferRelativeResize="0"/>
              <p:nvPr/>
            </p:nvPicPr>
            <p:blipFill rotWithShape="1">
              <a:blip r:embed="rId11">
                <a:alphaModFix/>
              </a:blip>
              <a:srcRect b="0" l="0" r="0" t="0"/>
              <a:stretch/>
            </p:blipFill>
            <p:spPr>
              <a:xfrm>
                <a:off x="343164" y="2858811"/>
                <a:ext cx="395160" cy="39516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56" name="Google Shape;556;p38"/>
              <p:cNvPicPr preferRelativeResize="0"/>
              <p:nvPr/>
            </p:nvPicPr>
            <p:blipFill rotWithShape="1">
              <a:blip r:embed="rId12">
                <a:alphaModFix/>
              </a:blip>
              <a:srcRect b="0" l="0" r="0" t="0"/>
              <a:stretch/>
            </p:blipFill>
            <p:spPr>
              <a:xfrm>
                <a:off x="6863829" y="1626173"/>
                <a:ext cx="393192" cy="393192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557" name="Google Shape;557;p38"/>
              <p:cNvSpPr txBox="1"/>
              <p:nvPr/>
            </p:nvSpPr>
            <p:spPr>
              <a:xfrm>
                <a:off x="8104650" y="816700"/>
                <a:ext cx="846300" cy="285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-US" sz="1400" u="none" cap="none" strike="noStrike">
                    <a:solidFill>
                      <a:srgbClr val="FFFFFF"/>
                    </a:solidFill>
                    <a:latin typeface="Source Sans Pro SemiBold"/>
                    <a:ea typeface="Source Sans Pro SemiBold"/>
                    <a:cs typeface="Source Sans Pro SemiBold"/>
                    <a:sym typeface="Source Sans Pro SemiBold"/>
                  </a:rPr>
                  <a:t>Analytics</a:t>
                </a:r>
                <a:endParaRPr b="0" i="0" sz="1400" u="none" cap="none" strike="noStrike">
                  <a:solidFill>
                    <a:srgbClr val="FFFFFF"/>
                  </a:solidFill>
                  <a:latin typeface="Source Sans Pro SemiBold"/>
                  <a:ea typeface="Source Sans Pro SemiBold"/>
                  <a:cs typeface="Source Sans Pro SemiBold"/>
                  <a:sym typeface="Source Sans Pro SemiBold"/>
                </a:endParaRPr>
              </a:p>
            </p:txBody>
          </p:sp>
          <p:sp>
            <p:nvSpPr>
              <p:cNvPr id="558" name="Google Shape;558;p38"/>
              <p:cNvSpPr txBox="1"/>
              <p:nvPr/>
            </p:nvSpPr>
            <p:spPr>
              <a:xfrm>
                <a:off x="5440515" y="3372846"/>
                <a:ext cx="462615" cy="25778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b="1" i="0" lang="en-US" sz="800" u="none" cap="none" strike="noStrike">
                    <a:solidFill>
                      <a:srgbClr val="FFFFFF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rPr>
                  <a:t>G3 instance</a:t>
                </a:r>
                <a:endParaRPr b="0" i="0" sz="1400" u="none" cap="none" strike="noStrike">
                  <a:solidFill>
                    <a:srgbClr val="FFFFFF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pic>
            <p:nvPicPr>
              <p:cNvPr id="559" name="Google Shape;559;p38"/>
              <p:cNvPicPr preferRelativeResize="0"/>
              <p:nvPr/>
            </p:nvPicPr>
            <p:blipFill rotWithShape="1">
              <a:blip r:embed="rId13">
                <a:alphaModFix/>
              </a:blip>
              <a:srcRect b="0" l="0" r="0" t="0"/>
              <a:stretch/>
            </p:blipFill>
            <p:spPr>
              <a:xfrm>
                <a:off x="5235079" y="3398496"/>
                <a:ext cx="210231" cy="21023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60" name="Google Shape;560;p38"/>
              <p:cNvPicPr preferRelativeResize="0"/>
              <p:nvPr/>
            </p:nvPicPr>
            <p:blipFill rotWithShape="1">
              <a:blip r:embed="rId14">
                <a:alphaModFix/>
              </a:blip>
              <a:srcRect b="0" l="0" r="0" t="0"/>
              <a:stretch/>
            </p:blipFill>
            <p:spPr>
              <a:xfrm>
                <a:off x="337726" y="2293899"/>
                <a:ext cx="393192" cy="39319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61" name="Google Shape;561;p38"/>
              <p:cNvPicPr preferRelativeResize="0"/>
              <p:nvPr/>
            </p:nvPicPr>
            <p:blipFill rotWithShape="1">
              <a:blip r:embed="rId15">
                <a:alphaModFix/>
              </a:blip>
              <a:srcRect b="0" l="0" r="0" t="0"/>
              <a:stretch/>
            </p:blipFill>
            <p:spPr>
              <a:xfrm>
                <a:off x="4899924" y="2555837"/>
                <a:ext cx="763851" cy="294325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562" name="Google Shape;562;p38"/>
              <p:cNvCxnSpPr/>
              <p:nvPr/>
            </p:nvCxnSpPr>
            <p:spPr>
              <a:xfrm flipH="1">
                <a:off x="4618150" y="5533975"/>
                <a:ext cx="1875" cy="354502"/>
              </a:xfrm>
              <a:prstGeom prst="straightConnector1">
                <a:avLst/>
              </a:prstGeom>
              <a:noFill/>
              <a:ln cap="flat" cmpd="sng" w="12700">
                <a:solidFill>
                  <a:srgbClr val="FFFFFF"/>
                </a:solidFill>
                <a:prstDash val="lgDash"/>
                <a:round/>
                <a:headEnd len="med" w="med" type="triangle"/>
                <a:tailEnd len="med" w="med" type="triangle"/>
              </a:ln>
              <a:effectLst>
                <a:outerShdw blurRad="40000" rotWithShape="0" dir="5400000" dist="20000">
                  <a:srgbClr val="000000">
                    <a:alpha val="36862"/>
                  </a:srgbClr>
                </a:outerShdw>
              </a:effectLst>
            </p:spPr>
          </p:cxnSp>
          <p:sp>
            <p:nvSpPr>
              <p:cNvPr id="563" name="Google Shape;563;p38"/>
              <p:cNvSpPr txBox="1"/>
              <p:nvPr/>
            </p:nvSpPr>
            <p:spPr>
              <a:xfrm>
                <a:off x="2995072" y="5192258"/>
                <a:ext cx="1087200" cy="215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b="1" i="0" lang="en-US" sz="800" u="none" cap="none" strike="noStrike">
                    <a:solidFill>
                      <a:srgbClr val="FFFFFF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rPr>
                  <a:t>Amazon S3 Glacier</a:t>
                </a:r>
                <a:endParaRPr b="0" i="0" sz="1400" u="none" cap="none" strike="noStrike">
                  <a:solidFill>
                    <a:srgbClr val="FFFFFF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pic>
            <p:nvPicPr>
              <p:cNvPr id="564" name="Google Shape;564;p38"/>
              <p:cNvPicPr preferRelativeResize="0"/>
              <p:nvPr/>
            </p:nvPicPr>
            <p:blipFill rotWithShape="1">
              <a:blip r:embed="rId16">
                <a:alphaModFix/>
              </a:blip>
              <a:srcRect b="0" l="0" r="0" t="0"/>
              <a:stretch/>
            </p:blipFill>
            <p:spPr>
              <a:xfrm>
                <a:off x="3309690" y="4755220"/>
                <a:ext cx="393192" cy="39319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65" name="Google Shape;565;p38"/>
              <p:cNvPicPr preferRelativeResize="0"/>
              <p:nvPr/>
            </p:nvPicPr>
            <p:blipFill rotWithShape="1">
              <a:blip r:embed="rId10">
                <a:alphaModFix/>
              </a:blip>
              <a:srcRect b="0" l="0" r="0" t="0"/>
              <a:stretch/>
            </p:blipFill>
            <p:spPr>
              <a:xfrm>
                <a:off x="4424686" y="4755132"/>
                <a:ext cx="393192" cy="393192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566" name="Google Shape;566;p38"/>
              <p:cNvSpPr txBox="1"/>
              <p:nvPr/>
            </p:nvSpPr>
            <p:spPr>
              <a:xfrm>
                <a:off x="4250098" y="5230562"/>
                <a:ext cx="731400" cy="15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b="1" i="0" lang="en-US" sz="800" u="none" cap="none" strike="noStrike">
                    <a:solidFill>
                      <a:srgbClr val="FFFFFF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rPr>
                  <a:t>Amazon S3</a:t>
                </a:r>
                <a:endParaRPr b="0" i="0" sz="1400" u="none" cap="none" strike="noStrike">
                  <a:solidFill>
                    <a:srgbClr val="FFFFFF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grpSp>
            <p:nvGrpSpPr>
              <p:cNvPr id="567" name="Google Shape;567;p38"/>
              <p:cNvGrpSpPr/>
              <p:nvPr/>
            </p:nvGrpSpPr>
            <p:grpSpPr>
              <a:xfrm>
                <a:off x="5631492" y="2331047"/>
                <a:ext cx="329100" cy="329100"/>
                <a:chOff x="5483842" y="2133754"/>
                <a:chExt cx="329100" cy="329100"/>
              </a:xfrm>
            </p:grpSpPr>
            <p:sp>
              <p:nvSpPr>
                <p:cNvPr id="568" name="Google Shape;568;p38"/>
                <p:cNvSpPr/>
                <p:nvPr/>
              </p:nvSpPr>
              <p:spPr>
                <a:xfrm>
                  <a:off x="5483842" y="2133754"/>
                  <a:ext cx="329100" cy="329100"/>
                </a:xfrm>
                <a:prstGeom prst="ellipse">
                  <a:avLst/>
                </a:prstGeom>
                <a:solidFill>
                  <a:srgbClr val="F8F8F8"/>
                </a:solidFill>
                <a:ln cap="flat" cmpd="sng" w="19050">
                  <a:solidFill>
                    <a:srgbClr val="BFBFB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900"/>
                    <a:buFont typeface="Quattrocento Sans"/>
                    <a:buNone/>
                  </a:pPr>
                  <a:r>
                    <a:t/>
                  </a:r>
                  <a:endParaRPr b="0" i="0" sz="900" u="none" cap="none" strike="noStrike">
                    <a:solidFill>
                      <a:srgbClr val="505050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  <p:pic>
              <p:nvPicPr>
                <p:cNvPr id="569" name="Google Shape;569;p38"/>
                <p:cNvPicPr preferRelativeResize="0"/>
                <p:nvPr/>
              </p:nvPicPr>
              <p:blipFill rotWithShape="1">
                <a:blip r:embed="rId17">
                  <a:alphaModFix/>
                </a:blip>
                <a:srcRect b="1689" l="0" r="0" t="-1689"/>
                <a:stretch/>
              </p:blipFill>
              <p:spPr>
                <a:xfrm>
                  <a:off x="5509514" y="2134922"/>
                  <a:ext cx="281695" cy="28169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cxnSp>
            <p:nvCxnSpPr>
              <p:cNvPr id="570" name="Google Shape;570;p38"/>
              <p:cNvCxnSpPr>
                <a:stCxn id="564" idx="3"/>
                <a:endCxn id="565" idx="1"/>
              </p:cNvCxnSpPr>
              <p:nvPr/>
            </p:nvCxnSpPr>
            <p:spPr>
              <a:xfrm>
                <a:off x="3702882" y="4951816"/>
                <a:ext cx="721800" cy="0"/>
              </a:xfrm>
              <a:prstGeom prst="straightConnector1">
                <a:avLst/>
              </a:prstGeom>
              <a:noFill/>
              <a:ln cap="flat" cmpd="sng" w="12700">
                <a:solidFill>
                  <a:srgbClr val="FF0000"/>
                </a:solidFill>
                <a:prstDash val="lgDash"/>
                <a:round/>
                <a:headEnd len="med" w="med" type="triangle"/>
                <a:tailEnd len="med" w="med" type="triangle"/>
              </a:ln>
              <a:effectLst>
                <a:outerShdw blurRad="40000" rotWithShape="0" dir="5400000" dist="20000">
                  <a:srgbClr val="000000">
                    <a:alpha val="37647"/>
                  </a:srgbClr>
                </a:outerShdw>
              </a:effectLst>
            </p:spPr>
          </p:cxnSp>
          <p:cxnSp>
            <p:nvCxnSpPr>
              <p:cNvPr id="571" name="Google Shape;571;p38"/>
              <p:cNvCxnSpPr>
                <a:stCxn id="546" idx="2"/>
                <a:endCxn id="564" idx="1"/>
              </p:cNvCxnSpPr>
              <p:nvPr/>
            </p:nvCxnSpPr>
            <p:spPr>
              <a:xfrm flipH="1" rot="-5400000">
                <a:off x="2623894" y="4266091"/>
                <a:ext cx="188100" cy="1183500"/>
              </a:xfrm>
              <a:prstGeom prst="bentConnector2">
                <a:avLst/>
              </a:prstGeom>
              <a:noFill/>
              <a:ln cap="flat" cmpd="sng" w="12700">
                <a:solidFill>
                  <a:srgbClr val="FF0000"/>
                </a:solidFill>
                <a:prstDash val="lgDash"/>
                <a:round/>
                <a:headEnd len="med" w="med" type="triangle"/>
                <a:tailEnd len="med" w="med" type="triangle"/>
              </a:ln>
              <a:effectLst>
                <a:outerShdw blurRad="40000" rotWithShape="0" dir="5400000" dist="20000">
                  <a:srgbClr val="000000">
                    <a:alpha val="37647"/>
                  </a:srgbClr>
                </a:outerShdw>
              </a:effectLst>
            </p:spPr>
          </p:cxnSp>
          <p:cxnSp>
            <p:nvCxnSpPr>
              <p:cNvPr id="572" name="Google Shape;572;p38"/>
              <p:cNvCxnSpPr>
                <a:stCxn id="524" idx="0"/>
              </p:cNvCxnSpPr>
              <p:nvPr/>
            </p:nvCxnSpPr>
            <p:spPr>
              <a:xfrm rot="-5400000">
                <a:off x="5408350" y="1041143"/>
                <a:ext cx="582600" cy="2163000"/>
              </a:xfrm>
              <a:prstGeom prst="bentConnector2">
                <a:avLst/>
              </a:prstGeom>
              <a:noFill/>
              <a:ln cap="flat" cmpd="sng" w="12700">
                <a:solidFill>
                  <a:srgbClr val="FFFFFF"/>
                </a:solidFill>
                <a:prstDash val="lgDash"/>
                <a:round/>
                <a:headEnd len="sm" w="sm" type="none"/>
                <a:tailEnd len="med" w="med" type="triangle"/>
              </a:ln>
              <a:effectLst>
                <a:outerShdw blurRad="40000" rotWithShape="0" dir="5400000" dist="20000">
                  <a:srgbClr val="000000">
                    <a:alpha val="37647"/>
                  </a:srgbClr>
                </a:outerShdw>
              </a:effectLst>
            </p:spPr>
          </p:cxnSp>
          <p:cxnSp>
            <p:nvCxnSpPr>
              <p:cNvPr id="573" name="Google Shape;573;p38"/>
              <p:cNvCxnSpPr/>
              <p:nvPr/>
            </p:nvCxnSpPr>
            <p:spPr>
              <a:xfrm>
                <a:off x="832374" y="4392258"/>
                <a:ext cx="1060800" cy="0"/>
              </a:xfrm>
              <a:prstGeom prst="straightConnector1">
                <a:avLst/>
              </a:prstGeom>
              <a:noFill/>
              <a:ln cap="flat" cmpd="sng" w="12700">
                <a:solidFill>
                  <a:srgbClr val="FF0000"/>
                </a:solidFill>
                <a:prstDash val="lgDash"/>
                <a:round/>
                <a:headEnd len="sm" w="sm" type="none"/>
                <a:tailEnd len="med" w="med" type="triangle"/>
              </a:ln>
              <a:effectLst>
                <a:outerShdw blurRad="40000" rotWithShape="0" dir="5400000" dist="20000">
                  <a:srgbClr val="000000">
                    <a:alpha val="37647"/>
                  </a:srgbClr>
                </a:outerShdw>
              </a:effectLst>
            </p:spPr>
          </p:cxnSp>
          <p:cxnSp>
            <p:nvCxnSpPr>
              <p:cNvPr id="574" name="Google Shape;574;p38"/>
              <p:cNvCxnSpPr>
                <a:stCxn id="565" idx="0"/>
                <a:endCxn id="524" idx="2"/>
              </p:cNvCxnSpPr>
              <p:nvPr/>
            </p:nvCxnSpPr>
            <p:spPr>
              <a:xfrm rot="10800000">
                <a:off x="4618282" y="4035732"/>
                <a:ext cx="3000" cy="719400"/>
              </a:xfrm>
              <a:prstGeom prst="straightConnector1">
                <a:avLst/>
              </a:prstGeom>
              <a:noFill/>
              <a:ln cap="flat" cmpd="sng" w="12700">
                <a:solidFill>
                  <a:srgbClr val="FF0000"/>
                </a:solidFill>
                <a:prstDash val="lgDash"/>
                <a:round/>
                <a:headEnd len="med" w="med" type="triangle"/>
                <a:tailEnd len="med" w="med" type="triangle"/>
              </a:ln>
              <a:effectLst>
                <a:outerShdw blurRad="40000" rotWithShape="0" dir="5400000" dist="20000">
                  <a:srgbClr val="000000">
                    <a:alpha val="36862"/>
                  </a:srgbClr>
                </a:outerShdw>
              </a:effectLst>
            </p:spPr>
          </p:cxnSp>
          <p:grpSp>
            <p:nvGrpSpPr>
              <p:cNvPr id="575" name="Google Shape;575;p38"/>
              <p:cNvGrpSpPr/>
              <p:nvPr/>
            </p:nvGrpSpPr>
            <p:grpSpPr>
              <a:xfrm>
                <a:off x="7044569" y="2754235"/>
                <a:ext cx="775819" cy="787002"/>
                <a:chOff x="7044569" y="2684563"/>
                <a:chExt cx="775819" cy="787002"/>
              </a:xfrm>
            </p:grpSpPr>
            <p:sp>
              <p:nvSpPr>
                <p:cNvPr id="576" name="Google Shape;576;p38"/>
                <p:cNvSpPr txBox="1"/>
                <p:nvPr/>
              </p:nvSpPr>
              <p:spPr>
                <a:xfrm>
                  <a:off x="7044569" y="3133011"/>
                  <a:ext cx="775819" cy="33855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0" i="0" lang="en-US" sz="800" u="none" cap="none" strike="noStrike">
                      <a:solidFill>
                        <a:schemeClr val="lt1"/>
                      </a:solidFill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Amazon</a:t>
                  </a:r>
                  <a:endParaRPr/>
                </a:p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0" i="0" lang="en-US" sz="800" u="none" cap="none" strike="noStrike">
                      <a:solidFill>
                        <a:schemeClr val="lt1"/>
                      </a:solidFill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DynamoDB</a:t>
                  </a:r>
                  <a:endParaRPr b="0" i="0" sz="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pic>
              <p:nvPicPr>
                <p:cNvPr id="577" name="Google Shape;577;p38"/>
                <p:cNvPicPr preferRelativeResize="0"/>
                <p:nvPr/>
              </p:nvPicPr>
              <p:blipFill rotWithShape="1">
                <a:blip r:embed="rId18">
                  <a:alphaModFix/>
                </a:blip>
                <a:srcRect b="0" l="0" r="0" t="0"/>
                <a:stretch/>
              </p:blipFill>
              <p:spPr>
                <a:xfrm>
                  <a:off x="7199465" y="2684563"/>
                  <a:ext cx="393192" cy="393192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sp>
            <p:nvSpPr>
              <p:cNvPr id="578" name="Google Shape;578;p38"/>
              <p:cNvSpPr/>
              <p:nvPr/>
            </p:nvSpPr>
            <p:spPr>
              <a:xfrm>
                <a:off x="6489250" y="2488412"/>
                <a:ext cx="1247631" cy="106226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509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9" name="Google Shape;579;p38"/>
              <p:cNvSpPr txBox="1"/>
              <p:nvPr/>
            </p:nvSpPr>
            <p:spPr>
              <a:xfrm>
                <a:off x="6659481" y="2458365"/>
                <a:ext cx="897600" cy="215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b="1" i="0" lang="en-US" sz="800" u="none" cap="none" strike="noStrike">
                    <a:solidFill>
                      <a:srgbClr val="FFFFFF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rPr>
                  <a:t>Operational Databases</a:t>
                </a:r>
                <a:endParaRPr b="1" i="0" sz="800" u="none" cap="none" strike="noStrike">
                  <a:solidFill>
                    <a:srgbClr val="FFFFFF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cxnSp>
            <p:nvCxnSpPr>
              <p:cNvPr id="580" name="Google Shape;580;p38"/>
              <p:cNvCxnSpPr>
                <a:endCxn id="540" idx="2"/>
              </p:cNvCxnSpPr>
              <p:nvPr/>
            </p:nvCxnSpPr>
            <p:spPr>
              <a:xfrm flipH="1" rot="10800000">
                <a:off x="7753565" y="2694891"/>
                <a:ext cx="831900" cy="320700"/>
              </a:xfrm>
              <a:prstGeom prst="bentConnector2">
                <a:avLst/>
              </a:prstGeom>
              <a:noFill/>
              <a:ln cap="flat" cmpd="sng" w="12700">
                <a:solidFill>
                  <a:srgbClr val="FFFFFF"/>
                </a:solidFill>
                <a:prstDash val="lgDash"/>
                <a:round/>
                <a:headEnd len="sm" w="sm" type="none"/>
                <a:tailEnd len="med" w="med" type="triangle"/>
              </a:ln>
              <a:effectLst>
                <a:outerShdw blurRad="40000" rotWithShape="0" dir="5400000" dist="20000">
                  <a:srgbClr val="000000">
                    <a:alpha val="37647"/>
                  </a:srgbClr>
                </a:outerShdw>
              </a:effectLst>
            </p:spPr>
          </p:cxnSp>
          <p:cxnSp>
            <p:nvCxnSpPr>
              <p:cNvPr id="581" name="Google Shape;581;p38"/>
              <p:cNvCxnSpPr/>
              <p:nvPr/>
            </p:nvCxnSpPr>
            <p:spPr>
              <a:xfrm>
                <a:off x="7326385" y="1824399"/>
                <a:ext cx="1258873" cy="230837"/>
              </a:xfrm>
              <a:prstGeom prst="bentConnector3">
                <a:avLst>
                  <a:gd fmla="val 99455" name="adj1"/>
                </a:avLst>
              </a:prstGeom>
              <a:noFill/>
              <a:ln cap="flat" cmpd="sng" w="12700">
                <a:solidFill>
                  <a:srgbClr val="FFFFFF"/>
                </a:solidFill>
                <a:prstDash val="lgDash"/>
                <a:round/>
                <a:headEnd len="sm" w="sm" type="none"/>
                <a:tailEnd len="med" w="med" type="triangle"/>
              </a:ln>
              <a:effectLst>
                <a:outerShdw blurRad="40000" rotWithShape="0" dir="5400000" dist="20000">
                  <a:srgbClr val="000000">
                    <a:alpha val="37647"/>
                  </a:srgbClr>
                </a:outerShdw>
              </a:effectLst>
            </p:spPr>
          </p:cxnSp>
          <p:pic>
            <p:nvPicPr>
              <p:cNvPr descr="https://lh5.googleusercontent.com/g9w2SRI7WX50TjhYgJ4qj8q5EknMUkXoZpBzMrC4Qfn2PKKygKCzsfbQ4NEF6iKWq2Ux_F-F285WNh27BpLaB89m0oAhtcqMn0mi_gFb4n3lHPDDr9ox1YBlu57vhqgaDiS-O14kev4" id="582" name="Google Shape;582;p38"/>
              <p:cNvPicPr preferRelativeResize="0"/>
              <p:nvPr/>
            </p:nvPicPr>
            <p:blipFill rotWithShape="1">
              <a:blip r:embed="rId19">
                <a:alphaModFix/>
              </a:blip>
              <a:srcRect b="0" l="0" r="0" t="0"/>
              <a:stretch/>
            </p:blipFill>
            <p:spPr>
              <a:xfrm>
                <a:off x="3508169" y="2547757"/>
                <a:ext cx="547535" cy="425982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583" name="Google Shape;583;p38"/>
              <p:cNvCxnSpPr/>
              <p:nvPr/>
            </p:nvCxnSpPr>
            <p:spPr>
              <a:xfrm>
                <a:off x="7750120" y="3143721"/>
                <a:ext cx="828622" cy="360861"/>
              </a:xfrm>
              <a:prstGeom prst="bentConnector2">
                <a:avLst/>
              </a:prstGeom>
              <a:noFill/>
              <a:ln cap="flat" cmpd="sng" w="12700">
                <a:solidFill>
                  <a:srgbClr val="FFFFFF"/>
                </a:solidFill>
                <a:prstDash val="lgDash"/>
                <a:round/>
                <a:headEnd len="sm" w="sm" type="none"/>
                <a:tailEnd len="med" w="med" type="triangle"/>
              </a:ln>
              <a:effectLst>
                <a:outerShdw blurRad="40000" rotWithShape="0" dir="5400000" dist="20000">
                  <a:srgbClr val="000000">
                    <a:alpha val="37647"/>
                  </a:srgbClr>
                </a:outerShdw>
              </a:effectLst>
            </p:spPr>
          </p:cxnSp>
          <p:sp>
            <p:nvSpPr>
              <p:cNvPr id="584" name="Google Shape;584;p38"/>
              <p:cNvSpPr txBox="1"/>
              <p:nvPr/>
            </p:nvSpPr>
            <p:spPr>
              <a:xfrm>
                <a:off x="-72884" y="1932975"/>
                <a:ext cx="1204768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800" u="none" cap="none" strike="noStrike">
                    <a:solidFill>
                      <a:schemeClr val="lt1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rPr>
                  <a:t>AWS 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800" u="none" cap="none" strike="noStrike">
                    <a:solidFill>
                      <a:schemeClr val="lt1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rPr>
                  <a:t>IoT Events </a:t>
                </a:r>
                <a:endParaRPr/>
              </a:p>
            </p:txBody>
          </p:sp>
          <p:pic>
            <p:nvPicPr>
              <p:cNvPr id="585" name="Google Shape;585;p38"/>
              <p:cNvPicPr preferRelativeResize="0"/>
              <p:nvPr/>
            </p:nvPicPr>
            <p:blipFill rotWithShape="1">
              <a:blip r:embed="rId20">
                <a:alphaModFix/>
              </a:blip>
              <a:srcRect b="0" l="0" r="0" t="0"/>
              <a:stretch/>
            </p:blipFill>
            <p:spPr>
              <a:xfrm>
                <a:off x="345132" y="1531622"/>
                <a:ext cx="393192" cy="39319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86" name="Google Shape;586;p38"/>
              <p:cNvPicPr preferRelativeResize="0"/>
              <p:nvPr/>
            </p:nvPicPr>
            <p:blipFill rotWithShape="1">
              <a:blip r:embed="rId21">
                <a:alphaModFix/>
              </a:blip>
              <a:srcRect b="0" l="0" r="0" t="0"/>
              <a:stretch/>
            </p:blipFill>
            <p:spPr>
              <a:xfrm>
                <a:off x="1147627" y="1229564"/>
                <a:ext cx="393192" cy="393192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587" name="Google Shape;587;p38"/>
              <p:cNvCxnSpPr/>
              <p:nvPr/>
            </p:nvCxnSpPr>
            <p:spPr>
              <a:xfrm flipH="1" rot="10800000">
                <a:off x="2355161" y="3224915"/>
                <a:ext cx="1004400" cy="1139700"/>
              </a:xfrm>
              <a:prstGeom prst="bentConnector3">
                <a:avLst>
                  <a:gd fmla="val 39338" name="adj1"/>
                </a:avLst>
              </a:prstGeom>
              <a:noFill/>
              <a:ln cap="flat" cmpd="sng" w="12700">
                <a:solidFill>
                  <a:srgbClr val="FF0000"/>
                </a:solidFill>
                <a:prstDash val="lgDash"/>
                <a:round/>
                <a:headEnd len="sm" w="sm" type="none"/>
                <a:tailEnd len="med" w="med" type="triangle"/>
              </a:ln>
              <a:effectLst>
                <a:outerShdw blurRad="40000" rotWithShape="0" dir="5400000" dist="20000">
                  <a:srgbClr val="000000">
                    <a:alpha val="37647"/>
                  </a:srgbClr>
                </a:outerShdw>
              </a:effectLst>
            </p:spPr>
          </p:cxnSp>
        </p:grpSp>
        <p:pic>
          <p:nvPicPr>
            <p:cNvPr id="588" name="Google Shape;588;p38"/>
            <p:cNvPicPr preferRelativeResize="0"/>
            <p:nvPr/>
          </p:nvPicPr>
          <p:blipFill rotWithShape="1">
            <a:blip r:embed="rId22">
              <a:alphaModFix/>
            </a:blip>
            <a:srcRect b="0" l="0" r="0" t="0"/>
            <a:stretch/>
          </p:blipFill>
          <p:spPr>
            <a:xfrm>
              <a:off x="8381435" y="4746768"/>
              <a:ext cx="393192" cy="39319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89" name="Google Shape;589;p38"/>
            <p:cNvSpPr txBox="1"/>
            <p:nvPr/>
          </p:nvSpPr>
          <p:spPr>
            <a:xfrm>
              <a:off x="8331481" y="5203916"/>
              <a:ext cx="506400" cy="15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1" i="0" lang="en-US" sz="800" u="none" cap="none" strike="noStrike">
                  <a:solidFill>
                    <a:srgbClr val="FFFFFF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Amazon</a:t>
              </a:r>
              <a:endParaRPr b="1" i="0" sz="8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1" i="0" lang="en-US" sz="800" u="none" cap="none" strike="noStrike">
                  <a:solidFill>
                    <a:srgbClr val="FFFFFF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Athena</a:t>
              </a:r>
              <a:endParaRPr b="1" i="0" sz="8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90" name="Google Shape;590;p38"/>
            <p:cNvSpPr txBox="1"/>
            <p:nvPr/>
          </p:nvSpPr>
          <p:spPr>
            <a:xfrm>
              <a:off x="4934916" y="5190754"/>
              <a:ext cx="627335" cy="21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1" i="0" lang="en-US" sz="800" u="none" cap="none" strike="noStrike">
                  <a:solidFill>
                    <a:srgbClr val="FFFFFF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AWS Glue</a:t>
              </a:r>
              <a:endParaRPr b="1" i="0" sz="8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pic>
          <p:nvPicPr>
            <p:cNvPr id="591" name="Google Shape;591;p38"/>
            <p:cNvPicPr preferRelativeResize="0"/>
            <p:nvPr/>
          </p:nvPicPr>
          <p:blipFill rotWithShape="1">
            <a:blip r:embed="rId23">
              <a:alphaModFix/>
            </a:blip>
            <a:srcRect b="0" l="0" r="0" t="0"/>
            <a:stretch/>
          </p:blipFill>
          <p:spPr>
            <a:xfrm>
              <a:off x="5040908" y="4758958"/>
              <a:ext cx="393192" cy="3911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ttps://lh6.googleusercontent.com/0lIpsavHl_ILJaMW3YiECqPMHGlNzTVWzD6m-oqSVh19A2czf_GFVdLHGzxHVNTvZXaupQeAq0OxppW7fH2bMMzn9XLQPHTUJ1AlMz5P_j447N9XBTMy64MYIS4KBk7NLskySJu4z9M" id="592" name="Google Shape;592;p38"/>
            <p:cNvPicPr preferRelativeResize="0"/>
            <p:nvPr/>
          </p:nvPicPr>
          <p:blipFill rotWithShape="1">
            <a:blip r:embed="rId24">
              <a:alphaModFix/>
            </a:blip>
            <a:srcRect b="0" l="0" r="0" t="0"/>
            <a:stretch/>
          </p:blipFill>
          <p:spPr>
            <a:xfrm>
              <a:off x="8323198" y="3466653"/>
              <a:ext cx="506512" cy="506512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593" name="Google Shape;593;p38"/>
            <p:cNvCxnSpPr/>
            <p:nvPr/>
          </p:nvCxnSpPr>
          <p:spPr>
            <a:xfrm rot="10800000">
              <a:off x="5226280" y="4042363"/>
              <a:ext cx="3132" cy="719389"/>
            </a:xfrm>
            <a:prstGeom prst="straightConnector1">
              <a:avLst/>
            </a:prstGeom>
            <a:noFill/>
            <a:ln cap="flat" cmpd="sng" w="12700">
              <a:solidFill>
                <a:srgbClr val="FF0000"/>
              </a:solidFill>
              <a:prstDash val="lgDash"/>
              <a:round/>
              <a:headEnd len="med" w="med" type="triangle"/>
              <a:tailEnd len="sm" w="sm" type="none"/>
            </a:ln>
            <a:effectLst>
              <a:outerShdw blurRad="40000" rotWithShape="0" dir="5400000" dist="20000">
                <a:srgbClr val="000000">
                  <a:alpha val="36862"/>
                </a:srgbClr>
              </a:outerShdw>
            </a:effectLst>
          </p:spPr>
        </p:cxnSp>
        <p:cxnSp>
          <p:nvCxnSpPr>
            <p:cNvPr id="594" name="Google Shape;594;p38"/>
            <p:cNvCxnSpPr>
              <a:stCxn id="591" idx="3"/>
              <a:endCxn id="588" idx="1"/>
            </p:cNvCxnSpPr>
            <p:nvPr/>
          </p:nvCxnSpPr>
          <p:spPr>
            <a:xfrm flipH="1" rot="10800000">
              <a:off x="5434100" y="4943438"/>
              <a:ext cx="2947200" cy="11100"/>
            </a:xfrm>
            <a:prstGeom prst="straightConnector1">
              <a:avLst/>
            </a:prstGeom>
            <a:noFill/>
            <a:ln cap="flat" cmpd="sng" w="12700">
              <a:solidFill>
                <a:srgbClr val="FFFFFF"/>
              </a:solidFill>
              <a:prstDash val="lgDash"/>
              <a:round/>
              <a:headEnd len="sm" w="sm" type="none"/>
              <a:tailEnd len="med" w="med" type="triangl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595" name="Google Shape;595;p38"/>
            <p:cNvCxnSpPr/>
            <p:nvPr/>
          </p:nvCxnSpPr>
          <p:spPr>
            <a:xfrm>
              <a:off x="8636761" y="4142759"/>
              <a:ext cx="54" cy="612373"/>
            </a:xfrm>
            <a:prstGeom prst="straightConnector1">
              <a:avLst/>
            </a:prstGeom>
            <a:noFill/>
            <a:ln cap="flat" cmpd="sng" w="12700">
              <a:solidFill>
                <a:srgbClr val="FFFFFF"/>
              </a:solidFill>
              <a:prstDash val="lgDash"/>
              <a:round/>
              <a:headEnd len="med" w="med" type="triangle"/>
              <a:tailEnd len="sm" w="sm" type="none"/>
            </a:ln>
            <a:effectLst>
              <a:outerShdw blurRad="40000" rotWithShape="0" dir="5400000" dist="20000">
                <a:srgbClr val="000000">
                  <a:alpha val="36862"/>
                </a:srgbClr>
              </a:outerShdw>
            </a:effectLst>
          </p:spPr>
        </p:cxnSp>
        <p:grpSp>
          <p:nvGrpSpPr>
            <p:cNvPr id="596" name="Google Shape;596;p38"/>
            <p:cNvGrpSpPr/>
            <p:nvPr/>
          </p:nvGrpSpPr>
          <p:grpSpPr>
            <a:xfrm>
              <a:off x="1575194" y="5934385"/>
              <a:ext cx="6092170" cy="597325"/>
              <a:chOff x="1768195" y="5904612"/>
              <a:chExt cx="6092170" cy="597325"/>
            </a:xfrm>
          </p:grpSpPr>
          <p:sp>
            <p:nvSpPr>
              <p:cNvPr id="597" name="Google Shape;597;p38"/>
              <p:cNvSpPr/>
              <p:nvPr/>
            </p:nvSpPr>
            <p:spPr>
              <a:xfrm>
                <a:off x="1768195" y="5904612"/>
                <a:ext cx="6092170" cy="58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50" spcFirstLastPara="1" rIns="68550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598" name="Google Shape;598;p38"/>
              <p:cNvGrpSpPr/>
              <p:nvPr/>
            </p:nvGrpSpPr>
            <p:grpSpPr>
              <a:xfrm>
                <a:off x="2756495" y="5964071"/>
                <a:ext cx="506400" cy="447858"/>
                <a:chOff x="2756495" y="5964071"/>
                <a:chExt cx="506400" cy="447858"/>
              </a:xfrm>
            </p:grpSpPr>
            <p:sp>
              <p:nvSpPr>
                <p:cNvPr id="599" name="Google Shape;599;p38"/>
                <p:cNvSpPr txBox="1"/>
                <p:nvPr/>
              </p:nvSpPr>
              <p:spPr>
                <a:xfrm>
                  <a:off x="2756495" y="6250529"/>
                  <a:ext cx="506400" cy="161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34275" lIns="68550" spcFirstLastPara="1" rIns="68550" wrap="square" tIns="3427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600"/>
                    <a:buFont typeface="Arial"/>
                    <a:buNone/>
                  </a:pPr>
                  <a:r>
                    <a:rPr b="0" i="0" lang="en-US" sz="600" u="none" cap="none" strike="noStrike">
                      <a:solidFill>
                        <a:srgbClr val="FFFFFF"/>
                      </a:solidFill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AWS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600"/>
                    <a:buFont typeface="Arial"/>
                    <a:buNone/>
                  </a:pPr>
                  <a:r>
                    <a:rPr b="0" i="0" lang="en-US" sz="600" u="none" cap="none" strike="noStrike">
                      <a:solidFill>
                        <a:srgbClr val="FFFFFF"/>
                      </a:solidFill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CloudTrail</a:t>
                  </a:r>
                  <a:endParaRPr b="0" i="0" sz="600" u="none" cap="none" strike="noStrike">
                    <a:solidFill>
                      <a:srgbClr val="FFFFFF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endParaRPr>
                </a:p>
              </p:txBody>
            </p:sp>
            <p:pic>
              <p:nvPicPr>
                <p:cNvPr id="600" name="Google Shape;600;p38"/>
                <p:cNvPicPr preferRelativeResize="0"/>
                <p:nvPr/>
              </p:nvPicPr>
              <p:blipFill rotWithShape="1">
                <a:blip r:embed="rId25">
                  <a:alphaModFix/>
                </a:blip>
                <a:srcRect b="0" l="0" r="0" t="0"/>
                <a:stretch/>
              </p:blipFill>
              <p:spPr>
                <a:xfrm>
                  <a:off x="2856881" y="5964071"/>
                  <a:ext cx="294894" cy="294894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601" name="Google Shape;601;p38"/>
              <p:cNvGrpSpPr/>
              <p:nvPr/>
            </p:nvGrpSpPr>
            <p:grpSpPr>
              <a:xfrm>
                <a:off x="3129675" y="5964070"/>
                <a:ext cx="596400" cy="448234"/>
                <a:chOff x="3129675" y="5964070"/>
                <a:chExt cx="596400" cy="448234"/>
              </a:xfrm>
            </p:grpSpPr>
            <p:sp>
              <p:nvSpPr>
                <p:cNvPr id="602" name="Google Shape;602;p38"/>
                <p:cNvSpPr txBox="1"/>
                <p:nvPr/>
              </p:nvSpPr>
              <p:spPr>
                <a:xfrm>
                  <a:off x="3129675" y="6250304"/>
                  <a:ext cx="596400" cy="162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34275" lIns="68550" spcFirstLastPara="1" rIns="68550" wrap="square" tIns="3427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600"/>
                    <a:buFont typeface="Arial"/>
                    <a:buNone/>
                  </a:pPr>
                  <a:r>
                    <a:rPr b="0" i="0" lang="en-US" sz="600" u="none" cap="none" strike="noStrike">
                      <a:solidFill>
                        <a:srgbClr val="FFFFFF"/>
                      </a:solidFill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Amazon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600"/>
                    <a:buFont typeface="Arial"/>
                    <a:buNone/>
                  </a:pPr>
                  <a:r>
                    <a:rPr b="0" i="0" lang="en-US" sz="600" u="none" cap="none" strike="noStrike">
                      <a:solidFill>
                        <a:srgbClr val="FFFFFF"/>
                      </a:solidFill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CloudWatch</a:t>
                  </a:r>
                  <a:endParaRPr b="0" i="0" sz="1050" u="none" cap="none" strike="noStrike">
                    <a:solidFill>
                      <a:srgbClr val="FFFFFF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endParaRPr>
                </a:p>
              </p:txBody>
            </p:sp>
            <p:pic>
              <p:nvPicPr>
                <p:cNvPr id="603" name="Google Shape;603;p38"/>
                <p:cNvPicPr preferRelativeResize="0"/>
                <p:nvPr/>
              </p:nvPicPr>
              <p:blipFill rotWithShape="1">
                <a:blip r:embed="rId26">
                  <a:alphaModFix/>
                </a:blip>
                <a:srcRect b="0" l="0" r="0" t="0"/>
                <a:stretch/>
              </p:blipFill>
              <p:spPr>
                <a:xfrm>
                  <a:off x="3285607" y="5964070"/>
                  <a:ext cx="294894" cy="294894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604" name="Google Shape;604;p38"/>
              <p:cNvGrpSpPr/>
              <p:nvPr/>
            </p:nvGrpSpPr>
            <p:grpSpPr>
              <a:xfrm>
                <a:off x="3643237" y="5960022"/>
                <a:ext cx="447600" cy="451907"/>
                <a:chOff x="3643237" y="5960022"/>
                <a:chExt cx="447600" cy="451907"/>
              </a:xfrm>
            </p:grpSpPr>
            <p:sp>
              <p:nvSpPr>
                <p:cNvPr id="605" name="Google Shape;605;p38"/>
                <p:cNvSpPr txBox="1"/>
                <p:nvPr/>
              </p:nvSpPr>
              <p:spPr>
                <a:xfrm>
                  <a:off x="3643237" y="6250529"/>
                  <a:ext cx="447600" cy="161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34275" lIns="68550" spcFirstLastPara="1" rIns="68550" wrap="square" tIns="3427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600"/>
                    <a:buFont typeface="Arial"/>
                    <a:buNone/>
                  </a:pPr>
                  <a:r>
                    <a:rPr b="0" i="0" lang="en-US" sz="600" u="none" cap="none" strike="noStrike">
                      <a:solidFill>
                        <a:srgbClr val="FFFFFF"/>
                      </a:solidFill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AWS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600"/>
                    <a:buFont typeface="Arial"/>
                    <a:buNone/>
                  </a:pPr>
                  <a:r>
                    <a:rPr b="0" i="0" lang="en-US" sz="600" u="none" cap="none" strike="noStrike">
                      <a:solidFill>
                        <a:srgbClr val="FFFFFF"/>
                      </a:solidFill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Config</a:t>
                  </a:r>
                  <a:endParaRPr b="0" i="0" sz="1050" u="none" cap="none" strike="noStrike">
                    <a:solidFill>
                      <a:srgbClr val="FFFFFF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endParaRPr>
                </a:p>
              </p:txBody>
            </p:sp>
            <p:pic>
              <p:nvPicPr>
                <p:cNvPr id="606" name="Google Shape;606;p38"/>
                <p:cNvPicPr preferRelativeResize="0"/>
                <p:nvPr/>
              </p:nvPicPr>
              <p:blipFill rotWithShape="1">
                <a:blip r:embed="rId27">
                  <a:alphaModFix/>
                </a:blip>
                <a:srcRect b="0" l="0" r="0" t="0"/>
                <a:stretch/>
              </p:blipFill>
              <p:spPr>
                <a:xfrm>
                  <a:off x="3720198" y="5960022"/>
                  <a:ext cx="294894" cy="294894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607" name="Google Shape;607;p38"/>
              <p:cNvGrpSpPr/>
              <p:nvPr/>
            </p:nvGrpSpPr>
            <p:grpSpPr>
              <a:xfrm>
                <a:off x="4904475" y="5957488"/>
                <a:ext cx="424500" cy="414429"/>
                <a:chOff x="4904475" y="5957488"/>
                <a:chExt cx="424500" cy="414429"/>
              </a:xfrm>
            </p:grpSpPr>
            <p:sp>
              <p:nvSpPr>
                <p:cNvPr id="608" name="Google Shape;608;p38"/>
                <p:cNvSpPr txBox="1"/>
                <p:nvPr/>
              </p:nvSpPr>
              <p:spPr>
                <a:xfrm>
                  <a:off x="4904475" y="6285217"/>
                  <a:ext cx="424500" cy="86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600"/>
                    <a:buFont typeface="Arial"/>
                    <a:buNone/>
                  </a:pPr>
                  <a:r>
                    <a:rPr b="0" i="0" lang="en-US" sz="600" u="none" cap="none" strike="noStrike">
                      <a:solidFill>
                        <a:srgbClr val="FFFFFF"/>
                      </a:solidFill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AWS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600"/>
                    <a:buFont typeface="Arial"/>
                    <a:buNone/>
                  </a:pPr>
                  <a:r>
                    <a:rPr b="0" i="0" lang="en-US" sz="600" u="none" cap="none" strike="noStrike">
                      <a:solidFill>
                        <a:srgbClr val="FFFFFF"/>
                      </a:solidFill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KMS</a:t>
                  </a:r>
                  <a:endParaRPr b="0" i="0" sz="1050" u="none" cap="none" strike="noStrike">
                    <a:solidFill>
                      <a:srgbClr val="FFFFFF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endParaRPr>
                </a:p>
              </p:txBody>
            </p:sp>
            <p:pic>
              <p:nvPicPr>
                <p:cNvPr id="609" name="Google Shape;609;p38"/>
                <p:cNvPicPr preferRelativeResize="0"/>
                <p:nvPr/>
              </p:nvPicPr>
              <p:blipFill rotWithShape="1">
                <a:blip r:embed="rId28">
                  <a:alphaModFix/>
                </a:blip>
                <a:srcRect b="0" l="0" r="0" t="0"/>
                <a:stretch/>
              </p:blipFill>
              <p:spPr>
                <a:xfrm>
                  <a:off x="4968050" y="5957488"/>
                  <a:ext cx="294894" cy="294894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610" name="Google Shape;610;p38"/>
              <p:cNvGrpSpPr/>
              <p:nvPr/>
            </p:nvGrpSpPr>
            <p:grpSpPr>
              <a:xfrm>
                <a:off x="6469689" y="5954377"/>
                <a:ext cx="548700" cy="446789"/>
                <a:chOff x="6263073" y="5959821"/>
                <a:chExt cx="548700" cy="446789"/>
              </a:xfrm>
            </p:grpSpPr>
            <p:pic>
              <p:nvPicPr>
                <p:cNvPr id="611" name="Google Shape;611;p38"/>
                <p:cNvPicPr preferRelativeResize="0"/>
                <p:nvPr/>
              </p:nvPicPr>
              <p:blipFill rotWithShape="1">
                <a:blip r:embed="rId29">
                  <a:alphaModFix/>
                </a:blip>
                <a:srcRect b="0" l="0" r="0" t="0"/>
                <a:stretch/>
              </p:blipFill>
              <p:spPr>
                <a:xfrm>
                  <a:off x="6407778" y="5959821"/>
                  <a:ext cx="294894" cy="294894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612" name="Google Shape;612;p38"/>
                <p:cNvSpPr txBox="1"/>
                <p:nvPr/>
              </p:nvSpPr>
              <p:spPr>
                <a:xfrm>
                  <a:off x="6263073" y="6289910"/>
                  <a:ext cx="548700" cy="116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600"/>
                    <a:buFont typeface="Arial"/>
                    <a:buNone/>
                  </a:pPr>
                  <a:r>
                    <a:rPr b="0" i="0" lang="en-US" sz="600" u="none" cap="none" strike="noStrike">
                      <a:solidFill>
                        <a:srgbClr val="FFFFFF"/>
                      </a:solidFill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AWS CodePipeline</a:t>
                  </a:r>
                  <a:endParaRPr b="0" i="0" sz="600" u="none" cap="none" strike="noStrike">
                    <a:solidFill>
                      <a:srgbClr val="FFFFFF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endParaRPr>
                </a:p>
              </p:txBody>
            </p:sp>
          </p:grpSp>
          <p:grpSp>
            <p:nvGrpSpPr>
              <p:cNvPr id="613" name="Google Shape;613;p38"/>
              <p:cNvGrpSpPr/>
              <p:nvPr/>
            </p:nvGrpSpPr>
            <p:grpSpPr>
              <a:xfrm>
                <a:off x="5335427" y="5957035"/>
                <a:ext cx="387900" cy="444131"/>
                <a:chOff x="5335427" y="5957035"/>
                <a:chExt cx="387900" cy="444131"/>
              </a:xfrm>
            </p:grpSpPr>
            <p:pic>
              <p:nvPicPr>
                <p:cNvPr id="614" name="Google Shape;614;p38"/>
                <p:cNvPicPr preferRelativeResize="0"/>
                <p:nvPr/>
              </p:nvPicPr>
              <p:blipFill rotWithShape="1">
                <a:blip r:embed="rId30">
                  <a:alphaModFix/>
                </a:blip>
                <a:srcRect b="0" l="0" r="0" t="0"/>
                <a:stretch/>
              </p:blipFill>
              <p:spPr>
                <a:xfrm>
                  <a:off x="5398072" y="5957035"/>
                  <a:ext cx="292608" cy="292608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615" name="Google Shape;615;p38"/>
                <p:cNvSpPr txBox="1"/>
                <p:nvPr/>
              </p:nvSpPr>
              <p:spPr>
                <a:xfrm>
                  <a:off x="5335427" y="6276666"/>
                  <a:ext cx="387900" cy="1245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600"/>
                    <a:buFont typeface="Arial"/>
                    <a:buNone/>
                  </a:pPr>
                  <a:r>
                    <a:rPr b="0" i="0" lang="en-US" sz="600" u="none" cap="none" strike="noStrike">
                      <a:solidFill>
                        <a:srgbClr val="FFFFFF"/>
                      </a:solidFill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AWS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600"/>
                    <a:buFont typeface="Arial"/>
                    <a:buNone/>
                  </a:pPr>
                  <a:r>
                    <a:rPr b="0" i="0" lang="en-US" sz="600" u="none" cap="none" strike="noStrike">
                      <a:solidFill>
                        <a:srgbClr val="FFFFFF"/>
                      </a:solidFill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SNS</a:t>
                  </a:r>
                  <a:endParaRPr b="0" i="0" sz="1050" u="none" cap="none" strike="noStrike">
                    <a:solidFill>
                      <a:srgbClr val="FFFFFF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endParaRPr>
                </a:p>
              </p:txBody>
            </p:sp>
          </p:grpSp>
          <p:grpSp>
            <p:nvGrpSpPr>
              <p:cNvPr id="616" name="Google Shape;616;p38"/>
              <p:cNvGrpSpPr/>
              <p:nvPr/>
            </p:nvGrpSpPr>
            <p:grpSpPr>
              <a:xfrm>
                <a:off x="5760703" y="5960098"/>
                <a:ext cx="387900" cy="433381"/>
                <a:chOff x="5760703" y="5960098"/>
                <a:chExt cx="387900" cy="433381"/>
              </a:xfrm>
            </p:grpSpPr>
            <p:pic>
              <p:nvPicPr>
                <p:cNvPr id="617" name="Google Shape;617;p38"/>
                <p:cNvPicPr preferRelativeResize="0"/>
                <p:nvPr/>
              </p:nvPicPr>
              <p:blipFill rotWithShape="1">
                <a:blip r:embed="rId31">
                  <a:alphaModFix/>
                </a:blip>
                <a:srcRect b="0" l="0" r="0" t="0"/>
                <a:stretch/>
              </p:blipFill>
              <p:spPr>
                <a:xfrm>
                  <a:off x="5807932" y="5960098"/>
                  <a:ext cx="292608" cy="292608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618" name="Google Shape;618;p38"/>
                <p:cNvSpPr txBox="1"/>
                <p:nvPr/>
              </p:nvSpPr>
              <p:spPr>
                <a:xfrm>
                  <a:off x="5760703" y="6268979"/>
                  <a:ext cx="387900" cy="1245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600"/>
                    <a:buFont typeface="Arial"/>
                    <a:buNone/>
                  </a:pPr>
                  <a:r>
                    <a:rPr b="0" i="0" lang="en-US" sz="600" u="none" cap="none" strike="noStrike">
                      <a:solidFill>
                        <a:srgbClr val="FFFFFF"/>
                      </a:solidFill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AWS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600"/>
                    <a:buFont typeface="Arial"/>
                    <a:buNone/>
                  </a:pPr>
                  <a:r>
                    <a:rPr b="0" i="0" lang="en-US" sz="600" u="none" cap="none" strike="noStrike">
                      <a:solidFill>
                        <a:srgbClr val="FFFFFF"/>
                      </a:solidFill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SQS</a:t>
                  </a:r>
                  <a:endParaRPr b="0" i="0" sz="1050" u="none" cap="none" strike="noStrike">
                    <a:solidFill>
                      <a:srgbClr val="FFFFFF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endParaRPr>
                </a:p>
              </p:txBody>
            </p:sp>
          </p:grpSp>
          <p:grpSp>
            <p:nvGrpSpPr>
              <p:cNvPr id="619" name="Google Shape;619;p38"/>
              <p:cNvGrpSpPr/>
              <p:nvPr/>
            </p:nvGrpSpPr>
            <p:grpSpPr>
              <a:xfrm>
                <a:off x="4381743" y="5962838"/>
                <a:ext cx="596400" cy="447420"/>
                <a:chOff x="4381743" y="5962838"/>
                <a:chExt cx="596400" cy="447420"/>
              </a:xfrm>
            </p:grpSpPr>
            <p:pic>
              <p:nvPicPr>
                <p:cNvPr id="620" name="Google Shape;620;p38"/>
                <p:cNvPicPr preferRelativeResize="0"/>
                <p:nvPr/>
              </p:nvPicPr>
              <p:blipFill rotWithShape="1">
                <a:blip r:embed="rId32">
                  <a:alphaModFix/>
                </a:blip>
                <a:srcRect b="0" l="0" r="0" t="0"/>
                <a:stretch/>
              </p:blipFill>
              <p:spPr>
                <a:xfrm>
                  <a:off x="4549417" y="5962838"/>
                  <a:ext cx="292608" cy="292608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621" name="Google Shape;621;p38"/>
                <p:cNvSpPr txBox="1"/>
                <p:nvPr/>
              </p:nvSpPr>
              <p:spPr>
                <a:xfrm>
                  <a:off x="4381743" y="6248258"/>
                  <a:ext cx="596400" cy="162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34275" lIns="68550" spcFirstLastPara="1" rIns="68550" wrap="square" tIns="3427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600"/>
                    <a:buFont typeface="Arial"/>
                    <a:buNone/>
                  </a:pPr>
                  <a:r>
                    <a:rPr b="0" i="0" lang="en-US" sz="600" u="none" cap="none" strike="noStrike">
                      <a:solidFill>
                        <a:srgbClr val="FFFFFF"/>
                      </a:solidFill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Amazon</a:t>
                  </a:r>
                  <a:endParaRPr/>
                </a:p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600"/>
                    <a:buFont typeface="Arial"/>
                    <a:buNone/>
                  </a:pPr>
                  <a:r>
                    <a:rPr b="0" i="0" lang="en-US" sz="600" u="none" cap="none" strike="noStrike">
                      <a:solidFill>
                        <a:srgbClr val="FFFFFF"/>
                      </a:solidFill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ECR</a:t>
                  </a:r>
                  <a:endParaRPr b="0" i="0" sz="1050" u="none" cap="none" strike="noStrike">
                    <a:solidFill>
                      <a:srgbClr val="FFFFFF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endParaRPr>
                </a:p>
              </p:txBody>
            </p:sp>
          </p:grpSp>
          <p:grpSp>
            <p:nvGrpSpPr>
              <p:cNvPr id="622" name="Google Shape;622;p38"/>
              <p:cNvGrpSpPr/>
              <p:nvPr/>
            </p:nvGrpSpPr>
            <p:grpSpPr>
              <a:xfrm>
                <a:off x="6862482" y="5958401"/>
                <a:ext cx="596400" cy="442765"/>
                <a:chOff x="6663778" y="5958401"/>
                <a:chExt cx="596400" cy="442765"/>
              </a:xfrm>
            </p:grpSpPr>
            <p:pic>
              <p:nvPicPr>
                <p:cNvPr id="623" name="Google Shape;623;p38"/>
                <p:cNvPicPr preferRelativeResize="0"/>
                <p:nvPr/>
              </p:nvPicPr>
              <p:blipFill rotWithShape="1">
                <a:blip r:embed="rId33">
                  <a:alphaModFix/>
                </a:blip>
                <a:srcRect b="0" l="0" r="0" t="0"/>
                <a:stretch/>
              </p:blipFill>
              <p:spPr>
                <a:xfrm>
                  <a:off x="6815469" y="5958401"/>
                  <a:ext cx="292608" cy="292608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624" name="Google Shape;624;p38"/>
                <p:cNvSpPr txBox="1"/>
                <p:nvPr/>
              </p:nvSpPr>
              <p:spPr>
                <a:xfrm>
                  <a:off x="6663778" y="6239166"/>
                  <a:ext cx="596400" cy="162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34275" lIns="68550" spcFirstLastPara="1" rIns="68550" wrap="square" tIns="3427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600"/>
                    <a:buFont typeface="Arial"/>
                    <a:buNone/>
                  </a:pPr>
                  <a:r>
                    <a:rPr b="0" i="0" lang="en-US" sz="600" u="none" cap="none" strike="noStrike">
                      <a:solidFill>
                        <a:srgbClr val="FFFFFF"/>
                      </a:solidFill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Amazon</a:t>
                  </a:r>
                  <a:endParaRPr/>
                </a:p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600"/>
                    <a:buFont typeface="Arial"/>
                    <a:buNone/>
                  </a:pPr>
                  <a:r>
                    <a:rPr b="0" i="0" lang="en-US" sz="600" u="none" cap="none" strike="noStrike">
                      <a:solidFill>
                        <a:srgbClr val="FFFFFF"/>
                      </a:solidFill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MSK</a:t>
                  </a:r>
                  <a:endParaRPr b="0" i="0" sz="1050" u="none" cap="none" strike="noStrike">
                    <a:solidFill>
                      <a:srgbClr val="FFFFFF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endParaRPr>
                </a:p>
              </p:txBody>
            </p:sp>
          </p:grpSp>
          <p:grpSp>
            <p:nvGrpSpPr>
              <p:cNvPr id="625" name="Google Shape;625;p38"/>
              <p:cNvGrpSpPr/>
              <p:nvPr/>
            </p:nvGrpSpPr>
            <p:grpSpPr>
              <a:xfrm>
                <a:off x="2188510" y="5971357"/>
                <a:ext cx="661473" cy="422273"/>
                <a:chOff x="2188510" y="5971357"/>
                <a:chExt cx="661473" cy="422273"/>
              </a:xfrm>
            </p:grpSpPr>
            <p:pic>
              <p:nvPicPr>
                <p:cNvPr id="626" name="Google Shape;626;p38"/>
                <p:cNvPicPr preferRelativeResize="0"/>
                <p:nvPr/>
              </p:nvPicPr>
              <p:blipFill rotWithShape="1">
                <a:blip r:embed="rId34">
                  <a:alphaModFix/>
                </a:blip>
                <a:srcRect b="0" l="0" r="0" t="0"/>
                <a:stretch/>
              </p:blipFill>
              <p:spPr>
                <a:xfrm>
                  <a:off x="2361299" y="5971357"/>
                  <a:ext cx="292608" cy="292608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627" name="Google Shape;627;p38"/>
                <p:cNvSpPr txBox="1"/>
                <p:nvPr/>
              </p:nvSpPr>
              <p:spPr>
                <a:xfrm>
                  <a:off x="2188510" y="6232230"/>
                  <a:ext cx="661473" cy="161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34275" lIns="68550" spcFirstLastPara="1" rIns="68550" wrap="square" tIns="3427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600"/>
                    <a:buFont typeface="Arial"/>
                    <a:buNone/>
                  </a:pPr>
                  <a:r>
                    <a:rPr b="0" i="0" lang="en-US" sz="600" u="none" cap="none" strike="noStrike">
                      <a:solidFill>
                        <a:srgbClr val="FFFFFF"/>
                      </a:solidFill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AWS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600"/>
                    <a:buFont typeface="Arial"/>
                    <a:buNone/>
                  </a:pPr>
                  <a:r>
                    <a:rPr b="0" i="0" lang="en-US" sz="600" u="none" cap="none" strike="noStrike">
                      <a:solidFill>
                        <a:srgbClr val="FFFFFF"/>
                      </a:solidFill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CloudFormation</a:t>
                  </a:r>
                  <a:endParaRPr b="0" i="0" sz="600" u="none" cap="none" strike="noStrike">
                    <a:solidFill>
                      <a:srgbClr val="FFFFFF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endParaRPr>
                </a:p>
              </p:txBody>
            </p:sp>
          </p:grpSp>
          <p:grpSp>
            <p:nvGrpSpPr>
              <p:cNvPr id="628" name="Google Shape;628;p38"/>
              <p:cNvGrpSpPr/>
              <p:nvPr/>
            </p:nvGrpSpPr>
            <p:grpSpPr>
              <a:xfrm>
                <a:off x="7307743" y="5954377"/>
                <a:ext cx="528646" cy="446753"/>
                <a:chOff x="7074275" y="5946558"/>
                <a:chExt cx="528646" cy="446753"/>
              </a:xfrm>
            </p:grpSpPr>
            <p:pic>
              <p:nvPicPr>
                <p:cNvPr id="629" name="Google Shape;629;p38"/>
                <p:cNvPicPr preferRelativeResize="0"/>
                <p:nvPr/>
              </p:nvPicPr>
              <p:blipFill rotWithShape="1">
                <a:blip r:embed="rId35">
                  <a:alphaModFix/>
                </a:blip>
                <a:srcRect b="0" l="0" r="0" t="0"/>
                <a:stretch/>
              </p:blipFill>
              <p:spPr>
                <a:xfrm>
                  <a:off x="7189718" y="5946558"/>
                  <a:ext cx="292608" cy="292608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630" name="Google Shape;630;p38"/>
                <p:cNvSpPr txBox="1"/>
                <p:nvPr/>
              </p:nvSpPr>
              <p:spPr>
                <a:xfrm>
                  <a:off x="7074275" y="6231911"/>
                  <a:ext cx="528646" cy="161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34275" lIns="68550" spcFirstLastPara="1" rIns="68550" wrap="square" tIns="3427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600"/>
                    <a:buFont typeface="Arial"/>
                    <a:buNone/>
                  </a:pPr>
                  <a:r>
                    <a:rPr b="0" i="0" lang="en-US" sz="600" u="none" cap="none" strike="noStrike">
                      <a:solidFill>
                        <a:srgbClr val="FFFFFF"/>
                      </a:solidFill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AWS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600"/>
                    <a:buFont typeface="Arial"/>
                    <a:buNone/>
                  </a:pPr>
                  <a:r>
                    <a:rPr b="0" i="0" lang="en-US" sz="600" u="none" cap="none" strike="noStrike">
                      <a:solidFill>
                        <a:srgbClr val="FFFFFF"/>
                      </a:solidFill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PrivateLink</a:t>
                  </a:r>
                  <a:endParaRPr b="0" i="0" sz="1050" u="none" cap="none" strike="noStrike">
                    <a:solidFill>
                      <a:srgbClr val="FFFFFF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endParaRPr>
                </a:p>
              </p:txBody>
            </p:sp>
          </p:grpSp>
          <p:grpSp>
            <p:nvGrpSpPr>
              <p:cNvPr id="631" name="Google Shape;631;p38"/>
              <p:cNvGrpSpPr/>
              <p:nvPr/>
            </p:nvGrpSpPr>
            <p:grpSpPr>
              <a:xfrm>
                <a:off x="1772803" y="5982914"/>
                <a:ext cx="506400" cy="418252"/>
                <a:chOff x="1772803" y="5982914"/>
                <a:chExt cx="506400" cy="418252"/>
              </a:xfrm>
            </p:grpSpPr>
            <p:pic>
              <p:nvPicPr>
                <p:cNvPr id="632" name="Google Shape;632;p38"/>
                <p:cNvPicPr preferRelativeResize="0"/>
                <p:nvPr/>
              </p:nvPicPr>
              <p:blipFill rotWithShape="1">
                <a:blip r:embed="rId36">
                  <a:alphaModFix/>
                </a:blip>
                <a:srcRect b="0" l="0" r="0" t="0"/>
                <a:stretch/>
              </p:blipFill>
              <p:spPr>
                <a:xfrm>
                  <a:off x="1895902" y="5982914"/>
                  <a:ext cx="292608" cy="292608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633" name="Google Shape;633;p38"/>
                <p:cNvSpPr txBox="1"/>
                <p:nvPr/>
              </p:nvSpPr>
              <p:spPr>
                <a:xfrm>
                  <a:off x="1772803" y="6239766"/>
                  <a:ext cx="506400" cy="161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34275" lIns="68550" spcFirstLastPara="1" rIns="68550" wrap="square" tIns="3427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600"/>
                    <a:buFont typeface="Arial"/>
                    <a:buNone/>
                  </a:pPr>
                  <a:r>
                    <a:rPr b="0" i="0" lang="en-US" sz="600" u="none" cap="none" strike="noStrike">
                      <a:solidFill>
                        <a:srgbClr val="FFFFFF"/>
                      </a:solidFill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AWS</a:t>
                  </a:r>
                  <a:endParaRPr/>
                </a:p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600"/>
                    <a:buFont typeface="Arial"/>
                    <a:buNone/>
                  </a:pPr>
                  <a:r>
                    <a:rPr b="0" i="0" lang="en-US" sz="600" u="none" cap="none" strike="noStrike">
                      <a:solidFill>
                        <a:srgbClr val="FFFFFF"/>
                      </a:solidFill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IAM</a:t>
                  </a:r>
                  <a:endParaRPr b="0" i="0" sz="600" u="none" cap="none" strike="noStrike">
                    <a:solidFill>
                      <a:srgbClr val="FFFFFF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endParaRPr>
                </a:p>
              </p:txBody>
            </p:sp>
          </p:grpSp>
          <p:grpSp>
            <p:nvGrpSpPr>
              <p:cNvPr id="634" name="Google Shape;634;p38"/>
              <p:cNvGrpSpPr/>
              <p:nvPr/>
            </p:nvGrpSpPr>
            <p:grpSpPr>
              <a:xfrm>
                <a:off x="3969455" y="5964070"/>
                <a:ext cx="596400" cy="451014"/>
                <a:chOff x="3969455" y="5964070"/>
                <a:chExt cx="596400" cy="451014"/>
              </a:xfrm>
            </p:grpSpPr>
            <p:pic>
              <p:nvPicPr>
                <p:cNvPr id="635" name="Google Shape;635;p38"/>
                <p:cNvPicPr preferRelativeResize="0"/>
                <p:nvPr/>
              </p:nvPicPr>
              <p:blipFill rotWithShape="1">
                <a:blip r:embed="rId37">
                  <a:alphaModFix/>
                </a:blip>
                <a:srcRect b="0" l="0" r="0" t="0"/>
                <a:stretch/>
              </p:blipFill>
              <p:spPr>
                <a:xfrm>
                  <a:off x="4123578" y="5964070"/>
                  <a:ext cx="292608" cy="292608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636" name="Google Shape;636;p38"/>
                <p:cNvSpPr txBox="1"/>
                <p:nvPr/>
              </p:nvSpPr>
              <p:spPr>
                <a:xfrm>
                  <a:off x="3969455" y="6253084"/>
                  <a:ext cx="596400" cy="162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34275" lIns="68550" spcFirstLastPara="1" rIns="68550" wrap="square" tIns="3427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600"/>
                    <a:buFont typeface="Arial"/>
                    <a:buNone/>
                  </a:pPr>
                  <a:r>
                    <a:rPr b="0" i="0" lang="en-US" sz="600" u="none" cap="none" strike="noStrike">
                      <a:solidFill>
                        <a:srgbClr val="FFFFFF"/>
                      </a:solidFill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Amazon</a:t>
                  </a:r>
                  <a:endParaRPr/>
                </a:p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600"/>
                    <a:buFont typeface="Arial"/>
                    <a:buNone/>
                  </a:pPr>
                  <a:r>
                    <a:rPr b="0" i="0" lang="en-US" sz="600" u="none" cap="none" strike="noStrike">
                      <a:solidFill>
                        <a:srgbClr val="FFFFFF"/>
                      </a:solidFill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EBS</a:t>
                  </a:r>
                  <a:endParaRPr b="0" i="0" sz="1050" u="none" cap="none" strike="noStrike">
                    <a:solidFill>
                      <a:srgbClr val="FFFFFF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endParaRPr>
                </a:p>
              </p:txBody>
            </p:sp>
          </p:grpSp>
          <p:grpSp>
            <p:nvGrpSpPr>
              <p:cNvPr id="637" name="Google Shape;637;p38"/>
              <p:cNvGrpSpPr/>
              <p:nvPr/>
            </p:nvGrpSpPr>
            <p:grpSpPr>
              <a:xfrm>
                <a:off x="6151799" y="5961884"/>
                <a:ext cx="387900" cy="540053"/>
                <a:chOff x="8235164" y="5946558"/>
                <a:chExt cx="387900" cy="540053"/>
              </a:xfrm>
            </p:grpSpPr>
            <p:pic>
              <p:nvPicPr>
                <p:cNvPr id="638" name="Google Shape;638;p38"/>
                <p:cNvPicPr preferRelativeResize="0"/>
                <p:nvPr/>
              </p:nvPicPr>
              <p:blipFill rotWithShape="1">
                <a:blip r:embed="rId38">
                  <a:alphaModFix/>
                </a:blip>
                <a:srcRect b="0" l="0" r="0" t="0"/>
                <a:stretch/>
              </p:blipFill>
              <p:spPr>
                <a:xfrm>
                  <a:off x="8300386" y="5946558"/>
                  <a:ext cx="292608" cy="292608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639" name="Google Shape;639;p38"/>
                <p:cNvSpPr txBox="1"/>
                <p:nvPr/>
              </p:nvSpPr>
              <p:spPr>
                <a:xfrm>
                  <a:off x="8235164" y="6271260"/>
                  <a:ext cx="387900" cy="21535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600"/>
                    <a:buFont typeface="Arial"/>
                    <a:buNone/>
                  </a:pPr>
                  <a:r>
                    <a:rPr b="0" i="0" lang="en-US" sz="600" u="none" cap="none" strike="noStrike">
                      <a:solidFill>
                        <a:srgbClr val="FFFFFF"/>
                      </a:solidFill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AWS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600"/>
                    <a:buFont typeface="Arial"/>
                    <a:buNone/>
                  </a:pPr>
                  <a:r>
                    <a:rPr b="0" i="0" lang="en-US" sz="600" u="none" cap="none" strike="noStrike">
                      <a:solidFill>
                        <a:srgbClr val="FFFFFF"/>
                      </a:solidFill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SSO</a:t>
                  </a:r>
                  <a:endParaRPr b="0" i="0" sz="1050" u="none" cap="none" strike="noStrike">
                    <a:solidFill>
                      <a:srgbClr val="FFFFFF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endParaRPr>
                </a:p>
              </p:txBody>
            </p:sp>
          </p:grpSp>
        </p:grpSp>
      </p:grpSp>
      <p:pic>
        <p:nvPicPr>
          <p:cNvPr descr="A picture containing dark, light, sign, lit&#10;&#10;Description automatically generated" id="640" name="Google Shape;640;p38"/>
          <p:cNvPicPr preferRelativeResize="0"/>
          <p:nvPr/>
        </p:nvPicPr>
        <p:blipFill rotWithShape="1">
          <a:blip r:embed="rId39">
            <a:alphaModFix/>
          </a:blip>
          <a:srcRect b="0" l="0" r="0" t="0"/>
          <a:stretch/>
        </p:blipFill>
        <p:spPr>
          <a:xfrm>
            <a:off x="2923679" y="2094464"/>
            <a:ext cx="977684" cy="62571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drawing&#10;&#10;Description automatically generated" id="641" name="Google Shape;641;p38"/>
          <p:cNvPicPr preferRelativeResize="0"/>
          <p:nvPr/>
        </p:nvPicPr>
        <p:blipFill rotWithShape="1">
          <a:blip r:embed="rId40">
            <a:alphaModFix/>
          </a:blip>
          <a:srcRect b="0" l="0" r="0" t="0"/>
          <a:stretch/>
        </p:blipFill>
        <p:spPr>
          <a:xfrm>
            <a:off x="7635831" y="6595886"/>
            <a:ext cx="1485287" cy="2342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drawing&#10;&#10;Description automatically generated" id="642" name="Google Shape;642;p38"/>
          <p:cNvPicPr preferRelativeResize="0"/>
          <p:nvPr/>
        </p:nvPicPr>
        <p:blipFill rotWithShape="1">
          <a:blip r:embed="rId41">
            <a:alphaModFix/>
          </a:blip>
          <a:srcRect b="0" l="0" r="0" t="0"/>
          <a:stretch/>
        </p:blipFill>
        <p:spPr>
          <a:xfrm>
            <a:off x="3993790" y="3041144"/>
            <a:ext cx="1228801" cy="685497"/>
          </a:xfrm>
          <a:prstGeom prst="rect">
            <a:avLst/>
          </a:prstGeom>
          <a:noFill/>
          <a:ln>
            <a:noFill/>
          </a:ln>
        </p:spPr>
      </p:pic>
      <p:sp>
        <p:nvSpPr>
          <p:cNvPr id="643" name="Google Shape;643;p38"/>
          <p:cNvSpPr txBox="1"/>
          <p:nvPr/>
        </p:nvSpPr>
        <p:spPr>
          <a:xfrm>
            <a:off x="1574595" y="1147246"/>
            <a:ext cx="1349084" cy="3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accent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Customer VPC</a:t>
            </a:r>
            <a:endParaRPr b="1" i="0" sz="1200" u="none" cap="none" strike="noStrike">
              <a:solidFill>
                <a:schemeClr val="accent5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44" name="Google Shape;644;p38"/>
          <p:cNvSpPr txBox="1"/>
          <p:nvPr/>
        </p:nvSpPr>
        <p:spPr>
          <a:xfrm>
            <a:off x="3487385" y="3498506"/>
            <a:ext cx="2343924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endParaRPr b="1" i="0" sz="1200" u="none" cap="none" strike="noStrike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Unified Data Analytics Platform</a:t>
            </a:r>
            <a:endParaRPr b="0" i="0" sz="1200" u="none" cap="none" strike="noStrike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9" name="Google Shape;649;p39"/>
          <p:cNvCxnSpPr/>
          <p:nvPr/>
        </p:nvCxnSpPr>
        <p:spPr>
          <a:xfrm rot="-5400000">
            <a:off x="2287511" y="3292565"/>
            <a:ext cx="1139700" cy="1004400"/>
          </a:xfrm>
          <a:prstGeom prst="bentConnector3">
            <a:avLst>
              <a:gd fmla="val 39338" name="adj1"/>
            </a:avLst>
          </a:prstGeom>
          <a:noFill/>
          <a:ln cap="flat" cmpd="sng" w="12700">
            <a:solidFill>
              <a:srgbClr val="FFFFFF"/>
            </a:solidFill>
            <a:prstDash val="lgDash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grpSp>
        <p:nvGrpSpPr>
          <p:cNvPr id="650" name="Google Shape;650;p39"/>
          <p:cNvGrpSpPr/>
          <p:nvPr/>
        </p:nvGrpSpPr>
        <p:grpSpPr>
          <a:xfrm>
            <a:off x="-72884" y="104079"/>
            <a:ext cx="9383449" cy="6749037"/>
            <a:chOff x="-72884" y="104079"/>
            <a:chExt cx="9383449" cy="6749037"/>
          </a:xfrm>
        </p:grpSpPr>
        <p:grpSp>
          <p:nvGrpSpPr>
            <p:cNvPr id="651" name="Google Shape;651;p39"/>
            <p:cNvGrpSpPr/>
            <p:nvPr/>
          </p:nvGrpSpPr>
          <p:grpSpPr>
            <a:xfrm>
              <a:off x="-72884" y="104079"/>
              <a:ext cx="9383449" cy="6749037"/>
              <a:chOff x="-72884" y="104079"/>
              <a:chExt cx="9383449" cy="6749037"/>
            </a:xfrm>
          </p:grpSpPr>
          <p:cxnSp>
            <p:nvCxnSpPr>
              <p:cNvPr id="652" name="Google Shape;652;p39"/>
              <p:cNvCxnSpPr/>
              <p:nvPr/>
            </p:nvCxnSpPr>
            <p:spPr>
              <a:xfrm flipH="1" rot="10800000">
                <a:off x="5874775" y="3731433"/>
                <a:ext cx="2467586" cy="6489"/>
              </a:xfrm>
              <a:prstGeom prst="straightConnector1">
                <a:avLst/>
              </a:prstGeom>
              <a:noFill/>
              <a:ln cap="flat" cmpd="sng" w="12700">
                <a:solidFill>
                  <a:srgbClr val="FFFFFF"/>
                </a:solidFill>
                <a:prstDash val="lgDash"/>
                <a:round/>
                <a:headEnd len="sm" w="sm" type="none"/>
                <a:tailEnd len="med" w="med" type="triangle"/>
              </a:ln>
              <a:effectLst>
                <a:outerShdw blurRad="40000" rotWithShape="0" dir="5400000" dist="20000">
                  <a:srgbClr val="000000">
                    <a:alpha val="37647"/>
                  </a:srgbClr>
                </a:outerShdw>
              </a:effectLst>
            </p:spPr>
          </p:cxnSp>
          <p:sp>
            <p:nvSpPr>
              <p:cNvPr id="653" name="Google Shape;653;p39"/>
              <p:cNvSpPr/>
              <p:nvPr/>
            </p:nvSpPr>
            <p:spPr>
              <a:xfrm>
                <a:off x="1137275" y="1223275"/>
                <a:ext cx="6840300" cy="4310700"/>
              </a:xfrm>
              <a:prstGeom prst="rect">
                <a:avLst/>
              </a:prstGeom>
              <a:noFill/>
              <a:ln cap="flat" cmpd="sng" w="12700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457200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cxnSp>
            <p:nvCxnSpPr>
              <p:cNvPr id="654" name="Google Shape;654;p39"/>
              <p:cNvCxnSpPr>
                <a:endCxn id="655" idx="1"/>
              </p:cNvCxnSpPr>
              <p:nvPr/>
            </p:nvCxnSpPr>
            <p:spPr>
              <a:xfrm>
                <a:off x="5508264" y="4041092"/>
                <a:ext cx="977400" cy="418500"/>
              </a:xfrm>
              <a:prstGeom prst="bentConnector3">
                <a:avLst>
                  <a:gd fmla="val -433" name="adj1"/>
                </a:avLst>
              </a:prstGeom>
              <a:noFill/>
              <a:ln cap="flat" cmpd="sng" w="25400">
                <a:solidFill>
                  <a:srgbClr val="FF0000"/>
                </a:solidFill>
                <a:prstDash val="lgDash"/>
                <a:round/>
                <a:headEnd len="sm" w="sm" type="none"/>
                <a:tailEnd len="lg" w="lg" type="triangle"/>
              </a:ln>
              <a:effectLst>
                <a:outerShdw blurRad="40000" rotWithShape="0" dir="5400000" dist="20000">
                  <a:srgbClr val="000000">
                    <a:alpha val="37647"/>
                  </a:srgbClr>
                </a:outerShdw>
              </a:effectLst>
            </p:spPr>
          </p:cxnSp>
          <p:cxnSp>
            <p:nvCxnSpPr>
              <p:cNvPr id="656" name="Google Shape;656;p39"/>
              <p:cNvCxnSpPr/>
              <p:nvPr/>
            </p:nvCxnSpPr>
            <p:spPr>
              <a:xfrm>
                <a:off x="5874775" y="2925214"/>
                <a:ext cx="560576" cy="0"/>
              </a:xfrm>
              <a:prstGeom prst="straightConnector1">
                <a:avLst/>
              </a:prstGeom>
              <a:noFill/>
              <a:ln cap="flat" cmpd="sng" w="25400">
                <a:solidFill>
                  <a:srgbClr val="FF0000"/>
                </a:solidFill>
                <a:prstDash val="lgDash"/>
                <a:round/>
                <a:headEnd len="sm" w="sm" type="none"/>
                <a:tailEnd len="lg" w="lg" type="triangle"/>
              </a:ln>
              <a:effectLst>
                <a:outerShdw blurRad="40000" rotWithShape="0" dir="5400000" dist="20000">
                  <a:srgbClr val="000000">
                    <a:alpha val="37647"/>
                  </a:srgbClr>
                </a:outerShdw>
              </a:effectLst>
            </p:spPr>
          </p:cxnSp>
          <p:sp>
            <p:nvSpPr>
              <p:cNvPr id="657" name="Google Shape;657;p39"/>
              <p:cNvSpPr/>
              <p:nvPr/>
            </p:nvSpPr>
            <p:spPr>
              <a:xfrm>
                <a:off x="248232" y="3857236"/>
                <a:ext cx="585000" cy="14085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509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8" name="Google Shape;658;p39"/>
              <p:cNvSpPr/>
              <p:nvPr/>
            </p:nvSpPr>
            <p:spPr>
              <a:xfrm>
                <a:off x="246889" y="1411236"/>
                <a:ext cx="585000" cy="2135352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9" name="Google Shape;659;p39"/>
              <p:cNvSpPr txBox="1"/>
              <p:nvPr/>
            </p:nvSpPr>
            <p:spPr>
              <a:xfrm>
                <a:off x="151496" y="1223273"/>
                <a:ext cx="820200" cy="15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b="1" i="0" lang="en-US" sz="800" u="none" cap="none" strike="noStrike">
                    <a:solidFill>
                      <a:srgbClr val="FFFFFF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rPr>
                  <a:t>Streaming Data</a:t>
                </a:r>
                <a:endParaRPr b="1" i="0" sz="1400" u="none" cap="none" strike="noStrike">
                  <a:solidFill>
                    <a:srgbClr val="FFFFFF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660" name="Google Shape;660;p39"/>
              <p:cNvSpPr/>
              <p:nvPr/>
            </p:nvSpPr>
            <p:spPr>
              <a:xfrm>
                <a:off x="3359500" y="2413943"/>
                <a:ext cx="2517300" cy="1621800"/>
              </a:xfrm>
              <a:prstGeom prst="rect">
                <a:avLst/>
              </a:prstGeom>
              <a:noFill/>
              <a:ln cap="flat" cmpd="sng" w="28575">
                <a:solidFill>
                  <a:srgbClr val="EC541B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1" name="Google Shape;661;p39"/>
              <p:cNvSpPr txBox="1"/>
              <p:nvPr/>
            </p:nvSpPr>
            <p:spPr>
              <a:xfrm>
                <a:off x="6108160" y="4723202"/>
                <a:ext cx="1169062" cy="1877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b="1" i="0" lang="en-US" sz="800" u="none" cap="none" strike="noStrike">
                    <a:solidFill>
                      <a:srgbClr val="FFFFFF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rPr>
                  <a:t>Amazon Redshift</a:t>
                </a:r>
                <a:endParaRPr b="0" i="0" sz="1400" u="none" cap="none" strike="noStrike">
                  <a:solidFill>
                    <a:srgbClr val="FFFFFF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662" name="Google Shape;662;p39"/>
              <p:cNvSpPr txBox="1"/>
              <p:nvPr/>
            </p:nvSpPr>
            <p:spPr>
              <a:xfrm>
                <a:off x="1532788" y="2354610"/>
                <a:ext cx="1113963" cy="23258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b="1" i="0" lang="en-US" sz="800" u="none" cap="none" strike="noStrike">
                    <a:solidFill>
                      <a:srgbClr val="FFFFFF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rPr>
                  <a:t>Amazon  Kinesis</a:t>
                </a:r>
                <a:endParaRPr b="0" i="0" sz="1400" u="none" cap="none" strike="noStrike">
                  <a:solidFill>
                    <a:srgbClr val="FFFFFF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663" name="Google Shape;663;p39"/>
              <p:cNvSpPr txBox="1"/>
              <p:nvPr/>
            </p:nvSpPr>
            <p:spPr>
              <a:xfrm>
                <a:off x="242394" y="2706340"/>
                <a:ext cx="596700" cy="258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b="0" i="0" lang="en-US" sz="800" u="none" cap="none" strike="noStrike">
                    <a:solidFill>
                      <a:srgbClr val="FFFFFF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rPr>
                  <a:t>Messages</a:t>
                </a:r>
                <a:endParaRPr b="0" i="0" sz="1400" u="none" cap="none" strike="noStrike">
                  <a:solidFill>
                    <a:srgbClr val="FFFFFF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664" name="Google Shape;664;p39"/>
              <p:cNvSpPr txBox="1"/>
              <p:nvPr/>
            </p:nvSpPr>
            <p:spPr>
              <a:xfrm>
                <a:off x="246894" y="3273312"/>
                <a:ext cx="585000" cy="130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b="0" i="0" lang="en-US" sz="800" u="none" cap="none" strike="noStrike">
                    <a:solidFill>
                      <a:srgbClr val="FFFFFF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rPr>
                  <a:t>Amazon 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b="0" i="0" lang="en-US" sz="800" u="none" cap="none" strike="noStrike">
                    <a:solidFill>
                      <a:srgbClr val="FFFFFF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rPr>
                  <a:t>API Gateway</a:t>
                </a:r>
                <a:endParaRPr b="0" i="0" sz="1400" u="none" cap="none" strike="noStrike">
                  <a:solidFill>
                    <a:srgbClr val="FFFFFF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pic>
            <p:nvPicPr>
              <p:cNvPr id="665" name="Google Shape;665;p39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392238" y="3999694"/>
                <a:ext cx="393192" cy="393192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666" name="Google Shape;666;p39"/>
              <p:cNvSpPr txBox="1"/>
              <p:nvPr/>
            </p:nvSpPr>
            <p:spPr>
              <a:xfrm>
                <a:off x="254589" y="4403492"/>
                <a:ext cx="585000" cy="12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b="0" i="0" lang="en-US" sz="800" u="none" cap="none" strike="noStrike">
                    <a:solidFill>
                      <a:srgbClr val="FFFFFF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rPr>
                  <a:t>Files</a:t>
                </a:r>
                <a:endParaRPr b="0" i="0" sz="800" u="none" cap="none" strike="noStrike">
                  <a:solidFill>
                    <a:srgbClr val="FFFFFF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667" name="Google Shape;667;p39"/>
              <p:cNvSpPr txBox="1"/>
              <p:nvPr/>
            </p:nvSpPr>
            <p:spPr>
              <a:xfrm>
                <a:off x="223989" y="4951263"/>
                <a:ext cx="646200" cy="215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b="0" i="0" lang="en-US" sz="800" u="none" cap="none" strike="noStrike">
                    <a:solidFill>
                      <a:srgbClr val="FFFFFF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rPr>
                  <a:t>Data store</a:t>
                </a:r>
                <a:endParaRPr b="0" i="0" sz="1400" u="none" cap="none" strike="noStrike">
                  <a:solidFill>
                    <a:srgbClr val="FFFFFF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pic>
            <p:nvPicPr>
              <p:cNvPr id="668" name="Google Shape;668;p39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354739" y="4613766"/>
                <a:ext cx="393192" cy="393192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669" name="Google Shape;669;p39"/>
              <p:cNvSpPr txBox="1"/>
              <p:nvPr/>
            </p:nvSpPr>
            <p:spPr>
              <a:xfrm>
                <a:off x="6628625" y="2050382"/>
                <a:ext cx="897600" cy="3020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b="1" i="0" lang="en-US" sz="800" u="none" cap="none" strike="noStrike">
                    <a:solidFill>
                      <a:srgbClr val="FFFFFF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rPr>
                  <a:t>Amazon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b="1" i="0" lang="en-US" sz="800" u="none" cap="none" strike="noStrike">
                    <a:solidFill>
                      <a:srgbClr val="FFFFFF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rPr>
                  <a:t>SageMaker</a:t>
                </a:r>
                <a:endParaRPr b="1" i="0" sz="800" u="none" cap="none" strike="noStrike">
                  <a:solidFill>
                    <a:srgbClr val="FFFFFF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cxnSp>
            <p:nvCxnSpPr>
              <p:cNvPr id="670" name="Google Shape;670;p39"/>
              <p:cNvCxnSpPr>
                <a:endCxn id="671" idx="1"/>
              </p:cNvCxnSpPr>
              <p:nvPr/>
            </p:nvCxnSpPr>
            <p:spPr>
              <a:xfrm>
                <a:off x="870174" y="2101117"/>
                <a:ext cx="1023000" cy="4200"/>
              </a:xfrm>
              <a:prstGeom prst="straightConnector1">
                <a:avLst/>
              </a:prstGeom>
              <a:noFill/>
              <a:ln cap="flat" cmpd="sng" w="25400">
                <a:solidFill>
                  <a:srgbClr val="FF0000"/>
                </a:solidFill>
                <a:prstDash val="lgDash"/>
                <a:round/>
                <a:headEnd len="sm" w="sm" type="none"/>
                <a:tailEnd len="lg" w="lg" type="triangle"/>
              </a:ln>
              <a:effectLst>
                <a:outerShdw blurRad="40000" rotWithShape="0" dir="5400000" dist="20000">
                  <a:srgbClr val="000000">
                    <a:alpha val="37647"/>
                  </a:srgbClr>
                </a:outerShdw>
              </a:effectLst>
            </p:spPr>
          </p:cxnSp>
          <p:grpSp>
            <p:nvGrpSpPr>
              <p:cNvPr id="672" name="Google Shape;672;p39"/>
              <p:cNvGrpSpPr/>
              <p:nvPr/>
            </p:nvGrpSpPr>
            <p:grpSpPr>
              <a:xfrm>
                <a:off x="8333342" y="2085872"/>
                <a:ext cx="585012" cy="377997"/>
                <a:chOff x="8119948" y="2060458"/>
                <a:chExt cx="646708" cy="377997"/>
              </a:xfrm>
            </p:grpSpPr>
            <p:sp>
              <p:nvSpPr>
                <p:cNvPr id="673" name="Google Shape;673;p39"/>
                <p:cNvSpPr/>
                <p:nvPr/>
              </p:nvSpPr>
              <p:spPr>
                <a:xfrm>
                  <a:off x="8193928" y="2266828"/>
                  <a:ext cx="88939" cy="166763"/>
                </a:xfrm>
                <a:custGeom>
                  <a:rect b="b" l="l" r="r" t="t"/>
                  <a:pathLst>
                    <a:path extrusionOk="0" h="101840" w="54314">
                      <a:moveTo>
                        <a:pt x="54654" y="5092"/>
                      </a:moveTo>
                      <a:lnTo>
                        <a:pt x="5092" y="5092"/>
                      </a:lnTo>
                      <a:lnTo>
                        <a:pt x="5092" y="98106"/>
                      </a:lnTo>
                      <a:lnTo>
                        <a:pt x="54654" y="98106"/>
                      </a:lnTo>
                      <a:lnTo>
                        <a:pt x="54654" y="5092"/>
                      </a:lnTo>
                      <a:close/>
                      <a:moveTo>
                        <a:pt x="22744" y="64838"/>
                      </a:moveTo>
                      <a:lnTo>
                        <a:pt x="36323" y="64838"/>
                      </a:lnTo>
                      <a:lnTo>
                        <a:pt x="36323" y="78417"/>
                      </a:lnTo>
                      <a:lnTo>
                        <a:pt x="22744" y="78417"/>
                      </a:lnTo>
                      <a:lnTo>
                        <a:pt x="22744" y="64838"/>
                      </a:lnTo>
                      <a:close/>
                    </a:path>
                  </a:pathLst>
                </a:custGeom>
                <a:solidFill>
                  <a:srgbClr val="00B0F0"/>
                </a:solidFill>
                <a:ln cap="flat" cmpd="sng" w="9525">
                  <a:solidFill>
                    <a:srgbClr val="00B0F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Quattrocento Sans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endParaRPr>
                </a:p>
              </p:txBody>
            </p:sp>
            <p:sp>
              <p:nvSpPr>
                <p:cNvPr id="674" name="Google Shape;674;p39"/>
                <p:cNvSpPr/>
                <p:nvPr/>
              </p:nvSpPr>
              <p:spPr>
                <a:xfrm>
                  <a:off x="8119948" y="2060458"/>
                  <a:ext cx="503626" cy="377997"/>
                </a:xfrm>
                <a:custGeom>
                  <a:rect b="b" l="l" r="r" t="t"/>
                  <a:pathLst>
                    <a:path extrusionOk="0" h="230838" w="307558">
                      <a:moveTo>
                        <a:pt x="194176" y="177202"/>
                      </a:moveTo>
                      <a:lnTo>
                        <a:pt x="194176" y="110667"/>
                      </a:lnTo>
                      <a:cubicBezTo>
                        <a:pt x="194176" y="107272"/>
                        <a:pt x="194855" y="104556"/>
                        <a:pt x="196212" y="101840"/>
                      </a:cubicBezTo>
                      <a:cubicBezTo>
                        <a:pt x="197570" y="99125"/>
                        <a:pt x="198928" y="97088"/>
                        <a:pt x="201644" y="95051"/>
                      </a:cubicBezTo>
                      <a:cubicBezTo>
                        <a:pt x="203681" y="93014"/>
                        <a:pt x="206396" y="91656"/>
                        <a:pt x="209112" y="90299"/>
                      </a:cubicBezTo>
                      <a:cubicBezTo>
                        <a:pt x="211828" y="88941"/>
                        <a:pt x="214544" y="88941"/>
                        <a:pt x="217938" y="88941"/>
                      </a:cubicBezTo>
                      <a:lnTo>
                        <a:pt x="307558" y="88941"/>
                      </a:lnTo>
                      <a:lnTo>
                        <a:pt x="307558" y="0"/>
                      </a:lnTo>
                      <a:lnTo>
                        <a:pt x="0" y="0"/>
                      </a:lnTo>
                      <a:lnTo>
                        <a:pt x="0" y="177202"/>
                      </a:lnTo>
                      <a:lnTo>
                        <a:pt x="34626" y="177202"/>
                      </a:lnTo>
                      <a:lnTo>
                        <a:pt x="34626" y="129677"/>
                      </a:lnTo>
                      <a:cubicBezTo>
                        <a:pt x="34626" y="127640"/>
                        <a:pt x="35305" y="125603"/>
                        <a:pt x="35984" y="124245"/>
                      </a:cubicBezTo>
                      <a:cubicBezTo>
                        <a:pt x="36662" y="122887"/>
                        <a:pt x="37341" y="120851"/>
                        <a:pt x="38699" y="119493"/>
                      </a:cubicBezTo>
                      <a:cubicBezTo>
                        <a:pt x="40057" y="118135"/>
                        <a:pt x="41415" y="117456"/>
                        <a:pt x="43452" y="116098"/>
                      </a:cubicBezTo>
                      <a:cubicBezTo>
                        <a:pt x="45489" y="115419"/>
                        <a:pt x="46847" y="114740"/>
                        <a:pt x="48883" y="114740"/>
                      </a:cubicBezTo>
                      <a:lnTo>
                        <a:pt x="101161" y="114740"/>
                      </a:lnTo>
                      <a:cubicBezTo>
                        <a:pt x="103198" y="114740"/>
                        <a:pt x="105235" y="115419"/>
                        <a:pt x="106593" y="116098"/>
                      </a:cubicBezTo>
                      <a:cubicBezTo>
                        <a:pt x="107951" y="116777"/>
                        <a:pt x="109988" y="118135"/>
                        <a:pt x="111345" y="119493"/>
                      </a:cubicBezTo>
                      <a:cubicBezTo>
                        <a:pt x="112703" y="120851"/>
                        <a:pt x="113382" y="122208"/>
                        <a:pt x="114061" y="124245"/>
                      </a:cubicBezTo>
                      <a:cubicBezTo>
                        <a:pt x="114740" y="126282"/>
                        <a:pt x="115419" y="127640"/>
                        <a:pt x="115419" y="129677"/>
                      </a:cubicBezTo>
                      <a:lnTo>
                        <a:pt x="115419" y="176523"/>
                      </a:lnTo>
                      <a:lnTo>
                        <a:pt x="135108" y="176523"/>
                      </a:lnTo>
                      <a:lnTo>
                        <a:pt x="135108" y="203681"/>
                      </a:lnTo>
                      <a:lnTo>
                        <a:pt x="115419" y="203681"/>
                      </a:lnTo>
                      <a:lnTo>
                        <a:pt x="115419" y="224049"/>
                      </a:lnTo>
                      <a:cubicBezTo>
                        <a:pt x="115419" y="226086"/>
                        <a:pt x="114740" y="228122"/>
                        <a:pt x="114061" y="229480"/>
                      </a:cubicBezTo>
                      <a:cubicBezTo>
                        <a:pt x="114061" y="230159"/>
                        <a:pt x="113382" y="230159"/>
                        <a:pt x="113382" y="230838"/>
                      </a:cubicBezTo>
                      <a:lnTo>
                        <a:pt x="200965" y="230838"/>
                      </a:lnTo>
                      <a:cubicBezTo>
                        <a:pt x="198928" y="228801"/>
                        <a:pt x="197570" y="227444"/>
                        <a:pt x="196212" y="224728"/>
                      </a:cubicBezTo>
                      <a:cubicBezTo>
                        <a:pt x="194855" y="222012"/>
                        <a:pt x="194176" y="219296"/>
                        <a:pt x="194176" y="215902"/>
                      </a:cubicBezTo>
                      <a:lnTo>
                        <a:pt x="194176" y="204360"/>
                      </a:lnTo>
                      <a:lnTo>
                        <a:pt x="161587" y="204360"/>
                      </a:lnTo>
                      <a:lnTo>
                        <a:pt x="161587" y="177202"/>
                      </a:lnTo>
                      <a:lnTo>
                        <a:pt x="194176" y="177202"/>
                      </a:lnTo>
                      <a:close/>
                    </a:path>
                  </a:pathLst>
                </a:custGeom>
                <a:solidFill>
                  <a:srgbClr val="00B0F0"/>
                </a:solidFill>
                <a:ln cap="flat" cmpd="sng" w="9525">
                  <a:solidFill>
                    <a:srgbClr val="00B0F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Quattrocento Sans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endParaRPr>
                </a:p>
              </p:txBody>
            </p:sp>
            <p:sp>
              <p:nvSpPr>
                <p:cNvPr id="675" name="Google Shape;675;p39"/>
                <p:cNvSpPr/>
                <p:nvPr/>
              </p:nvSpPr>
              <p:spPr>
                <a:xfrm>
                  <a:off x="8455366" y="2223440"/>
                  <a:ext cx="311290" cy="211233"/>
                </a:xfrm>
                <a:custGeom>
                  <a:rect b="b" l="l" r="r" t="t"/>
                  <a:pathLst>
                    <a:path extrusionOk="0" h="128997" w="190101">
                      <a:moveTo>
                        <a:pt x="7129" y="121869"/>
                      </a:moveTo>
                      <a:cubicBezTo>
                        <a:pt x="7808" y="122548"/>
                        <a:pt x="8487" y="123227"/>
                        <a:pt x="9845" y="123227"/>
                      </a:cubicBezTo>
                      <a:cubicBezTo>
                        <a:pt x="11202" y="123906"/>
                        <a:pt x="11881" y="123906"/>
                        <a:pt x="13239" y="123906"/>
                      </a:cubicBezTo>
                      <a:lnTo>
                        <a:pt x="182973" y="123906"/>
                      </a:lnTo>
                      <a:cubicBezTo>
                        <a:pt x="184331" y="123906"/>
                        <a:pt x="185010" y="123906"/>
                        <a:pt x="186368" y="123227"/>
                      </a:cubicBezTo>
                      <a:cubicBezTo>
                        <a:pt x="187726" y="122548"/>
                        <a:pt x="188405" y="122548"/>
                        <a:pt x="189084" y="121869"/>
                      </a:cubicBezTo>
                      <a:cubicBezTo>
                        <a:pt x="189762" y="121190"/>
                        <a:pt x="190442" y="120511"/>
                        <a:pt x="190442" y="119832"/>
                      </a:cubicBezTo>
                      <a:cubicBezTo>
                        <a:pt x="190442" y="119153"/>
                        <a:pt x="191120" y="118474"/>
                        <a:pt x="191120" y="117796"/>
                      </a:cubicBezTo>
                      <a:lnTo>
                        <a:pt x="191120" y="11203"/>
                      </a:lnTo>
                      <a:cubicBezTo>
                        <a:pt x="191120" y="10524"/>
                        <a:pt x="191120" y="9845"/>
                        <a:pt x="190442" y="9166"/>
                      </a:cubicBezTo>
                      <a:cubicBezTo>
                        <a:pt x="189762" y="8487"/>
                        <a:pt x="189762" y="7808"/>
                        <a:pt x="189084" y="7129"/>
                      </a:cubicBezTo>
                      <a:cubicBezTo>
                        <a:pt x="188405" y="6450"/>
                        <a:pt x="187726" y="5771"/>
                        <a:pt x="186368" y="5771"/>
                      </a:cubicBezTo>
                      <a:cubicBezTo>
                        <a:pt x="185689" y="5092"/>
                        <a:pt x="184331" y="5092"/>
                        <a:pt x="182973" y="5092"/>
                      </a:cubicBezTo>
                      <a:lnTo>
                        <a:pt x="13239" y="5092"/>
                      </a:lnTo>
                      <a:cubicBezTo>
                        <a:pt x="11881" y="5092"/>
                        <a:pt x="11202" y="5092"/>
                        <a:pt x="9845" y="5771"/>
                      </a:cubicBezTo>
                      <a:cubicBezTo>
                        <a:pt x="9166" y="6450"/>
                        <a:pt x="7808" y="6450"/>
                        <a:pt x="7129" y="7129"/>
                      </a:cubicBezTo>
                      <a:cubicBezTo>
                        <a:pt x="6450" y="7808"/>
                        <a:pt x="5771" y="8487"/>
                        <a:pt x="5771" y="9166"/>
                      </a:cubicBezTo>
                      <a:cubicBezTo>
                        <a:pt x="5771" y="9845"/>
                        <a:pt x="5092" y="10524"/>
                        <a:pt x="5092" y="11203"/>
                      </a:cubicBezTo>
                      <a:lnTo>
                        <a:pt x="5092" y="117796"/>
                      </a:lnTo>
                      <a:cubicBezTo>
                        <a:pt x="5092" y="118474"/>
                        <a:pt x="5092" y="119153"/>
                        <a:pt x="5771" y="119832"/>
                      </a:cubicBezTo>
                      <a:cubicBezTo>
                        <a:pt x="5771" y="120511"/>
                        <a:pt x="6450" y="121190"/>
                        <a:pt x="7129" y="121869"/>
                      </a:cubicBezTo>
                      <a:moveTo>
                        <a:pt x="82491" y="89959"/>
                      </a:moveTo>
                      <a:lnTo>
                        <a:pt x="113722" y="89959"/>
                      </a:lnTo>
                      <a:lnTo>
                        <a:pt x="113722" y="110327"/>
                      </a:lnTo>
                      <a:lnTo>
                        <a:pt x="82491" y="110327"/>
                      </a:lnTo>
                      <a:lnTo>
                        <a:pt x="82491" y="89959"/>
                      </a:lnTo>
                      <a:close/>
                    </a:path>
                  </a:pathLst>
                </a:custGeom>
                <a:solidFill>
                  <a:srgbClr val="00B0F0"/>
                </a:solidFill>
                <a:ln cap="flat" cmpd="sng" w="9525">
                  <a:solidFill>
                    <a:srgbClr val="00B0F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Quattrocento Sans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endParaRPr>
                </a:p>
              </p:txBody>
            </p:sp>
          </p:grpSp>
          <p:sp>
            <p:nvSpPr>
              <p:cNvPr id="676" name="Google Shape;676;p39"/>
              <p:cNvSpPr txBox="1"/>
              <p:nvPr/>
            </p:nvSpPr>
            <p:spPr>
              <a:xfrm>
                <a:off x="7860365" y="2479491"/>
                <a:ext cx="1450200" cy="215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b="1" i="0" lang="en-US" sz="800" u="none" cap="none" strike="noStrike">
                    <a:solidFill>
                      <a:srgbClr val="FFFFFF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rPr>
                  <a:t>Applications</a:t>
                </a:r>
                <a:endParaRPr b="0" i="0" sz="1400" u="none" cap="none" strike="noStrike">
                  <a:solidFill>
                    <a:srgbClr val="FFFFFF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677" name="Google Shape;677;p39"/>
              <p:cNvSpPr/>
              <p:nvPr/>
            </p:nvSpPr>
            <p:spPr>
              <a:xfrm>
                <a:off x="4154630" y="2836588"/>
                <a:ext cx="3000" cy="3000"/>
              </a:xfrm>
              <a:custGeom>
                <a:rect b="b" l="l" r="r" t="t"/>
                <a:pathLst>
                  <a:path extrusionOk="0" h="4379" w="4379">
                    <a:moveTo>
                      <a:pt x="4098" y="2312"/>
                    </a:moveTo>
                    <a:cubicBezTo>
                      <a:pt x="4536" y="3939"/>
                      <a:pt x="3910" y="4314"/>
                      <a:pt x="2346" y="4377"/>
                    </a:cubicBezTo>
                    <a:cubicBezTo>
                      <a:pt x="657" y="4440"/>
                      <a:pt x="469" y="3814"/>
                      <a:pt x="469" y="2375"/>
                    </a:cubicBezTo>
                    <a:cubicBezTo>
                      <a:pt x="469" y="1061"/>
                      <a:pt x="594" y="310"/>
                      <a:pt x="2221" y="498"/>
                    </a:cubicBezTo>
                    <a:cubicBezTo>
                      <a:pt x="3598" y="623"/>
                      <a:pt x="4724" y="498"/>
                      <a:pt x="4098" y="2312"/>
                    </a:cubicBezTo>
                    <a:close/>
                  </a:path>
                </a:pathLst>
              </a:custGeom>
              <a:solidFill>
                <a:srgbClr val="403C3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Quattrocento Sans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505050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678" name="Google Shape;678;p39"/>
              <p:cNvSpPr txBox="1"/>
              <p:nvPr/>
            </p:nvSpPr>
            <p:spPr>
              <a:xfrm>
                <a:off x="6502243" y="3275767"/>
                <a:ext cx="573131" cy="14397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b="0" i="0" lang="en-US" sz="800" u="none" cap="none" strike="noStrike">
                    <a:solidFill>
                      <a:srgbClr val="FFFFFF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rPr>
                  <a:t>Amazon 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b="0" i="0" lang="en-US" sz="800" u="none" cap="none" strike="noStrike">
                    <a:solidFill>
                      <a:srgbClr val="FFFFFF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rPr>
                  <a:t>RDS</a:t>
                </a:r>
                <a:endParaRPr b="0" i="0" sz="1400" u="none" cap="none" strike="noStrike">
                  <a:solidFill>
                    <a:srgbClr val="FFFFFF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679" name="Google Shape;679;p39"/>
              <p:cNvSpPr txBox="1"/>
              <p:nvPr/>
            </p:nvSpPr>
            <p:spPr>
              <a:xfrm>
                <a:off x="6638150" y="1295777"/>
                <a:ext cx="897600" cy="215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b="1" i="0" lang="en-US" sz="800" u="none" cap="none" strike="noStrike">
                    <a:solidFill>
                      <a:srgbClr val="FFFFFF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rPr>
                  <a:t>Model Serving</a:t>
                </a:r>
                <a:endParaRPr b="1" i="0" sz="800" u="none" cap="none" strike="noStrike">
                  <a:solidFill>
                    <a:srgbClr val="FFFFFF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cxnSp>
            <p:nvCxnSpPr>
              <p:cNvPr id="680" name="Google Shape;680;p39"/>
              <p:cNvCxnSpPr/>
              <p:nvPr/>
            </p:nvCxnSpPr>
            <p:spPr>
              <a:xfrm>
                <a:off x="2130700" y="2141664"/>
                <a:ext cx="1228800" cy="1086300"/>
              </a:xfrm>
              <a:prstGeom prst="bentConnector3">
                <a:avLst>
                  <a:gd fmla="val 50000" name="adj1"/>
                </a:avLst>
              </a:prstGeom>
              <a:noFill/>
              <a:ln cap="flat" cmpd="sng" w="25400">
                <a:solidFill>
                  <a:srgbClr val="FF0000"/>
                </a:solidFill>
                <a:prstDash val="lgDash"/>
                <a:round/>
                <a:headEnd len="sm" w="sm" type="none"/>
                <a:tailEnd len="lg" w="lg" type="triangle"/>
              </a:ln>
              <a:effectLst>
                <a:outerShdw blurRad="40000" rotWithShape="0" dir="5400000" dist="20000">
                  <a:srgbClr val="000000">
                    <a:alpha val="37647"/>
                  </a:srgbClr>
                </a:outerShdw>
              </a:effectLst>
            </p:spPr>
          </p:cxnSp>
          <p:cxnSp>
            <p:nvCxnSpPr>
              <p:cNvPr id="681" name="Google Shape;681;p39"/>
              <p:cNvCxnSpPr>
                <a:stCxn id="655" idx="3"/>
              </p:cNvCxnSpPr>
              <p:nvPr/>
            </p:nvCxnSpPr>
            <p:spPr>
              <a:xfrm flipH="1" rot="10800000">
                <a:off x="6878856" y="4142792"/>
                <a:ext cx="1602000" cy="316800"/>
              </a:xfrm>
              <a:prstGeom prst="bentConnector3">
                <a:avLst>
                  <a:gd fmla="val 100201" name="adj1"/>
                </a:avLst>
              </a:prstGeom>
              <a:noFill/>
              <a:ln cap="flat" cmpd="sng" w="12700">
                <a:solidFill>
                  <a:srgbClr val="FFFFFF"/>
                </a:solidFill>
                <a:prstDash val="lgDash"/>
                <a:round/>
                <a:headEnd len="sm" w="sm" type="none"/>
                <a:tailEnd len="med" w="med" type="triangle"/>
              </a:ln>
              <a:effectLst>
                <a:outerShdw blurRad="40000" rotWithShape="0" dir="5400000" dist="20000">
                  <a:srgbClr val="000000">
                    <a:alpha val="37647"/>
                  </a:srgbClr>
                </a:outerShdw>
              </a:effectLst>
            </p:spPr>
          </p:cxnSp>
          <p:sp>
            <p:nvSpPr>
              <p:cNvPr id="682" name="Google Shape;682;p39"/>
              <p:cNvSpPr txBox="1"/>
              <p:nvPr/>
            </p:nvSpPr>
            <p:spPr>
              <a:xfrm>
                <a:off x="248239" y="3670646"/>
                <a:ext cx="585000" cy="165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b="1" i="0" lang="en-US" sz="800" u="none" cap="none" strike="noStrike">
                    <a:solidFill>
                      <a:srgbClr val="FFFFFF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rPr>
                  <a:t>Batch Data</a:t>
                </a:r>
                <a:endParaRPr b="1" i="0" sz="1400" u="none" cap="none" strike="noStrike">
                  <a:solidFill>
                    <a:srgbClr val="FFFFFF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683" name="Google Shape;683;p39"/>
              <p:cNvSpPr txBox="1"/>
              <p:nvPr/>
            </p:nvSpPr>
            <p:spPr>
              <a:xfrm>
                <a:off x="1760494" y="4608091"/>
                <a:ext cx="731400" cy="15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b="1" i="0" lang="en-US" sz="800" u="none" cap="none" strike="noStrike">
                    <a:solidFill>
                      <a:srgbClr val="FFFFFF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rPr>
                  <a:t>Amazon S3</a:t>
                </a:r>
                <a:endParaRPr b="0" i="0" sz="1400" u="none" cap="none" strike="noStrike">
                  <a:solidFill>
                    <a:srgbClr val="FFFFFF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684" name="Google Shape;684;p39"/>
              <p:cNvSpPr txBox="1"/>
              <p:nvPr/>
            </p:nvSpPr>
            <p:spPr>
              <a:xfrm>
                <a:off x="1370601" y="820825"/>
                <a:ext cx="1450200" cy="285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-US" sz="1400" u="none" cap="none" strike="noStrike">
                    <a:solidFill>
                      <a:srgbClr val="FFFFFF"/>
                    </a:solidFill>
                    <a:latin typeface="Source Sans Pro SemiBold"/>
                    <a:ea typeface="Source Sans Pro SemiBold"/>
                    <a:cs typeface="Source Sans Pro SemiBold"/>
                    <a:sym typeface="Source Sans Pro SemiBold"/>
                  </a:rPr>
                  <a:t>Data Ingestion</a:t>
                </a:r>
                <a:endParaRPr b="0" i="0" sz="1400" u="none" cap="none" strike="noStrike">
                  <a:solidFill>
                    <a:srgbClr val="FFFFFF"/>
                  </a:solidFill>
                  <a:latin typeface="Source Sans Pro SemiBold"/>
                  <a:ea typeface="Source Sans Pro SemiBold"/>
                  <a:cs typeface="Source Sans Pro SemiBold"/>
                  <a:sym typeface="Source Sans Pro SemiBold"/>
                </a:endParaRPr>
              </a:p>
            </p:txBody>
          </p:sp>
          <p:sp>
            <p:nvSpPr>
              <p:cNvPr id="685" name="Google Shape;685;p39"/>
              <p:cNvSpPr txBox="1"/>
              <p:nvPr/>
            </p:nvSpPr>
            <p:spPr>
              <a:xfrm>
                <a:off x="3883272" y="6556829"/>
                <a:ext cx="1497000" cy="255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-US" sz="1400" u="none" cap="none" strike="noStrike">
                    <a:solidFill>
                      <a:srgbClr val="FFFFFF"/>
                    </a:solidFill>
                    <a:latin typeface="Source Sans Pro SemiBold"/>
                    <a:ea typeface="Source Sans Pro SemiBold"/>
                    <a:cs typeface="Source Sans Pro SemiBold"/>
                    <a:sym typeface="Source Sans Pro SemiBold"/>
                  </a:rPr>
                  <a:t>AWS Services</a:t>
                </a:r>
                <a:endParaRPr b="0" i="0" sz="1400" u="none" cap="none" strike="noStrike">
                  <a:solidFill>
                    <a:srgbClr val="FFFFFF"/>
                  </a:solidFill>
                  <a:latin typeface="Source Sans Pro SemiBold"/>
                  <a:ea typeface="Source Sans Pro SemiBold"/>
                  <a:cs typeface="Source Sans Pro SemiBold"/>
                  <a:sym typeface="Source Sans Pro SemiBold"/>
                </a:endParaRPr>
              </a:p>
            </p:txBody>
          </p:sp>
          <p:sp>
            <p:nvSpPr>
              <p:cNvPr id="686" name="Google Shape;686;p39"/>
              <p:cNvSpPr txBox="1"/>
              <p:nvPr/>
            </p:nvSpPr>
            <p:spPr>
              <a:xfrm>
                <a:off x="6435351" y="831700"/>
                <a:ext cx="1303200" cy="285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-US" sz="1400" u="none" cap="none" strike="noStrike">
                    <a:solidFill>
                      <a:srgbClr val="FFFFFF"/>
                    </a:solidFill>
                    <a:latin typeface="Source Sans Pro SemiBold"/>
                    <a:ea typeface="Source Sans Pro SemiBold"/>
                    <a:cs typeface="Source Sans Pro SemiBold"/>
                    <a:sym typeface="Source Sans Pro SemiBold"/>
                  </a:rPr>
                  <a:t>Serving Layer</a:t>
                </a:r>
                <a:endParaRPr b="0" i="0" sz="1400" u="none" cap="none" strike="noStrike">
                  <a:solidFill>
                    <a:srgbClr val="FFFFFF"/>
                  </a:solidFill>
                  <a:latin typeface="Source Sans Pro SemiBold"/>
                  <a:ea typeface="Source Sans Pro SemiBold"/>
                  <a:cs typeface="Source Sans Pro SemiBold"/>
                  <a:sym typeface="Source Sans Pro SemiBold"/>
                </a:endParaRPr>
              </a:p>
            </p:txBody>
          </p:sp>
          <p:sp>
            <p:nvSpPr>
              <p:cNvPr id="687" name="Google Shape;687;p39"/>
              <p:cNvSpPr txBox="1"/>
              <p:nvPr/>
            </p:nvSpPr>
            <p:spPr>
              <a:xfrm>
                <a:off x="3793441" y="831700"/>
                <a:ext cx="1497000" cy="255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-US" sz="1400" u="none" cap="none" strike="noStrike">
                    <a:solidFill>
                      <a:srgbClr val="FFFFFF"/>
                    </a:solidFill>
                    <a:latin typeface="Source Sans Pro SemiBold"/>
                    <a:ea typeface="Source Sans Pro SemiBold"/>
                    <a:cs typeface="Source Sans Pro SemiBold"/>
                    <a:sym typeface="Source Sans Pro SemiBold"/>
                  </a:rPr>
                  <a:t>Data Engineering</a:t>
                </a:r>
                <a:endParaRPr b="0" i="0" sz="1400" u="none" cap="none" strike="noStrike">
                  <a:solidFill>
                    <a:srgbClr val="FFFFFF"/>
                  </a:solidFill>
                  <a:latin typeface="Source Sans Pro SemiBold"/>
                  <a:ea typeface="Source Sans Pro SemiBold"/>
                  <a:cs typeface="Source Sans Pro SemiBold"/>
                  <a:sym typeface="Source Sans Pro SemiBold"/>
                </a:endParaRPr>
              </a:p>
            </p:txBody>
          </p:sp>
          <p:pic>
            <p:nvPicPr>
              <p:cNvPr id="688" name="Google Shape;688;p39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6552089" y="2748977"/>
                <a:ext cx="393192" cy="39319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55" name="Google Shape;655;p39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6485664" y="4262996"/>
                <a:ext cx="393192" cy="39319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89" name="Google Shape;689;p39"/>
              <p:cNvPicPr preferRelativeResize="0"/>
              <p:nvPr/>
            </p:nvPicPr>
            <p:blipFill rotWithShape="1">
              <a:blip r:embed="rId7">
                <a:alphaModFix/>
              </a:blip>
              <a:srcRect b="0" l="0" r="0" t="0"/>
              <a:stretch/>
            </p:blipFill>
            <p:spPr>
              <a:xfrm>
                <a:off x="5227846" y="2979478"/>
                <a:ext cx="210231" cy="210231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690" name="Google Shape;690;p39"/>
              <p:cNvSpPr txBox="1"/>
              <p:nvPr/>
            </p:nvSpPr>
            <p:spPr>
              <a:xfrm>
                <a:off x="5443332" y="3015214"/>
                <a:ext cx="457989" cy="13161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b="1" i="0" lang="en-US" sz="800" u="none" cap="none" strike="noStrike">
                    <a:solidFill>
                      <a:srgbClr val="FFFFFF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rPr>
                  <a:t>Spot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b="1" i="0" lang="en-US" sz="800" u="none" cap="none" strike="noStrike">
                    <a:solidFill>
                      <a:srgbClr val="FFFFFF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rPr>
                  <a:t>instance</a:t>
                </a:r>
                <a:endParaRPr b="0" i="0" sz="1400" u="none" cap="none" strike="noStrike">
                  <a:solidFill>
                    <a:srgbClr val="FFFFFF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pic>
            <p:nvPicPr>
              <p:cNvPr id="671" name="Google Shape;671;p39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1893174" y="1908721"/>
                <a:ext cx="393192" cy="39319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91" name="Google Shape;691;p39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>
                <a:off x="1897186" y="4135628"/>
                <a:ext cx="393192" cy="39319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92" name="Google Shape;692;p39"/>
              <p:cNvPicPr preferRelativeResize="0"/>
              <p:nvPr/>
            </p:nvPicPr>
            <p:blipFill rotWithShape="1">
              <a:blip r:embed="rId10">
                <a:alphaModFix/>
              </a:blip>
              <a:srcRect b="0" l="0" r="0" t="0"/>
              <a:stretch/>
            </p:blipFill>
            <p:spPr>
              <a:xfrm>
                <a:off x="343164" y="2858811"/>
                <a:ext cx="395160" cy="39516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93" name="Google Shape;693;p39"/>
              <p:cNvPicPr preferRelativeResize="0"/>
              <p:nvPr/>
            </p:nvPicPr>
            <p:blipFill rotWithShape="1">
              <a:blip r:embed="rId11">
                <a:alphaModFix/>
              </a:blip>
              <a:srcRect b="0" l="0" r="0" t="0"/>
              <a:stretch/>
            </p:blipFill>
            <p:spPr>
              <a:xfrm>
                <a:off x="6863829" y="1626173"/>
                <a:ext cx="393192" cy="393192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694" name="Google Shape;694;p39"/>
              <p:cNvSpPr txBox="1"/>
              <p:nvPr/>
            </p:nvSpPr>
            <p:spPr>
              <a:xfrm>
                <a:off x="8104650" y="816700"/>
                <a:ext cx="846300" cy="285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-US" sz="1400" u="none" cap="none" strike="noStrike">
                    <a:solidFill>
                      <a:srgbClr val="FFFFFF"/>
                    </a:solidFill>
                    <a:latin typeface="Source Sans Pro SemiBold"/>
                    <a:ea typeface="Source Sans Pro SemiBold"/>
                    <a:cs typeface="Source Sans Pro SemiBold"/>
                    <a:sym typeface="Source Sans Pro SemiBold"/>
                  </a:rPr>
                  <a:t>Analytics</a:t>
                </a:r>
                <a:endParaRPr b="0" i="0" sz="1400" u="none" cap="none" strike="noStrike">
                  <a:solidFill>
                    <a:srgbClr val="FFFFFF"/>
                  </a:solidFill>
                  <a:latin typeface="Source Sans Pro SemiBold"/>
                  <a:ea typeface="Source Sans Pro SemiBold"/>
                  <a:cs typeface="Source Sans Pro SemiBold"/>
                  <a:sym typeface="Source Sans Pro SemiBold"/>
                </a:endParaRPr>
              </a:p>
            </p:txBody>
          </p:sp>
          <p:sp>
            <p:nvSpPr>
              <p:cNvPr id="695" name="Google Shape;695;p39"/>
              <p:cNvSpPr txBox="1"/>
              <p:nvPr/>
            </p:nvSpPr>
            <p:spPr>
              <a:xfrm>
                <a:off x="5440515" y="3372846"/>
                <a:ext cx="462615" cy="25778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b="1" i="0" lang="en-US" sz="800" u="none" cap="none" strike="noStrike">
                    <a:solidFill>
                      <a:srgbClr val="FFFFFF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rPr>
                  <a:t>G3 instance</a:t>
                </a:r>
                <a:endParaRPr b="0" i="0" sz="1400" u="none" cap="none" strike="noStrike">
                  <a:solidFill>
                    <a:srgbClr val="FFFFFF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pic>
            <p:nvPicPr>
              <p:cNvPr id="696" name="Google Shape;696;p39"/>
              <p:cNvPicPr preferRelativeResize="0"/>
              <p:nvPr/>
            </p:nvPicPr>
            <p:blipFill rotWithShape="1">
              <a:blip r:embed="rId12">
                <a:alphaModFix/>
              </a:blip>
              <a:srcRect b="0" l="0" r="0" t="0"/>
              <a:stretch/>
            </p:blipFill>
            <p:spPr>
              <a:xfrm>
                <a:off x="5235079" y="3398496"/>
                <a:ext cx="210231" cy="21023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97" name="Google Shape;697;p39"/>
              <p:cNvPicPr preferRelativeResize="0"/>
              <p:nvPr/>
            </p:nvPicPr>
            <p:blipFill rotWithShape="1">
              <a:blip r:embed="rId13">
                <a:alphaModFix/>
              </a:blip>
              <a:srcRect b="0" l="0" r="0" t="0"/>
              <a:stretch/>
            </p:blipFill>
            <p:spPr>
              <a:xfrm>
                <a:off x="337726" y="2293899"/>
                <a:ext cx="393192" cy="39319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98" name="Google Shape;698;p39"/>
              <p:cNvPicPr preferRelativeResize="0"/>
              <p:nvPr/>
            </p:nvPicPr>
            <p:blipFill rotWithShape="1">
              <a:blip r:embed="rId14">
                <a:alphaModFix/>
              </a:blip>
              <a:srcRect b="0" l="0" r="0" t="0"/>
              <a:stretch/>
            </p:blipFill>
            <p:spPr>
              <a:xfrm>
                <a:off x="4899924" y="2555837"/>
                <a:ext cx="763851" cy="294325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699" name="Google Shape;699;p39"/>
              <p:cNvCxnSpPr/>
              <p:nvPr/>
            </p:nvCxnSpPr>
            <p:spPr>
              <a:xfrm flipH="1">
                <a:off x="4618150" y="5533975"/>
                <a:ext cx="1875" cy="354502"/>
              </a:xfrm>
              <a:prstGeom prst="straightConnector1">
                <a:avLst/>
              </a:prstGeom>
              <a:noFill/>
              <a:ln cap="flat" cmpd="sng" w="12700">
                <a:solidFill>
                  <a:srgbClr val="FF0000"/>
                </a:solidFill>
                <a:prstDash val="lgDash"/>
                <a:round/>
                <a:headEnd len="med" w="med" type="triangle"/>
                <a:tailEnd len="med" w="med" type="triangle"/>
              </a:ln>
              <a:effectLst>
                <a:outerShdw blurRad="40000" rotWithShape="0" dir="5400000" dist="20000">
                  <a:srgbClr val="000000">
                    <a:alpha val="36862"/>
                  </a:srgbClr>
                </a:outerShdw>
              </a:effectLst>
            </p:spPr>
          </p:cxnSp>
          <p:sp>
            <p:nvSpPr>
              <p:cNvPr id="700" name="Google Shape;700;p39"/>
              <p:cNvSpPr txBox="1"/>
              <p:nvPr/>
            </p:nvSpPr>
            <p:spPr>
              <a:xfrm>
                <a:off x="2995072" y="5192258"/>
                <a:ext cx="1087200" cy="215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b="1" i="0" lang="en-US" sz="800" u="none" cap="none" strike="noStrike">
                    <a:solidFill>
                      <a:srgbClr val="FFFFFF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rPr>
                  <a:t>Amazon S3 Glacier</a:t>
                </a:r>
                <a:endParaRPr b="0" i="0" sz="1400" u="none" cap="none" strike="noStrike">
                  <a:solidFill>
                    <a:srgbClr val="FFFFFF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pic>
            <p:nvPicPr>
              <p:cNvPr id="701" name="Google Shape;701;p39"/>
              <p:cNvPicPr preferRelativeResize="0"/>
              <p:nvPr/>
            </p:nvPicPr>
            <p:blipFill rotWithShape="1">
              <a:blip r:embed="rId15">
                <a:alphaModFix/>
              </a:blip>
              <a:srcRect b="0" l="0" r="0" t="0"/>
              <a:stretch/>
            </p:blipFill>
            <p:spPr>
              <a:xfrm>
                <a:off x="3309690" y="4755220"/>
                <a:ext cx="393192" cy="39319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02" name="Google Shape;702;p39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>
                <a:off x="4424686" y="4755132"/>
                <a:ext cx="393192" cy="393192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703" name="Google Shape;703;p39"/>
              <p:cNvSpPr txBox="1"/>
              <p:nvPr/>
            </p:nvSpPr>
            <p:spPr>
              <a:xfrm>
                <a:off x="4250098" y="5230562"/>
                <a:ext cx="731400" cy="15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b="1" i="0" lang="en-US" sz="800" u="none" cap="none" strike="noStrike">
                    <a:solidFill>
                      <a:srgbClr val="FFFFFF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rPr>
                  <a:t>Amazon S3</a:t>
                </a:r>
                <a:endParaRPr b="0" i="0" sz="1400" u="none" cap="none" strike="noStrike">
                  <a:solidFill>
                    <a:srgbClr val="FFFFFF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grpSp>
            <p:nvGrpSpPr>
              <p:cNvPr id="704" name="Google Shape;704;p39"/>
              <p:cNvGrpSpPr/>
              <p:nvPr/>
            </p:nvGrpSpPr>
            <p:grpSpPr>
              <a:xfrm>
                <a:off x="5631492" y="2331047"/>
                <a:ext cx="329100" cy="329100"/>
                <a:chOff x="5483842" y="2133754"/>
                <a:chExt cx="329100" cy="329100"/>
              </a:xfrm>
            </p:grpSpPr>
            <p:sp>
              <p:nvSpPr>
                <p:cNvPr id="705" name="Google Shape;705;p39"/>
                <p:cNvSpPr/>
                <p:nvPr/>
              </p:nvSpPr>
              <p:spPr>
                <a:xfrm>
                  <a:off x="5483842" y="2133754"/>
                  <a:ext cx="329100" cy="329100"/>
                </a:xfrm>
                <a:prstGeom prst="ellipse">
                  <a:avLst/>
                </a:prstGeom>
                <a:solidFill>
                  <a:srgbClr val="F8F8F8"/>
                </a:solidFill>
                <a:ln cap="flat" cmpd="sng" w="19050">
                  <a:solidFill>
                    <a:srgbClr val="BFBFB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900"/>
                    <a:buFont typeface="Quattrocento Sans"/>
                    <a:buNone/>
                  </a:pPr>
                  <a:r>
                    <a:t/>
                  </a:r>
                  <a:endParaRPr b="0" i="0" sz="900" u="none" cap="none" strike="noStrike">
                    <a:solidFill>
                      <a:srgbClr val="505050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  <p:pic>
              <p:nvPicPr>
                <p:cNvPr id="706" name="Google Shape;706;p39"/>
                <p:cNvPicPr preferRelativeResize="0"/>
                <p:nvPr/>
              </p:nvPicPr>
              <p:blipFill rotWithShape="1">
                <a:blip r:embed="rId16">
                  <a:alphaModFix/>
                </a:blip>
                <a:srcRect b="1689" l="0" r="0" t="-1689"/>
                <a:stretch/>
              </p:blipFill>
              <p:spPr>
                <a:xfrm>
                  <a:off x="5509514" y="2134922"/>
                  <a:ext cx="281695" cy="28169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cxnSp>
            <p:nvCxnSpPr>
              <p:cNvPr id="707" name="Google Shape;707;p39"/>
              <p:cNvCxnSpPr>
                <a:stCxn id="701" idx="3"/>
                <a:endCxn id="702" idx="1"/>
              </p:cNvCxnSpPr>
              <p:nvPr/>
            </p:nvCxnSpPr>
            <p:spPr>
              <a:xfrm>
                <a:off x="3702882" y="4951816"/>
                <a:ext cx="721800" cy="0"/>
              </a:xfrm>
              <a:prstGeom prst="straightConnector1">
                <a:avLst/>
              </a:prstGeom>
              <a:noFill/>
              <a:ln cap="flat" cmpd="sng" w="12700">
                <a:solidFill>
                  <a:srgbClr val="FFFFFF"/>
                </a:solidFill>
                <a:prstDash val="lgDash"/>
                <a:round/>
                <a:headEnd len="med" w="med" type="triangle"/>
                <a:tailEnd len="med" w="med" type="triangle"/>
              </a:ln>
              <a:effectLst>
                <a:outerShdw blurRad="40000" rotWithShape="0" dir="5400000" dist="20000">
                  <a:srgbClr val="000000">
                    <a:alpha val="37647"/>
                  </a:srgbClr>
                </a:outerShdw>
              </a:effectLst>
            </p:spPr>
          </p:cxnSp>
          <p:cxnSp>
            <p:nvCxnSpPr>
              <p:cNvPr id="708" name="Google Shape;708;p39"/>
              <p:cNvCxnSpPr>
                <a:stCxn id="683" idx="2"/>
                <a:endCxn id="701" idx="1"/>
              </p:cNvCxnSpPr>
              <p:nvPr/>
            </p:nvCxnSpPr>
            <p:spPr>
              <a:xfrm flipH="1" rot="-5400000">
                <a:off x="2623894" y="4266091"/>
                <a:ext cx="188100" cy="1183500"/>
              </a:xfrm>
              <a:prstGeom prst="bentConnector2">
                <a:avLst/>
              </a:prstGeom>
              <a:noFill/>
              <a:ln cap="flat" cmpd="sng" w="12700">
                <a:solidFill>
                  <a:srgbClr val="FFFFFF"/>
                </a:solidFill>
                <a:prstDash val="lgDash"/>
                <a:round/>
                <a:headEnd len="med" w="med" type="triangle"/>
                <a:tailEnd len="med" w="med" type="triangle"/>
              </a:ln>
              <a:effectLst>
                <a:outerShdw blurRad="40000" rotWithShape="0" dir="5400000" dist="20000">
                  <a:srgbClr val="000000">
                    <a:alpha val="37647"/>
                  </a:srgbClr>
                </a:outerShdw>
              </a:effectLst>
            </p:spPr>
          </p:cxnSp>
          <p:cxnSp>
            <p:nvCxnSpPr>
              <p:cNvPr id="709" name="Google Shape;709;p39"/>
              <p:cNvCxnSpPr>
                <a:stCxn id="660" idx="0"/>
              </p:cNvCxnSpPr>
              <p:nvPr/>
            </p:nvCxnSpPr>
            <p:spPr>
              <a:xfrm rot="-5400000">
                <a:off x="5408350" y="1041143"/>
                <a:ext cx="582600" cy="2163000"/>
              </a:xfrm>
              <a:prstGeom prst="bentConnector2">
                <a:avLst/>
              </a:prstGeom>
              <a:noFill/>
              <a:ln cap="flat" cmpd="sng" w="12700">
                <a:solidFill>
                  <a:srgbClr val="FFFFFF"/>
                </a:solidFill>
                <a:prstDash val="lgDash"/>
                <a:round/>
                <a:headEnd len="sm" w="sm" type="none"/>
                <a:tailEnd len="med" w="med" type="triangle"/>
              </a:ln>
              <a:effectLst>
                <a:outerShdw blurRad="40000" rotWithShape="0" dir="5400000" dist="20000">
                  <a:srgbClr val="000000">
                    <a:alpha val="37647"/>
                  </a:srgbClr>
                </a:outerShdw>
              </a:effectLst>
            </p:spPr>
          </p:cxnSp>
          <p:cxnSp>
            <p:nvCxnSpPr>
              <p:cNvPr id="710" name="Google Shape;710;p39"/>
              <p:cNvCxnSpPr/>
              <p:nvPr/>
            </p:nvCxnSpPr>
            <p:spPr>
              <a:xfrm>
                <a:off x="832374" y="4392258"/>
                <a:ext cx="1060800" cy="0"/>
              </a:xfrm>
              <a:prstGeom prst="straightConnector1">
                <a:avLst/>
              </a:prstGeom>
              <a:noFill/>
              <a:ln cap="flat" cmpd="sng" w="12700">
                <a:solidFill>
                  <a:srgbClr val="FFFFFF"/>
                </a:solidFill>
                <a:prstDash val="lgDash"/>
                <a:round/>
                <a:headEnd len="sm" w="sm" type="none"/>
                <a:tailEnd len="med" w="med" type="triangle"/>
              </a:ln>
              <a:effectLst>
                <a:outerShdw blurRad="40000" rotWithShape="0" dir="5400000" dist="20000">
                  <a:srgbClr val="000000">
                    <a:alpha val="37647"/>
                  </a:srgbClr>
                </a:outerShdw>
              </a:effectLst>
            </p:spPr>
          </p:cxnSp>
          <p:cxnSp>
            <p:nvCxnSpPr>
              <p:cNvPr id="711" name="Google Shape;711;p39"/>
              <p:cNvCxnSpPr/>
              <p:nvPr/>
            </p:nvCxnSpPr>
            <p:spPr>
              <a:xfrm rot="-5400000">
                <a:off x="2000506" y="3608626"/>
                <a:ext cx="1110644" cy="401334"/>
              </a:xfrm>
              <a:prstGeom prst="bentConnector3">
                <a:avLst>
                  <a:gd fmla="val 462" name="adj1"/>
                </a:avLst>
              </a:prstGeom>
              <a:noFill/>
              <a:ln cap="flat" cmpd="sng" w="12700">
                <a:solidFill>
                  <a:srgbClr val="FFFFFF"/>
                </a:solidFill>
                <a:prstDash val="lgDash"/>
                <a:round/>
                <a:headEnd len="sm" w="sm" type="none"/>
                <a:tailEnd len="sm" w="sm" type="none"/>
              </a:ln>
              <a:effectLst>
                <a:outerShdw blurRad="40000" rotWithShape="0" dir="5400000" dist="20000">
                  <a:srgbClr val="000000">
                    <a:alpha val="37647"/>
                  </a:srgbClr>
                </a:outerShdw>
              </a:effectLst>
            </p:spPr>
          </p:cxnSp>
          <p:cxnSp>
            <p:nvCxnSpPr>
              <p:cNvPr id="712" name="Google Shape;712;p39"/>
              <p:cNvCxnSpPr>
                <a:stCxn id="702" idx="0"/>
                <a:endCxn id="660" idx="2"/>
              </p:cNvCxnSpPr>
              <p:nvPr/>
            </p:nvCxnSpPr>
            <p:spPr>
              <a:xfrm rot="10800000">
                <a:off x="4618282" y="4035732"/>
                <a:ext cx="3000" cy="719400"/>
              </a:xfrm>
              <a:prstGeom prst="straightConnector1">
                <a:avLst/>
              </a:prstGeom>
              <a:noFill/>
              <a:ln cap="flat" cmpd="sng" w="25400">
                <a:solidFill>
                  <a:srgbClr val="FF0000"/>
                </a:solidFill>
                <a:prstDash val="lgDash"/>
                <a:round/>
                <a:headEnd len="lg" w="lg" type="triangle"/>
                <a:tailEnd len="lg" w="lg" type="triangle"/>
              </a:ln>
              <a:effectLst>
                <a:outerShdw blurRad="40000" rotWithShape="0" dir="5400000" dist="20000">
                  <a:srgbClr val="000000">
                    <a:alpha val="36862"/>
                  </a:srgbClr>
                </a:outerShdw>
              </a:effectLst>
            </p:spPr>
          </p:cxnSp>
          <p:grpSp>
            <p:nvGrpSpPr>
              <p:cNvPr id="713" name="Google Shape;713;p39"/>
              <p:cNvGrpSpPr/>
              <p:nvPr/>
            </p:nvGrpSpPr>
            <p:grpSpPr>
              <a:xfrm>
                <a:off x="7044569" y="2754235"/>
                <a:ext cx="775819" cy="787002"/>
                <a:chOff x="7044569" y="2684563"/>
                <a:chExt cx="775819" cy="787002"/>
              </a:xfrm>
            </p:grpSpPr>
            <p:sp>
              <p:nvSpPr>
                <p:cNvPr id="714" name="Google Shape;714;p39"/>
                <p:cNvSpPr txBox="1"/>
                <p:nvPr/>
              </p:nvSpPr>
              <p:spPr>
                <a:xfrm>
                  <a:off x="7044569" y="3133011"/>
                  <a:ext cx="775819" cy="33855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0" i="0" lang="en-US" sz="800" u="none" cap="none" strike="noStrike">
                      <a:solidFill>
                        <a:schemeClr val="lt1"/>
                      </a:solidFill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Amazon</a:t>
                  </a:r>
                  <a:endParaRPr/>
                </a:p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0" i="0" lang="en-US" sz="800" u="none" cap="none" strike="noStrike">
                      <a:solidFill>
                        <a:schemeClr val="lt1"/>
                      </a:solidFill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DynamoDB</a:t>
                  </a:r>
                  <a:endParaRPr b="0" i="0" sz="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pic>
              <p:nvPicPr>
                <p:cNvPr id="715" name="Google Shape;715;p39"/>
                <p:cNvPicPr preferRelativeResize="0"/>
                <p:nvPr/>
              </p:nvPicPr>
              <p:blipFill rotWithShape="1">
                <a:blip r:embed="rId17">
                  <a:alphaModFix/>
                </a:blip>
                <a:srcRect b="0" l="0" r="0" t="0"/>
                <a:stretch/>
              </p:blipFill>
              <p:spPr>
                <a:xfrm>
                  <a:off x="7199465" y="2684563"/>
                  <a:ext cx="393192" cy="393192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sp>
            <p:nvSpPr>
              <p:cNvPr id="716" name="Google Shape;716;p39"/>
              <p:cNvSpPr/>
              <p:nvPr/>
            </p:nvSpPr>
            <p:spPr>
              <a:xfrm>
                <a:off x="6489250" y="2488412"/>
                <a:ext cx="1247631" cy="106226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509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7" name="Google Shape;717;p39"/>
              <p:cNvSpPr txBox="1"/>
              <p:nvPr/>
            </p:nvSpPr>
            <p:spPr>
              <a:xfrm>
                <a:off x="6659481" y="2458365"/>
                <a:ext cx="897600" cy="215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b="1" i="0" lang="en-US" sz="800" u="none" cap="none" strike="noStrike">
                    <a:solidFill>
                      <a:srgbClr val="FFFFFF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rPr>
                  <a:t>Operational Databases</a:t>
                </a:r>
                <a:endParaRPr b="1" i="0" sz="800" u="none" cap="none" strike="noStrike">
                  <a:solidFill>
                    <a:srgbClr val="FFFFFF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cxnSp>
            <p:nvCxnSpPr>
              <p:cNvPr id="718" name="Google Shape;718;p39"/>
              <p:cNvCxnSpPr>
                <a:endCxn id="676" idx="2"/>
              </p:cNvCxnSpPr>
              <p:nvPr/>
            </p:nvCxnSpPr>
            <p:spPr>
              <a:xfrm flipH="1" rot="10800000">
                <a:off x="7753565" y="2694891"/>
                <a:ext cx="831900" cy="320700"/>
              </a:xfrm>
              <a:prstGeom prst="bentConnector2">
                <a:avLst/>
              </a:prstGeom>
              <a:noFill/>
              <a:ln cap="flat" cmpd="sng" w="12700">
                <a:solidFill>
                  <a:srgbClr val="FFFFFF"/>
                </a:solidFill>
                <a:prstDash val="lgDash"/>
                <a:round/>
                <a:headEnd len="sm" w="sm" type="none"/>
                <a:tailEnd len="med" w="med" type="triangle"/>
              </a:ln>
              <a:effectLst>
                <a:outerShdw blurRad="40000" rotWithShape="0" dir="5400000" dist="20000">
                  <a:srgbClr val="000000">
                    <a:alpha val="37647"/>
                  </a:srgbClr>
                </a:outerShdw>
              </a:effectLst>
            </p:spPr>
          </p:cxnSp>
          <p:cxnSp>
            <p:nvCxnSpPr>
              <p:cNvPr id="719" name="Google Shape;719;p39"/>
              <p:cNvCxnSpPr/>
              <p:nvPr/>
            </p:nvCxnSpPr>
            <p:spPr>
              <a:xfrm>
                <a:off x="7326385" y="1824399"/>
                <a:ext cx="1258873" cy="230837"/>
              </a:xfrm>
              <a:prstGeom prst="bentConnector3">
                <a:avLst>
                  <a:gd fmla="val 99455" name="adj1"/>
                </a:avLst>
              </a:prstGeom>
              <a:noFill/>
              <a:ln cap="flat" cmpd="sng" w="12700">
                <a:solidFill>
                  <a:srgbClr val="FFFFFF"/>
                </a:solidFill>
                <a:prstDash val="lgDash"/>
                <a:round/>
                <a:headEnd len="sm" w="sm" type="none"/>
                <a:tailEnd len="med" w="med" type="triangle"/>
              </a:ln>
              <a:effectLst>
                <a:outerShdw blurRad="40000" rotWithShape="0" dir="5400000" dist="20000">
                  <a:srgbClr val="000000">
                    <a:alpha val="37647"/>
                  </a:srgbClr>
                </a:outerShdw>
              </a:effectLst>
            </p:spPr>
          </p:cxnSp>
          <p:pic>
            <p:nvPicPr>
              <p:cNvPr descr="https://lh5.googleusercontent.com/g9w2SRI7WX50TjhYgJ4qj8q5EknMUkXoZpBzMrC4Qfn2PKKygKCzsfbQ4NEF6iKWq2Ux_F-F285WNh27BpLaB89m0oAhtcqMn0mi_gFb4n3lHPDDr9ox1YBlu57vhqgaDiS-O14kev4" id="720" name="Google Shape;720;p39"/>
              <p:cNvPicPr preferRelativeResize="0"/>
              <p:nvPr/>
            </p:nvPicPr>
            <p:blipFill rotWithShape="1">
              <a:blip r:embed="rId18">
                <a:alphaModFix/>
              </a:blip>
              <a:srcRect b="0" l="0" r="0" t="0"/>
              <a:stretch/>
            </p:blipFill>
            <p:spPr>
              <a:xfrm>
                <a:off x="3508169" y="2547757"/>
                <a:ext cx="547535" cy="425982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721" name="Google Shape;721;p39"/>
              <p:cNvCxnSpPr/>
              <p:nvPr/>
            </p:nvCxnSpPr>
            <p:spPr>
              <a:xfrm>
                <a:off x="7750120" y="3143721"/>
                <a:ext cx="828622" cy="360861"/>
              </a:xfrm>
              <a:prstGeom prst="bentConnector2">
                <a:avLst/>
              </a:prstGeom>
              <a:noFill/>
              <a:ln cap="flat" cmpd="sng" w="12700">
                <a:solidFill>
                  <a:srgbClr val="FFFFFF"/>
                </a:solidFill>
                <a:prstDash val="lgDash"/>
                <a:round/>
                <a:headEnd len="sm" w="sm" type="none"/>
                <a:tailEnd len="med" w="med" type="triangle"/>
              </a:ln>
              <a:effectLst>
                <a:outerShdw blurRad="40000" rotWithShape="0" dir="5400000" dist="20000">
                  <a:srgbClr val="000000">
                    <a:alpha val="37647"/>
                  </a:srgbClr>
                </a:outerShdw>
              </a:effectLst>
            </p:spPr>
          </p:cxnSp>
          <p:sp>
            <p:nvSpPr>
              <p:cNvPr id="722" name="Google Shape;722;p39"/>
              <p:cNvSpPr txBox="1"/>
              <p:nvPr/>
            </p:nvSpPr>
            <p:spPr>
              <a:xfrm>
                <a:off x="-72884" y="1932975"/>
                <a:ext cx="1204768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800" u="none" cap="none" strike="noStrike">
                    <a:solidFill>
                      <a:schemeClr val="lt1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rPr>
                  <a:t>AWS 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800" u="none" cap="none" strike="noStrike">
                    <a:solidFill>
                      <a:schemeClr val="lt1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rPr>
                  <a:t>IoT Events </a:t>
                </a:r>
                <a:endParaRPr/>
              </a:p>
            </p:txBody>
          </p:sp>
          <p:pic>
            <p:nvPicPr>
              <p:cNvPr id="723" name="Google Shape;723;p39"/>
              <p:cNvPicPr preferRelativeResize="0"/>
              <p:nvPr/>
            </p:nvPicPr>
            <p:blipFill rotWithShape="1">
              <a:blip r:embed="rId19">
                <a:alphaModFix/>
              </a:blip>
              <a:srcRect b="0" l="0" r="0" t="0"/>
              <a:stretch/>
            </p:blipFill>
            <p:spPr>
              <a:xfrm>
                <a:off x="345132" y="1531622"/>
                <a:ext cx="393192" cy="39319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24" name="Google Shape;724;p39"/>
              <p:cNvPicPr preferRelativeResize="0"/>
              <p:nvPr/>
            </p:nvPicPr>
            <p:blipFill rotWithShape="1">
              <a:blip r:embed="rId20">
                <a:alphaModFix/>
              </a:blip>
              <a:srcRect b="0" l="0" r="0" t="0"/>
              <a:stretch/>
            </p:blipFill>
            <p:spPr>
              <a:xfrm>
                <a:off x="1147627" y="1229564"/>
                <a:ext cx="393192" cy="39319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25" name="Google Shape;725;p39"/>
              <p:cNvPicPr preferRelativeResize="0"/>
              <p:nvPr/>
            </p:nvPicPr>
            <p:blipFill rotWithShape="1">
              <a:blip r:embed="rId21">
                <a:alphaModFix/>
              </a:blip>
              <a:srcRect b="0" l="0" r="0" t="0"/>
              <a:stretch/>
            </p:blipFill>
            <p:spPr>
              <a:xfrm>
                <a:off x="8381435" y="4746768"/>
                <a:ext cx="393192" cy="393192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726" name="Google Shape;726;p39"/>
              <p:cNvSpPr txBox="1"/>
              <p:nvPr/>
            </p:nvSpPr>
            <p:spPr>
              <a:xfrm>
                <a:off x="8331481" y="5203916"/>
                <a:ext cx="506400" cy="155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b="1" i="0" lang="en-US" sz="800" u="none" cap="none" strike="noStrike">
                    <a:solidFill>
                      <a:srgbClr val="FFFFFF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rPr>
                  <a:t>Amazon</a:t>
                </a:r>
                <a:endParaRPr b="1" i="0" sz="800" u="none" cap="none" strike="noStrike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b="1" i="0" lang="en-US" sz="800" u="none" cap="none" strike="noStrike">
                    <a:solidFill>
                      <a:srgbClr val="FFFFFF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rPr>
                  <a:t>Athena</a:t>
                </a:r>
                <a:endParaRPr b="1" i="0" sz="800" u="none" cap="none" strike="noStrike">
                  <a:solidFill>
                    <a:srgbClr val="FFFFFF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727" name="Google Shape;727;p39"/>
              <p:cNvSpPr txBox="1"/>
              <p:nvPr/>
            </p:nvSpPr>
            <p:spPr>
              <a:xfrm>
                <a:off x="4934916" y="5190754"/>
                <a:ext cx="627335" cy="215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b="1" i="0" lang="en-US" sz="800" u="none" cap="none" strike="noStrike">
                    <a:solidFill>
                      <a:srgbClr val="FFFFFF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rPr>
                  <a:t>AWS Glue</a:t>
                </a:r>
                <a:endParaRPr b="1" i="0" sz="800" u="none" cap="none" strike="noStrike">
                  <a:solidFill>
                    <a:srgbClr val="FFFFFF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pic>
            <p:nvPicPr>
              <p:cNvPr id="728" name="Google Shape;728;p39"/>
              <p:cNvPicPr preferRelativeResize="0"/>
              <p:nvPr/>
            </p:nvPicPr>
            <p:blipFill rotWithShape="1">
              <a:blip r:embed="rId22">
                <a:alphaModFix/>
              </a:blip>
              <a:srcRect b="0" l="0" r="0" t="0"/>
              <a:stretch/>
            </p:blipFill>
            <p:spPr>
              <a:xfrm>
                <a:off x="5040908" y="4758958"/>
                <a:ext cx="393192" cy="39116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https://lh6.googleusercontent.com/0lIpsavHl_ILJaMW3YiECqPMHGlNzTVWzD6m-oqSVh19A2czf_GFVdLHGzxHVNTvZXaupQeAq0OxppW7fH2bMMzn9XLQPHTUJ1AlMz5P_j447N9XBTMy64MYIS4KBk7NLskySJu4z9M" id="729" name="Google Shape;729;p39"/>
              <p:cNvPicPr preferRelativeResize="0"/>
              <p:nvPr/>
            </p:nvPicPr>
            <p:blipFill rotWithShape="1">
              <a:blip r:embed="rId23">
                <a:alphaModFix/>
              </a:blip>
              <a:srcRect b="0" l="0" r="0" t="0"/>
              <a:stretch/>
            </p:blipFill>
            <p:spPr>
              <a:xfrm>
                <a:off x="8323198" y="3466653"/>
                <a:ext cx="506512" cy="506512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730" name="Google Shape;730;p39"/>
              <p:cNvCxnSpPr/>
              <p:nvPr/>
            </p:nvCxnSpPr>
            <p:spPr>
              <a:xfrm rot="10800000">
                <a:off x="5226280" y="4042363"/>
                <a:ext cx="3132" cy="719389"/>
              </a:xfrm>
              <a:prstGeom prst="straightConnector1">
                <a:avLst/>
              </a:prstGeom>
              <a:noFill/>
              <a:ln cap="flat" cmpd="sng" w="25400">
                <a:solidFill>
                  <a:srgbClr val="FF0000"/>
                </a:solidFill>
                <a:prstDash val="lgDash"/>
                <a:round/>
                <a:headEnd len="lg" w="lg" type="triangle"/>
                <a:tailEnd len="sm" w="sm" type="none"/>
              </a:ln>
              <a:effectLst>
                <a:outerShdw blurRad="40000" rotWithShape="0" dir="5400000" dist="20000">
                  <a:srgbClr val="000000">
                    <a:alpha val="36862"/>
                  </a:srgbClr>
                </a:outerShdw>
              </a:effectLst>
            </p:spPr>
          </p:cxnSp>
          <p:cxnSp>
            <p:nvCxnSpPr>
              <p:cNvPr id="731" name="Google Shape;731;p39"/>
              <p:cNvCxnSpPr>
                <a:stCxn id="728" idx="3"/>
                <a:endCxn id="725" idx="1"/>
              </p:cNvCxnSpPr>
              <p:nvPr/>
            </p:nvCxnSpPr>
            <p:spPr>
              <a:xfrm flipH="1" rot="10800000">
                <a:off x="5434100" y="4943438"/>
                <a:ext cx="2947200" cy="11100"/>
              </a:xfrm>
              <a:prstGeom prst="straightConnector1">
                <a:avLst/>
              </a:prstGeom>
              <a:noFill/>
              <a:ln cap="flat" cmpd="sng" w="12700">
                <a:solidFill>
                  <a:srgbClr val="FFFFFF"/>
                </a:solidFill>
                <a:prstDash val="lgDash"/>
                <a:round/>
                <a:headEnd len="sm" w="sm" type="none"/>
                <a:tailEnd len="med" w="med" type="triangle"/>
              </a:ln>
              <a:effectLst>
                <a:outerShdw blurRad="40000" rotWithShape="0" dir="5400000" dist="20000">
                  <a:srgbClr val="000000">
                    <a:alpha val="37647"/>
                  </a:srgbClr>
                </a:outerShdw>
              </a:effectLst>
            </p:spPr>
          </p:cxnSp>
          <p:cxnSp>
            <p:nvCxnSpPr>
              <p:cNvPr id="732" name="Google Shape;732;p39"/>
              <p:cNvCxnSpPr/>
              <p:nvPr/>
            </p:nvCxnSpPr>
            <p:spPr>
              <a:xfrm>
                <a:off x="8636761" y="4142759"/>
                <a:ext cx="54" cy="612373"/>
              </a:xfrm>
              <a:prstGeom prst="straightConnector1">
                <a:avLst/>
              </a:prstGeom>
              <a:noFill/>
              <a:ln cap="flat" cmpd="sng" w="12700">
                <a:solidFill>
                  <a:srgbClr val="FFFFFF"/>
                </a:solidFill>
                <a:prstDash val="lgDash"/>
                <a:round/>
                <a:headEnd len="med" w="med" type="triangle"/>
                <a:tailEnd len="sm" w="sm" type="none"/>
              </a:ln>
              <a:effectLst>
                <a:outerShdw blurRad="40000" rotWithShape="0" dir="5400000" dist="20000">
                  <a:srgbClr val="000000">
                    <a:alpha val="36862"/>
                  </a:srgbClr>
                </a:outerShdw>
              </a:effectLst>
            </p:spPr>
          </p:cxnSp>
          <p:grpSp>
            <p:nvGrpSpPr>
              <p:cNvPr id="733" name="Google Shape;733;p39"/>
              <p:cNvGrpSpPr/>
              <p:nvPr/>
            </p:nvGrpSpPr>
            <p:grpSpPr>
              <a:xfrm>
                <a:off x="27428" y="104079"/>
                <a:ext cx="8825797" cy="6749037"/>
                <a:chOff x="27428" y="104079"/>
                <a:chExt cx="8825797" cy="6749037"/>
              </a:xfrm>
            </p:grpSpPr>
            <p:sp>
              <p:nvSpPr>
                <p:cNvPr id="734" name="Google Shape;734;p39"/>
                <p:cNvSpPr txBox="1"/>
                <p:nvPr/>
              </p:nvSpPr>
              <p:spPr>
                <a:xfrm>
                  <a:off x="93699" y="104079"/>
                  <a:ext cx="6840600" cy="3693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rPr b="0" i="0" lang="en-US" sz="2400" u="none" cap="none" strike="noStrike">
                      <a:solidFill>
                        <a:srgbClr val="FFFFFF"/>
                      </a:solidFill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Streaming Data Pipelines</a:t>
                  </a:r>
                  <a:endParaRPr b="0" i="0" sz="2400" u="none" cap="none" strike="noStrike">
                    <a:solidFill>
                      <a:srgbClr val="FFFFFF"/>
                    </a:solidFill>
                    <a:latin typeface="Source Sans Pro Light"/>
                    <a:ea typeface="Source Sans Pro Light"/>
                    <a:cs typeface="Source Sans Pro Light"/>
                    <a:sym typeface="Source Sans Pro Light"/>
                  </a:endParaRPr>
                </a:p>
              </p:txBody>
            </p:sp>
            <p:pic>
              <p:nvPicPr>
                <p:cNvPr id="735" name="Google Shape;735;p39"/>
                <p:cNvPicPr preferRelativeResize="0"/>
                <p:nvPr/>
              </p:nvPicPr>
              <p:blipFill rotWithShape="1">
                <a:blip r:embed="rId24">
                  <a:alphaModFix/>
                </a:blip>
                <a:srcRect b="0" l="0" r="0" t="0"/>
                <a:stretch/>
              </p:blipFill>
              <p:spPr>
                <a:xfrm>
                  <a:off x="27428" y="6447780"/>
                  <a:ext cx="1313589" cy="405336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736" name="Google Shape;736;p39"/>
                <p:cNvSpPr txBox="1"/>
                <p:nvPr/>
              </p:nvSpPr>
              <p:spPr>
                <a:xfrm>
                  <a:off x="8346825" y="3955831"/>
                  <a:ext cx="506400" cy="155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Arial"/>
                    <a:buNone/>
                  </a:pPr>
                  <a:r>
                    <a:rPr b="1" i="0" lang="en-US" sz="800" u="none" cap="none" strike="noStrike">
                      <a:solidFill>
                        <a:srgbClr val="FFFFFF"/>
                      </a:solidFill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BI Tools</a:t>
                  </a:r>
                  <a:endParaRPr b="1" i="0" sz="800" u="none" cap="none" strike="noStrike">
                    <a:solidFill>
                      <a:srgbClr val="000000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endParaRPr>
                </a:p>
              </p:txBody>
            </p:sp>
          </p:grpSp>
        </p:grpSp>
        <p:grpSp>
          <p:nvGrpSpPr>
            <p:cNvPr id="737" name="Google Shape;737;p39"/>
            <p:cNvGrpSpPr/>
            <p:nvPr/>
          </p:nvGrpSpPr>
          <p:grpSpPr>
            <a:xfrm>
              <a:off x="1575194" y="5934385"/>
              <a:ext cx="6092170" cy="597325"/>
              <a:chOff x="1768195" y="5904612"/>
              <a:chExt cx="6092170" cy="597325"/>
            </a:xfrm>
          </p:grpSpPr>
          <p:sp>
            <p:nvSpPr>
              <p:cNvPr id="738" name="Google Shape;738;p39"/>
              <p:cNvSpPr/>
              <p:nvPr/>
            </p:nvSpPr>
            <p:spPr>
              <a:xfrm>
                <a:off x="1768195" y="5904612"/>
                <a:ext cx="6092170" cy="58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50" spcFirstLastPara="1" rIns="68550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739" name="Google Shape;739;p39"/>
              <p:cNvGrpSpPr/>
              <p:nvPr/>
            </p:nvGrpSpPr>
            <p:grpSpPr>
              <a:xfrm>
                <a:off x="2756495" y="5964071"/>
                <a:ext cx="506400" cy="447858"/>
                <a:chOff x="2756495" y="5964071"/>
                <a:chExt cx="506400" cy="447858"/>
              </a:xfrm>
            </p:grpSpPr>
            <p:sp>
              <p:nvSpPr>
                <p:cNvPr id="740" name="Google Shape;740;p39"/>
                <p:cNvSpPr txBox="1"/>
                <p:nvPr/>
              </p:nvSpPr>
              <p:spPr>
                <a:xfrm>
                  <a:off x="2756495" y="6250529"/>
                  <a:ext cx="506400" cy="161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34275" lIns="68550" spcFirstLastPara="1" rIns="68550" wrap="square" tIns="3427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600"/>
                    <a:buFont typeface="Arial"/>
                    <a:buNone/>
                  </a:pPr>
                  <a:r>
                    <a:rPr b="0" i="0" lang="en-US" sz="600" u="none" cap="none" strike="noStrike">
                      <a:solidFill>
                        <a:srgbClr val="FFFFFF"/>
                      </a:solidFill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AWS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600"/>
                    <a:buFont typeface="Arial"/>
                    <a:buNone/>
                  </a:pPr>
                  <a:r>
                    <a:rPr b="0" i="0" lang="en-US" sz="600" u="none" cap="none" strike="noStrike">
                      <a:solidFill>
                        <a:srgbClr val="FFFFFF"/>
                      </a:solidFill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CloudTrail</a:t>
                  </a:r>
                  <a:endParaRPr b="0" i="0" sz="600" u="none" cap="none" strike="noStrike">
                    <a:solidFill>
                      <a:srgbClr val="FFFFFF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endParaRPr>
                </a:p>
              </p:txBody>
            </p:sp>
            <p:pic>
              <p:nvPicPr>
                <p:cNvPr id="741" name="Google Shape;741;p39"/>
                <p:cNvPicPr preferRelativeResize="0"/>
                <p:nvPr/>
              </p:nvPicPr>
              <p:blipFill rotWithShape="1">
                <a:blip r:embed="rId25">
                  <a:alphaModFix/>
                </a:blip>
                <a:srcRect b="0" l="0" r="0" t="0"/>
                <a:stretch/>
              </p:blipFill>
              <p:spPr>
                <a:xfrm>
                  <a:off x="2856881" y="5964071"/>
                  <a:ext cx="294894" cy="294894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742" name="Google Shape;742;p39"/>
              <p:cNvGrpSpPr/>
              <p:nvPr/>
            </p:nvGrpSpPr>
            <p:grpSpPr>
              <a:xfrm>
                <a:off x="3129675" y="5964070"/>
                <a:ext cx="596400" cy="448234"/>
                <a:chOff x="3129675" y="5964070"/>
                <a:chExt cx="596400" cy="448234"/>
              </a:xfrm>
            </p:grpSpPr>
            <p:sp>
              <p:nvSpPr>
                <p:cNvPr id="743" name="Google Shape;743;p39"/>
                <p:cNvSpPr txBox="1"/>
                <p:nvPr/>
              </p:nvSpPr>
              <p:spPr>
                <a:xfrm>
                  <a:off x="3129675" y="6250304"/>
                  <a:ext cx="596400" cy="162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34275" lIns="68550" spcFirstLastPara="1" rIns="68550" wrap="square" tIns="3427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600"/>
                    <a:buFont typeface="Arial"/>
                    <a:buNone/>
                  </a:pPr>
                  <a:r>
                    <a:rPr b="0" i="0" lang="en-US" sz="600" u="none" cap="none" strike="noStrike">
                      <a:solidFill>
                        <a:srgbClr val="FFFFFF"/>
                      </a:solidFill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Amazon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600"/>
                    <a:buFont typeface="Arial"/>
                    <a:buNone/>
                  </a:pPr>
                  <a:r>
                    <a:rPr b="0" i="0" lang="en-US" sz="600" u="none" cap="none" strike="noStrike">
                      <a:solidFill>
                        <a:srgbClr val="FFFFFF"/>
                      </a:solidFill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CloudWatch</a:t>
                  </a:r>
                  <a:endParaRPr b="0" i="0" sz="1050" u="none" cap="none" strike="noStrike">
                    <a:solidFill>
                      <a:srgbClr val="FFFFFF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endParaRPr>
                </a:p>
              </p:txBody>
            </p:sp>
            <p:pic>
              <p:nvPicPr>
                <p:cNvPr id="744" name="Google Shape;744;p39"/>
                <p:cNvPicPr preferRelativeResize="0"/>
                <p:nvPr/>
              </p:nvPicPr>
              <p:blipFill rotWithShape="1">
                <a:blip r:embed="rId26">
                  <a:alphaModFix/>
                </a:blip>
                <a:srcRect b="0" l="0" r="0" t="0"/>
                <a:stretch/>
              </p:blipFill>
              <p:spPr>
                <a:xfrm>
                  <a:off x="3285607" y="5964070"/>
                  <a:ext cx="294894" cy="294894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745" name="Google Shape;745;p39"/>
              <p:cNvGrpSpPr/>
              <p:nvPr/>
            </p:nvGrpSpPr>
            <p:grpSpPr>
              <a:xfrm>
                <a:off x="3643237" y="5960022"/>
                <a:ext cx="447600" cy="451907"/>
                <a:chOff x="3643237" y="5960022"/>
                <a:chExt cx="447600" cy="451907"/>
              </a:xfrm>
            </p:grpSpPr>
            <p:sp>
              <p:nvSpPr>
                <p:cNvPr id="746" name="Google Shape;746;p39"/>
                <p:cNvSpPr txBox="1"/>
                <p:nvPr/>
              </p:nvSpPr>
              <p:spPr>
                <a:xfrm>
                  <a:off x="3643237" y="6250529"/>
                  <a:ext cx="447600" cy="161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34275" lIns="68550" spcFirstLastPara="1" rIns="68550" wrap="square" tIns="3427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600"/>
                    <a:buFont typeface="Arial"/>
                    <a:buNone/>
                  </a:pPr>
                  <a:r>
                    <a:rPr b="0" i="0" lang="en-US" sz="600" u="none" cap="none" strike="noStrike">
                      <a:solidFill>
                        <a:srgbClr val="FFFFFF"/>
                      </a:solidFill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AWS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600"/>
                    <a:buFont typeface="Arial"/>
                    <a:buNone/>
                  </a:pPr>
                  <a:r>
                    <a:rPr b="0" i="0" lang="en-US" sz="600" u="none" cap="none" strike="noStrike">
                      <a:solidFill>
                        <a:srgbClr val="FFFFFF"/>
                      </a:solidFill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Config</a:t>
                  </a:r>
                  <a:endParaRPr b="0" i="0" sz="1050" u="none" cap="none" strike="noStrike">
                    <a:solidFill>
                      <a:srgbClr val="FFFFFF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endParaRPr>
                </a:p>
              </p:txBody>
            </p:sp>
            <p:pic>
              <p:nvPicPr>
                <p:cNvPr id="747" name="Google Shape;747;p39"/>
                <p:cNvPicPr preferRelativeResize="0"/>
                <p:nvPr/>
              </p:nvPicPr>
              <p:blipFill rotWithShape="1">
                <a:blip r:embed="rId27">
                  <a:alphaModFix/>
                </a:blip>
                <a:srcRect b="0" l="0" r="0" t="0"/>
                <a:stretch/>
              </p:blipFill>
              <p:spPr>
                <a:xfrm>
                  <a:off x="3720198" y="5960022"/>
                  <a:ext cx="294894" cy="294894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748" name="Google Shape;748;p39"/>
              <p:cNvGrpSpPr/>
              <p:nvPr/>
            </p:nvGrpSpPr>
            <p:grpSpPr>
              <a:xfrm>
                <a:off x="4904475" y="5957488"/>
                <a:ext cx="424500" cy="414429"/>
                <a:chOff x="4904475" y="5957488"/>
                <a:chExt cx="424500" cy="414429"/>
              </a:xfrm>
            </p:grpSpPr>
            <p:sp>
              <p:nvSpPr>
                <p:cNvPr id="749" name="Google Shape;749;p39"/>
                <p:cNvSpPr txBox="1"/>
                <p:nvPr/>
              </p:nvSpPr>
              <p:spPr>
                <a:xfrm>
                  <a:off x="4904475" y="6285217"/>
                  <a:ext cx="424500" cy="86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600"/>
                    <a:buFont typeface="Arial"/>
                    <a:buNone/>
                  </a:pPr>
                  <a:r>
                    <a:rPr b="0" i="0" lang="en-US" sz="600" u="none" cap="none" strike="noStrike">
                      <a:solidFill>
                        <a:srgbClr val="FFFFFF"/>
                      </a:solidFill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AWS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600"/>
                    <a:buFont typeface="Arial"/>
                    <a:buNone/>
                  </a:pPr>
                  <a:r>
                    <a:rPr b="0" i="0" lang="en-US" sz="600" u="none" cap="none" strike="noStrike">
                      <a:solidFill>
                        <a:srgbClr val="FFFFFF"/>
                      </a:solidFill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KMS</a:t>
                  </a:r>
                  <a:endParaRPr b="0" i="0" sz="1050" u="none" cap="none" strike="noStrike">
                    <a:solidFill>
                      <a:srgbClr val="FFFFFF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endParaRPr>
                </a:p>
              </p:txBody>
            </p:sp>
            <p:pic>
              <p:nvPicPr>
                <p:cNvPr id="750" name="Google Shape;750;p39"/>
                <p:cNvPicPr preferRelativeResize="0"/>
                <p:nvPr/>
              </p:nvPicPr>
              <p:blipFill rotWithShape="1">
                <a:blip r:embed="rId28">
                  <a:alphaModFix/>
                </a:blip>
                <a:srcRect b="0" l="0" r="0" t="0"/>
                <a:stretch/>
              </p:blipFill>
              <p:spPr>
                <a:xfrm>
                  <a:off x="4968050" y="5957488"/>
                  <a:ext cx="294894" cy="294894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751" name="Google Shape;751;p39"/>
              <p:cNvGrpSpPr/>
              <p:nvPr/>
            </p:nvGrpSpPr>
            <p:grpSpPr>
              <a:xfrm>
                <a:off x="6469689" y="5954377"/>
                <a:ext cx="548700" cy="446789"/>
                <a:chOff x="6263073" y="5959821"/>
                <a:chExt cx="548700" cy="446789"/>
              </a:xfrm>
            </p:grpSpPr>
            <p:pic>
              <p:nvPicPr>
                <p:cNvPr id="752" name="Google Shape;752;p39"/>
                <p:cNvPicPr preferRelativeResize="0"/>
                <p:nvPr/>
              </p:nvPicPr>
              <p:blipFill rotWithShape="1">
                <a:blip r:embed="rId29">
                  <a:alphaModFix/>
                </a:blip>
                <a:srcRect b="0" l="0" r="0" t="0"/>
                <a:stretch/>
              </p:blipFill>
              <p:spPr>
                <a:xfrm>
                  <a:off x="6407778" y="5959821"/>
                  <a:ext cx="294894" cy="294894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753" name="Google Shape;753;p39"/>
                <p:cNvSpPr txBox="1"/>
                <p:nvPr/>
              </p:nvSpPr>
              <p:spPr>
                <a:xfrm>
                  <a:off x="6263073" y="6289910"/>
                  <a:ext cx="548700" cy="116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600"/>
                    <a:buFont typeface="Arial"/>
                    <a:buNone/>
                  </a:pPr>
                  <a:r>
                    <a:rPr b="0" i="0" lang="en-US" sz="600" u="none" cap="none" strike="noStrike">
                      <a:solidFill>
                        <a:srgbClr val="FFFFFF"/>
                      </a:solidFill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AWS CodePipeline</a:t>
                  </a:r>
                  <a:endParaRPr b="0" i="0" sz="600" u="none" cap="none" strike="noStrike">
                    <a:solidFill>
                      <a:srgbClr val="FFFFFF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endParaRPr>
                </a:p>
              </p:txBody>
            </p:sp>
          </p:grpSp>
          <p:grpSp>
            <p:nvGrpSpPr>
              <p:cNvPr id="754" name="Google Shape;754;p39"/>
              <p:cNvGrpSpPr/>
              <p:nvPr/>
            </p:nvGrpSpPr>
            <p:grpSpPr>
              <a:xfrm>
                <a:off x="5335427" y="5957035"/>
                <a:ext cx="387900" cy="444131"/>
                <a:chOff x="5335427" y="5957035"/>
                <a:chExt cx="387900" cy="444131"/>
              </a:xfrm>
            </p:grpSpPr>
            <p:pic>
              <p:nvPicPr>
                <p:cNvPr id="755" name="Google Shape;755;p39"/>
                <p:cNvPicPr preferRelativeResize="0"/>
                <p:nvPr/>
              </p:nvPicPr>
              <p:blipFill rotWithShape="1">
                <a:blip r:embed="rId30">
                  <a:alphaModFix/>
                </a:blip>
                <a:srcRect b="0" l="0" r="0" t="0"/>
                <a:stretch/>
              </p:blipFill>
              <p:spPr>
                <a:xfrm>
                  <a:off x="5398072" y="5957035"/>
                  <a:ext cx="292608" cy="292608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756" name="Google Shape;756;p39"/>
                <p:cNvSpPr txBox="1"/>
                <p:nvPr/>
              </p:nvSpPr>
              <p:spPr>
                <a:xfrm>
                  <a:off x="5335427" y="6276666"/>
                  <a:ext cx="387900" cy="1245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600"/>
                    <a:buFont typeface="Arial"/>
                    <a:buNone/>
                  </a:pPr>
                  <a:r>
                    <a:rPr b="0" i="0" lang="en-US" sz="600" u="none" cap="none" strike="noStrike">
                      <a:solidFill>
                        <a:srgbClr val="FFFFFF"/>
                      </a:solidFill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AWS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600"/>
                    <a:buFont typeface="Arial"/>
                    <a:buNone/>
                  </a:pPr>
                  <a:r>
                    <a:rPr b="0" i="0" lang="en-US" sz="600" u="none" cap="none" strike="noStrike">
                      <a:solidFill>
                        <a:srgbClr val="FFFFFF"/>
                      </a:solidFill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SNS</a:t>
                  </a:r>
                  <a:endParaRPr b="0" i="0" sz="1050" u="none" cap="none" strike="noStrike">
                    <a:solidFill>
                      <a:srgbClr val="FFFFFF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endParaRPr>
                </a:p>
              </p:txBody>
            </p:sp>
          </p:grpSp>
          <p:grpSp>
            <p:nvGrpSpPr>
              <p:cNvPr id="757" name="Google Shape;757;p39"/>
              <p:cNvGrpSpPr/>
              <p:nvPr/>
            </p:nvGrpSpPr>
            <p:grpSpPr>
              <a:xfrm>
                <a:off x="5760703" y="5960098"/>
                <a:ext cx="387900" cy="433381"/>
                <a:chOff x="5760703" y="5960098"/>
                <a:chExt cx="387900" cy="433381"/>
              </a:xfrm>
            </p:grpSpPr>
            <p:pic>
              <p:nvPicPr>
                <p:cNvPr id="758" name="Google Shape;758;p39"/>
                <p:cNvPicPr preferRelativeResize="0"/>
                <p:nvPr/>
              </p:nvPicPr>
              <p:blipFill rotWithShape="1">
                <a:blip r:embed="rId31">
                  <a:alphaModFix/>
                </a:blip>
                <a:srcRect b="0" l="0" r="0" t="0"/>
                <a:stretch/>
              </p:blipFill>
              <p:spPr>
                <a:xfrm>
                  <a:off x="5807932" y="5960098"/>
                  <a:ext cx="292608" cy="292608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759" name="Google Shape;759;p39"/>
                <p:cNvSpPr txBox="1"/>
                <p:nvPr/>
              </p:nvSpPr>
              <p:spPr>
                <a:xfrm>
                  <a:off x="5760703" y="6268979"/>
                  <a:ext cx="387900" cy="1245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600"/>
                    <a:buFont typeface="Arial"/>
                    <a:buNone/>
                  </a:pPr>
                  <a:r>
                    <a:rPr b="0" i="0" lang="en-US" sz="600" u="none" cap="none" strike="noStrike">
                      <a:solidFill>
                        <a:srgbClr val="FFFFFF"/>
                      </a:solidFill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AWS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600"/>
                    <a:buFont typeface="Arial"/>
                    <a:buNone/>
                  </a:pPr>
                  <a:r>
                    <a:rPr b="0" i="0" lang="en-US" sz="600" u="none" cap="none" strike="noStrike">
                      <a:solidFill>
                        <a:srgbClr val="FFFFFF"/>
                      </a:solidFill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SQS</a:t>
                  </a:r>
                  <a:endParaRPr b="0" i="0" sz="1050" u="none" cap="none" strike="noStrike">
                    <a:solidFill>
                      <a:srgbClr val="FFFFFF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endParaRPr>
                </a:p>
              </p:txBody>
            </p:sp>
          </p:grpSp>
          <p:grpSp>
            <p:nvGrpSpPr>
              <p:cNvPr id="760" name="Google Shape;760;p39"/>
              <p:cNvGrpSpPr/>
              <p:nvPr/>
            </p:nvGrpSpPr>
            <p:grpSpPr>
              <a:xfrm>
                <a:off x="4381743" y="5962838"/>
                <a:ext cx="596400" cy="447420"/>
                <a:chOff x="4381743" y="5962838"/>
                <a:chExt cx="596400" cy="447420"/>
              </a:xfrm>
            </p:grpSpPr>
            <p:pic>
              <p:nvPicPr>
                <p:cNvPr id="761" name="Google Shape;761;p39"/>
                <p:cNvPicPr preferRelativeResize="0"/>
                <p:nvPr/>
              </p:nvPicPr>
              <p:blipFill rotWithShape="1">
                <a:blip r:embed="rId32">
                  <a:alphaModFix/>
                </a:blip>
                <a:srcRect b="0" l="0" r="0" t="0"/>
                <a:stretch/>
              </p:blipFill>
              <p:spPr>
                <a:xfrm>
                  <a:off x="4549417" y="5962838"/>
                  <a:ext cx="292608" cy="292608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762" name="Google Shape;762;p39"/>
                <p:cNvSpPr txBox="1"/>
                <p:nvPr/>
              </p:nvSpPr>
              <p:spPr>
                <a:xfrm>
                  <a:off x="4381743" y="6248258"/>
                  <a:ext cx="596400" cy="162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34275" lIns="68550" spcFirstLastPara="1" rIns="68550" wrap="square" tIns="3427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600"/>
                    <a:buFont typeface="Arial"/>
                    <a:buNone/>
                  </a:pPr>
                  <a:r>
                    <a:rPr b="0" i="0" lang="en-US" sz="600" u="none" cap="none" strike="noStrike">
                      <a:solidFill>
                        <a:srgbClr val="FFFFFF"/>
                      </a:solidFill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Amazon</a:t>
                  </a:r>
                  <a:endParaRPr/>
                </a:p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600"/>
                    <a:buFont typeface="Arial"/>
                    <a:buNone/>
                  </a:pPr>
                  <a:r>
                    <a:rPr b="0" i="0" lang="en-US" sz="600" u="none" cap="none" strike="noStrike">
                      <a:solidFill>
                        <a:srgbClr val="FFFFFF"/>
                      </a:solidFill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ECR</a:t>
                  </a:r>
                  <a:endParaRPr b="0" i="0" sz="1050" u="none" cap="none" strike="noStrike">
                    <a:solidFill>
                      <a:srgbClr val="FFFFFF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endParaRPr>
                </a:p>
              </p:txBody>
            </p:sp>
          </p:grpSp>
          <p:grpSp>
            <p:nvGrpSpPr>
              <p:cNvPr id="763" name="Google Shape;763;p39"/>
              <p:cNvGrpSpPr/>
              <p:nvPr/>
            </p:nvGrpSpPr>
            <p:grpSpPr>
              <a:xfrm>
                <a:off x="6862482" y="5958401"/>
                <a:ext cx="596400" cy="442765"/>
                <a:chOff x="6663778" y="5958401"/>
                <a:chExt cx="596400" cy="442765"/>
              </a:xfrm>
            </p:grpSpPr>
            <p:pic>
              <p:nvPicPr>
                <p:cNvPr id="764" name="Google Shape;764;p39"/>
                <p:cNvPicPr preferRelativeResize="0"/>
                <p:nvPr/>
              </p:nvPicPr>
              <p:blipFill rotWithShape="1">
                <a:blip r:embed="rId33">
                  <a:alphaModFix/>
                </a:blip>
                <a:srcRect b="0" l="0" r="0" t="0"/>
                <a:stretch/>
              </p:blipFill>
              <p:spPr>
                <a:xfrm>
                  <a:off x="6815469" y="5958401"/>
                  <a:ext cx="292608" cy="292608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765" name="Google Shape;765;p39"/>
                <p:cNvSpPr txBox="1"/>
                <p:nvPr/>
              </p:nvSpPr>
              <p:spPr>
                <a:xfrm>
                  <a:off x="6663778" y="6239166"/>
                  <a:ext cx="596400" cy="162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34275" lIns="68550" spcFirstLastPara="1" rIns="68550" wrap="square" tIns="3427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600"/>
                    <a:buFont typeface="Arial"/>
                    <a:buNone/>
                  </a:pPr>
                  <a:r>
                    <a:rPr b="0" i="0" lang="en-US" sz="600" u="none" cap="none" strike="noStrike">
                      <a:solidFill>
                        <a:srgbClr val="FFFFFF"/>
                      </a:solidFill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Amazon</a:t>
                  </a:r>
                  <a:endParaRPr/>
                </a:p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600"/>
                    <a:buFont typeface="Arial"/>
                    <a:buNone/>
                  </a:pPr>
                  <a:r>
                    <a:rPr b="0" i="0" lang="en-US" sz="600" u="none" cap="none" strike="noStrike">
                      <a:solidFill>
                        <a:srgbClr val="FFFFFF"/>
                      </a:solidFill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MSK</a:t>
                  </a:r>
                  <a:endParaRPr b="0" i="0" sz="1050" u="none" cap="none" strike="noStrike">
                    <a:solidFill>
                      <a:srgbClr val="FFFFFF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endParaRPr>
                </a:p>
              </p:txBody>
            </p:sp>
          </p:grpSp>
          <p:grpSp>
            <p:nvGrpSpPr>
              <p:cNvPr id="766" name="Google Shape;766;p39"/>
              <p:cNvGrpSpPr/>
              <p:nvPr/>
            </p:nvGrpSpPr>
            <p:grpSpPr>
              <a:xfrm>
                <a:off x="2188510" y="5971357"/>
                <a:ext cx="661473" cy="422273"/>
                <a:chOff x="2188510" y="5971357"/>
                <a:chExt cx="661473" cy="422273"/>
              </a:xfrm>
            </p:grpSpPr>
            <p:pic>
              <p:nvPicPr>
                <p:cNvPr id="767" name="Google Shape;767;p39"/>
                <p:cNvPicPr preferRelativeResize="0"/>
                <p:nvPr/>
              </p:nvPicPr>
              <p:blipFill rotWithShape="1">
                <a:blip r:embed="rId34">
                  <a:alphaModFix/>
                </a:blip>
                <a:srcRect b="0" l="0" r="0" t="0"/>
                <a:stretch/>
              </p:blipFill>
              <p:spPr>
                <a:xfrm>
                  <a:off x="2361299" y="5971357"/>
                  <a:ext cx="292608" cy="292608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768" name="Google Shape;768;p39"/>
                <p:cNvSpPr txBox="1"/>
                <p:nvPr/>
              </p:nvSpPr>
              <p:spPr>
                <a:xfrm>
                  <a:off x="2188510" y="6232230"/>
                  <a:ext cx="661473" cy="161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34275" lIns="68550" spcFirstLastPara="1" rIns="68550" wrap="square" tIns="3427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600"/>
                    <a:buFont typeface="Arial"/>
                    <a:buNone/>
                  </a:pPr>
                  <a:r>
                    <a:rPr b="0" i="0" lang="en-US" sz="600" u="none" cap="none" strike="noStrike">
                      <a:solidFill>
                        <a:srgbClr val="FFFFFF"/>
                      </a:solidFill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AWS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600"/>
                    <a:buFont typeface="Arial"/>
                    <a:buNone/>
                  </a:pPr>
                  <a:r>
                    <a:rPr b="0" i="0" lang="en-US" sz="600" u="none" cap="none" strike="noStrike">
                      <a:solidFill>
                        <a:srgbClr val="FFFFFF"/>
                      </a:solidFill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CloudFormation</a:t>
                  </a:r>
                  <a:endParaRPr b="0" i="0" sz="600" u="none" cap="none" strike="noStrike">
                    <a:solidFill>
                      <a:srgbClr val="FFFFFF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endParaRPr>
                </a:p>
              </p:txBody>
            </p:sp>
          </p:grpSp>
          <p:grpSp>
            <p:nvGrpSpPr>
              <p:cNvPr id="769" name="Google Shape;769;p39"/>
              <p:cNvGrpSpPr/>
              <p:nvPr/>
            </p:nvGrpSpPr>
            <p:grpSpPr>
              <a:xfrm>
                <a:off x="7307743" y="5954377"/>
                <a:ext cx="528646" cy="446753"/>
                <a:chOff x="7074275" y="5946558"/>
                <a:chExt cx="528646" cy="446753"/>
              </a:xfrm>
            </p:grpSpPr>
            <p:pic>
              <p:nvPicPr>
                <p:cNvPr id="770" name="Google Shape;770;p39"/>
                <p:cNvPicPr preferRelativeResize="0"/>
                <p:nvPr/>
              </p:nvPicPr>
              <p:blipFill rotWithShape="1">
                <a:blip r:embed="rId35">
                  <a:alphaModFix/>
                </a:blip>
                <a:srcRect b="0" l="0" r="0" t="0"/>
                <a:stretch/>
              </p:blipFill>
              <p:spPr>
                <a:xfrm>
                  <a:off x="7189718" y="5946558"/>
                  <a:ext cx="292608" cy="292608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771" name="Google Shape;771;p39"/>
                <p:cNvSpPr txBox="1"/>
                <p:nvPr/>
              </p:nvSpPr>
              <p:spPr>
                <a:xfrm>
                  <a:off x="7074275" y="6231911"/>
                  <a:ext cx="528646" cy="161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34275" lIns="68550" spcFirstLastPara="1" rIns="68550" wrap="square" tIns="3427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600"/>
                    <a:buFont typeface="Arial"/>
                    <a:buNone/>
                  </a:pPr>
                  <a:r>
                    <a:rPr b="0" i="0" lang="en-US" sz="600" u="none" cap="none" strike="noStrike">
                      <a:solidFill>
                        <a:srgbClr val="FFFFFF"/>
                      </a:solidFill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AWS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600"/>
                    <a:buFont typeface="Arial"/>
                    <a:buNone/>
                  </a:pPr>
                  <a:r>
                    <a:rPr b="0" i="0" lang="en-US" sz="600" u="none" cap="none" strike="noStrike">
                      <a:solidFill>
                        <a:srgbClr val="FFFFFF"/>
                      </a:solidFill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PrivateLink</a:t>
                  </a:r>
                  <a:endParaRPr b="0" i="0" sz="1050" u="none" cap="none" strike="noStrike">
                    <a:solidFill>
                      <a:srgbClr val="FFFFFF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endParaRPr>
                </a:p>
              </p:txBody>
            </p:sp>
          </p:grpSp>
          <p:grpSp>
            <p:nvGrpSpPr>
              <p:cNvPr id="772" name="Google Shape;772;p39"/>
              <p:cNvGrpSpPr/>
              <p:nvPr/>
            </p:nvGrpSpPr>
            <p:grpSpPr>
              <a:xfrm>
                <a:off x="1772803" y="5982914"/>
                <a:ext cx="506400" cy="418252"/>
                <a:chOff x="1772803" y="5982914"/>
                <a:chExt cx="506400" cy="418252"/>
              </a:xfrm>
            </p:grpSpPr>
            <p:pic>
              <p:nvPicPr>
                <p:cNvPr id="773" name="Google Shape;773;p39"/>
                <p:cNvPicPr preferRelativeResize="0"/>
                <p:nvPr/>
              </p:nvPicPr>
              <p:blipFill rotWithShape="1">
                <a:blip r:embed="rId36">
                  <a:alphaModFix/>
                </a:blip>
                <a:srcRect b="0" l="0" r="0" t="0"/>
                <a:stretch/>
              </p:blipFill>
              <p:spPr>
                <a:xfrm>
                  <a:off x="1895902" y="5982914"/>
                  <a:ext cx="292608" cy="292608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774" name="Google Shape;774;p39"/>
                <p:cNvSpPr txBox="1"/>
                <p:nvPr/>
              </p:nvSpPr>
              <p:spPr>
                <a:xfrm>
                  <a:off x="1772803" y="6239766"/>
                  <a:ext cx="506400" cy="161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34275" lIns="68550" spcFirstLastPara="1" rIns="68550" wrap="square" tIns="3427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600"/>
                    <a:buFont typeface="Arial"/>
                    <a:buNone/>
                  </a:pPr>
                  <a:r>
                    <a:rPr b="0" i="0" lang="en-US" sz="600" u="none" cap="none" strike="noStrike">
                      <a:solidFill>
                        <a:srgbClr val="FFFFFF"/>
                      </a:solidFill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AWS</a:t>
                  </a:r>
                  <a:endParaRPr/>
                </a:p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600"/>
                    <a:buFont typeface="Arial"/>
                    <a:buNone/>
                  </a:pPr>
                  <a:r>
                    <a:rPr b="0" i="0" lang="en-US" sz="600" u="none" cap="none" strike="noStrike">
                      <a:solidFill>
                        <a:srgbClr val="FFFFFF"/>
                      </a:solidFill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IAM</a:t>
                  </a:r>
                  <a:endParaRPr b="0" i="0" sz="600" u="none" cap="none" strike="noStrike">
                    <a:solidFill>
                      <a:srgbClr val="FFFFFF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endParaRPr>
                </a:p>
              </p:txBody>
            </p:sp>
          </p:grpSp>
          <p:grpSp>
            <p:nvGrpSpPr>
              <p:cNvPr id="775" name="Google Shape;775;p39"/>
              <p:cNvGrpSpPr/>
              <p:nvPr/>
            </p:nvGrpSpPr>
            <p:grpSpPr>
              <a:xfrm>
                <a:off x="3969455" y="5964070"/>
                <a:ext cx="596400" cy="451014"/>
                <a:chOff x="3969455" y="5964070"/>
                <a:chExt cx="596400" cy="451014"/>
              </a:xfrm>
            </p:grpSpPr>
            <p:pic>
              <p:nvPicPr>
                <p:cNvPr id="776" name="Google Shape;776;p39"/>
                <p:cNvPicPr preferRelativeResize="0"/>
                <p:nvPr/>
              </p:nvPicPr>
              <p:blipFill rotWithShape="1">
                <a:blip r:embed="rId37">
                  <a:alphaModFix/>
                </a:blip>
                <a:srcRect b="0" l="0" r="0" t="0"/>
                <a:stretch/>
              </p:blipFill>
              <p:spPr>
                <a:xfrm>
                  <a:off x="4123578" y="5964070"/>
                  <a:ext cx="292608" cy="292608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777" name="Google Shape;777;p39"/>
                <p:cNvSpPr txBox="1"/>
                <p:nvPr/>
              </p:nvSpPr>
              <p:spPr>
                <a:xfrm>
                  <a:off x="3969455" y="6253084"/>
                  <a:ext cx="596400" cy="162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34275" lIns="68550" spcFirstLastPara="1" rIns="68550" wrap="square" tIns="3427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600"/>
                    <a:buFont typeface="Arial"/>
                    <a:buNone/>
                  </a:pPr>
                  <a:r>
                    <a:rPr b="0" i="0" lang="en-US" sz="600" u="none" cap="none" strike="noStrike">
                      <a:solidFill>
                        <a:srgbClr val="FFFFFF"/>
                      </a:solidFill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Amazon</a:t>
                  </a:r>
                  <a:endParaRPr/>
                </a:p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600"/>
                    <a:buFont typeface="Arial"/>
                    <a:buNone/>
                  </a:pPr>
                  <a:r>
                    <a:rPr b="0" i="0" lang="en-US" sz="600" u="none" cap="none" strike="noStrike">
                      <a:solidFill>
                        <a:srgbClr val="FFFFFF"/>
                      </a:solidFill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EBS</a:t>
                  </a:r>
                  <a:endParaRPr b="0" i="0" sz="1050" u="none" cap="none" strike="noStrike">
                    <a:solidFill>
                      <a:srgbClr val="FFFFFF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endParaRPr>
                </a:p>
              </p:txBody>
            </p:sp>
          </p:grpSp>
          <p:grpSp>
            <p:nvGrpSpPr>
              <p:cNvPr id="778" name="Google Shape;778;p39"/>
              <p:cNvGrpSpPr/>
              <p:nvPr/>
            </p:nvGrpSpPr>
            <p:grpSpPr>
              <a:xfrm>
                <a:off x="6151799" y="5961884"/>
                <a:ext cx="387900" cy="540053"/>
                <a:chOff x="8235164" y="5946558"/>
                <a:chExt cx="387900" cy="540053"/>
              </a:xfrm>
            </p:grpSpPr>
            <p:pic>
              <p:nvPicPr>
                <p:cNvPr id="779" name="Google Shape;779;p39"/>
                <p:cNvPicPr preferRelativeResize="0"/>
                <p:nvPr/>
              </p:nvPicPr>
              <p:blipFill rotWithShape="1">
                <a:blip r:embed="rId38">
                  <a:alphaModFix/>
                </a:blip>
                <a:srcRect b="0" l="0" r="0" t="0"/>
                <a:stretch/>
              </p:blipFill>
              <p:spPr>
                <a:xfrm>
                  <a:off x="8300386" y="5946558"/>
                  <a:ext cx="292608" cy="292608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780" name="Google Shape;780;p39"/>
                <p:cNvSpPr txBox="1"/>
                <p:nvPr/>
              </p:nvSpPr>
              <p:spPr>
                <a:xfrm>
                  <a:off x="8235164" y="6271260"/>
                  <a:ext cx="387900" cy="21535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600"/>
                    <a:buFont typeface="Arial"/>
                    <a:buNone/>
                  </a:pPr>
                  <a:r>
                    <a:rPr b="0" i="0" lang="en-US" sz="600" u="none" cap="none" strike="noStrike">
                      <a:solidFill>
                        <a:srgbClr val="FFFFFF"/>
                      </a:solidFill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AWS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600"/>
                    <a:buFont typeface="Arial"/>
                    <a:buNone/>
                  </a:pPr>
                  <a:r>
                    <a:rPr b="0" i="0" lang="en-US" sz="600" u="none" cap="none" strike="noStrike">
                      <a:solidFill>
                        <a:srgbClr val="FFFFFF"/>
                      </a:solidFill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SSO</a:t>
                  </a:r>
                  <a:endParaRPr b="0" i="0" sz="1050" u="none" cap="none" strike="noStrike">
                    <a:solidFill>
                      <a:srgbClr val="FFFFFF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endParaRPr>
                </a:p>
              </p:txBody>
            </p:sp>
          </p:grpSp>
        </p:grpSp>
      </p:grpSp>
      <p:grpSp>
        <p:nvGrpSpPr>
          <p:cNvPr id="781" name="Google Shape;781;p39"/>
          <p:cNvGrpSpPr/>
          <p:nvPr/>
        </p:nvGrpSpPr>
        <p:grpSpPr>
          <a:xfrm>
            <a:off x="27428" y="3971329"/>
            <a:ext cx="8825797" cy="2881787"/>
            <a:chOff x="27428" y="3971329"/>
            <a:chExt cx="8825797" cy="2881787"/>
          </a:xfrm>
        </p:grpSpPr>
        <p:pic>
          <p:nvPicPr>
            <p:cNvPr id="782" name="Google Shape;782;p39"/>
            <p:cNvPicPr preferRelativeResize="0"/>
            <p:nvPr/>
          </p:nvPicPr>
          <p:blipFill rotWithShape="1">
            <a:blip r:embed="rId24">
              <a:alphaModFix/>
            </a:blip>
            <a:srcRect b="0" l="0" r="0" t="0"/>
            <a:stretch/>
          </p:blipFill>
          <p:spPr>
            <a:xfrm>
              <a:off x="27428" y="6447780"/>
              <a:ext cx="1313589" cy="40533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83" name="Google Shape;783;p39"/>
            <p:cNvSpPr txBox="1"/>
            <p:nvPr/>
          </p:nvSpPr>
          <p:spPr>
            <a:xfrm>
              <a:off x="8346825" y="3971329"/>
              <a:ext cx="506400" cy="15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1" i="0" lang="en-US" sz="800" u="none" cap="none" strike="noStrike">
                  <a:solidFill>
                    <a:srgbClr val="FFFFFF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BI Tools</a:t>
              </a:r>
              <a:endParaRPr b="1" i="0" sz="8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cxnSp>
        <p:nvCxnSpPr>
          <p:cNvPr id="784" name="Google Shape;784;p39"/>
          <p:cNvCxnSpPr/>
          <p:nvPr/>
        </p:nvCxnSpPr>
        <p:spPr>
          <a:xfrm flipH="1" rot="10800000">
            <a:off x="5874775" y="3731433"/>
            <a:ext cx="2467586" cy="6489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lgDash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785" name="Google Shape;785;p39"/>
          <p:cNvSpPr/>
          <p:nvPr/>
        </p:nvSpPr>
        <p:spPr>
          <a:xfrm>
            <a:off x="1137275" y="1223275"/>
            <a:ext cx="6840300" cy="4310700"/>
          </a:xfrm>
          <a:prstGeom prst="rect">
            <a:avLst/>
          </a:prstGeom>
          <a:noFill/>
          <a:ln cap="flat" cmpd="sng" w="127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45720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786" name="Google Shape;786;p39"/>
          <p:cNvCxnSpPr>
            <a:endCxn id="787" idx="1"/>
          </p:cNvCxnSpPr>
          <p:nvPr/>
        </p:nvCxnSpPr>
        <p:spPr>
          <a:xfrm>
            <a:off x="5508264" y="4041092"/>
            <a:ext cx="977400" cy="418500"/>
          </a:xfrm>
          <a:prstGeom prst="bentConnector3">
            <a:avLst>
              <a:gd fmla="val -433" name="adj1"/>
            </a:avLst>
          </a:prstGeom>
          <a:noFill/>
          <a:ln cap="flat" cmpd="sng" w="12700">
            <a:solidFill>
              <a:srgbClr val="FF0000"/>
            </a:solidFill>
            <a:prstDash val="lgDash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788" name="Google Shape;788;p39"/>
          <p:cNvCxnSpPr/>
          <p:nvPr/>
        </p:nvCxnSpPr>
        <p:spPr>
          <a:xfrm>
            <a:off x="5874775" y="2925214"/>
            <a:ext cx="560576" cy="0"/>
          </a:xfrm>
          <a:prstGeom prst="straightConnector1">
            <a:avLst/>
          </a:prstGeom>
          <a:noFill/>
          <a:ln cap="flat" cmpd="sng" w="12700">
            <a:solidFill>
              <a:srgbClr val="FF0000"/>
            </a:solidFill>
            <a:prstDash val="lgDash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789" name="Google Shape;789;p39"/>
          <p:cNvSpPr/>
          <p:nvPr/>
        </p:nvSpPr>
        <p:spPr>
          <a:xfrm>
            <a:off x="248232" y="3857236"/>
            <a:ext cx="585000" cy="14085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0" name="Google Shape;790;p39"/>
          <p:cNvSpPr/>
          <p:nvPr/>
        </p:nvSpPr>
        <p:spPr>
          <a:xfrm>
            <a:off x="246889" y="1411236"/>
            <a:ext cx="585000" cy="2135352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1" name="Google Shape;791;p39"/>
          <p:cNvSpPr txBox="1"/>
          <p:nvPr/>
        </p:nvSpPr>
        <p:spPr>
          <a:xfrm>
            <a:off x="151496" y="1223273"/>
            <a:ext cx="820200" cy="1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en-US" sz="8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Streaming Data</a:t>
            </a:r>
            <a:endParaRPr b="1" i="0" sz="1400" u="none" cap="none" strike="noStrike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92" name="Google Shape;792;p39"/>
          <p:cNvSpPr/>
          <p:nvPr/>
        </p:nvSpPr>
        <p:spPr>
          <a:xfrm>
            <a:off x="3359500" y="2413943"/>
            <a:ext cx="2517300" cy="1621800"/>
          </a:xfrm>
          <a:prstGeom prst="rect">
            <a:avLst/>
          </a:prstGeom>
          <a:noFill/>
          <a:ln cap="flat" cmpd="sng" w="28575">
            <a:solidFill>
              <a:srgbClr val="EC541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3" name="Google Shape;793;p39"/>
          <p:cNvSpPr txBox="1"/>
          <p:nvPr/>
        </p:nvSpPr>
        <p:spPr>
          <a:xfrm>
            <a:off x="6108160" y="4723202"/>
            <a:ext cx="1169062" cy="1877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en-US" sz="8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Amazon Redshift</a:t>
            </a:r>
            <a:endParaRPr b="0" i="0" sz="1400" u="none" cap="none" strike="noStrike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94" name="Google Shape;794;p39"/>
          <p:cNvSpPr txBox="1"/>
          <p:nvPr/>
        </p:nvSpPr>
        <p:spPr>
          <a:xfrm>
            <a:off x="1532788" y="2354610"/>
            <a:ext cx="1113963" cy="23258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en-US" sz="8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Amazon  Kinesis</a:t>
            </a:r>
            <a:endParaRPr b="0" i="0" sz="1400" u="none" cap="none" strike="noStrike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95" name="Google Shape;795;p39"/>
          <p:cNvSpPr txBox="1"/>
          <p:nvPr/>
        </p:nvSpPr>
        <p:spPr>
          <a:xfrm>
            <a:off x="242394" y="2706340"/>
            <a:ext cx="596700" cy="2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Messages</a:t>
            </a:r>
            <a:endParaRPr b="0" i="0" sz="1400" u="none" cap="none" strike="noStrike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96" name="Google Shape;796;p39"/>
          <p:cNvSpPr txBox="1"/>
          <p:nvPr/>
        </p:nvSpPr>
        <p:spPr>
          <a:xfrm>
            <a:off x="246894" y="3273312"/>
            <a:ext cx="585000" cy="1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Amazon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API Gateway</a:t>
            </a:r>
            <a:endParaRPr b="0" i="0" sz="1400" u="none" cap="none" strike="noStrike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797" name="Google Shape;797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2238" y="3999694"/>
            <a:ext cx="393192" cy="393192"/>
          </a:xfrm>
          <a:prstGeom prst="rect">
            <a:avLst/>
          </a:prstGeom>
          <a:noFill/>
          <a:ln>
            <a:noFill/>
          </a:ln>
        </p:spPr>
      </p:pic>
      <p:sp>
        <p:nvSpPr>
          <p:cNvPr id="798" name="Google Shape;798;p39"/>
          <p:cNvSpPr txBox="1"/>
          <p:nvPr/>
        </p:nvSpPr>
        <p:spPr>
          <a:xfrm>
            <a:off x="254589" y="4403492"/>
            <a:ext cx="585000" cy="1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Files</a:t>
            </a:r>
            <a:endParaRPr b="0" i="0" sz="800" u="none" cap="none" strike="noStrike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99" name="Google Shape;799;p39"/>
          <p:cNvSpPr txBox="1"/>
          <p:nvPr/>
        </p:nvSpPr>
        <p:spPr>
          <a:xfrm>
            <a:off x="223989" y="4951263"/>
            <a:ext cx="6462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Data store</a:t>
            </a:r>
            <a:endParaRPr b="0" i="0" sz="1400" u="none" cap="none" strike="noStrike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800" name="Google Shape;800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4739" y="4613766"/>
            <a:ext cx="393192" cy="393192"/>
          </a:xfrm>
          <a:prstGeom prst="rect">
            <a:avLst/>
          </a:prstGeom>
          <a:noFill/>
          <a:ln>
            <a:noFill/>
          </a:ln>
        </p:spPr>
      </p:pic>
      <p:sp>
        <p:nvSpPr>
          <p:cNvPr id="801" name="Google Shape;801;p39"/>
          <p:cNvSpPr txBox="1"/>
          <p:nvPr/>
        </p:nvSpPr>
        <p:spPr>
          <a:xfrm>
            <a:off x="6628625" y="2050382"/>
            <a:ext cx="897600" cy="3020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en-US" sz="8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Amazon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en-US" sz="8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SageMaker</a:t>
            </a:r>
            <a:endParaRPr b="1" i="0" sz="800" u="none" cap="none" strike="noStrike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802" name="Google Shape;802;p39"/>
          <p:cNvCxnSpPr>
            <a:endCxn id="803" idx="1"/>
          </p:cNvCxnSpPr>
          <p:nvPr/>
        </p:nvCxnSpPr>
        <p:spPr>
          <a:xfrm>
            <a:off x="870174" y="2101117"/>
            <a:ext cx="1023000" cy="4200"/>
          </a:xfrm>
          <a:prstGeom prst="straightConnector1">
            <a:avLst/>
          </a:prstGeom>
          <a:noFill/>
          <a:ln cap="flat" cmpd="sng" w="12700">
            <a:solidFill>
              <a:srgbClr val="FF0000"/>
            </a:solidFill>
            <a:prstDash val="lgDash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804" name="Google Shape;804;p39"/>
          <p:cNvSpPr/>
          <p:nvPr/>
        </p:nvSpPr>
        <p:spPr>
          <a:xfrm>
            <a:off x="8400264" y="2292242"/>
            <a:ext cx="80454" cy="166763"/>
          </a:xfrm>
          <a:custGeom>
            <a:rect b="b" l="l" r="r" t="t"/>
            <a:pathLst>
              <a:path extrusionOk="0" h="101840" w="54314">
                <a:moveTo>
                  <a:pt x="54654" y="5092"/>
                </a:moveTo>
                <a:lnTo>
                  <a:pt x="5092" y="5092"/>
                </a:lnTo>
                <a:lnTo>
                  <a:pt x="5092" y="98106"/>
                </a:lnTo>
                <a:lnTo>
                  <a:pt x="54654" y="98106"/>
                </a:lnTo>
                <a:lnTo>
                  <a:pt x="54654" y="5092"/>
                </a:lnTo>
                <a:close/>
                <a:moveTo>
                  <a:pt x="22744" y="64838"/>
                </a:moveTo>
                <a:lnTo>
                  <a:pt x="36323" y="64838"/>
                </a:lnTo>
                <a:lnTo>
                  <a:pt x="36323" y="78417"/>
                </a:lnTo>
                <a:lnTo>
                  <a:pt x="22744" y="78417"/>
                </a:lnTo>
                <a:lnTo>
                  <a:pt x="22744" y="64838"/>
                </a:lnTo>
                <a:close/>
              </a:path>
            </a:pathLst>
          </a:custGeom>
          <a:solidFill>
            <a:srgbClr val="00B0F0"/>
          </a:solidFill>
          <a:ln cap="flat" cmpd="sng" w="952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05" name="Google Shape;805;p39"/>
          <p:cNvSpPr/>
          <p:nvPr/>
        </p:nvSpPr>
        <p:spPr>
          <a:xfrm>
            <a:off x="8333342" y="2085872"/>
            <a:ext cx="455580" cy="377997"/>
          </a:xfrm>
          <a:custGeom>
            <a:rect b="b" l="l" r="r" t="t"/>
            <a:pathLst>
              <a:path extrusionOk="0" h="230838" w="307558">
                <a:moveTo>
                  <a:pt x="194176" y="177202"/>
                </a:moveTo>
                <a:lnTo>
                  <a:pt x="194176" y="110667"/>
                </a:lnTo>
                <a:cubicBezTo>
                  <a:pt x="194176" y="107272"/>
                  <a:pt x="194855" y="104556"/>
                  <a:pt x="196212" y="101840"/>
                </a:cubicBezTo>
                <a:cubicBezTo>
                  <a:pt x="197570" y="99125"/>
                  <a:pt x="198928" y="97088"/>
                  <a:pt x="201644" y="95051"/>
                </a:cubicBezTo>
                <a:cubicBezTo>
                  <a:pt x="203681" y="93014"/>
                  <a:pt x="206396" y="91656"/>
                  <a:pt x="209112" y="90299"/>
                </a:cubicBezTo>
                <a:cubicBezTo>
                  <a:pt x="211828" y="88941"/>
                  <a:pt x="214544" y="88941"/>
                  <a:pt x="217938" y="88941"/>
                </a:cubicBezTo>
                <a:lnTo>
                  <a:pt x="307558" y="88941"/>
                </a:lnTo>
                <a:lnTo>
                  <a:pt x="307558" y="0"/>
                </a:lnTo>
                <a:lnTo>
                  <a:pt x="0" y="0"/>
                </a:lnTo>
                <a:lnTo>
                  <a:pt x="0" y="177202"/>
                </a:lnTo>
                <a:lnTo>
                  <a:pt x="34626" y="177202"/>
                </a:lnTo>
                <a:lnTo>
                  <a:pt x="34626" y="129677"/>
                </a:lnTo>
                <a:cubicBezTo>
                  <a:pt x="34626" y="127640"/>
                  <a:pt x="35305" y="125603"/>
                  <a:pt x="35984" y="124245"/>
                </a:cubicBezTo>
                <a:cubicBezTo>
                  <a:pt x="36662" y="122887"/>
                  <a:pt x="37341" y="120851"/>
                  <a:pt x="38699" y="119493"/>
                </a:cubicBezTo>
                <a:cubicBezTo>
                  <a:pt x="40057" y="118135"/>
                  <a:pt x="41415" y="117456"/>
                  <a:pt x="43452" y="116098"/>
                </a:cubicBezTo>
                <a:cubicBezTo>
                  <a:pt x="45489" y="115419"/>
                  <a:pt x="46847" y="114740"/>
                  <a:pt x="48883" y="114740"/>
                </a:cubicBezTo>
                <a:lnTo>
                  <a:pt x="101161" y="114740"/>
                </a:lnTo>
                <a:cubicBezTo>
                  <a:pt x="103198" y="114740"/>
                  <a:pt x="105235" y="115419"/>
                  <a:pt x="106593" y="116098"/>
                </a:cubicBezTo>
                <a:cubicBezTo>
                  <a:pt x="107951" y="116777"/>
                  <a:pt x="109988" y="118135"/>
                  <a:pt x="111345" y="119493"/>
                </a:cubicBezTo>
                <a:cubicBezTo>
                  <a:pt x="112703" y="120851"/>
                  <a:pt x="113382" y="122208"/>
                  <a:pt x="114061" y="124245"/>
                </a:cubicBezTo>
                <a:cubicBezTo>
                  <a:pt x="114740" y="126282"/>
                  <a:pt x="115419" y="127640"/>
                  <a:pt x="115419" y="129677"/>
                </a:cubicBezTo>
                <a:lnTo>
                  <a:pt x="115419" y="176523"/>
                </a:lnTo>
                <a:lnTo>
                  <a:pt x="135108" y="176523"/>
                </a:lnTo>
                <a:lnTo>
                  <a:pt x="135108" y="203681"/>
                </a:lnTo>
                <a:lnTo>
                  <a:pt x="115419" y="203681"/>
                </a:lnTo>
                <a:lnTo>
                  <a:pt x="115419" y="224049"/>
                </a:lnTo>
                <a:cubicBezTo>
                  <a:pt x="115419" y="226086"/>
                  <a:pt x="114740" y="228122"/>
                  <a:pt x="114061" y="229480"/>
                </a:cubicBezTo>
                <a:cubicBezTo>
                  <a:pt x="114061" y="230159"/>
                  <a:pt x="113382" y="230159"/>
                  <a:pt x="113382" y="230838"/>
                </a:cubicBezTo>
                <a:lnTo>
                  <a:pt x="200965" y="230838"/>
                </a:lnTo>
                <a:cubicBezTo>
                  <a:pt x="198928" y="228801"/>
                  <a:pt x="197570" y="227444"/>
                  <a:pt x="196212" y="224728"/>
                </a:cubicBezTo>
                <a:cubicBezTo>
                  <a:pt x="194855" y="222012"/>
                  <a:pt x="194176" y="219296"/>
                  <a:pt x="194176" y="215902"/>
                </a:cubicBezTo>
                <a:lnTo>
                  <a:pt x="194176" y="204360"/>
                </a:lnTo>
                <a:lnTo>
                  <a:pt x="161587" y="204360"/>
                </a:lnTo>
                <a:lnTo>
                  <a:pt x="161587" y="177202"/>
                </a:lnTo>
                <a:lnTo>
                  <a:pt x="194176" y="177202"/>
                </a:lnTo>
                <a:close/>
              </a:path>
            </a:pathLst>
          </a:custGeom>
          <a:solidFill>
            <a:srgbClr val="00B0F0"/>
          </a:solidFill>
          <a:ln cap="flat" cmpd="sng" w="952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06" name="Google Shape;806;p39"/>
          <p:cNvSpPr/>
          <p:nvPr/>
        </p:nvSpPr>
        <p:spPr>
          <a:xfrm>
            <a:off x="8636761" y="2248854"/>
            <a:ext cx="281593" cy="211233"/>
          </a:xfrm>
          <a:custGeom>
            <a:rect b="b" l="l" r="r" t="t"/>
            <a:pathLst>
              <a:path extrusionOk="0" h="128997" w="190101">
                <a:moveTo>
                  <a:pt x="7129" y="121869"/>
                </a:moveTo>
                <a:cubicBezTo>
                  <a:pt x="7808" y="122548"/>
                  <a:pt x="8487" y="123227"/>
                  <a:pt x="9845" y="123227"/>
                </a:cubicBezTo>
                <a:cubicBezTo>
                  <a:pt x="11202" y="123906"/>
                  <a:pt x="11881" y="123906"/>
                  <a:pt x="13239" y="123906"/>
                </a:cubicBezTo>
                <a:lnTo>
                  <a:pt x="182973" y="123906"/>
                </a:lnTo>
                <a:cubicBezTo>
                  <a:pt x="184331" y="123906"/>
                  <a:pt x="185010" y="123906"/>
                  <a:pt x="186368" y="123227"/>
                </a:cubicBezTo>
                <a:cubicBezTo>
                  <a:pt x="187726" y="122548"/>
                  <a:pt x="188405" y="122548"/>
                  <a:pt x="189084" y="121869"/>
                </a:cubicBezTo>
                <a:cubicBezTo>
                  <a:pt x="189762" y="121190"/>
                  <a:pt x="190442" y="120511"/>
                  <a:pt x="190442" y="119832"/>
                </a:cubicBezTo>
                <a:cubicBezTo>
                  <a:pt x="190442" y="119153"/>
                  <a:pt x="191120" y="118474"/>
                  <a:pt x="191120" y="117796"/>
                </a:cubicBezTo>
                <a:lnTo>
                  <a:pt x="191120" y="11203"/>
                </a:lnTo>
                <a:cubicBezTo>
                  <a:pt x="191120" y="10524"/>
                  <a:pt x="191120" y="9845"/>
                  <a:pt x="190442" y="9166"/>
                </a:cubicBezTo>
                <a:cubicBezTo>
                  <a:pt x="189762" y="8487"/>
                  <a:pt x="189762" y="7808"/>
                  <a:pt x="189084" y="7129"/>
                </a:cubicBezTo>
                <a:cubicBezTo>
                  <a:pt x="188405" y="6450"/>
                  <a:pt x="187726" y="5771"/>
                  <a:pt x="186368" y="5771"/>
                </a:cubicBezTo>
                <a:cubicBezTo>
                  <a:pt x="185689" y="5092"/>
                  <a:pt x="184331" y="5092"/>
                  <a:pt x="182973" y="5092"/>
                </a:cubicBezTo>
                <a:lnTo>
                  <a:pt x="13239" y="5092"/>
                </a:lnTo>
                <a:cubicBezTo>
                  <a:pt x="11881" y="5092"/>
                  <a:pt x="11202" y="5092"/>
                  <a:pt x="9845" y="5771"/>
                </a:cubicBezTo>
                <a:cubicBezTo>
                  <a:pt x="9166" y="6450"/>
                  <a:pt x="7808" y="6450"/>
                  <a:pt x="7129" y="7129"/>
                </a:cubicBezTo>
                <a:cubicBezTo>
                  <a:pt x="6450" y="7808"/>
                  <a:pt x="5771" y="8487"/>
                  <a:pt x="5771" y="9166"/>
                </a:cubicBezTo>
                <a:cubicBezTo>
                  <a:pt x="5771" y="9845"/>
                  <a:pt x="5092" y="10524"/>
                  <a:pt x="5092" y="11203"/>
                </a:cubicBezTo>
                <a:lnTo>
                  <a:pt x="5092" y="117796"/>
                </a:lnTo>
                <a:cubicBezTo>
                  <a:pt x="5092" y="118474"/>
                  <a:pt x="5092" y="119153"/>
                  <a:pt x="5771" y="119832"/>
                </a:cubicBezTo>
                <a:cubicBezTo>
                  <a:pt x="5771" y="120511"/>
                  <a:pt x="6450" y="121190"/>
                  <a:pt x="7129" y="121869"/>
                </a:cubicBezTo>
                <a:moveTo>
                  <a:pt x="82491" y="89959"/>
                </a:moveTo>
                <a:lnTo>
                  <a:pt x="113722" y="89959"/>
                </a:lnTo>
                <a:lnTo>
                  <a:pt x="113722" y="110327"/>
                </a:lnTo>
                <a:lnTo>
                  <a:pt x="82491" y="110327"/>
                </a:lnTo>
                <a:lnTo>
                  <a:pt x="82491" y="89959"/>
                </a:lnTo>
                <a:close/>
              </a:path>
            </a:pathLst>
          </a:custGeom>
          <a:solidFill>
            <a:srgbClr val="00B0F0"/>
          </a:solidFill>
          <a:ln cap="flat" cmpd="sng" w="952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07" name="Google Shape;807;p39"/>
          <p:cNvSpPr txBox="1"/>
          <p:nvPr/>
        </p:nvSpPr>
        <p:spPr>
          <a:xfrm>
            <a:off x="7860365" y="2479491"/>
            <a:ext cx="14502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en-US" sz="8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Applications</a:t>
            </a:r>
            <a:endParaRPr b="0" i="0" sz="1400" u="none" cap="none" strike="noStrike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08" name="Google Shape;808;p39"/>
          <p:cNvSpPr/>
          <p:nvPr/>
        </p:nvSpPr>
        <p:spPr>
          <a:xfrm>
            <a:off x="4154630" y="2836588"/>
            <a:ext cx="3000" cy="3000"/>
          </a:xfrm>
          <a:custGeom>
            <a:rect b="b" l="l" r="r" t="t"/>
            <a:pathLst>
              <a:path extrusionOk="0" h="4379" w="4379">
                <a:moveTo>
                  <a:pt x="4098" y="2312"/>
                </a:moveTo>
                <a:cubicBezTo>
                  <a:pt x="4536" y="3939"/>
                  <a:pt x="3910" y="4314"/>
                  <a:pt x="2346" y="4377"/>
                </a:cubicBezTo>
                <a:cubicBezTo>
                  <a:pt x="657" y="4440"/>
                  <a:pt x="469" y="3814"/>
                  <a:pt x="469" y="2375"/>
                </a:cubicBezTo>
                <a:cubicBezTo>
                  <a:pt x="469" y="1061"/>
                  <a:pt x="594" y="310"/>
                  <a:pt x="2221" y="498"/>
                </a:cubicBezTo>
                <a:cubicBezTo>
                  <a:pt x="3598" y="623"/>
                  <a:pt x="4724" y="498"/>
                  <a:pt x="4098" y="2312"/>
                </a:cubicBezTo>
                <a:close/>
              </a:path>
            </a:pathLst>
          </a:custGeom>
          <a:solidFill>
            <a:srgbClr val="403C3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None/>
            </a:pPr>
            <a:r>
              <a:t/>
            </a:r>
            <a:endParaRPr b="0" i="0" sz="1800" u="none" cap="none" strike="noStrike">
              <a:solidFill>
                <a:srgbClr val="50505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809" name="Google Shape;809;p39"/>
          <p:cNvSpPr txBox="1"/>
          <p:nvPr/>
        </p:nvSpPr>
        <p:spPr>
          <a:xfrm>
            <a:off x="6502243" y="3275767"/>
            <a:ext cx="573131" cy="1439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Amazon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RDS</a:t>
            </a:r>
            <a:endParaRPr b="0" i="0" sz="1400" u="none" cap="none" strike="noStrike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10" name="Google Shape;810;p39"/>
          <p:cNvSpPr txBox="1"/>
          <p:nvPr/>
        </p:nvSpPr>
        <p:spPr>
          <a:xfrm>
            <a:off x="6638150" y="1295777"/>
            <a:ext cx="8976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en-US" sz="8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Model Serving</a:t>
            </a:r>
            <a:endParaRPr b="1" i="0" sz="800" u="none" cap="none" strike="noStrike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811" name="Google Shape;811;p39"/>
          <p:cNvCxnSpPr/>
          <p:nvPr/>
        </p:nvCxnSpPr>
        <p:spPr>
          <a:xfrm>
            <a:off x="2130700" y="2141664"/>
            <a:ext cx="1228800" cy="1086300"/>
          </a:xfrm>
          <a:prstGeom prst="bentConnector3">
            <a:avLst>
              <a:gd fmla="val 50000" name="adj1"/>
            </a:avLst>
          </a:prstGeom>
          <a:noFill/>
          <a:ln cap="flat" cmpd="sng" w="12700">
            <a:solidFill>
              <a:srgbClr val="FF0000"/>
            </a:solidFill>
            <a:prstDash val="lgDash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812" name="Google Shape;812;p39"/>
          <p:cNvCxnSpPr>
            <a:stCxn id="787" idx="3"/>
          </p:cNvCxnSpPr>
          <p:nvPr/>
        </p:nvCxnSpPr>
        <p:spPr>
          <a:xfrm flipH="1" rot="10800000">
            <a:off x="6878856" y="4142792"/>
            <a:ext cx="1602000" cy="316800"/>
          </a:xfrm>
          <a:prstGeom prst="bentConnector3">
            <a:avLst>
              <a:gd fmla="val 100201" name="adj1"/>
            </a:avLst>
          </a:prstGeom>
          <a:noFill/>
          <a:ln cap="flat" cmpd="sng" w="12700">
            <a:solidFill>
              <a:srgbClr val="FFFFFF"/>
            </a:solidFill>
            <a:prstDash val="lgDash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813" name="Google Shape;813;p39"/>
          <p:cNvSpPr txBox="1"/>
          <p:nvPr/>
        </p:nvSpPr>
        <p:spPr>
          <a:xfrm>
            <a:off x="248239" y="3670646"/>
            <a:ext cx="585000" cy="1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en-US" sz="8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Batch Data</a:t>
            </a:r>
            <a:endParaRPr b="1" i="0" sz="1400" u="none" cap="none" strike="noStrike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14" name="Google Shape;814;p39"/>
          <p:cNvSpPr txBox="1"/>
          <p:nvPr/>
        </p:nvSpPr>
        <p:spPr>
          <a:xfrm>
            <a:off x="1760494" y="4608091"/>
            <a:ext cx="731400" cy="1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en-US" sz="8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Amazon S3</a:t>
            </a:r>
            <a:endParaRPr b="0" i="0" sz="1400" u="none" cap="none" strike="noStrike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15" name="Google Shape;815;p39"/>
          <p:cNvSpPr txBox="1"/>
          <p:nvPr/>
        </p:nvSpPr>
        <p:spPr>
          <a:xfrm>
            <a:off x="1370601" y="820825"/>
            <a:ext cx="1450200" cy="2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Data Ingestion</a:t>
            </a:r>
            <a:endParaRPr b="0" i="0" sz="1400" u="none" cap="none" strike="noStrike">
              <a:solidFill>
                <a:srgbClr val="FFFFFF"/>
              </a:solidFill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</p:txBody>
      </p:sp>
      <p:sp>
        <p:nvSpPr>
          <p:cNvPr id="816" name="Google Shape;816;p39"/>
          <p:cNvSpPr txBox="1"/>
          <p:nvPr/>
        </p:nvSpPr>
        <p:spPr>
          <a:xfrm>
            <a:off x="3883272" y="6556829"/>
            <a:ext cx="1497000" cy="2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AWS Services</a:t>
            </a:r>
            <a:endParaRPr b="0" i="0" sz="1400" u="none" cap="none" strike="noStrike">
              <a:solidFill>
                <a:srgbClr val="FFFFFF"/>
              </a:solidFill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</p:txBody>
      </p:sp>
      <p:sp>
        <p:nvSpPr>
          <p:cNvPr id="817" name="Google Shape;817;p39"/>
          <p:cNvSpPr txBox="1"/>
          <p:nvPr/>
        </p:nvSpPr>
        <p:spPr>
          <a:xfrm>
            <a:off x="6435351" y="831700"/>
            <a:ext cx="1303200" cy="2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Serving Layer</a:t>
            </a:r>
            <a:endParaRPr b="0" i="0" sz="1400" u="none" cap="none" strike="noStrike">
              <a:solidFill>
                <a:srgbClr val="FFFFFF"/>
              </a:solidFill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</p:txBody>
      </p:sp>
      <p:sp>
        <p:nvSpPr>
          <p:cNvPr id="818" name="Google Shape;818;p39"/>
          <p:cNvSpPr txBox="1"/>
          <p:nvPr/>
        </p:nvSpPr>
        <p:spPr>
          <a:xfrm>
            <a:off x="3793441" y="831700"/>
            <a:ext cx="1497000" cy="2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Data Engineering</a:t>
            </a:r>
            <a:endParaRPr b="0" i="0" sz="1400" u="none" cap="none" strike="noStrike">
              <a:solidFill>
                <a:srgbClr val="FFFFFF"/>
              </a:solidFill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</p:txBody>
      </p:sp>
      <p:pic>
        <p:nvPicPr>
          <p:cNvPr id="819" name="Google Shape;819;p3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552089" y="2748977"/>
            <a:ext cx="393192" cy="393192"/>
          </a:xfrm>
          <a:prstGeom prst="rect">
            <a:avLst/>
          </a:prstGeom>
          <a:noFill/>
          <a:ln>
            <a:noFill/>
          </a:ln>
        </p:spPr>
      </p:pic>
      <p:pic>
        <p:nvPicPr>
          <p:cNvPr id="787" name="Google Shape;787;p3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485664" y="4262996"/>
            <a:ext cx="393192" cy="393192"/>
          </a:xfrm>
          <a:prstGeom prst="rect">
            <a:avLst/>
          </a:prstGeom>
          <a:noFill/>
          <a:ln>
            <a:noFill/>
          </a:ln>
        </p:spPr>
      </p:pic>
      <p:pic>
        <p:nvPicPr>
          <p:cNvPr id="820" name="Google Shape;820;p3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227846" y="2979478"/>
            <a:ext cx="210231" cy="210231"/>
          </a:xfrm>
          <a:prstGeom prst="rect">
            <a:avLst/>
          </a:prstGeom>
          <a:noFill/>
          <a:ln>
            <a:noFill/>
          </a:ln>
        </p:spPr>
      </p:pic>
      <p:sp>
        <p:nvSpPr>
          <p:cNvPr id="821" name="Google Shape;821;p39"/>
          <p:cNvSpPr txBox="1"/>
          <p:nvPr/>
        </p:nvSpPr>
        <p:spPr>
          <a:xfrm>
            <a:off x="5443332" y="3015214"/>
            <a:ext cx="457989" cy="1316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en-US" sz="8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Spot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en-US" sz="8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instance</a:t>
            </a:r>
            <a:endParaRPr b="0" i="0" sz="1400" u="none" cap="none" strike="noStrike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803" name="Google Shape;803;p3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893174" y="1908721"/>
            <a:ext cx="393192" cy="393192"/>
          </a:xfrm>
          <a:prstGeom prst="rect">
            <a:avLst/>
          </a:prstGeom>
          <a:noFill/>
          <a:ln>
            <a:noFill/>
          </a:ln>
        </p:spPr>
      </p:pic>
      <p:pic>
        <p:nvPicPr>
          <p:cNvPr id="822" name="Google Shape;822;p39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897186" y="4135628"/>
            <a:ext cx="393192" cy="393192"/>
          </a:xfrm>
          <a:prstGeom prst="rect">
            <a:avLst/>
          </a:prstGeom>
          <a:noFill/>
          <a:ln>
            <a:noFill/>
          </a:ln>
        </p:spPr>
      </p:pic>
      <p:pic>
        <p:nvPicPr>
          <p:cNvPr id="823" name="Google Shape;823;p39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343164" y="2858811"/>
            <a:ext cx="395160" cy="395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4" name="Google Shape;824;p39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6863829" y="1626173"/>
            <a:ext cx="393192" cy="393192"/>
          </a:xfrm>
          <a:prstGeom prst="rect">
            <a:avLst/>
          </a:prstGeom>
          <a:noFill/>
          <a:ln>
            <a:noFill/>
          </a:ln>
        </p:spPr>
      </p:pic>
      <p:sp>
        <p:nvSpPr>
          <p:cNvPr id="825" name="Google Shape;825;p39"/>
          <p:cNvSpPr txBox="1"/>
          <p:nvPr/>
        </p:nvSpPr>
        <p:spPr>
          <a:xfrm>
            <a:off x="8104650" y="816700"/>
            <a:ext cx="846300" cy="2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Analytics</a:t>
            </a:r>
            <a:endParaRPr b="0" i="0" sz="1400" u="none" cap="none" strike="noStrike">
              <a:solidFill>
                <a:srgbClr val="FFFFFF"/>
              </a:solidFill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</p:txBody>
      </p:sp>
      <p:sp>
        <p:nvSpPr>
          <p:cNvPr id="826" name="Google Shape;826;p39"/>
          <p:cNvSpPr txBox="1"/>
          <p:nvPr/>
        </p:nvSpPr>
        <p:spPr>
          <a:xfrm>
            <a:off x="5440515" y="3372846"/>
            <a:ext cx="462615" cy="2577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en-US" sz="8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G3 instance</a:t>
            </a:r>
            <a:endParaRPr b="0" i="0" sz="1400" u="none" cap="none" strike="noStrike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827" name="Google Shape;827;p39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5235079" y="3398496"/>
            <a:ext cx="210231" cy="210231"/>
          </a:xfrm>
          <a:prstGeom prst="rect">
            <a:avLst/>
          </a:prstGeom>
          <a:noFill/>
          <a:ln>
            <a:noFill/>
          </a:ln>
        </p:spPr>
      </p:pic>
      <p:pic>
        <p:nvPicPr>
          <p:cNvPr id="828" name="Google Shape;828;p39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337726" y="2293899"/>
            <a:ext cx="393192" cy="393192"/>
          </a:xfrm>
          <a:prstGeom prst="rect">
            <a:avLst/>
          </a:prstGeom>
          <a:noFill/>
          <a:ln>
            <a:noFill/>
          </a:ln>
        </p:spPr>
      </p:pic>
      <p:pic>
        <p:nvPicPr>
          <p:cNvPr id="829" name="Google Shape;829;p39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4899924" y="2555837"/>
            <a:ext cx="763851" cy="2943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30" name="Google Shape;830;p39"/>
          <p:cNvCxnSpPr/>
          <p:nvPr/>
        </p:nvCxnSpPr>
        <p:spPr>
          <a:xfrm flipH="1">
            <a:off x="4618150" y="5533975"/>
            <a:ext cx="1875" cy="354502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lgDash"/>
            <a:round/>
            <a:headEnd len="med" w="med" type="triangle"/>
            <a:tailEnd len="med" w="med" type="triangle"/>
          </a:ln>
          <a:effectLst>
            <a:outerShdw blurRad="40000" rotWithShape="0" dir="5400000" dist="20000">
              <a:srgbClr val="000000">
                <a:alpha val="36862"/>
              </a:srgbClr>
            </a:outerShdw>
          </a:effectLst>
        </p:spPr>
      </p:cxnSp>
      <p:sp>
        <p:nvSpPr>
          <p:cNvPr id="831" name="Google Shape;831;p39"/>
          <p:cNvSpPr txBox="1"/>
          <p:nvPr/>
        </p:nvSpPr>
        <p:spPr>
          <a:xfrm>
            <a:off x="2995072" y="5192258"/>
            <a:ext cx="10872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en-US" sz="8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Amazon S3 Glacier</a:t>
            </a:r>
            <a:endParaRPr b="0" i="0" sz="1400" u="none" cap="none" strike="noStrike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832" name="Google Shape;832;p39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3309690" y="4755220"/>
            <a:ext cx="393192" cy="393192"/>
          </a:xfrm>
          <a:prstGeom prst="rect">
            <a:avLst/>
          </a:prstGeom>
          <a:noFill/>
          <a:ln>
            <a:noFill/>
          </a:ln>
        </p:spPr>
      </p:pic>
      <p:pic>
        <p:nvPicPr>
          <p:cNvPr id="833" name="Google Shape;833;p39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424686" y="4755132"/>
            <a:ext cx="393192" cy="393192"/>
          </a:xfrm>
          <a:prstGeom prst="rect">
            <a:avLst/>
          </a:prstGeom>
          <a:noFill/>
          <a:ln>
            <a:noFill/>
          </a:ln>
        </p:spPr>
      </p:pic>
      <p:sp>
        <p:nvSpPr>
          <p:cNvPr id="834" name="Google Shape;834;p39"/>
          <p:cNvSpPr txBox="1"/>
          <p:nvPr/>
        </p:nvSpPr>
        <p:spPr>
          <a:xfrm>
            <a:off x="4250098" y="5230562"/>
            <a:ext cx="731400" cy="1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en-US" sz="8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Amazon S3</a:t>
            </a:r>
            <a:endParaRPr b="0" i="0" sz="1400" u="none" cap="none" strike="noStrike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35" name="Google Shape;835;p39"/>
          <p:cNvSpPr/>
          <p:nvPr/>
        </p:nvSpPr>
        <p:spPr>
          <a:xfrm>
            <a:off x="5631492" y="2331047"/>
            <a:ext cx="329100" cy="329100"/>
          </a:xfrm>
          <a:prstGeom prst="ellipse">
            <a:avLst/>
          </a:prstGeom>
          <a:solidFill>
            <a:srgbClr val="F8F8F8"/>
          </a:solidFill>
          <a:ln cap="flat" cmpd="sng" w="19050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Quattrocento Sans"/>
              <a:buNone/>
            </a:pPr>
            <a:r>
              <a:t/>
            </a:r>
            <a:endParaRPr b="0" i="0" sz="900" u="none" cap="none" strike="noStrike">
              <a:solidFill>
                <a:srgbClr val="50505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836" name="Google Shape;836;p39"/>
          <p:cNvPicPr preferRelativeResize="0"/>
          <p:nvPr/>
        </p:nvPicPr>
        <p:blipFill rotWithShape="1">
          <a:blip r:embed="rId16">
            <a:alphaModFix/>
          </a:blip>
          <a:srcRect b="1689" l="0" r="0" t="-1689"/>
          <a:stretch/>
        </p:blipFill>
        <p:spPr>
          <a:xfrm>
            <a:off x="5657164" y="2332215"/>
            <a:ext cx="281695" cy="28169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37" name="Google Shape;837;p39"/>
          <p:cNvCxnSpPr>
            <a:stCxn id="832" idx="3"/>
            <a:endCxn id="833" idx="1"/>
          </p:cNvCxnSpPr>
          <p:nvPr/>
        </p:nvCxnSpPr>
        <p:spPr>
          <a:xfrm>
            <a:off x="3702882" y="4951816"/>
            <a:ext cx="721800" cy="0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lgDash"/>
            <a:round/>
            <a:headEnd len="med" w="med" type="triangl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838" name="Google Shape;838;p39"/>
          <p:cNvCxnSpPr>
            <a:stCxn id="814" idx="2"/>
            <a:endCxn id="832" idx="1"/>
          </p:cNvCxnSpPr>
          <p:nvPr/>
        </p:nvCxnSpPr>
        <p:spPr>
          <a:xfrm flipH="1" rot="-5400000">
            <a:off x="2623894" y="4266091"/>
            <a:ext cx="188100" cy="1183500"/>
          </a:xfrm>
          <a:prstGeom prst="bentConnector2">
            <a:avLst/>
          </a:prstGeom>
          <a:noFill/>
          <a:ln cap="flat" cmpd="sng" w="12700">
            <a:solidFill>
              <a:srgbClr val="FFFFFF"/>
            </a:solidFill>
            <a:prstDash val="lgDash"/>
            <a:round/>
            <a:headEnd len="med" w="med" type="triangl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839" name="Google Shape;839;p39"/>
          <p:cNvCxnSpPr>
            <a:stCxn id="792" idx="0"/>
          </p:cNvCxnSpPr>
          <p:nvPr/>
        </p:nvCxnSpPr>
        <p:spPr>
          <a:xfrm rot="-5400000">
            <a:off x="5408350" y="1041143"/>
            <a:ext cx="582600" cy="2163000"/>
          </a:xfrm>
          <a:prstGeom prst="bentConnector2">
            <a:avLst/>
          </a:prstGeom>
          <a:noFill/>
          <a:ln cap="flat" cmpd="sng" w="12700">
            <a:solidFill>
              <a:srgbClr val="FFFFFF"/>
            </a:solidFill>
            <a:prstDash val="lgDash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840" name="Google Shape;840;p39"/>
          <p:cNvCxnSpPr/>
          <p:nvPr/>
        </p:nvCxnSpPr>
        <p:spPr>
          <a:xfrm>
            <a:off x="832374" y="4392258"/>
            <a:ext cx="1060800" cy="0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lgDash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841" name="Google Shape;841;p39"/>
          <p:cNvCxnSpPr>
            <a:stCxn id="833" idx="0"/>
            <a:endCxn id="792" idx="2"/>
          </p:cNvCxnSpPr>
          <p:nvPr/>
        </p:nvCxnSpPr>
        <p:spPr>
          <a:xfrm rot="10800000">
            <a:off x="4618282" y="4035732"/>
            <a:ext cx="3000" cy="719400"/>
          </a:xfrm>
          <a:prstGeom prst="straightConnector1">
            <a:avLst/>
          </a:prstGeom>
          <a:noFill/>
          <a:ln cap="flat" cmpd="sng" w="12700">
            <a:solidFill>
              <a:srgbClr val="FF0000"/>
            </a:solidFill>
            <a:prstDash val="lgDash"/>
            <a:round/>
            <a:headEnd len="med" w="med" type="triangle"/>
            <a:tailEnd len="med" w="med" type="triangle"/>
          </a:ln>
          <a:effectLst>
            <a:outerShdw blurRad="40000" rotWithShape="0" dir="5400000" dist="20000">
              <a:srgbClr val="000000">
                <a:alpha val="36862"/>
              </a:srgbClr>
            </a:outerShdw>
          </a:effectLst>
        </p:spPr>
      </p:cxnSp>
      <p:sp>
        <p:nvSpPr>
          <p:cNvPr id="842" name="Google Shape;842;p39"/>
          <p:cNvSpPr txBox="1"/>
          <p:nvPr/>
        </p:nvSpPr>
        <p:spPr>
          <a:xfrm>
            <a:off x="7044569" y="3202683"/>
            <a:ext cx="77581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Amazon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DynamoDB</a:t>
            </a:r>
            <a:endParaRPr b="0" i="0" sz="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43" name="Google Shape;843;p39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7199465" y="2754235"/>
            <a:ext cx="393192" cy="393192"/>
          </a:xfrm>
          <a:prstGeom prst="rect">
            <a:avLst/>
          </a:prstGeom>
          <a:noFill/>
          <a:ln>
            <a:noFill/>
          </a:ln>
        </p:spPr>
      </p:pic>
      <p:sp>
        <p:nvSpPr>
          <p:cNvPr id="844" name="Google Shape;844;p39"/>
          <p:cNvSpPr/>
          <p:nvPr/>
        </p:nvSpPr>
        <p:spPr>
          <a:xfrm>
            <a:off x="6489250" y="2488412"/>
            <a:ext cx="1247631" cy="106226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5" name="Google Shape;845;p39"/>
          <p:cNvSpPr txBox="1"/>
          <p:nvPr/>
        </p:nvSpPr>
        <p:spPr>
          <a:xfrm>
            <a:off x="6659481" y="2458365"/>
            <a:ext cx="8976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en-US" sz="8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Operational Databases</a:t>
            </a:r>
            <a:endParaRPr b="1" i="0" sz="800" u="none" cap="none" strike="noStrike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846" name="Google Shape;846;p39"/>
          <p:cNvCxnSpPr>
            <a:endCxn id="807" idx="2"/>
          </p:cNvCxnSpPr>
          <p:nvPr/>
        </p:nvCxnSpPr>
        <p:spPr>
          <a:xfrm flipH="1" rot="10800000">
            <a:off x="7753565" y="2694891"/>
            <a:ext cx="831900" cy="320700"/>
          </a:xfrm>
          <a:prstGeom prst="bentConnector2">
            <a:avLst/>
          </a:prstGeom>
          <a:noFill/>
          <a:ln cap="flat" cmpd="sng" w="12700">
            <a:solidFill>
              <a:srgbClr val="FFFFFF"/>
            </a:solidFill>
            <a:prstDash val="lgDash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847" name="Google Shape;847;p39"/>
          <p:cNvCxnSpPr/>
          <p:nvPr/>
        </p:nvCxnSpPr>
        <p:spPr>
          <a:xfrm>
            <a:off x="7326385" y="1824399"/>
            <a:ext cx="1258800" cy="230700"/>
          </a:xfrm>
          <a:prstGeom prst="bentConnector3">
            <a:avLst>
              <a:gd fmla="val 99455" name="adj1"/>
            </a:avLst>
          </a:prstGeom>
          <a:noFill/>
          <a:ln cap="flat" cmpd="sng" w="12700">
            <a:solidFill>
              <a:srgbClr val="FFFFFF"/>
            </a:solidFill>
            <a:prstDash val="lgDash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pic>
        <p:nvPicPr>
          <p:cNvPr descr="https://lh5.googleusercontent.com/g9w2SRI7WX50TjhYgJ4qj8q5EknMUkXoZpBzMrC4Qfn2PKKygKCzsfbQ4NEF6iKWq2Ux_F-F285WNh27BpLaB89m0oAhtcqMn0mi_gFb4n3lHPDDr9ox1YBlu57vhqgaDiS-O14kev4" id="848" name="Google Shape;848;p39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3508169" y="2547757"/>
            <a:ext cx="547535" cy="42598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49" name="Google Shape;849;p39"/>
          <p:cNvCxnSpPr/>
          <p:nvPr/>
        </p:nvCxnSpPr>
        <p:spPr>
          <a:xfrm>
            <a:off x="7750120" y="3143721"/>
            <a:ext cx="828600" cy="360900"/>
          </a:xfrm>
          <a:prstGeom prst="bentConnector2">
            <a:avLst/>
          </a:prstGeom>
          <a:noFill/>
          <a:ln cap="flat" cmpd="sng" w="12700">
            <a:solidFill>
              <a:srgbClr val="FFFFFF"/>
            </a:solidFill>
            <a:prstDash val="lgDash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850" name="Google Shape;850;p39"/>
          <p:cNvSpPr txBox="1"/>
          <p:nvPr/>
        </p:nvSpPr>
        <p:spPr>
          <a:xfrm>
            <a:off x="-72884" y="1932975"/>
            <a:ext cx="1204768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AWS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IoT Events </a:t>
            </a:r>
            <a:endParaRPr/>
          </a:p>
        </p:txBody>
      </p:sp>
      <p:pic>
        <p:nvPicPr>
          <p:cNvPr id="851" name="Google Shape;851;p39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345132" y="1531622"/>
            <a:ext cx="393192" cy="393192"/>
          </a:xfrm>
          <a:prstGeom prst="rect">
            <a:avLst/>
          </a:prstGeom>
          <a:noFill/>
          <a:ln>
            <a:noFill/>
          </a:ln>
        </p:spPr>
      </p:pic>
      <p:pic>
        <p:nvPicPr>
          <p:cNvPr id="852" name="Google Shape;852;p39"/>
          <p:cNvPicPr preferRelativeResize="0"/>
          <p:nvPr/>
        </p:nvPicPr>
        <p:blipFill rotWithShape="1">
          <a:blip r:embed="rId20">
            <a:alphaModFix/>
          </a:blip>
          <a:srcRect b="0" l="0" r="0" t="0"/>
          <a:stretch/>
        </p:blipFill>
        <p:spPr>
          <a:xfrm>
            <a:off x="1147627" y="1229564"/>
            <a:ext cx="393192" cy="393192"/>
          </a:xfrm>
          <a:prstGeom prst="rect">
            <a:avLst/>
          </a:prstGeom>
          <a:noFill/>
          <a:ln>
            <a:noFill/>
          </a:ln>
        </p:spPr>
      </p:pic>
      <p:pic>
        <p:nvPicPr>
          <p:cNvPr id="853" name="Google Shape;853;p39"/>
          <p:cNvPicPr preferRelativeResize="0"/>
          <p:nvPr/>
        </p:nvPicPr>
        <p:blipFill rotWithShape="1">
          <a:blip r:embed="rId21">
            <a:alphaModFix/>
          </a:blip>
          <a:srcRect b="0" l="0" r="0" t="0"/>
          <a:stretch/>
        </p:blipFill>
        <p:spPr>
          <a:xfrm>
            <a:off x="8381435" y="4746768"/>
            <a:ext cx="393192" cy="393192"/>
          </a:xfrm>
          <a:prstGeom prst="rect">
            <a:avLst/>
          </a:prstGeom>
          <a:noFill/>
          <a:ln>
            <a:noFill/>
          </a:ln>
        </p:spPr>
      </p:pic>
      <p:sp>
        <p:nvSpPr>
          <p:cNvPr id="854" name="Google Shape;854;p39"/>
          <p:cNvSpPr txBox="1"/>
          <p:nvPr/>
        </p:nvSpPr>
        <p:spPr>
          <a:xfrm>
            <a:off x="8331481" y="5203916"/>
            <a:ext cx="506400" cy="1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en-US" sz="8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Amazon</a:t>
            </a:r>
            <a:endParaRPr b="1" i="0" sz="8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en-US" sz="8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Athena</a:t>
            </a:r>
            <a:endParaRPr b="1" i="0" sz="800" u="none" cap="none" strike="noStrike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55" name="Google Shape;855;p39"/>
          <p:cNvSpPr txBox="1"/>
          <p:nvPr/>
        </p:nvSpPr>
        <p:spPr>
          <a:xfrm>
            <a:off x="4934916" y="5190754"/>
            <a:ext cx="627335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en-US" sz="8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AWS Glue</a:t>
            </a:r>
            <a:endParaRPr b="1" i="0" sz="800" u="none" cap="none" strike="noStrike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856" name="Google Shape;856;p39"/>
          <p:cNvPicPr preferRelativeResize="0"/>
          <p:nvPr/>
        </p:nvPicPr>
        <p:blipFill rotWithShape="1">
          <a:blip r:embed="rId22">
            <a:alphaModFix/>
          </a:blip>
          <a:srcRect b="0" l="0" r="0" t="0"/>
          <a:stretch/>
        </p:blipFill>
        <p:spPr>
          <a:xfrm>
            <a:off x="5040908" y="4758958"/>
            <a:ext cx="393192" cy="39116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lh6.googleusercontent.com/0lIpsavHl_ILJaMW3YiECqPMHGlNzTVWzD6m-oqSVh19A2czf_GFVdLHGzxHVNTvZXaupQeAq0OxppW7fH2bMMzn9XLQPHTUJ1AlMz5P_j447N9XBTMy64MYIS4KBk7NLskySJu4z9M" id="857" name="Google Shape;857;p39"/>
          <p:cNvPicPr preferRelativeResize="0"/>
          <p:nvPr/>
        </p:nvPicPr>
        <p:blipFill rotWithShape="1">
          <a:blip r:embed="rId23">
            <a:alphaModFix/>
          </a:blip>
          <a:srcRect b="0" l="0" r="0" t="0"/>
          <a:stretch/>
        </p:blipFill>
        <p:spPr>
          <a:xfrm>
            <a:off x="8323198" y="3466653"/>
            <a:ext cx="506512" cy="50651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58" name="Google Shape;858;p39"/>
          <p:cNvCxnSpPr/>
          <p:nvPr/>
        </p:nvCxnSpPr>
        <p:spPr>
          <a:xfrm rot="10800000">
            <a:off x="5226280" y="4042363"/>
            <a:ext cx="3132" cy="719389"/>
          </a:xfrm>
          <a:prstGeom prst="straightConnector1">
            <a:avLst/>
          </a:prstGeom>
          <a:noFill/>
          <a:ln cap="flat" cmpd="sng" w="12700">
            <a:solidFill>
              <a:srgbClr val="FF0000"/>
            </a:solidFill>
            <a:prstDash val="lgDash"/>
            <a:round/>
            <a:headEnd len="med" w="med" type="triangle"/>
            <a:tailEnd len="sm" w="sm" type="none"/>
          </a:ln>
          <a:effectLst>
            <a:outerShdw blurRad="40000" rotWithShape="0" dir="5400000" dist="20000">
              <a:srgbClr val="000000">
                <a:alpha val="36862"/>
              </a:srgbClr>
            </a:outerShdw>
          </a:effectLst>
        </p:spPr>
      </p:cxnSp>
      <p:cxnSp>
        <p:nvCxnSpPr>
          <p:cNvPr id="859" name="Google Shape;859;p39"/>
          <p:cNvCxnSpPr>
            <a:stCxn id="856" idx="3"/>
            <a:endCxn id="853" idx="1"/>
          </p:cNvCxnSpPr>
          <p:nvPr/>
        </p:nvCxnSpPr>
        <p:spPr>
          <a:xfrm flipH="1" rot="10800000">
            <a:off x="5434100" y="4943438"/>
            <a:ext cx="2947200" cy="11100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lgDash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860" name="Google Shape;860;p39"/>
          <p:cNvCxnSpPr/>
          <p:nvPr/>
        </p:nvCxnSpPr>
        <p:spPr>
          <a:xfrm>
            <a:off x="8636761" y="4142759"/>
            <a:ext cx="54" cy="612373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lgDash"/>
            <a:round/>
            <a:headEnd len="med" w="med" type="triangle"/>
            <a:tailEnd len="sm" w="sm" type="none"/>
          </a:ln>
          <a:effectLst>
            <a:outerShdw blurRad="40000" rotWithShape="0" dir="5400000" dist="20000">
              <a:srgbClr val="000000">
                <a:alpha val="36862"/>
              </a:srgbClr>
            </a:outerShdw>
          </a:effectLst>
        </p:spPr>
      </p:cxnSp>
      <p:grpSp>
        <p:nvGrpSpPr>
          <p:cNvPr id="861" name="Google Shape;861;p39"/>
          <p:cNvGrpSpPr/>
          <p:nvPr/>
        </p:nvGrpSpPr>
        <p:grpSpPr>
          <a:xfrm>
            <a:off x="1575194" y="5934385"/>
            <a:ext cx="6092170" cy="597325"/>
            <a:chOff x="1768195" y="5904612"/>
            <a:chExt cx="6092170" cy="597325"/>
          </a:xfrm>
        </p:grpSpPr>
        <p:sp>
          <p:nvSpPr>
            <p:cNvPr id="862" name="Google Shape;862;p39"/>
            <p:cNvSpPr/>
            <p:nvPr/>
          </p:nvSpPr>
          <p:spPr>
            <a:xfrm>
              <a:off x="1768195" y="5904612"/>
              <a:ext cx="6092170" cy="5820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50" spcFirstLastPara="1" rIns="68550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63" name="Google Shape;863;p39"/>
            <p:cNvGrpSpPr/>
            <p:nvPr/>
          </p:nvGrpSpPr>
          <p:grpSpPr>
            <a:xfrm>
              <a:off x="2756495" y="5964071"/>
              <a:ext cx="506400" cy="447858"/>
              <a:chOff x="2756495" y="5964071"/>
              <a:chExt cx="506400" cy="447858"/>
            </a:xfrm>
          </p:grpSpPr>
          <p:sp>
            <p:nvSpPr>
              <p:cNvPr id="864" name="Google Shape;864;p39"/>
              <p:cNvSpPr txBox="1"/>
              <p:nvPr/>
            </p:nvSpPr>
            <p:spPr>
              <a:xfrm>
                <a:off x="2756495" y="6250529"/>
                <a:ext cx="506400" cy="16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rPr b="0" i="0" lang="en-US" sz="600" u="none" cap="none" strike="noStrike">
                    <a:solidFill>
                      <a:srgbClr val="FFFFFF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rPr>
                  <a:t>AWS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rPr b="0" i="0" lang="en-US" sz="600" u="none" cap="none" strike="noStrike">
                    <a:solidFill>
                      <a:srgbClr val="FFFFFF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rPr>
                  <a:t>CloudTrail</a:t>
                </a:r>
                <a:endParaRPr b="0" i="0" sz="600" u="none" cap="none" strike="noStrike">
                  <a:solidFill>
                    <a:srgbClr val="FFFFFF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pic>
            <p:nvPicPr>
              <p:cNvPr id="865" name="Google Shape;865;p39"/>
              <p:cNvPicPr preferRelativeResize="0"/>
              <p:nvPr/>
            </p:nvPicPr>
            <p:blipFill rotWithShape="1">
              <a:blip r:embed="rId25">
                <a:alphaModFix/>
              </a:blip>
              <a:srcRect b="0" l="0" r="0" t="0"/>
              <a:stretch/>
            </p:blipFill>
            <p:spPr>
              <a:xfrm>
                <a:off x="2856881" y="5964071"/>
                <a:ext cx="294894" cy="29489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866" name="Google Shape;866;p39"/>
            <p:cNvGrpSpPr/>
            <p:nvPr/>
          </p:nvGrpSpPr>
          <p:grpSpPr>
            <a:xfrm>
              <a:off x="3129675" y="5964070"/>
              <a:ext cx="596400" cy="448234"/>
              <a:chOff x="3129675" y="5964070"/>
              <a:chExt cx="596400" cy="448234"/>
            </a:xfrm>
          </p:grpSpPr>
          <p:sp>
            <p:nvSpPr>
              <p:cNvPr id="867" name="Google Shape;867;p39"/>
              <p:cNvSpPr txBox="1"/>
              <p:nvPr/>
            </p:nvSpPr>
            <p:spPr>
              <a:xfrm>
                <a:off x="3129675" y="6250304"/>
                <a:ext cx="596400" cy="16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rPr b="0" i="0" lang="en-US" sz="600" u="none" cap="none" strike="noStrike">
                    <a:solidFill>
                      <a:srgbClr val="FFFFFF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rPr>
                  <a:t>Amazon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rPr b="0" i="0" lang="en-US" sz="600" u="none" cap="none" strike="noStrike">
                    <a:solidFill>
                      <a:srgbClr val="FFFFFF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rPr>
                  <a:t>CloudWatch</a:t>
                </a:r>
                <a:endParaRPr b="0" i="0" sz="1050" u="none" cap="none" strike="noStrike">
                  <a:solidFill>
                    <a:srgbClr val="FFFFFF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pic>
            <p:nvPicPr>
              <p:cNvPr id="868" name="Google Shape;868;p39"/>
              <p:cNvPicPr preferRelativeResize="0"/>
              <p:nvPr/>
            </p:nvPicPr>
            <p:blipFill rotWithShape="1">
              <a:blip r:embed="rId26">
                <a:alphaModFix/>
              </a:blip>
              <a:srcRect b="0" l="0" r="0" t="0"/>
              <a:stretch/>
            </p:blipFill>
            <p:spPr>
              <a:xfrm>
                <a:off x="3285607" y="5964070"/>
                <a:ext cx="294894" cy="29489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869" name="Google Shape;869;p39"/>
            <p:cNvGrpSpPr/>
            <p:nvPr/>
          </p:nvGrpSpPr>
          <p:grpSpPr>
            <a:xfrm>
              <a:off x="3643237" y="5960022"/>
              <a:ext cx="447600" cy="451907"/>
              <a:chOff x="3643237" y="5960022"/>
              <a:chExt cx="447600" cy="451907"/>
            </a:xfrm>
          </p:grpSpPr>
          <p:sp>
            <p:nvSpPr>
              <p:cNvPr id="870" name="Google Shape;870;p39"/>
              <p:cNvSpPr txBox="1"/>
              <p:nvPr/>
            </p:nvSpPr>
            <p:spPr>
              <a:xfrm>
                <a:off x="3643237" y="6250529"/>
                <a:ext cx="447600" cy="16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rPr b="0" i="0" lang="en-US" sz="600" u="none" cap="none" strike="noStrike">
                    <a:solidFill>
                      <a:srgbClr val="FFFFFF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rPr>
                  <a:t>AWS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rPr b="0" i="0" lang="en-US" sz="600" u="none" cap="none" strike="noStrike">
                    <a:solidFill>
                      <a:srgbClr val="FFFFFF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rPr>
                  <a:t>Config</a:t>
                </a:r>
                <a:endParaRPr b="0" i="0" sz="1050" u="none" cap="none" strike="noStrike">
                  <a:solidFill>
                    <a:srgbClr val="FFFFFF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pic>
            <p:nvPicPr>
              <p:cNvPr id="871" name="Google Shape;871;p39"/>
              <p:cNvPicPr preferRelativeResize="0"/>
              <p:nvPr/>
            </p:nvPicPr>
            <p:blipFill rotWithShape="1">
              <a:blip r:embed="rId27">
                <a:alphaModFix/>
              </a:blip>
              <a:srcRect b="0" l="0" r="0" t="0"/>
              <a:stretch/>
            </p:blipFill>
            <p:spPr>
              <a:xfrm>
                <a:off x="3720198" y="5960022"/>
                <a:ext cx="294894" cy="29489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872" name="Google Shape;872;p39"/>
            <p:cNvGrpSpPr/>
            <p:nvPr/>
          </p:nvGrpSpPr>
          <p:grpSpPr>
            <a:xfrm>
              <a:off x="4904475" y="5957488"/>
              <a:ext cx="424500" cy="414429"/>
              <a:chOff x="4904475" y="5957488"/>
              <a:chExt cx="424500" cy="414429"/>
            </a:xfrm>
          </p:grpSpPr>
          <p:sp>
            <p:nvSpPr>
              <p:cNvPr id="873" name="Google Shape;873;p39"/>
              <p:cNvSpPr txBox="1"/>
              <p:nvPr/>
            </p:nvSpPr>
            <p:spPr>
              <a:xfrm>
                <a:off x="4904475" y="6285217"/>
                <a:ext cx="424500" cy="86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rPr b="0" i="0" lang="en-US" sz="600" u="none" cap="none" strike="noStrike">
                    <a:solidFill>
                      <a:srgbClr val="FFFFFF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rPr>
                  <a:t>AWS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rPr b="0" i="0" lang="en-US" sz="600" u="none" cap="none" strike="noStrike">
                    <a:solidFill>
                      <a:srgbClr val="FFFFFF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rPr>
                  <a:t>KMS</a:t>
                </a:r>
                <a:endParaRPr b="0" i="0" sz="1050" u="none" cap="none" strike="noStrike">
                  <a:solidFill>
                    <a:srgbClr val="FFFFFF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pic>
            <p:nvPicPr>
              <p:cNvPr id="874" name="Google Shape;874;p39"/>
              <p:cNvPicPr preferRelativeResize="0"/>
              <p:nvPr/>
            </p:nvPicPr>
            <p:blipFill rotWithShape="1">
              <a:blip r:embed="rId28">
                <a:alphaModFix/>
              </a:blip>
              <a:srcRect b="0" l="0" r="0" t="0"/>
              <a:stretch/>
            </p:blipFill>
            <p:spPr>
              <a:xfrm>
                <a:off x="4968050" y="5957488"/>
                <a:ext cx="294894" cy="29489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875" name="Google Shape;875;p39"/>
            <p:cNvGrpSpPr/>
            <p:nvPr/>
          </p:nvGrpSpPr>
          <p:grpSpPr>
            <a:xfrm>
              <a:off x="6469689" y="5954377"/>
              <a:ext cx="548700" cy="446789"/>
              <a:chOff x="6263073" y="5959821"/>
              <a:chExt cx="548700" cy="446789"/>
            </a:xfrm>
          </p:grpSpPr>
          <p:pic>
            <p:nvPicPr>
              <p:cNvPr id="876" name="Google Shape;876;p39"/>
              <p:cNvPicPr preferRelativeResize="0"/>
              <p:nvPr/>
            </p:nvPicPr>
            <p:blipFill rotWithShape="1">
              <a:blip r:embed="rId29">
                <a:alphaModFix/>
              </a:blip>
              <a:srcRect b="0" l="0" r="0" t="0"/>
              <a:stretch/>
            </p:blipFill>
            <p:spPr>
              <a:xfrm>
                <a:off x="6407778" y="5959821"/>
                <a:ext cx="294894" cy="29489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877" name="Google Shape;877;p39"/>
              <p:cNvSpPr txBox="1"/>
              <p:nvPr/>
            </p:nvSpPr>
            <p:spPr>
              <a:xfrm>
                <a:off x="6263073" y="6289910"/>
                <a:ext cx="548700" cy="116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rPr b="0" i="0" lang="en-US" sz="600" u="none" cap="none" strike="noStrike">
                    <a:solidFill>
                      <a:srgbClr val="FFFFFF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rPr>
                  <a:t>AWS CodePipeline</a:t>
                </a:r>
                <a:endParaRPr b="0" i="0" sz="600" u="none" cap="none" strike="noStrike">
                  <a:solidFill>
                    <a:srgbClr val="FFFFFF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</p:grpSp>
        <p:grpSp>
          <p:nvGrpSpPr>
            <p:cNvPr id="878" name="Google Shape;878;p39"/>
            <p:cNvGrpSpPr/>
            <p:nvPr/>
          </p:nvGrpSpPr>
          <p:grpSpPr>
            <a:xfrm>
              <a:off x="5335427" y="5957035"/>
              <a:ext cx="387900" cy="444131"/>
              <a:chOff x="5335427" y="5957035"/>
              <a:chExt cx="387900" cy="444131"/>
            </a:xfrm>
          </p:grpSpPr>
          <p:pic>
            <p:nvPicPr>
              <p:cNvPr id="879" name="Google Shape;879;p39"/>
              <p:cNvPicPr preferRelativeResize="0"/>
              <p:nvPr/>
            </p:nvPicPr>
            <p:blipFill rotWithShape="1">
              <a:blip r:embed="rId30">
                <a:alphaModFix/>
              </a:blip>
              <a:srcRect b="0" l="0" r="0" t="0"/>
              <a:stretch/>
            </p:blipFill>
            <p:spPr>
              <a:xfrm>
                <a:off x="5398072" y="5957035"/>
                <a:ext cx="292608" cy="29260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880" name="Google Shape;880;p39"/>
              <p:cNvSpPr txBox="1"/>
              <p:nvPr/>
            </p:nvSpPr>
            <p:spPr>
              <a:xfrm>
                <a:off x="5335427" y="6276666"/>
                <a:ext cx="387900" cy="124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rPr b="0" i="0" lang="en-US" sz="600" u="none" cap="none" strike="noStrike">
                    <a:solidFill>
                      <a:srgbClr val="FFFFFF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rPr>
                  <a:t>AWS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rPr b="0" i="0" lang="en-US" sz="600" u="none" cap="none" strike="noStrike">
                    <a:solidFill>
                      <a:srgbClr val="FFFFFF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rPr>
                  <a:t>SNS</a:t>
                </a:r>
                <a:endParaRPr b="0" i="0" sz="1050" u="none" cap="none" strike="noStrike">
                  <a:solidFill>
                    <a:srgbClr val="FFFFFF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</p:grpSp>
        <p:grpSp>
          <p:nvGrpSpPr>
            <p:cNvPr id="881" name="Google Shape;881;p39"/>
            <p:cNvGrpSpPr/>
            <p:nvPr/>
          </p:nvGrpSpPr>
          <p:grpSpPr>
            <a:xfrm>
              <a:off x="5760703" y="5960098"/>
              <a:ext cx="387900" cy="433381"/>
              <a:chOff x="5760703" y="5960098"/>
              <a:chExt cx="387900" cy="433381"/>
            </a:xfrm>
          </p:grpSpPr>
          <p:pic>
            <p:nvPicPr>
              <p:cNvPr id="882" name="Google Shape;882;p39"/>
              <p:cNvPicPr preferRelativeResize="0"/>
              <p:nvPr/>
            </p:nvPicPr>
            <p:blipFill rotWithShape="1">
              <a:blip r:embed="rId31">
                <a:alphaModFix/>
              </a:blip>
              <a:srcRect b="0" l="0" r="0" t="0"/>
              <a:stretch/>
            </p:blipFill>
            <p:spPr>
              <a:xfrm>
                <a:off x="5807932" y="5960098"/>
                <a:ext cx="292608" cy="29260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883" name="Google Shape;883;p39"/>
              <p:cNvSpPr txBox="1"/>
              <p:nvPr/>
            </p:nvSpPr>
            <p:spPr>
              <a:xfrm>
                <a:off x="5760703" y="6268979"/>
                <a:ext cx="387900" cy="124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rPr b="0" i="0" lang="en-US" sz="600" u="none" cap="none" strike="noStrike">
                    <a:solidFill>
                      <a:srgbClr val="FFFFFF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rPr>
                  <a:t>AWS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rPr b="0" i="0" lang="en-US" sz="600" u="none" cap="none" strike="noStrike">
                    <a:solidFill>
                      <a:srgbClr val="FFFFFF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rPr>
                  <a:t>SQS</a:t>
                </a:r>
                <a:endParaRPr b="0" i="0" sz="1050" u="none" cap="none" strike="noStrike">
                  <a:solidFill>
                    <a:srgbClr val="FFFFFF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</p:grpSp>
        <p:grpSp>
          <p:nvGrpSpPr>
            <p:cNvPr id="884" name="Google Shape;884;p39"/>
            <p:cNvGrpSpPr/>
            <p:nvPr/>
          </p:nvGrpSpPr>
          <p:grpSpPr>
            <a:xfrm>
              <a:off x="4381743" y="5962838"/>
              <a:ext cx="596400" cy="447420"/>
              <a:chOff x="4381743" y="5962838"/>
              <a:chExt cx="596400" cy="447420"/>
            </a:xfrm>
          </p:grpSpPr>
          <p:pic>
            <p:nvPicPr>
              <p:cNvPr id="885" name="Google Shape;885;p39"/>
              <p:cNvPicPr preferRelativeResize="0"/>
              <p:nvPr/>
            </p:nvPicPr>
            <p:blipFill rotWithShape="1">
              <a:blip r:embed="rId32">
                <a:alphaModFix/>
              </a:blip>
              <a:srcRect b="0" l="0" r="0" t="0"/>
              <a:stretch/>
            </p:blipFill>
            <p:spPr>
              <a:xfrm>
                <a:off x="4549417" y="5962838"/>
                <a:ext cx="292608" cy="29260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886" name="Google Shape;886;p39"/>
              <p:cNvSpPr txBox="1"/>
              <p:nvPr/>
            </p:nvSpPr>
            <p:spPr>
              <a:xfrm>
                <a:off x="4381743" y="6248258"/>
                <a:ext cx="596400" cy="16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rPr b="0" i="0" lang="en-US" sz="600" u="none" cap="none" strike="noStrike">
                    <a:solidFill>
                      <a:srgbClr val="FFFFFF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rPr>
                  <a:t>Amazon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rPr b="0" i="0" lang="en-US" sz="600" u="none" cap="none" strike="noStrike">
                    <a:solidFill>
                      <a:srgbClr val="FFFFFF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rPr>
                  <a:t>ECR</a:t>
                </a:r>
                <a:endParaRPr b="0" i="0" sz="1050" u="none" cap="none" strike="noStrike">
                  <a:solidFill>
                    <a:srgbClr val="FFFFFF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</p:grpSp>
        <p:grpSp>
          <p:nvGrpSpPr>
            <p:cNvPr id="887" name="Google Shape;887;p39"/>
            <p:cNvGrpSpPr/>
            <p:nvPr/>
          </p:nvGrpSpPr>
          <p:grpSpPr>
            <a:xfrm>
              <a:off x="6862482" y="5958401"/>
              <a:ext cx="596400" cy="442765"/>
              <a:chOff x="6663778" y="5958401"/>
              <a:chExt cx="596400" cy="442765"/>
            </a:xfrm>
          </p:grpSpPr>
          <p:pic>
            <p:nvPicPr>
              <p:cNvPr id="888" name="Google Shape;888;p39"/>
              <p:cNvPicPr preferRelativeResize="0"/>
              <p:nvPr/>
            </p:nvPicPr>
            <p:blipFill rotWithShape="1">
              <a:blip r:embed="rId33">
                <a:alphaModFix/>
              </a:blip>
              <a:srcRect b="0" l="0" r="0" t="0"/>
              <a:stretch/>
            </p:blipFill>
            <p:spPr>
              <a:xfrm>
                <a:off x="6815469" y="5958401"/>
                <a:ext cx="292608" cy="29260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889" name="Google Shape;889;p39"/>
              <p:cNvSpPr txBox="1"/>
              <p:nvPr/>
            </p:nvSpPr>
            <p:spPr>
              <a:xfrm>
                <a:off x="6663778" y="6239166"/>
                <a:ext cx="596400" cy="16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rPr b="0" i="0" lang="en-US" sz="600" u="none" cap="none" strike="noStrike">
                    <a:solidFill>
                      <a:srgbClr val="FFFFFF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rPr>
                  <a:t>Amazon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rPr b="0" i="0" lang="en-US" sz="600" u="none" cap="none" strike="noStrike">
                    <a:solidFill>
                      <a:srgbClr val="FFFFFF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rPr>
                  <a:t>MSK</a:t>
                </a:r>
                <a:endParaRPr b="0" i="0" sz="1050" u="none" cap="none" strike="noStrike">
                  <a:solidFill>
                    <a:srgbClr val="FFFFFF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</p:grpSp>
        <p:grpSp>
          <p:nvGrpSpPr>
            <p:cNvPr id="890" name="Google Shape;890;p39"/>
            <p:cNvGrpSpPr/>
            <p:nvPr/>
          </p:nvGrpSpPr>
          <p:grpSpPr>
            <a:xfrm>
              <a:off x="2188510" y="5971357"/>
              <a:ext cx="661473" cy="422273"/>
              <a:chOff x="2188510" y="5971357"/>
              <a:chExt cx="661473" cy="422273"/>
            </a:xfrm>
          </p:grpSpPr>
          <p:pic>
            <p:nvPicPr>
              <p:cNvPr id="891" name="Google Shape;891;p39"/>
              <p:cNvPicPr preferRelativeResize="0"/>
              <p:nvPr/>
            </p:nvPicPr>
            <p:blipFill rotWithShape="1">
              <a:blip r:embed="rId34">
                <a:alphaModFix/>
              </a:blip>
              <a:srcRect b="0" l="0" r="0" t="0"/>
              <a:stretch/>
            </p:blipFill>
            <p:spPr>
              <a:xfrm>
                <a:off x="2361299" y="5971357"/>
                <a:ext cx="292608" cy="29260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892" name="Google Shape;892;p39"/>
              <p:cNvSpPr txBox="1"/>
              <p:nvPr/>
            </p:nvSpPr>
            <p:spPr>
              <a:xfrm>
                <a:off x="2188510" y="6232230"/>
                <a:ext cx="661473" cy="16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rPr b="0" i="0" lang="en-US" sz="600" u="none" cap="none" strike="noStrike">
                    <a:solidFill>
                      <a:srgbClr val="FFFFFF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rPr>
                  <a:t>AWS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rPr b="0" i="0" lang="en-US" sz="600" u="none" cap="none" strike="noStrike">
                    <a:solidFill>
                      <a:srgbClr val="FFFFFF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rPr>
                  <a:t>CloudFormation</a:t>
                </a:r>
                <a:endParaRPr b="0" i="0" sz="600" u="none" cap="none" strike="noStrike">
                  <a:solidFill>
                    <a:srgbClr val="FFFFFF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</p:grpSp>
        <p:grpSp>
          <p:nvGrpSpPr>
            <p:cNvPr id="893" name="Google Shape;893;p39"/>
            <p:cNvGrpSpPr/>
            <p:nvPr/>
          </p:nvGrpSpPr>
          <p:grpSpPr>
            <a:xfrm>
              <a:off x="7307743" y="5954377"/>
              <a:ext cx="528646" cy="446753"/>
              <a:chOff x="7074275" y="5946558"/>
              <a:chExt cx="528646" cy="446753"/>
            </a:xfrm>
          </p:grpSpPr>
          <p:pic>
            <p:nvPicPr>
              <p:cNvPr id="894" name="Google Shape;894;p39"/>
              <p:cNvPicPr preferRelativeResize="0"/>
              <p:nvPr/>
            </p:nvPicPr>
            <p:blipFill rotWithShape="1">
              <a:blip r:embed="rId35">
                <a:alphaModFix/>
              </a:blip>
              <a:srcRect b="0" l="0" r="0" t="0"/>
              <a:stretch/>
            </p:blipFill>
            <p:spPr>
              <a:xfrm>
                <a:off x="7189718" y="5946558"/>
                <a:ext cx="292608" cy="29260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895" name="Google Shape;895;p39"/>
              <p:cNvSpPr txBox="1"/>
              <p:nvPr/>
            </p:nvSpPr>
            <p:spPr>
              <a:xfrm>
                <a:off x="7074275" y="6231911"/>
                <a:ext cx="528646" cy="16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rPr b="0" i="0" lang="en-US" sz="600" u="none" cap="none" strike="noStrike">
                    <a:solidFill>
                      <a:srgbClr val="FFFFFF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rPr>
                  <a:t>AWS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rPr b="0" i="0" lang="en-US" sz="600" u="none" cap="none" strike="noStrike">
                    <a:solidFill>
                      <a:srgbClr val="FFFFFF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rPr>
                  <a:t>PrivateLink</a:t>
                </a:r>
                <a:endParaRPr b="0" i="0" sz="1050" u="none" cap="none" strike="noStrike">
                  <a:solidFill>
                    <a:srgbClr val="FFFFFF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</p:grpSp>
        <p:grpSp>
          <p:nvGrpSpPr>
            <p:cNvPr id="896" name="Google Shape;896;p39"/>
            <p:cNvGrpSpPr/>
            <p:nvPr/>
          </p:nvGrpSpPr>
          <p:grpSpPr>
            <a:xfrm>
              <a:off x="1772803" y="5982914"/>
              <a:ext cx="506400" cy="418252"/>
              <a:chOff x="1772803" y="5982914"/>
              <a:chExt cx="506400" cy="418252"/>
            </a:xfrm>
          </p:grpSpPr>
          <p:pic>
            <p:nvPicPr>
              <p:cNvPr id="897" name="Google Shape;897;p39"/>
              <p:cNvPicPr preferRelativeResize="0"/>
              <p:nvPr/>
            </p:nvPicPr>
            <p:blipFill rotWithShape="1">
              <a:blip r:embed="rId36">
                <a:alphaModFix/>
              </a:blip>
              <a:srcRect b="0" l="0" r="0" t="0"/>
              <a:stretch/>
            </p:blipFill>
            <p:spPr>
              <a:xfrm>
                <a:off x="1895902" y="5982914"/>
                <a:ext cx="292608" cy="29260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898" name="Google Shape;898;p39"/>
              <p:cNvSpPr txBox="1"/>
              <p:nvPr/>
            </p:nvSpPr>
            <p:spPr>
              <a:xfrm>
                <a:off x="1772803" y="6239766"/>
                <a:ext cx="506400" cy="16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rPr b="0" i="0" lang="en-US" sz="600" u="none" cap="none" strike="noStrike">
                    <a:solidFill>
                      <a:srgbClr val="FFFFFF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rPr>
                  <a:t>AWS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rPr b="0" i="0" lang="en-US" sz="600" u="none" cap="none" strike="noStrike">
                    <a:solidFill>
                      <a:srgbClr val="FFFFFF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rPr>
                  <a:t>IAM</a:t>
                </a:r>
                <a:endParaRPr b="0" i="0" sz="600" u="none" cap="none" strike="noStrike">
                  <a:solidFill>
                    <a:srgbClr val="FFFFFF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</p:grpSp>
        <p:grpSp>
          <p:nvGrpSpPr>
            <p:cNvPr id="899" name="Google Shape;899;p39"/>
            <p:cNvGrpSpPr/>
            <p:nvPr/>
          </p:nvGrpSpPr>
          <p:grpSpPr>
            <a:xfrm>
              <a:off x="3969455" y="5964070"/>
              <a:ext cx="596400" cy="451014"/>
              <a:chOff x="3969455" y="5964070"/>
              <a:chExt cx="596400" cy="451014"/>
            </a:xfrm>
          </p:grpSpPr>
          <p:pic>
            <p:nvPicPr>
              <p:cNvPr id="900" name="Google Shape;900;p39"/>
              <p:cNvPicPr preferRelativeResize="0"/>
              <p:nvPr/>
            </p:nvPicPr>
            <p:blipFill rotWithShape="1">
              <a:blip r:embed="rId37">
                <a:alphaModFix/>
              </a:blip>
              <a:srcRect b="0" l="0" r="0" t="0"/>
              <a:stretch/>
            </p:blipFill>
            <p:spPr>
              <a:xfrm>
                <a:off x="4123578" y="5964070"/>
                <a:ext cx="292608" cy="29260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901" name="Google Shape;901;p39"/>
              <p:cNvSpPr txBox="1"/>
              <p:nvPr/>
            </p:nvSpPr>
            <p:spPr>
              <a:xfrm>
                <a:off x="3969455" y="6253084"/>
                <a:ext cx="596400" cy="16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rPr b="0" i="0" lang="en-US" sz="600" u="none" cap="none" strike="noStrike">
                    <a:solidFill>
                      <a:srgbClr val="FFFFFF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rPr>
                  <a:t>Amazon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rPr b="0" i="0" lang="en-US" sz="600" u="none" cap="none" strike="noStrike">
                    <a:solidFill>
                      <a:srgbClr val="FFFFFF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rPr>
                  <a:t>EBS</a:t>
                </a:r>
                <a:endParaRPr b="0" i="0" sz="1050" u="none" cap="none" strike="noStrike">
                  <a:solidFill>
                    <a:srgbClr val="FFFFFF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</p:grpSp>
        <p:grpSp>
          <p:nvGrpSpPr>
            <p:cNvPr id="902" name="Google Shape;902;p39"/>
            <p:cNvGrpSpPr/>
            <p:nvPr/>
          </p:nvGrpSpPr>
          <p:grpSpPr>
            <a:xfrm>
              <a:off x="6151799" y="5961884"/>
              <a:ext cx="387900" cy="540053"/>
              <a:chOff x="8235164" y="5946558"/>
              <a:chExt cx="387900" cy="540053"/>
            </a:xfrm>
          </p:grpSpPr>
          <p:pic>
            <p:nvPicPr>
              <p:cNvPr id="903" name="Google Shape;903;p39"/>
              <p:cNvPicPr preferRelativeResize="0"/>
              <p:nvPr/>
            </p:nvPicPr>
            <p:blipFill rotWithShape="1">
              <a:blip r:embed="rId38">
                <a:alphaModFix/>
              </a:blip>
              <a:srcRect b="0" l="0" r="0" t="0"/>
              <a:stretch/>
            </p:blipFill>
            <p:spPr>
              <a:xfrm>
                <a:off x="8300386" y="5946558"/>
                <a:ext cx="292608" cy="29260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904" name="Google Shape;904;p39"/>
              <p:cNvSpPr txBox="1"/>
              <p:nvPr/>
            </p:nvSpPr>
            <p:spPr>
              <a:xfrm>
                <a:off x="8235164" y="6271260"/>
                <a:ext cx="387900" cy="21535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rPr b="0" i="0" lang="en-US" sz="600" u="none" cap="none" strike="noStrike">
                    <a:solidFill>
                      <a:srgbClr val="FFFFFF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rPr>
                  <a:t>AWS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rPr b="0" i="0" lang="en-US" sz="600" u="none" cap="none" strike="noStrike">
                    <a:solidFill>
                      <a:srgbClr val="FFFFFF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rPr>
                  <a:t>SSO</a:t>
                </a:r>
                <a:endParaRPr b="0" i="0" sz="1050" u="none" cap="none" strike="noStrike">
                  <a:solidFill>
                    <a:srgbClr val="FFFFFF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</p:grpSp>
      </p:grpSp>
      <p:pic>
        <p:nvPicPr>
          <p:cNvPr descr="A picture containing dark, light, sign, lit&#10;&#10;Description automatically generated" id="905" name="Google Shape;905;p39"/>
          <p:cNvPicPr preferRelativeResize="0"/>
          <p:nvPr/>
        </p:nvPicPr>
        <p:blipFill rotWithShape="1">
          <a:blip r:embed="rId39">
            <a:alphaModFix/>
          </a:blip>
          <a:srcRect b="0" l="0" r="0" t="0"/>
          <a:stretch/>
        </p:blipFill>
        <p:spPr>
          <a:xfrm>
            <a:off x="2923679" y="2094464"/>
            <a:ext cx="977684" cy="62571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drawing&#10;&#10;Description automatically generated" id="906" name="Google Shape;906;p39"/>
          <p:cNvPicPr preferRelativeResize="0"/>
          <p:nvPr/>
        </p:nvPicPr>
        <p:blipFill rotWithShape="1">
          <a:blip r:embed="rId40">
            <a:alphaModFix/>
          </a:blip>
          <a:srcRect b="0" l="0" r="0" t="0"/>
          <a:stretch/>
        </p:blipFill>
        <p:spPr>
          <a:xfrm>
            <a:off x="7635831" y="6595886"/>
            <a:ext cx="1485287" cy="2342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drawing&#10;&#10;Description automatically generated" id="907" name="Google Shape;907;p39"/>
          <p:cNvPicPr preferRelativeResize="0"/>
          <p:nvPr/>
        </p:nvPicPr>
        <p:blipFill rotWithShape="1">
          <a:blip r:embed="rId41">
            <a:alphaModFix/>
          </a:blip>
          <a:srcRect b="0" l="0" r="0" t="0"/>
          <a:stretch/>
        </p:blipFill>
        <p:spPr>
          <a:xfrm>
            <a:off x="3993790" y="3041144"/>
            <a:ext cx="1228801" cy="685497"/>
          </a:xfrm>
          <a:prstGeom prst="rect">
            <a:avLst/>
          </a:prstGeom>
          <a:noFill/>
          <a:ln>
            <a:noFill/>
          </a:ln>
        </p:spPr>
      </p:pic>
      <p:sp>
        <p:nvSpPr>
          <p:cNvPr id="908" name="Google Shape;908;p39"/>
          <p:cNvSpPr txBox="1"/>
          <p:nvPr/>
        </p:nvSpPr>
        <p:spPr>
          <a:xfrm>
            <a:off x="1574595" y="1147246"/>
            <a:ext cx="1349084" cy="3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accent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Customer VPC</a:t>
            </a:r>
            <a:endParaRPr b="1" i="0" sz="1200" u="none" cap="none" strike="noStrike">
              <a:solidFill>
                <a:schemeClr val="accent5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09" name="Google Shape;909;p39"/>
          <p:cNvSpPr txBox="1"/>
          <p:nvPr/>
        </p:nvSpPr>
        <p:spPr>
          <a:xfrm>
            <a:off x="3487385" y="3498506"/>
            <a:ext cx="2343924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endParaRPr b="1" i="0" sz="1200" u="none" cap="none" strike="noStrike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Unified Data Analytics Platform</a:t>
            </a:r>
            <a:endParaRPr b="0" i="0" sz="1200" u="none" cap="none" strike="noStrike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913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4" name="Google Shape;914;p40"/>
          <p:cNvGrpSpPr/>
          <p:nvPr/>
        </p:nvGrpSpPr>
        <p:grpSpPr>
          <a:xfrm>
            <a:off x="-72884" y="104079"/>
            <a:ext cx="9383449" cy="6749037"/>
            <a:chOff x="-72884" y="104079"/>
            <a:chExt cx="9383449" cy="6749037"/>
          </a:xfrm>
        </p:grpSpPr>
        <p:grpSp>
          <p:nvGrpSpPr>
            <p:cNvPr id="915" name="Google Shape;915;p40"/>
            <p:cNvGrpSpPr/>
            <p:nvPr/>
          </p:nvGrpSpPr>
          <p:grpSpPr>
            <a:xfrm>
              <a:off x="-72884" y="104079"/>
              <a:ext cx="9383449" cy="6749037"/>
              <a:chOff x="-72884" y="104079"/>
              <a:chExt cx="9383449" cy="6749037"/>
            </a:xfrm>
          </p:grpSpPr>
          <p:sp>
            <p:nvSpPr>
              <p:cNvPr id="916" name="Google Shape;916;p40"/>
              <p:cNvSpPr txBox="1"/>
              <p:nvPr/>
            </p:nvSpPr>
            <p:spPr>
              <a:xfrm>
                <a:off x="356461" y="999641"/>
                <a:ext cx="184731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7" name="Google Shape;917;p40"/>
              <p:cNvSpPr txBox="1"/>
              <p:nvPr/>
            </p:nvSpPr>
            <p:spPr>
              <a:xfrm>
                <a:off x="93699" y="104079"/>
                <a:ext cx="68406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0" i="0" lang="en-US" sz="2400" u="none" cap="none" strike="noStrike">
                    <a:solidFill>
                      <a:srgbClr val="FFFFFF"/>
                    </a:solidFill>
                    <a:latin typeface="Source Sans Pro Light"/>
                    <a:ea typeface="Source Sans Pro Light"/>
                    <a:cs typeface="Source Sans Pro Light"/>
                    <a:sym typeface="Source Sans Pro Light"/>
                  </a:rPr>
                  <a:t>Machine Learning and Low Latency</a:t>
                </a:r>
                <a:endParaRPr b="0" i="0" sz="2400" u="none" cap="none" strike="noStrike">
                  <a:solidFill>
                    <a:srgbClr val="FFFFFF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endParaRPr>
              </a:p>
            </p:txBody>
          </p:sp>
          <p:pic>
            <p:nvPicPr>
              <p:cNvPr id="918" name="Google Shape;918;p40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27428" y="6447780"/>
                <a:ext cx="1313589" cy="405336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919" name="Google Shape;919;p40"/>
              <p:cNvCxnSpPr/>
              <p:nvPr/>
            </p:nvCxnSpPr>
            <p:spPr>
              <a:xfrm flipH="1" rot="10800000">
                <a:off x="5874775" y="3731433"/>
                <a:ext cx="2467586" cy="6489"/>
              </a:xfrm>
              <a:prstGeom prst="straightConnector1">
                <a:avLst/>
              </a:prstGeom>
              <a:noFill/>
              <a:ln cap="flat" cmpd="sng" w="12700">
                <a:solidFill>
                  <a:srgbClr val="FFFFFF"/>
                </a:solidFill>
                <a:prstDash val="lgDash"/>
                <a:round/>
                <a:headEnd len="sm" w="sm" type="none"/>
                <a:tailEnd len="med" w="med" type="triangle"/>
              </a:ln>
              <a:effectLst>
                <a:outerShdw blurRad="40000" rotWithShape="0" dir="5400000" dist="20000">
                  <a:srgbClr val="000000">
                    <a:alpha val="37647"/>
                  </a:srgbClr>
                </a:outerShdw>
              </a:effectLst>
            </p:spPr>
          </p:cxnSp>
          <p:sp>
            <p:nvSpPr>
              <p:cNvPr id="920" name="Google Shape;920;p40"/>
              <p:cNvSpPr/>
              <p:nvPr/>
            </p:nvSpPr>
            <p:spPr>
              <a:xfrm>
                <a:off x="1137275" y="1223275"/>
                <a:ext cx="6840300" cy="4310700"/>
              </a:xfrm>
              <a:prstGeom prst="rect">
                <a:avLst/>
              </a:prstGeom>
              <a:noFill/>
              <a:ln cap="flat" cmpd="sng" w="12700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457200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cxnSp>
            <p:nvCxnSpPr>
              <p:cNvPr id="921" name="Google Shape;921;p40"/>
              <p:cNvCxnSpPr>
                <a:endCxn id="922" idx="1"/>
              </p:cNvCxnSpPr>
              <p:nvPr/>
            </p:nvCxnSpPr>
            <p:spPr>
              <a:xfrm>
                <a:off x="5508264" y="4041092"/>
                <a:ext cx="977400" cy="418500"/>
              </a:xfrm>
              <a:prstGeom prst="bentConnector3">
                <a:avLst>
                  <a:gd fmla="val -433" name="adj1"/>
                </a:avLst>
              </a:prstGeom>
              <a:noFill/>
              <a:ln cap="flat" cmpd="sng" w="12700">
                <a:solidFill>
                  <a:srgbClr val="FFFFFF"/>
                </a:solidFill>
                <a:prstDash val="lgDash"/>
                <a:round/>
                <a:headEnd len="sm" w="sm" type="none"/>
                <a:tailEnd len="med" w="med" type="triangle"/>
              </a:ln>
              <a:effectLst>
                <a:outerShdw blurRad="40000" rotWithShape="0" dir="5400000" dist="20000">
                  <a:srgbClr val="000000">
                    <a:alpha val="37647"/>
                  </a:srgbClr>
                </a:outerShdw>
              </a:effectLst>
            </p:spPr>
          </p:cxnSp>
          <p:cxnSp>
            <p:nvCxnSpPr>
              <p:cNvPr id="923" name="Google Shape;923;p40"/>
              <p:cNvCxnSpPr/>
              <p:nvPr/>
            </p:nvCxnSpPr>
            <p:spPr>
              <a:xfrm>
                <a:off x="5874775" y="2925214"/>
                <a:ext cx="560576" cy="0"/>
              </a:xfrm>
              <a:prstGeom prst="straightConnector1">
                <a:avLst/>
              </a:prstGeom>
              <a:noFill/>
              <a:ln cap="flat" cmpd="sng" w="12700">
                <a:solidFill>
                  <a:srgbClr val="FFFFFF"/>
                </a:solidFill>
                <a:prstDash val="lgDash"/>
                <a:round/>
                <a:headEnd len="sm" w="sm" type="none"/>
                <a:tailEnd len="med" w="med" type="triangle"/>
              </a:ln>
              <a:effectLst>
                <a:outerShdw blurRad="40000" rotWithShape="0" dir="5400000" dist="20000">
                  <a:srgbClr val="000000">
                    <a:alpha val="37647"/>
                  </a:srgbClr>
                </a:outerShdw>
              </a:effectLst>
            </p:spPr>
          </p:cxnSp>
          <p:sp>
            <p:nvSpPr>
              <p:cNvPr id="924" name="Google Shape;924;p40"/>
              <p:cNvSpPr/>
              <p:nvPr/>
            </p:nvSpPr>
            <p:spPr>
              <a:xfrm>
                <a:off x="248232" y="3857236"/>
                <a:ext cx="585000" cy="14085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509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5" name="Google Shape;925;p40"/>
              <p:cNvSpPr/>
              <p:nvPr/>
            </p:nvSpPr>
            <p:spPr>
              <a:xfrm>
                <a:off x="246889" y="1411236"/>
                <a:ext cx="585000" cy="2135352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6" name="Google Shape;926;p40"/>
              <p:cNvSpPr txBox="1"/>
              <p:nvPr/>
            </p:nvSpPr>
            <p:spPr>
              <a:xfrm>
                <a:off x="151496" y="1223273"/>
                <a:ext cx="820200" cy="15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b="1" i="0" lang="en-US" sz="800" u="none" cap="none" strike="noStrike">
                    <a:solidFill>
                      <a:srgbClr val="FFFFFF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rPr>
                  <a:t>Streaming Data</a:t>
                </a:r>
                <a:endParaRPr b="1" i="0" sz="1400" u="none" cap="none" strike="noStrike">
                  <a:solidFill>
                    <a:srgbClr val="FFFFFF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927" name="Google Shape;927;p40"/>
              <p:cNvSpPr/>
              <p:nvPr/>
            </p:nvSpPr>
            <p:spPr>
              <a:xfrm>
                <a:off x="3359500" y="2413943"/>
                <a:ext cx="2517300" cy="1621800"/>
              </a:xfrm>
              <a:prstGeom prst="rect">
                <a:avLst/>
              </a:prstGeom>
              <a:noFill/>
              <a:ln cap="flat" cmpd="sng" w="28575">
                <a:solidFill>
                  <a:srgbClr val="EC541B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8" name="Google Shape;928;p40"/>
              <p:cNvSpPr txBox="1"/>
              <p:nvPr/>
            </p:nvSpPr>
            <p:spPr>
              <a:xfrm>
                <a:off x="6108160" y="4723202"/>
                <a:ext cx="1169062" cy="1877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b="1" i="0" lang="en-US" sz="800" u="none" cap="none" strike="noStrike">
                    <a:solidFill>
                      <a:srgbClr val="FFFFFF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rPr>
                  <a:t>Amazon Redshift</a:t>
                </a:r>
                <a:endParaRPr b="0" i="0" sz="1400" u="none" cap="none" strike="noStrike">
                  <a:solidFill>
                    <a:srgbClr val="FFFFFF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929" name="Google Shape;929;p40"/>
              <p:cNvSpPr txBox="1"/>
              <p:nvPr/>
            </p:nvSpPr>
            <p:spPr>
              <a:xfrm>
                <a:off x="1532788" y="2354610"/>
                <a:ext cx="1113963" cy="23258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b="1" i="0" lang="en-US" sz="800" u="none" cap="none" strike="noStrike">
                    <a:solidFill>
                      <a:srgbClr val="FFFFFF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rPr>
                  <a:t>Amazon  Kinesis</a:t>
                </a:r>
                <a:endParaRPr b="0" i="0" sz="1400" u="none" cap="none" strike="noStrike">
                  <a:solidFill>
                    <a:srgbClr val="FFFFFF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930" name="Google Shape;930;p40"/>
              <p:cNvSpPr txBox="1"/>
              <p:nvPr/>
            </p:nvSpPr>
            <p:spPr>
              <a:xfrm>
                <a:off x="242394" y="2706340"/>
                <a:ext cx="596700" cy="258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b="0" i="0" lang="en-US" sz="800" u="none" cap="none" strike="noStrike">
                    <a:solidFill>
                      <a:srgbClr val="FFFFFF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rPr>
                  <a:t>Messages</a:t>
                </a:r>
                <a:endParaRPr b="0" i="0" sz="1400" u="none" cap="none" strike="noStrike">
                  <a:solidFill>
                    <a:srgbClr val="FFFFFF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931" name="Google Shape;931;p40"/>
              <p:cNvSpPr txBox="1"/>
              <p:nvPr/>
            </p:nvSpPr>
            <p:spPr>
              <a:xfrm>
                <a:off x="246894" y="3273312"/>
                <a:ext cx="585000" cy="130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b="0" i="0" lang="en-US" sz="800" u="none" cap="none" strike="noStrike">
                    <a:solidFill>
                      <a:srgbClr val="FFFFFF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rPr>
                  <a:t>Amazon 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b="0" i="0" lang="en-US" sz="800" u="none" cap="none" strike="noStrike">
                    <a:solidFill>
                      <a:srgbClr val="FFFFFF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rPr>
                  <a:t>API Gateway</a:t>
                </a:r>
                <a:endParaRPr b="0" i="0" sz="1400" u="none" cap="none" strike="noStrike">
                  <a:solidFill>
                    <a:srgbClr val="FFFFFF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pic>
            <p:nvPicPr>
              <p:cNvPr id="932" name="Google Shape;932;p40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392238" y="3999694"/>
                <a:ext cx="393192" cy="393192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933" name="Google Shape;933;p40"/>
              <p:cNvSpPr txBox="1"/>
              <p:nvPr/>
            </p:nvSpPr>
            <p:spPr>
              <a:xfrm>
                <a:off x="254589" y="4403492"/>
                <a:ext cx="585000" cy="12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b="0" i="0" lang="en-US" sz="800" u="none" cap="none" strike="noStrike">
                    <a:solidFill>
                      <a:srgbClr val="FFFFFF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rPr>
                  <a:t>Files</a:t>
                </a:r>
                <a:endParaRPr b="0" i="0" sz="800" u="none" cap="none" strike="noStrike">
                  <a:solidFill>
                    <a:srgbClr val="FFFFFF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934" name="Google Shape;934;p40"/>
              <p:cNvSpPr txBox="1"/>
              <p:nvPr/>
            </p:nvSpPr>
            <p:spPr>
              <a:xfrm>
                <a:off x="223989" y="4951263"/>
                <a:ext cx="646200" cy="215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b="0" i="0" lang="en-US" sz="800" u="none" cap="none" strike="noStrike">
                    <a:solidFill>
                      <a:srgbClr val="FFFFFF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rPr>
                  <a:t>Data store</a:t>
                </a:r>
                <a:endParaRPr b="0" i="0" sz="1400" u="none" cap="none" strike="noStrike">
                  <a:solidFill>
                    <a:srgbClr val="FFFFFF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pic>
            <p:nvPicPr>
              <p:cNvPr id="935" name="Google Shape;935;p40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354739" y="4613766"/>
                <a:ext cx="393192" cy="393192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936" name="Google Shape;936;p40"/>
              <p:cNvSpPr txBox="1"/>
              <p:nvPr/>
            </p:nvSpPr>
            <p:spPr>
              <a:xfrm>
                <a:off x="6628625" y="2050382"/>
                <a:ext cx="897600" cy="3020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b="1" i="0" lang="en-US" sz="800" u="none" cap="none" strike="noStrike">
                    <a:solidFill>
                      <a:srgbClr val="FFFFFF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rPr>
                  <a:t>Amazon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b="1" i="0" lang="en-US" sz="800" u="none" cap="none" strike="noStrike">
                    <a:solidFill>
                      <a:srgbClr val="FFFFFF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rPr>
                  <a:t>SageMaker</a:t>
                </a:r>
                <a:endParaRPr b="1" i="0" sz="800" u="none" cap="none" strike="noStrike">
                  <a:solidFill>
                    <a:srgbClr val="FFFFFF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cxnSp>
            <p:nvCxnSpPr>
              <p:cNvPr id="937" name="Google Shape;937;p40"/>
              <p:cNvCxnSpPr>
                <a:endCxn id="938" idx="1"/>
              </p:cNvCxnSpPr>
              <p:nvPr/>
            </p:nvCxnSpPr>
            <p:spPr>
              <a:xfrm>
                <a:off x="870174" y="2101117"/>
                <a:ext cx="1023000" cy="4200"/>
              </a:xfrm>
              <a:prstGeom prst="straightConnector1">
                <a:avLst/>
              </a:prstGeom>
              <a:noFill/>
              <a:ln cap="flat" cmpd="sng" w="12700">
                <a:solidFill>
                  <a:srgbClr val="FFFFFF"/>
                </a:solidFill>
                <a:prstDash val="lgDash"/>
                <a:round/>
                <a:headEnd len="sm" w="sm" type="none"/>
                <a:tailEnd len="med" w="med" type="triangle"/>
              </a:ln>
              <a:effectLst>
                <a:outerShdw blurRad="40000" rotWithShape="0" dir="5400000" dist="20000">
                  <a:srgbClr val="000000">
                    <a:alpha val="37647"/>
                  </a:srgbClr>
                </a:outerShdw>
              </a:effectLst>
            </p:spPr>
          </p:cxnSp>
          <p:grpSp>
            <p:nvGrpSpPr>
              <p:cNvPr id="939" name="Google Shape;939;p40"/>
              <p:cNvGrpSpPr/>
              <p:nvPr/>
            </p:nvGrpSpPr>
            <p:grpSpPr>
              <a:xfrm>
                <a:off x="8333342" y="2085872"/>
                <a:ext cx="585012" cy="377997"/>
                <a:chOff x="8119948" y="2060458"/>
                <a:chExt cx="646708" cy="377997"/>
              </a:xfrm>
            </p:grpSpPr>
            <p:sp>
              <p:nvSpPr>
                <p:cNvPr id="940" name="Google Shape;940;p40"/>
                <p:cNvSpPr/>
                <p:nvPr/>
              </p:nvSpPr>
              <p:spPr>
                <a:xfrm>
                  <a:off x="8193928" y="2266828"/>
                  <a:ext cx="88939" cy="166763"/>
                </a:xfrm>
                <a:custGeom>
                  <a:rect b="b" l="l" r="r" t="t"/>
                  <a:pathLst>
                    <a:path extrusionOk="0" h="101840" w="54314">
                      <a:moveTo>
                        <a:pt x="54654" y="5092"/>
                      </a:moveTo>
                      <a:lnTo>
                        <a:pt x="5092" y="5092"/>
                      </a:lnTo>
                      <a:lnTo>
                        <a:pt x="5092" y="98106"/>
                      </a:lnTo>
                      <a:lnTo>
                        <a:pt x="54654" y="98106"/>
                      </a:lnTo>
                      <a:lnTo>
                        <a:pt x="54654" y="5092"/>
                      </a:lnTo>
                      <a:close/>
                      <a:moveTo>
                        <a:pt x="22744" y="64838"/>
                      </a:moveTo>
                      <a:lnTo>
                        <a:pt x="36323" y="64838"/>
                      </a:lnTo>
                      <a:lnTo>
                        <a:pt x="36323" y="78417"/>
                      </a:lnTo>
                      <a:lnTo>
                        <a:pt x="22744" y="78417"/>
                      </a:lnTo>
                      <a:lnTo>
                        <a:pt x="22744" y="64838"/>
                      </a:lnTo>
                      <a:close/>
                    </a:path>
                  </a:pathLst>
                </a:custGeom>
                <a:solidFill>
                  <a:srgbClr val="00B0F0"/>
                </a:solidFill>
                <a:ln cap="flat" cmpd="sng" w="9525">
                  <a:solidFill>
                    <a:srgbClr val="00B0F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Quattrocento Sans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endParaRPr>
                </a:p>
              </p:txBody>
            </p:sp>
            <p:sp>
              <p:nvSpPr>
                <p:cNvPr id="941" name="Google Shape;941;p40"/>
                <p:cNvSpPr/>
                <p:nvPr/>
              </p:nvSpPr>
              <p:spPr>
                <a:xfrm>
                  <a:off x="8119948" y="2060458"/>
                  <a:ext cx="503626" cy="377997"/>
                </a:xfrm>
                <a:custGeom>
                  <a:rect b="b" l="l" r="r" t="t"/>
                  <a:pathLst>
                    <a:path extrusionOk="0" h="230838" w="307558">
                      <a:moveTo>
                        <a:pt x="194176" y="177202"/>
                      </a:moveTo>
                      <a:lnTo>
                        <a:pt x="194176" y="110667"/>
                      </a:lnTo>
                      <a:cubicBezTo>
                        <a:pt x="194176" y="107272"/>
                        <a:pt x="194855" y="104556"/>
                        <a:pt x="196212" y="101840"/>
                      </a:cubicBezTo>
                      <a:cubicBezTo>
                        <a:pt x="197570" y="99125"/>
                        <a:pt x="198928" y="97088"/>
                        <a:pt x="201644" y="95051"/>
                      </a:cubicBezTo>
                      <a:cubicBezTo>
                        <a:pt x="203681" y="93014"/>
                        <a:pt x="206396" y="91656"/>
                        <a:pt x="209112" y="90299"/>
                      </a:cubicBezTo>
                      <a:cubicBezTo>
                        <a:pt x="211828" y="88941"/>
                        <a:pt x="214544" y="88941"/>
                        <a:pt x="217938" y="88941"/>
                      </a:cubicBezTo>
                      <a:lnTo>
                        <a:pt x="307558" y="88941"/>
                      </a:lnTo>
                      <a:lnTo>
                        <a:pt x="307558" y="0"/>
                      </a:lnTo>
                      <a:lnTo>
                        <a:pt x="0" y="0"/>
                      </a:lnTo>
                      <a:lnTo>
                        <a:pt x="0" y="177202"/>
                      </a:lnTo>
                      <a:lnTo>
                        <a:pt x="34626" y="177202"/>
                      </a:lnTo>
                      <a:lnTo>
                        <a:pt x="34626" y="129677"/>
                      </a:lnTo>
                      <a:cubicBezTo>
                        <a:pt x="34626" y="127640"/>
                        <a:pt x="35305" y="125603"/>
                        <a:pt x="35984" y="124245"/>
                      </a:cubicBezTo>
                      <a:cubicBezTo>
                        <a:pt x="36662" y="122887"/>
                        <a:pt x="37341" y="120851"/>
                        <a:pt x="38699" y="119493"/>
                      </a:cubicBezTo>
                      <a:cubicBezTo>
                        <a:pt x="40057" y="118135"/>
                        <a:pt x="41415" y="117456"/>
                        <a:pt x="43452" y="116098"/>
                      </a:cubicBezTo>
                      <a:cubicBezTo>
                        <a:pt x="45489" y="115419"/>
                        <a:pt x="46847" y="114740"/>
                        <a:pt x="48883" y="114740"/>
                      </a:cubicBezTo>
                      <a:lnTo>
                        <a:pt x="101161" y="114740"/>
                      </a:lnTo>
                      <a:cubicBezTo>
                        <a:pt x="103198" y="114740"/>
                        <a:pt x="105235" y="115419"/>
                        <a:pt x="106593" y="116098"/>
                      </a:cubicBezTo>
                      <a:cubicBezTo>
                        <a:pt x="107951" y="116777"/>
                        <a:pt x="109988" y="118135"/>
                        <a:pt x="111345" y="119493"/>
                      </a:cubicBezTo>
                      <a:cubicBezTo>
                        <a:pt x="112703" y="120851"/>
                        <a:pt x="113382" y="122208"/>
                        <a:pt x="114061" y="124245"/>
                      </a:cubicBezTo>
                      <a:cubicBezTo>
                        <a:pt x="114740" y="126282"/>
                        <a:pt x="115419" y="127640"/>
                        <a:pt x="115419" y="129677"/>
                      </a:cubicBezTo>
                      <a:lnTo>
                        <a:pt x="115419" y="176523"/>
                      </a:lnTo>
                      <a:lnTo>
                        <a:pt x="135108" y="176523"/>
                      </a:lnTo>
                      <a:lnTo>
                        <a:pt x="135108" y="203681"/>
                      </a:lnTo>
                      <a:lnTo>
                        <a:pt x="115419" y="203681"/>
                      </a:lnTo>
                      <a:lnTo>
                        <a:pt x="115419" y="224049"/>
                      </a:lnTo>
                      <a:cubicBezTo>
                        <a:pt x="115419" y="226086"/>
                        <a:pt x="114740" y="228122"/>
                        <a:pt x="114061" y="229480"/>
                      </a:cubicBezTo>
                      <a:cubicBezTo>
                        <a:pt x="114061" y="230159"/>
                        <a:pt x="113382" y="230159"/>
                        <a:pt x="113382" y="230838"/>
                      </a:cubicBezTo>
                      <a:lnTo>
                        <a:pt x="200965" y="230838"/>
                      </a:lnTo>
                      <a:cubicBezTo>
                        <a:pt x="198928" y="228801"/>
                        <a:pt x="197570" y="227444"/>
                        <a:pt x="196212" y="224728"/>
                      </a:cubicBezTo>
                      <a:cubicBezTo>
                        <a:pt x="194855" y="222012"/>
                        <a:pt x="194176" y="219296"/>
                        <a:pt x="194176" y="215902"/>
                      </a:cubicBezTo>
                      <a:lnTo>
                        <a:pt x="194176" y="204360"/>
                      </a:lnTo>
                      <a:lnTo>
                        <a:pt x="161587" y="204360"/>
                      </a:lnTo>
                      <a:lnTo>
                        <a:pt x="161587" y="177202"/>
                      </a:lnTo>
                      <a:lnTo>
                        <a:pt x="194176" y="177202"/>
                      </a:lnTo>
                      <a:close/>
                    </a:path>
                  </a:pathLst>
                </a:custGeom>
                <a:solidFill>
                  <a:srgbClr val="00B0F0"/>
                </a:solidFill>
                <a:ln cap="flat" cmpd="sng" w="9525">
                  <a:solidFill>
                    <a:srgbClr val="00B0F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Quattrocento Sans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endParaRPr>
                </a:p>
              </p:txBody>
            </p:sp>
            <p:sp>
              <p:nvSpPr>
                <p:cNvPr id="942" name="Google Shape;942;p40"/>
                <p:cNvSpPr/>
                <p:nvPr/>
              </p:nvSpPr>
              <p:spPr>
                <a:xfrm>
                  <a:off x="8455366" y="2223440"/>
                  <a:ext cx="311290" cy="211233"/>
                </a:xfrm>
                <a:custGeom>
                  <a:rect b="b" l="l" r="r" t="t"/>
                  <a:pathLst>
                    <a:path extrusionOk="0" h="128997" w="190101">
                      <a:moveTo>
                        <a:pt x="7129" y="121869"/>
                      </a:moveTo>
                      <a:cubicBezTo>
                        <a:pt x="7808" y="122548"/>
                        <a:pt x="8487" y="123227"/>
                        <a:pt x="9845" y="123227"/>
                      </a:cubicBezTo>
                      <a:cubicBezTo>
                        <a:pt x="11202" y="123906"/>
                        <a:pt x="11881" y="123906"/>
                        <a:pt x="13239" y="123906"/>
                      </a:cubicBezTo>
                      <a:lnTo>
                        <a:pt x="182973" y="123906"/>
                      </a:lnTo>
                      <a:cubicBezTo>
                        <a:pt x="184331" y="123906"/>
                        <a:pt x="185010" y="123906"/>
                        <a:pt x="186368" y="123227"/>
                      </a:cubicBezTo>
                      <a:cubicBezTo>
                        <a:pt x="187726" y="122548"/>
                        <a:pt x="188405" y="122548"/>
                        <a:pt x="189084" y="121869"/>
                      </a:cubicBezTo>
                      <a:cubicBezTo>
                        <a:pt x="189762" y="121190"/>
                        <a:pt x="190442" y="120511"/>
                        <a:pt x="190442" y="119832"/>
                      </a:cubicBezTo>
                      <a:cubicBezTo>
                        <a:pt x="190442" y="119153"/>
                        <a:pt x="191120" y="118474"/>
                        <a:pt x="191120" y="117796"/>
                      </a:cubicBezTo>
                      <a:lnTo>
                        <a:pt x="191120" y="11203"/>
                      </a:lnTo>
                      <a:cubicBezTo>
                        <a:pt x="191120" y="10524"/>
                        <a:pt x="191120" y="9845"/>
                        <a:pt x="190442" y="9166"/>
                      </a:cubicBezTo>
                      <a:cubicBezTo>
                        <a:pt x="189762" y="8487"/>
                        <a:pt x="189762" y="7808"/>
                        <a:pt x="189084" y="7129"/>
                      </a:cubicBezTo>
                      <a:cubicBezTo>
                        <a:pt x="188405" y="6450"/>
                        <a:pt x="187726" y="5771"/>
                        <a:pt x="186368" y="5771"/>
                      </a:cubicBezTo>
                      <a:cubicBezTo>
                        <a:pt x="185689" y="5092"/>
                        <a:pt x="184331" y="5092"/>
                        <a:pt x="182973" y="5092"/>
                      </a:cubicBezTo>
                      <a:lnTo>
                        <a:pt x="13239" y="5092"/>
                      </a:lnTo>
                      <a:cubicBezTo>
                        <a:pt x="11881" y="5092"/>
                        <a:pt x="11202" y="5092"/>
                        <a:pt x="9845" y="5771"/>
                      </a:cubicBezTo>
                      <a:cubicBezTo>
                        <a:pt x="9166" y="6450"/>
                        <a:pt x="7808" y="6450"/>
                        <a:pt x="7129" y="7129"/>
                      </a:cubicBezTo>
                      <a:cubicBezTo>
                        <a:pt x="6450" y="7808"/>
                        <a:pt x="5771" y="8487"/>
                        <a:pt x="5771" y="9166"/>
                      </a:cubicBezTo>
                      <a:cubicBezTo>
                        <a:pt x="5771" y="9845"/>
                        <a:pt x="5092" y="10524"/>
                        <a:pt x="5092" y="11203"/>
                      </a:cubicBezTo>
                      <a:lnTo>
                        <a:pt x="5092" y="117796"/>
                      </a:lnTo>
                      <a:cubicBezTo>
                        <a:pt x="5092" y="118474"/>
                        <a:pt x="5092" y="119153"/>
                        <a:pt x="5771" y="119832"/>
                      </a:cubicBezTo>
                      <a:cubicBezTo>
                        <a:pt x="5771" y="120511"/>
                        <a:pt x="6450" y="121190"/>
                        <a:pt x="7129" y="121869"/>
                      </a:cubicBezTo>
                      <a:moveTo>
                        <a:pt x="82491" y="89959"/>
                      </a:moveTo>
                      <a:lnTo>
                        <a:pt x="113722" y="89959"/>
                      </a:lnTo>
                      <a:lnTo>
                        <a:pt x="113722" y="110327"/>
                      </a:lnTo>
                      <a:lnTo>
                        <a:pt x="82491" y="110327"/>
                      </a:lnTo>
                      <a:lnTo>
                        <a:pt x="82491" y="89959"/>
                      </a:lnTo>
                      <a:close/>
                    </a:path>
                  </a:pathLst>
                </a:custGeom>
                <a:solidFill>
                  <a:srgbClr val="00B0F0"/>
                </a:solidFill>
                <a:ln cap="flat" cmpd="sng" w="9525">
                  <a:solidFill>
                    <a:srgbClr val="00B0F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Quattrocento Sans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endParaRPr>
                </a:p>
              </p:txBody>
            </p:sp>
          </p:grpSp>
          <p:sp>
            <p:nvSpPr>
              <p:cNvPr id="943" name="Google Shape;943;p40"/>
              <p:cNvSpPr txBox="1"/>
              <p:nvPr/>
            </p:nvSpPr>
            <p:spPr>
              <a:xfrm>
                <a:off x="7860365" y="2479491"/>
                <a:ext cx="1450200" cy="215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b="1" i="0" lang="en-US" sz="800" u="none" cap="none" strike="noStrike">
                    <a:solidFill>
                      <a:srgbClr val="FFFFFF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rPr>
                  <a:t>Applications</a:t>
                </a:r>
                <a:endParaRPr b="0" i="0" sz="1400" u="none" cap="none" strike="noStrike">
                  <a:solidFill>
                    <a:srgbClr val="FFFFFF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944" name="Google Shape;944;p40"/>
              <p:cNvSpPr/>
              <p:nvPr/>
            </p:nvSpPr>
            <p:spPr>
              <a:xfrm>
                <a:off x="4154630" y="2836588"/>
                <a:ext cx="3000" cy="3000"/>
              </a:xfrm>
              <a:custGeom>
                <a:rect b="b" l="l" r="r" t="t"/>
                <a:pathLst>
                  <a:path extrusionOk="0" h="4379" w="4379">
                    <a:moveTo>
                      <a:pt x="4098" y="2312"/>
                    </a:moveTo>
                    <a:cubicBezTo>
                      <a:pt x="4536" y="3939"/>
                      <a:pt x="3910" y="4314"/>
                      <a:pt x="2346" y="4377"/>
                    </a:cubicBezTo>
                    <a:cubicBezTo>
                      <a:pt x="657" y="4440"/>
                      <a:pt x="469" y="3814"/>
                      <a:pt x="469" y="2375"/>
                    </a:cubicBezTo>
                    <a:cubicBezTo>
                      <a:pt x="469" y="1061"/>
                      <a:pt x="594" y="310"/>
                      <a:pt x="2221" y="498"/>
                    </a:cubicBezTo>
                    <a:cubicBezTo>
                      <a:pt x="3598" y="623"/>
                      <a:pt x="4724" y="498"/>
                      <a:pt x="4098" y="2312"/>
                    </a:cubicBezTo>
                    <a:close/>
                  </a:path>
                </a:pathLst>
              </a:custGeom>
              <a:solidFill>
                <a:srgbClr val="403C3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Quattrocento Sans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505050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945" name="Google Shape;945;p40"/>
              <p:cNvSpPr txBox="1"/>
              <p:nvPr/>
            </p:nvSpPr>
            <p:spPr>
              <a:xfrm>
                <a:off x="6502243" y="3275767"/>
                <a:ext cx="573131" cy="14397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b="0" i="0" lang="en-US" sz="800" u="none" cap="none" strike="noStrike">
                    <a:solidFill>
                      <a:srgbClr val="FFFFFF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rPr>
                  <a:t>Amazon 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b="0" i="0" lang="en-US" sz="800" u="none" cap="none" strike="noStrike">
                    <a:solidFill>
                      <a:srgbClr val="FFFFFF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rPr>
                  <a:t>RDS</a:t>
                </a:r>
                <a:endParaRPr b="0" i="0" sz="1400" u="none" cap="none" strike="noStrike">
                  <a:solidFill>
                    <a:srgbClr val="FFFFFF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946" name="Google Shape;946;p40"/>
              <p:cNvSpPr txBox="1"/>
              <p:nvPr/>
            </p:nvSpPr>
            <p:spPr>
              <a:xfrm>
                <a:off x="6638150" y="1295777"/>
                <a:ext cx="897600" cy="215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b="1" i="0" lang="en-US" sz="800" u="none" cap="none" strike="noStrike">
                    <a:solidFill>
                      <a:srgbClr val="FFFFFF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rPr>
                  <a:t>Model Serving</a:t>
                </a:r>
                <a:endParaRPr b="1" i="0" sz="800" u="none" cap="none" strike="noStrike">
                  <a:solidFill>
                    <a:srgbClr val="FFFFFF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cxnSp>
            <p:nvCxnSpPr>
              <p:cNvPr id="947" name="Google Shape;947;p40"/>
              <p:cNvCxnSpPr/>
              <p:nvPr/>
            </p:nvCxnSpPr>
            <p:spPr>
              <a:xfrm>
                <a:off x="2130700" y="2141664"/>
                <a:ext cx="1228800" cy="1086300"/>
              </a:xfrm>
              <a:prstGeom prst="bentConnector3">
                <a:avLst>
                  <a:gd fmla="val 50000" name="adj1"/>
                </a:avLst>
              </a:prstGeom>
              <a:noFill/>
              <a:ln cap="flat" cmpd="sng" w="12700">
                <a:solidFill>
                  <a:srgbClr val="FFFFFF"/>
                </a:solidFill>
                <a:prstDash val="lgDash"/>
                <a:round/>
                <a:headEnd len="sm" w="sm" type="none"/>
                <a:tailEnd len="med" w="med" type="triangle"/>
              </a:ln>
              <a:effectLst>
                <a:outerShdw blurRad="40000" rotWithShape="0" dir="5400000" dist="20000">
                  <a:srgbClr val="000000">
                    <a:alpha val="37647"/>
                  </a:srgbClr>
                </a:outerShdw>
              </a:effectLst>
            </p:spPr>
          </p:cxnSp>
          <p:cxnSp>
            <p:nvCxnSpPr>
              <p:cNvPr id="948" name="Google Shape;948;p40"/>
              <p:cNvCxnSpPr>
                <a:stCxn id="922" idx="3"/>
              </p:cNvCxnSpPr>
              <p:nvPr/>
            </p:nvCxnSpPr>
            <p:spPr>
              <a:xfrm flipH="1" rot="10800000">
                <a:off x="6878856" y="4142792"/>
                <a:ext cx="1602000" cy="316800"/>
              </a:xfrm>
              <a:prstGeom prst="bentConnector3">
                <a:avLst>
                  <a:gd fmla="val 100201" name="adj1"/>
                </a:avLst>
              </a:prstGeom>
              <a:noFill/>
              <a:ln cap="flat" cmpd="sng" w="12700">
                <a:solidFill>
                  <a:srgbClr val="FFFFFF"/>
                </a:solidFill>
                <a:prstDash val="lgDash"/>
                <a:round/>
                <a:headEnd len="sm" w="sm" type="none"/>
                <a:tailEnd len="med" w="med" type="triangle"/>
              </a:ln>
              <a:effectLst>
                <a:outerShdw blurRad="40000" rotWithShape="0" dir="5400000" dist="20000">
                  <a:srgbClr val="000000">
                    <a:alpha val="37647"/>
                  </a:srgbClr>
                </a:outerShdw>
              </a:effectLst>
            </p:spPr>
          </p:cxnSp>
          <p:sp>
            <p:nvSpPr>
              <p:cNvPr id="949" name="Google Shape;949;p40"/>
              <p:cNvSpPr txBox="1"/>
              <p:nvPr/>
            </p:nvSpPr>
            <p:spPr>
              <a:xfrm>
                <a:off x="248239" y="3670646"/>
                <a:ext cx="585000" cy="165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b="1" i="0" lang="en-US" sz="800" u="none" cap="none" strike="noStrike">
                    <a:solidFill>
                      <a:srgbClr val="FFFFFF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rPr>
                  <a:t>Batch Data</a:t>
                </a:r>
                <a:endParaRPr b="1" i="0" sz="1400" u="none" cap="none" strike="noStrike">
                  <a:solidFill>
                    <a:srgbClr val="FFFFFF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950" name="Google Shape;950;p40"/>
              <p:cNvSpPr txBox="1"/>
              <p:nvPr/>
            </p:nvSpPr>
            <p:spPr>
              <a:xfrm>
                <a:off x="1760494" y="4608091"/>
                <a:ext cx="731400" cy="15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b="1" i="0" lang="en-US" sz="800" u="none" cap="none" strike="noStrike">
                    <a:solidFill>
                      <a:srgbClr val="FFFFFF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rPr>
                  <a:t>Amazon S3</a:t>
                </a:r>
                <a:endParaRPr b="0" i="0" sz="1400" u="none" cap="none" strike="noStrike">
                  <a:solidFill>
                    <a:srgbClr val="FFFFFF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951" name="Google Shape;951;p40"/>
              <p:cNvSpPr txBox="1"/>
              <p:nvPr/>
            </p:nvSpPr>
            <p:spPr>
              <a:xfrm>
                <a:off x="1370601" y="820825"/>
                <a:ext cx="1450200" cy="285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-US" sz="1400" u="none" cap="none" strike="noStrike">
                    <a:solidFill>
                      <a:srgbClr val="FFFFFF"/>
                    </a:solidFill>
                    <a:latin typeface="Source Sans Pro SemiBold"/>
                    <a:ea typeface="Source Sans Pro SemiBold"/>
                    <a:cs typeface="Source Sans Pro SemiBold"/>
                    <a:sym typeface="Source Sans Pro SemiBold"/>
                  </a:rPr>
                  <a:t>Data Ingestion</a:t>
                </a:r>
                <a:endParaRPr b="0" i="0" sz="1400" u="none" cap="none" strike="noStrike">
                  <a:solidFill>
                    <a:srgbClr val="FFFFFF"/>
                  </a:solidFill>
                  <a:latin typeface="Source Sans Pro SemiBold"/>
                  <a:ea typeface="Source Sans Pro SemiBold"/>
                  <a:cs typeface="Source Sans Pro SemiBold"/>
                  <a:sym typeface="Source Sans Pro SemiBold"/>
                </a:endParaRPr>
              </a:p>
            </p:txBody>
          </p:sp>
          <p:sp>
            <p:nvSpPr>
              <p:cNvPr id="952" name="Google Shape;952;p40"/>
              <p:cNvSpPr txBox="1"/>
              <p:nvPr/>
            </p:nvSpPr>
            <p:spPr>
              <a:xfrm>
                <a:off x="3883272" y="6556829"/>
                <a:ext cx="1497000" cy="255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-US" sz="1400" u="none" cap="none" strike="noStrike">
                    <a:solidFill>
                      <a:srgbClr val="FFFFFF"/>
                    </a:solidFill>
                    <a:latin typeface="Source Sans Pro SemiBold"/>
                    <a:ea typeface="Source Sans Pro SemiBold"/>
                    <a:cs typeface="Source Sans Pro SemiBold"/>
                    <a:sym typeface="Source Sans Pro SemiBold"/>
                  </a:rPr>
                  <a:t>AWS Services</a:t>
                </a:r>
                <a:endParaRPr b="0" i="0" sz="1400" u="none" cap="none" strike="noStrike">
                  <a:solidFill>
                    <a:srgbClr val="FFFFFF"/>
                  </a:solidFill>
                  <a:latin typeface="Source Sans Pro SemiBold"/>
                  <a:ea typeface="Source Sans Pro SemiBold"/>
                  <a:cs typeface="Source Sans Pro SemiBold"/>
                  <a:sym typeface="Source Sans Pro SemiBold"/>
                </a:endParaRPr>
              </a:p>
            </p:txBody>
          </p:sp>
          <p:sp>
            <p:nvSpPr>
              <p:cNvPr id="953" name="Google Shape;953;p40"/>
              <p:cNvSpPr txBox="1"/>
              <p:nvPr/>
            </p:nvSpPr>
            <p:spPr>
              <a:xfrm>
                <a:off x="6435351" y="831700"/>
                <a:ext cx="1303200" cy="285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-US" sz="1400" u="none" cap="none" strike="noStrike">
                    <a:solidFill>
                      <a:srgbClr val="FFFFFF"/>
                    </a:solidFill>
                    <a:latin typeface="Source Sans Pro SemiBold"/>
                    <a:ea typeface="Source Sans Pro SemiBold"/>
                    <a:cs typeface="Source Sans Pro SemiBold"/>
                    <a:sym typeface="Source Sans Pro SemiBold"/>
                  </a:rPr>
                  <a:t>Serving Layer</a:t>
                </a:r>
                <a:endParaRPr b="0" i="0" sz="1400" u="none" cap="none" strike="noStrike">
                  <a:solidFill>
                    <a:srgbClr val="FFFFFF"/>
                  </a:solidFill>
                  <a:latin typeface="Source Sans Pro SemiBold"/>
                  <a:ea typeface="Source Sans Pro SemiBold"/>
                  <a:cs typeface="Source Sans Pro SemiBold"/>
                  <a:sym typeface="Source Sans Pro SemiBold"/>
                </a:endParaRPr>
              </a:p>
            </p:txBody>
          </p:sp>
          <p:sp>
            <p:nvSpPr>
              <p:cNvPr id="954" name="Google Shape;954;p40"/>
              <p:cNvSpPr txBox="1"/>
              <p:nvPr/>
            </p:nvSpPr>
            <p:spPr>
              <a:xfrm>
                <a:off x="3793441" y="831700"/>
                <a:ext cx="1497000" cy="255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-US" sz="1400" u="none" cap="none" strike="noStrike">
                    <a:solidFill>
                      <a:srgbClr val="FFFFFF"/>
                    </a:solidFill>
                    <a:latin typeface="Source Sans Pro SemiBold"/>
                    <a:ea typeface="Source Sans Pro SemiBold"/>
                    <a:cs typeface="Source Sans Pro SemiBold"/>
                    <a:sym typeface="Source Sans Pro SemiBold"/>
                  </a:rPr>
                  <a:t>Data Engineering</a:t>
                </a:r>
                <a:endParaRPr b="0" i="0" sz="1400" u="none" cap="none" strike="noStrike">
                  <a:solidFill>
                    <a:srgbClr val="FFFFFF"/>
                  </a:solidFill>
                  <a:latin typeface="Source Sans Pro SemiBold"/>
                  <a:ea typeface="Source Sans Pro SemiBold"/>
                  <a:cs typeface="Source Sans Pro SemiBold"/>
                  <a:sym typeface="Source Sans Pro SemiBold"/>
                </a:endParaRPr>
              </a:p>
            </p:txBody>
          </p:sp>
          <p:pic>
            <p:nvPicPr>
              <p:cNvPr id="955" name="Google Shape;955;p40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6552089" y="2748977"/>
                <a:ext cx="393192" cy="39319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22" name="Google Shape;922;p40"/>
              <p:cNvPicPr preferRelativeResize="0"/>
              <p:nvPr/>
            </p:nvPicPr>
            <p:blipFill rotWithShape="1">
              <a:blip r:embed="rId7">
                <a:alphaModFix/>
              </a:blip>
              <a:srcRect b="0" l="0" r="0" t="0"/>
              <a:stretch/>
            </p:blipFill>
            <p:spPr>
              <a:xfrm>
                <a:off x="6485664" y="4262996"/>
                <a:ext cx="393192" cy="39319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56" name="Google Shape;956;p40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5227846" y="2979478"/>
                <a:ext cx="210231" cy="210231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957" name="Google Shape;957;p40"/>
              <p:cNvSpPr txBox="1"/>
              <p:nvPr/>
            </p:nvSpPr>
            <p:spPr>
              <a:xfrm>
                <a:off x="5443332" y="3015214"/>
                <a:ext cx="457989" cy="13161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b="1" i="0" lang="en-US" sz="800" u="none" cap="none" strike="noStrike">
                    <a:solidFill>
                      <a:srgbClr val="FFFFFF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rPr>
                  <a:t>Spot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b="1" i="0" lang="en-US" sz="800" u="none" cap="none" strike="noStrike">
                    <a:solidFill>
                      <a:srgbClr val="FFFFFF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rPr>
                  <a:t>instance</a:t>
                </a:r>
                <a:endParaRPr b="0" i="0" sz="1400" u="none" cap="none" strike="noStrike">
                  <a:solidFill>
                    <a:srgbClr val="FFFFFF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pic>
            <p:nvPicPr>
              <p:cNvPr id="938" name="Google Shape;938;p40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>
                <a:off x="1893174" y="1908721"/>
                <a:ext cx="393192" cy="39319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58" name="Google Shape;958;p40"/>
              <p:cNvPicPr preferRelativeResize="0"/>
              <p:nvPr/>
            </p:nvPicPr>
            <p:blipFill rotWithShape="1">
              <a:blip r:embed="rId10">
                <a:alphaModFix/>
              </a:blip>
              <a:srcRect b="0" l="0" r="0" t="0"/>
              <a:stretch/>
            </p:blipFill>
            <p:spPr>
              <a:xfrm>
                <a:off x="1897186" y="4135628"/>
                <a:ext cx="393192" cy="39319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59" name="Google Shape;959;p40"/>
              <p:cNvPicPr preferRelativeResize="0"/>
              <p:nvPr/>
            </p:nvPicPr>
            <p:blipFill rotWithShape="1">
              <a:blip r:embed="rId11">
                <a:alphaModFix/>
              </a:blip>
              <a:srcRect b="0" l="0" r="0" t="0"/>
              <a:stretch/>
            </p:blipFill>
            <p:spPr>
              <a:xfrm>
                <a:off x="343164" y="2858811"/>
                <a:ext cx="395160" cy="39516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60" name="Google Shape;960;p40"/>
              <p:cNvPicPr preferRelativeResize="0"/>
              <p:nvPr/>
            </p:nvPicPr>
            <p:blipFill rotWithShape="1">
              <a:blip r:embed="rId12">
                <a:alphaModFix/>
              </a:blip>
              <a:srcRect b="0" l="0" r="0" t="0"/>
              <a:stretch/>
            </p:blipFill>
            <p:spPr>
              <a:xfrm>
                <a:off x="6863829" y="1626173"/>
                <a:ext cx="393192" cy="393192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961" name="Google Shape;961;p40"/>
              <p:cNvSpPr txBox="1"/>
              <p:nvPr/>
            </p:nvSpPr>
            <p:spPr>
              <a:xfrm>
                <a:off x="8104650" y="816700"/>
                <a:ext cx="846300" cy="285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-US" sz="1400" u="none" cap="none" strike="noStrike">
                    <a:solidFill>
                      <a:srgbClr val="FFFFFF"/>
                    </a:solidFill>
                    <a:latin typeface="Source Sans Pro SemiBold"/>
                    <a:ea typeface="Source Sans Pro SemiBold"/>
                    <a:cs typeface="Source Sans Pro SemiBold"/>
                    <a:sym typeface="Source Sans Pro SemiBold"/>
                  </a:rPr>
                  <a:t>Analytics</a:t>
                </a:r>
                <a:endParaRPr b="0" i="0" sz="1400" u="none" cap="none" strike="noStrike">
                  <a:solidFill>
                    <a:srgbClr val="FFFFFF"/>
                  </a:solidFill>
                  <a:latin typeface="Source Sans Pro SemiBold"/>
                  <a:ea typeface="Source Sans Pro SemiBold"/>
                  <a:cs typeface="Source Sans Pro SemiBold"/>
                  <a:sym typeface="Source Sans Pro SemiBold"/>
                </a:endParaRPr>
              </a:p>
            </p:txBody>
          </p:sp>
          <p:sp>
            <p:nvSpPr>
              <p:cNvPr id="962" name="Google Shape;962;p40"/>
              <p:cNvSpPr txBox="1"/>
              <p:nvPr/>
            </p:nvSpPr>
            <p:spPr>
              <a:xfrm>
                <a:off x="5440515" y="3372846"/>
                <a:ext cx="462615" cy="25778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b="1" i="0" lang="en-US" sz="800" u="none" cap="none" strike="noStrike">
                    <a:solidFill>
                      <a:srgbClr val="FFFFFF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rPr>
                  <a:t>G3 instance</a:t>
                </a:r>
                <a:endParaRPr b="0" i="0" sz="1400" u="none" cap="none" strike="noStrike">
                  <a:solidFill>
                    <a:srgbClr val="FFFFFF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pic>
            <p:nvPicPr>
              <p:cNvPr id="963" name="Google Shape;963;p40"/>
              <p:cNvPicPr preferRelativeResize="0"/>
              <p:nvPr/>
            </p:nvPicPr>
            <p:blipFill rotWithShape="1">
              <a:blip r:embed="rId13">
                <a:alphaModFix/>
              </a:blip>
              <a:srcRect b="0" l="0" r="0" t="0"/>
              <a:stretch/>
            </p:blipFill>
            <p:spPr>
              <a:xfrm>
                <a:off x="5235079" y="3398496"/>
                <a:ext cx="210231" cy="21023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64" name="Google Shape;964;p40"/>
              <p:cNvPicPr preferRelativeResize="0"/>
              <p:nvPr/>
            </p:nvPicPr>
            <p:blipFill rotWithShape="1">
              <a:blip r:embed="rId14">
                <a:alphaModFix/>
              </a:blip>
              <a:srcRect b="0" l="0" r="0" t="0"/>
              <a:stretch/>
            </p:blipFill>
            <p:spPr>
              <a:xfrm>
                <a:off x="337726" y="2293899"/>
                <a:ext cx="393192" cy="39319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65" name="Google Shape;965;p40"/>
              <p:cNvPicPr preferRelativeResize="0"/>
              <p:nvPr/>
            </p:nvPicPr>
            <p:blipFill rotWithShape="1">
              <a:blip r:embed="rId15">
                <a:alphaModFix/>
              </a:blip>
              <a:srcRect b="0" l="0" r="0" t="0"/>
              <a:stretch/>
            </p:blipFill>
            <p:spPr>
              <a:xfrm>
                <a:off x="4899924" y="2555837"/>
                <a:ext cx="763851" cy="294325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966" name="Google Shape;966;p40"/>
              <p:cNvCxnSpPr/>
              <p:nvPr/>
            </p:nvCxnSpPr>
            <p:spPr>
              <a:xfrm flipH="1">
                <a:off x="4618150" y="5533975"/>
                <a:ext cx="1875" cy="354502"/>
              </a:xfrm>
              <a:prstGeom prst="straightConnector1">
                <a:avLst/>
              </a:prstGeom>
              <a:noFill/>
              <a:ln cap="flat" cmpd="sng" w="12700">
                <a:solidFill>
                  <a:srgbClr val="FF0000"/>
                </a:solidFill>
                <a:prstDash val="lgDash"/>
                <a:round/>
                <a:headEnd len="med" w="med" type="triangle"/>
                <a:tailEnd len="med" w="med" type="triangle"/>
              </a:ln>
              <a:effectLst>
                <a:outerShdw blurRad="40000" rotWithShape="0" dir="5400000" dist="20000">
                  <a:srgbClr val="000000">
                    <a:alpha val="36862"/>
                  </a:srgbClr>
                </a:outerShdw>
              </a:effectLst>
            </p:spPr>
          </p:cxnSp>
          <p:sp>
            <p:nvSpPr>
              <p:cNvPr id="967" name="Google Shape;967;p40"/>
              <p:cNvSpPr txBox="1"/>
              <p:nvPr/>
            </p:nvSpPr>
            <p:spPr>
              <a:xfrm>
                <a:off x="2995072" y="5192258"/>
                <a:ext cx="1087200" cy="215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b="1" i="0" lang="en-US" sz="800" u="none" cap="none" strike="noStrike">
                    <a:solidFill>
                      <a:srgbClr val="FFFFFF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rPr>
                  <a:t>Amazon S3 Glacier</a:t>
                </a:r>
                <a:endParaRPr b="0" i="0" sz="1400" u="none" cap="none" strike="noStrike">
                  <a:solidFill>
                    <a:srgbClr val="FFFFFF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pic>
            <p:nvPicPr>
              <p:cNvPr id="968" name="Google Shape;968;p40"/>
              <p:cNvPicPr preferRelativeResize="0"/>
              <p:nvPr/>
            </p:nvPicPr>
            <p:blipFill rotWithShape="1">
              <a:blip r:embed="rId16">
                <a:alphaModFix/>
              </a:blip>
              <a:srcRect b="0" l="0" r="0" t="0"/>
              <a:stretch/>
            </p:blipFill>
            <p:spPr>
              <a:xfrm>
                <a:off x="3309690" y="4755220"/>
                <a:ext cx="393192" cy="39319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69" name="Google Shape;969;p40"/>
              <p:cNvPicPr preferRelativeResize="0"/>
              <p:nvPr/>
            </p:nvPicPr>
            <p:blipFill rotWithShape="1">
              <a:blip r:embed="rId10">
                <a:alphaModFix/>
              </a:blip>
              <a:srcRect b="0" l="0" r="0" t="0"/>
              <a:stretch/>
            </p:blipFill>
            <p:spPr>
              <a:xfrm>
                <a:off x="4424686" y="4755132"/>
                <a:ext cx="393192" cy="393192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970" name="Google Shape;970;p40"/>
              <p:cNvSpPr txBox="1"/>
              <p:nvPr/>
            </p:nvSpPr>
            <p:spPr>
              <a:xfrm>
                <a:off x="4250098" y="5230562"/>
                <a:ext cx="731400" cy="15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b="1" i="0" lang="en-US" sz="800" u="none" cap="none" strike="noStrike">
                    <a:solidFill>
                      <a:srgbClr val="FFFFFF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rPr>
                  <a:t>Amazon S3</a:t>
                </a:r>
                <a:endParaRPr b="0" i="0" sz="1400" u="none" cap="none" strike="noStrike">
                  <a:solidFill>
                    <a:srgbClr val="FFFFFF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grpSp>
            <p:nvGrpSpPr>
              <p:cNvPr id="971" name="Google Shape;971;p40"/>
              <p:cNvGrpSpPr/>
              <p:nvPr/>
            </p:nvGrpSpPr>
            <p:grpSpPr>
              <a:xfrm>
                <a:off x="5631492" y="2331047"/>
                <a:ext cx="329100" cy="329100"/>
                <a:chOff x="5483842" y="2133754"/>
                <a:chExt cx="329100" cy="329100"/>
              </a:xfrm>
            </p:grpSpPr>
            <p:sp>
              <p:nvSpPr>
                <p:cNvPr id="972" name="Google Shape;972;p40"/>
                <p:cNvSpPr/>
                <p:nvPr/>
              </p:nvSpPr>
              <p:spPr>
                <a:xfrm>
                  <a:off x="5483842" y="2133754"/>
                  <a:ext cx="329100" cy="329100"/>
                </a:xfrm>
                <a:prstGeom prst="ellipse">
                  <a:avLst/>
                </a:prstGeom>
                <a:solidFill>
                  <a:srgbClr val="F8F8F8"/>
                </a:solidFill>
                <a:ln cap="flat" cmpd="sng" w="19050">
                  <a:solidFill>
                    <a:srgbClr val="BFBFB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900"/>
                    <a:buFont typeface="Quattrocento Sans"/>
                    <a:buNone/>
                  </a:pPr>
                  <a:r>
                    <a:t/>
                  </a:r>
                  <a:endParaRPr b="0" i="0" sz="900" u="none" cap="none" strike="noStrike">
                    <a:solidFill>
                      <a:srgbClr val="505050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  <p:pic>
              <p:nvPicPr>
                <p:cNvPr id="973" name="Google Shape;973;p40"/>
                <p:cNvPicPr preferRelativeResize="0"/>
                <p:nvPr/>
              </p:nvPicPr>
              <p:blipFill rotWithShape="1">
                <a:blip r:embed="rId17">
                  <a:alphaModFix/>
                </a:blip>
                <a:srcRect b="1689" l="0" r="0" t="-1689"/>
                <a:stretch/>
              </p:blipFill>
              <p:spPr>
                <a:xfrm>
                  <a:off x="5509514" y="2134922"/>
                  <a:ext cx="281695" cy="28169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cxnSp>
            <p:nvCxnSpPr>
              <p:cNvPr id="974" name="Google Shape;974;p40"/>
              <p:cNvCxnSpPr>
                <a:stCxn id="968" idx="3"/>
                <a:endCxn id="969" idx="1"/>
              </p:cNvCxnSpPr>
              <p:nvPr/>
            </p:nvCxnSpPr>
            <p:spPr>
              <a:xfrm>
                <a:off x="3702882" y="4951816"/>
                <a:ext cx="721800" cy="0"/>
              </a:xfrm>
              <a:prstGeom prst="straightConnector1">
                <a:avLst/>
              </a:prstGeom>
              <a:noFill/>
              <a:ln cap="flat" cmpd="sng" w="12700">
                <a:solidFill>
                  <a:srgbClr val="FFFFFF"/>
                </a:solidFill>
                <a:prstDash val="lgDash"/>
                <a:round/>
                <a:headEnd len="med" w="med" type="triangle"/>
                <a:tailEnd len="med" w="med" type="triangle"/>
              </a:ln>
              <a:effectLst>
                <a:outerShdw blurRad="40000" rotWithShape="0" dir="5400000" dist="20000">
                  <a:srgbClr val="000000">
                    <a:alpha val="37647"/>
                  </a:srgbClr>
                </a:outerShdw>
              </a:effectLst>
            </p:spPr>
          </p:cxnSp>
          <p:cxnSp>
            <p:nvCxnSpPr>
              <p:cNvPr id="975" name="Google Shape;975;p40"/>
              <p:cNvCxnSpPr>
                <a:stCxn id="950" idx="2"/>
                <a:endCxn id="968" idx="1"/>
              </p:cNvCxnSpPr>
              <p:nvPr/>
            </p:nvCxnSpPr>
            <p:spPr>
              <a:xfrm flipH="1" rot="-5400000">
                <a:off x="2623894" y="4266091"/>
                <a:ext cx="188100" cy="1183500"/>
              </a:xfrm>
              <a:prstGeom prst="bentConnector2">
                <a:avLst/>
              </a:prstGeom>
              <a:noFill/>
              <a:ln cap="flat" cmpd="sng" w="12700">
                <a:solidFill>
                  <a:srgbClr val="FFFFFF"/>
                </a:solidFill>
                <a:prstDash val="lgDash"/>
                <a:round/>
                <a:headEnd len="med" w="med" type="triangle"/>
                <a:tailEnd len="med" w="med" type="triangle"/>
              </a:ln>
              <a:effectLst>
                <a:outerShdw blurRad="40000" rotWithShape="0" dir="5400000" dist="20000">
                  <a:srgbClr val="000000">
                    <a:alpha val="37647"/>
                  </a:srgbClr>
                </a:outerShdw>
              </a:effectLst>
            </p:spPr>
          </p:cxnSp>
          <p:cxnSp>
            <p:nvCxnSpPr>
              <p:cNvPr id="976" name="Google Shape;976;p40"/>
              <p:cNvCxnSpPr>
                <a:stCxn id="927" idx="0"/>
              </p:cNvCxnSpPr>
              <p:nvPr/>
            </p:nvCxnSpPr>
            <p:spPr>
              <a:xfrm rot="-5400000">
                <a:off x="5408350" y="1041143"/>
                <a:ext cx="582600" cy="2163000"/>
              </a:xfrm>
              <a:prstGeom prst="bentConnector2">
                <a:avLst/>
              </a:prstGeom>
              <a:noFill/>
              <a:ln cap="flat" cmpd="sng" w="25400">
                <a:solidFill>
                  <a:srgbClr val="FF0000"/>
                </a:solidFill>
                <a:prstDash val="lgDash"/>
                <a:round/>
                <a:headEnd len="sm" w="sm" type="none"/>
                <a:tailEnd len="lg" w="lg" type="triangle"/>
              </a:ln>
              <a:effectLst>
                <a:outerShdw blurRad="40000" rotWithShape="0" dir="5400000" dist="20000">
                  <a:srgbClr val="000000">
                    <a:alpha val="37647"/>
                  </a:srgbClr>
                </a:outerShdw>
              </a:effectLst>
            </p:spPr>
          </p:cxnSp>
          <p:cxnSp>
            <p:nvCxnSpPr>
              <p:cNvPr id="977" name="Google Shape;977;p40"/>
              <p:cNvCxnSpPr/>
              <p:nvPr/>
            </p:nvCxnSpPr>
            <p:spPr>
              <a:xfrm>
                <a:off x="832374" y="4392258"/>
                <a:ext cx="1060800" cy="0"/>
              </a:xfrm>
              <a:prstGeom prst="straightConnector1">
                <a:avLst/>
              </a:prstGeom>
              <a:noFill/>
              <a:ln cap="flat" cmpd="sng" w="12700">
                <a:solidFill>
                  <a:srgbClr val="FFFFFF"/>
                </a:solidFill>
                <a:prstDash val="lgDash"/>
                <a:round/>
                <a:headEnd len="sm" w="sm" type="none"/>
                <a:tailEnd len="med" w="med" type="triangle"/>
              </a:ln>
              <a:effectLst>
                <a:outerShdw blurRad="40000" rotWithShape="0" dir="5400000" dist="20000">
                  <a:srgbClr val="000000">
                    <a:alpha val="37647"/>
                  </a:srgbClr>
                </a:outerShdw>
              </a:effectLst>
            </p:spPr>
          </p:cxnSp>
          <p:cxnSp>
            <p:nvCxnSpPr>
              <p:cNvPr id="978" name="Google Shape;978;p40"/>
              <p:cNvCxnSpPr/>
              <p:nvPr/>
            </p:nvCxnSpPr>
            <p:spPr>
              <a:xfrm flipH="1" rot="10800000">
                <a:off x="2355161" y="3224915"/>
                <a:ext cx="1004400" cy="1139700"/>
              </a:xfrm>
              <a:prstGeom prst="bentConnector3">
                <a:avLst>
                  <a:gd fmla="val 39338" name="adj1"/>
                </a:avLst>
              </a:prstGeom>
              <a:noFill/>
              <a:ln cap="flat" cmpd="sng" w="12700">
                <a:solidFill>
                  <a:srgbClr val="FFFFFF"/>
                </a:solidFill>
                <a:prstDash val="lgDash"/>
                <a:round/>
                <a:headEnd len="sm" w="sm" type="none"/>
                <a:tailEnd len="med" w="med" type="triangle"/>
              </a:ln>
              <a:effectLst>
                <a:outerShdw blurRad="40000" rotWithShape="0" dir="5400000" dist="20000">
                  <a:srgbClr val="000000">
                    <a:alpha val="37647"/>
                  </a:srgbClr>
                </a:outerShdw>
              </a:effectLst>
            </p:spPr>
          </p:cxnSp>
          <p:cxnSp>
            <p:nvCxnSpPr>
              <p:cNvPr id="979" name="Google Shape;979;p40"/>
              <p:cNvCxnSpPr>
                <a:stCxn id="969" idx="0"/>
                <a:endCxn id="927" idx="2"/>
              </p:cNvCxnSpPr>
              <p:nvPr/>
            </p:nvCxnSpPr>
            <p:spPr>
              <a:xfrm rot="10800000">
                <a:off x="4618282" y="4035732"/>
                <a:ext cx="3000" cy="719400"/>
              </a:xfrm>
              <a:prstGeom prst="straightConnector1">
                <a:avLst/>
              </a:prstGeom>
              <a:noFill/>
              <a:ln cap="flat" cmpd="sng" w="25400">
                <a:solidFill>
                  <a:srgbClr val="FF0000"/>
                </a:solidFill>
                <a:prstDash val="lgDash"/>
                <a:round/>
                <a:headEnd len="lg" w="lg" type="triangle"/>
                <a:tailEnd len="lg" w="lg" type="triangle"/>
              </a:ln>
              <a:effectLst>
                <a:outerShdw blurRad="40000" rotWithShape="0" dir="5400000" dist="20000">
                  <a:srgbClr val="000000">
                    <a:alpha val="36862"/>
                  </a:srgbClr>
                </a:outerShdw>
              </a:effectLst>
            </p:spPr>
          </p:cxnSp>
          <p:grpSp>
            <p:nvGrpSpPr>
              <p:cNvPr id="980" name="Google Shape;980;p40"/>
              <p:cNvGrpSpPr/>
              <p:nvPr/>
            </p:nvGrpSpPr>
            <p:grpSpPr>
              <a:xfrm>
                <a:off x="7044569" y="2754235"/>
                <a:ext cx="775819" cy="787002"/>
                <a:chOff x="7044569" y="2684563"/>
                <a:chExt cx="775819" cy="787002"/>
              </a:xfrm>
            </p:grpSpPr>
            <p:sp>
              <p:nvSpPr>
                <p:cNvPr id="981" name="Google Shape;981;p40"/>
                <p:cNvSpPr txBox="1"/>
                <p:nvPr/>
              </p:nvSpPr>
              <p:spPr>
                <a:xfrm>
                  <a:off x="7044569" y="3133011"/>
                  <a:ext cx="775819" cy="33855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0" i="0" lang="en-US" sz="800" u="none" cap="none" strike="noStrike">
                      <a:solidFill>
                        <a:schemeClr val="lt1"/>
                      </a:solidFill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Amazon</a:t>
                  </a:r>
                  <a:endParaRPr/>
                </a:p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0" i="0" lang="en-US" sz="800" u="none" cap="none" strike="noStrike">
                      <a:solidFill>
                        <a:schemeClr val="lt1"/>
                      </a:solidFill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DynamoDB</a:t>
                  </a:r>
                  <a:endParaRPr b="0" i="0" sz="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pic>
              <p:nvPicPr>
                <p:cNvPr id="982" name="Google Shape;982;p40"/>
                <p:cNvPicPr preferRelativeResize="0"/>
                <p:nvPr/>
              </p:nvPicPr>
              <p:blipFill rotWithShape="1">
                <a:blip r:embed="rId18">
                  <a:alphaModFix/>
                </a:blip>
                <a:srcRect b="0" l="0" r="0" t="0"/>
                <a:stretch/>
              </p:blipFill>
              <p:spPr>
                <a:xfrm>
                  <a:off x="7199465" y="2684563"/>
                  <a:ext cx="393192" cy="393192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sp>
            <p:nvSpPr>
              <p:cNvPr id="983" name="Google Shape;983;p40"/>
              <p:cNvSpPr/>
              <p:nvPr/>
            </p:nvSpPr>
            <p:spPr>
              <a:xfrm>
                <a:off x="6489250" y="2488412"/>
                <a:ext cx="1247631" cy="106226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509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4" name="Google Shape;984;p40"/>
              <p:cNvSpPr txBox="1"/>
              <p:nvPr/>
            </p:nvSpPr>
            <p:spPr>
              <a:xfrm>
                <a:off x="6659481" y="2458365"/>
                <a:ext cx="897600" cy="215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b="1" i="0" lang="en-US" sz="800" u="none" cap="none" strike="noStrike">
                    <a:solidFill>
                      <a:srgbClr val="FFFFFF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rPr>
                  <a:t>Operational Databases</a:t>
                </a:r>
                <a:endParaRPr b="1" i="0" sz="800" u="none" cap="none" strike="noStrike">
                  <a:solidFill>
                    <a:srgbClr val="FFFFFF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cxnSp>
            <p:nvCxnSpPr>
              <p:cNvPr id="985" name="Google Shape;985;p40"/>
              <p:cNvCxnSpPr>
                <a:endCxn id="943" idx="2"/>
              </p:cNvCxnSpPr>
              <p:nvPr/>
            </p:nvCxnSpPr>
            <p:spPr>
              <a:xfrm flipH="1" rot="10800000">
                <a:off x="7753565" y="2694891"/>
                <a:ext cx="831900" cy="320700"/>
              </a:xfrm>
              <a:prstGeom prst="bentConnector2">
                <a:avLst/>
              </a:prstGeom>
              <a:noFill/>
              <a:ln cap="flat" cmpd="sng" w="12700">
                <a:solidFill>
                  <a:srgbClr val="FFFFFF"/>
                </a:solidFill>
                <a:prstDash val="lgDash"/>
                <a:round/>
                <a:headEnd len="sm" w="sm" type="none"/>
                <a:tailEnd len="med" w="med" type="triangle"/>
              </a:ln>
              <a:effectLst>
                <a:outerShdw blurRad="40000" rotWithShape="0" dir="5400000" dist="20000">
                  <a:srgbClr val="000000">
                    <a:alpha val="37647"/>
                  </a:srgbClr>
                </a:outerShdw>
              </a:effectLst>
            </p:spPr>
          </p:cxnSp>
          <p:cxnSp>
            <p:nvCxnSpPr>
              <p:cNvPr id="986" name="Google Shape;986;p40"/>
              <p:cNvCxnSpPr/>
              <p:nvPr/>
            </p:nvCxnSpPr>
            <p:spPr>
              <a:xfrm>
                <a:off x="7326385" y="1824399"/>
                <a:ext cx="1258873" cy="230837"/>
              </a:xfrm>
              <a:prstGeom prst="bentConnector3">
                <a:avLst>
                  <a:gd fmla="val 99455" name="adj1"/>
                </a:avLst>
              </a:prstGeom>
              <a:noFill/>
              <a:ln cap="flat" cmpd="sng" w="12700">
                <a:solidFill>
                  <a:srgbClr val="FFFFFF"/>
                </a:solidFill>
                <a:prstDash val="lgDash"/>
                <a:round/>
                <a:headEnd len="sm" w="sm" type="none"/>
                <a:tailEnd len="med" w="med" type="triangle"/>
              </a:ln>
              <a:effectLst>
                <a:outerShdw blurRad="40000" rotWithShape="0" dir="5400000" dist="20000">
                  <a:srgbClr val="000000">
                    <a:alpha val="37647"/>
                  </a:srgbClr>
                </a:outerShdw>
              </a:effectLst>
            </p:spPr>
          </p:cxnSp>
          <p:pic>
            <p:nvPicPr>
              <p:cNvPr descr="https://lh5.googleusercontent.com/g9w2SRI7WX50TjhYgJ4qj8q5EknMUkXoZpBzMrC4Qfn2PKKygKCzsfbQ4NEF6iKWq2Ux_F-F285WNh27BpLaB89m0oAhtcqMn0mi_gFb4n3lHPDDr9ox1YBlu57vhqgaDiS-O14kev4" id="987" name="Google Shape;987;p40"/>
              <p:cNvPicPr preferRelativeResize="0"/>
              <p:nvPr/>
            </p:nvPicPr>
            <p:blipFill rotWithShape="1">
              <a:blip r:embed="rId19">
                <a:alphaModFix/>
              </a:blip>
              <a:srcRect b="0" l="0" r="0" t="0"/>
              <a:stretch/>
            </p:blipFill>
            <p:spPr>
              <a:xfrm>
                <a:off x="3508169" y="2547757"/>
                <a:ext cx="547535" cy="425982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988" name="Google Shape;988;p40"/>
              <p:cNvCxnSpPr/>
              <p:nvPr/>
            </p:nvCxnSpPr>
            <p:spPr>
              <a:xfrm>
                <a:off x="7750120" y="3143721"/>
                <a:ext cx="828622" cy="360861"/>
              </a:xfrm>
              <a:prstGeom prst="bentConnector2">
                <a:avLst/>
              </a:prstGeom>
              <a:noFill/>
              <a:ln cap="flat" cmpd="sng" w="12700">
                <a:solidFill>
                  <a:srgbClr val="FFFFFF"/>
                </a:solidFill>
                <a:prstDash val="lgDash"/>
                <a:round/>
                <a:headEnd len="sm" w="sm" type="none"/>
                <a:tailEnd len="med" w="med" type="triangle"/>
              </a:ln>
              <a:effectLst>
                <a:outerShdw blurRad="40000" rotWithShape="0" dir="5400000" dist="20000">
                  <a:srgbClr val="000000">
                    <a:alpha val="37647"/>
                  </a:srgbClr>
                </a:outerShdw>
              </a:effectLst>
            </p:spPr>
          </p:cxnSp>
          <p:sp>
            <p:nvSpPr>
              <p:cNvPr id="989" name="Google Shape;989;p40"/>
              <p:cNvSpPr txBox="1"/>
              <p:nvPr/>
            </p:nvSpPr>
            <p:spPr>
              <a:xfrm>
                <a:off x="-72884" y="1932975"/>
                <a:ext cx="1204768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800" u="none" cap="none" strike="noStrike">
                    <a:solidFill>
                      <a:schemeClr val="lt1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rPr>
                  <a:t>AWS 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800" u="none" cap="none" strike="noStrike">
                    <a:solidFill>
                      <a:schemeClr val="lt1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rPr>
                  <a:t>IoT Events </a:t>
                </a:r>
                <a:endParaRPr/>
              </a:p>
            </p:txBody>
          </p:sp>
          <p:pic>
            <p:nvPicPr>
              <p:cNvPr id="990" name="Google Shape;990;p40"/>
              <p:cNvPicPr preferRelativeResize="0"/>
              <p:nvPr/>
            </p:nvPicPr>
            <p:blipFill rotWithShape="1">
              <a:blip r:embed="rId20">
                <a:alphaModFix/>
              </a:blip>
              <a:srcRect b="0" l="0" r="0" t="0"/>
              <a:stretch/>
            </p:blipFill>
            <p:spPr>
              <a:xfrm>
                <a:off x="345132" y="1531622"/>
                <a:ext cx="393192" cy="39319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91" name="Google Shape;991;p40"/>
              <p:cNvPicPr preferRelativeResize="0"/>
              <p:nvPr/>
            </p:nvPicPr>
            <p:blipFill rotWithShape="1">
              <a:blip r:embed="rId21">
                <a:alphaModFix/>
              </a:blip>
              <a:srcRect b="0" l="0" r="0" t="0"/>
              <a:stretch/>
            </p:blipFill>
            <p:spPr>
              <a:xfrm>
                <a:off x="1147627" y="1229564"/>
                <a:ext cx="393192" cy="39319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92" name="Google Shape;992;p40"/>
              <p:cNvPicPr preferRelativeResize="0"/>
              <p:nvPr/>
            </p:nvPicPr>
            <p:blipFill rotWithShape="1">
              <a:blip r:embed="rId22">
                <a:alphaModFix/>
              </a:blip>
              <a:srcRect b="0" l="0" r="0" t="0"/>
              <a:stretch/>
            </p:blipFill>
            <p:spPr>
              <a:xfrm>
                <a:off x="8381435" y="4746768"/>
                <a:ext cx="393192" cy="393192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993" name="Google Shape;993;p40"/>
              <p:cNvSpPr txBox="1"/>
              <p:nvPr/>
            </p:nvSpPr>
            <p:spPr>
              <a:xfrm>
                <a:off x="8331481" y="5203916"/>
                <a:ext cx="506400" cy="155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b="1" i="0" lang="en-US" sz="800" u="none" cap="none" strike="noStrike">
                    <a:solidFill>
                      <a:srgbClr val="FFFFFF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rPr>
                  <a:t>Amazon</a:t>
                </a:r>
                <a:endParaRPr b="1" i="0" sz="800" u="none" cap="none" strike="noStrike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b="1" i="0" lang="en-US" sz="800" u="none" cap="none" strike="noStrike">
                    <a:solidFill>
                      <a:srgbClr val="FFFFFF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rPr>
                  <a:t>Athena</a:t>
                </a:r>
                <a:endParaRPr b="1" i="0" sz="800" u="none" cap="none" strike="noStrike">
                  <a:solidFill>
                    <a:srgbClr val="FFFFFF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994" name="Google Shape;994;p40"/>
              <p:cNvSpPr txBox="1"/>
              <p:nvPr/>
            </p:nvSpPr>
            <p:spPr>
              <a:xfrm>
                <a:off x="4934916" y="5190754"/>
                <a:ext cx="627335" cy="215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b="1" i="0" lang="en-US" sz="800" u="none" cap="none" strike="noStrike">
                    <a:solidFill>
                      <a:srgbClr val="FFFFFF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rPr>
                  <a:t>AWS Glue</a:t>
                </a:r>
                <a:endParaRPr b="1" i="0" sz="800" u="none" cap="none" strike="noStrike">
                  <a:solidFill>
                    <a:srgbClr val="FFFFFF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pic>
            <p:nvPicPr>
              <p:cNvPr id="995" name="Google Shape;995;p40"/>
              <p:cNvPicPr preferRelativeResize="0"/>
              <p:nvPr/>
            </p:nvPicPr>
            <p:blipFill rotWithShape="1">
              <a:blip r:embed="rId23">
                <a:alphaModFix/>
              </a:blip>
              <a:srcRect b="0" l="0" r="0" t="0"/>
              <a:stretch/>
            </p:blipFill>
            <p:spPr>
              <a:xfrm>
                <a:off x="5040908" y="4758958"/>
                <a:ext cx="393192" cy="39116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https://lh6.googleusercontent.com/0lIpsavHl_ILJaMW3YiECqPMHGlNzTVWzD6m-oqSVh19A2czf_GFVdLHGzxHVNTvZXaupQeAq0OxppW7fH2bMMzn9XLQPHTUJ1AlMz5P_j447N9XBTMy64MYIS4KBk7NLskySJu4z9M" id="996" name="Google Shape;996;p40"/>
              <p:cNvPicPr preferRelativeResize="0"/>
              <p:nvPr/>
            </p:nvPicPr>
            <p:blipFill rotWithShape="1">
              <a:blip r:embed="rId24">
                <a:alphaModFix/>
              </a:blip>
              <a:srcRect b="0" l="0" r="0" t="0"/>
              <a:stretch/>
            </p:blipFill>
            <p:spPr>
              <a:xfrm>
                <a:off x="8323198" y="3466653"/>
                <a:ext cx="506512" cy="506512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997" name="Google Shape;997;p40"/>
              <p:cNvCxnSpPr/>
              <p:nvPr/>
            </p:nvCxnSpPr>
            <p:spPr>
              <a:xfrm rot="10800000">
                <a:off x="5226280" y="4042363"/>
                <a:ext cx="3132" cy="719389"/>
              </a:xfrm>
              <a:prstGeom prst="straightConnector1">
                <a:avLst/>
              </a:prstGeom>
              <a:noFill/>
              <a:ln cap="flat" cmpd="sng" w="25400">
                <a:solidFill>
                  <a:srgbClr val="FF0000"/>
                </a:solidFill>
                <a:prstDash val="lgDash"/>
                <a:round/>
                <a:headEnd len="lg" w="lg" type="triangle"/>
                <a:tailEnd len="sm" w="sm" type="none"/>
              </a:ln>
              <a:effectLst>
                <a:outerShdw blurRad="40000" rotWithShape="0" dir="5400000" dist="20000">
                  <a:srgbClr val="000000">
                    <a:alpha val="36862"/>
                  </a:srgbClr>
                </a:outerShdw>
              </a:effectLst>
            </p:spPr>
          </p:cxnSp>
          <p:cxnSp>
            <p:nvCxnSpPr>
              <p:cNvPr id="998" name="Google Shape;998;p40"/>
              <p:cNvCxnSpPr>
                <a:stCxn id="995" idx="3"/>
                <a:endCxn id="992" idx="1"/>
              </p:cNvCxnSpPr>
              <p:nvPr/>
            </p:nvCxnSpPr>
            <p:spPr>
              <a:xfrm flipH="1" rot="10800000">
                <a:off x="5434100" y="4943438"/>
                <a:ext cx="2947200" cy="11100"/>
              </a:xfrm>
              <a:prstGeom prst="straightConnector1">
                <a:avLst/>
              </a:prstGeom>
              <a:noFill/>
              <a:ln cap="flat" cmpd="sng" w="12700">
                <a:solidFill>
                  <a:srgbClr val="FFFFFF"/>
                </a:solidFill>
                <a:prstDash val="lgDash"/>
                <a:round/>
                <a:headEnd len="sm" w="sm" type="none"/>
                <a:tailEnd len="med" w="med" type="triangle"/>
              </a:ln>
              <a:effectLst>
                <a:outerShdw blurRad="40000" rotWithShape="0" dir="5400000" dist="20000">
                  <a:srgbClr val="000000">
                    <a:alpha val="37647"/>
                  </a:srgbClr>
                </a:outerShdw>
              </a:effectLst>
            </p:spPr>
          </p:cxnSp>
          <p:cxnSp>
            <p:nvCxnSpPr>
              <p:cNvPr id="999" name="Google Shape;999;p40"/>
              <p:cNvCxnSpPr/>
              <p:nvPr/>
            </p:nvCxnSpPr>
            <p:spPr>
              <a:xfrm>
                <a:off x="8636761" y="4142759"/>
                <a:ext cx="54" cy="612373"/>
              </a:xfrm>
              <a:prstGeom prst="straightConnector1">
                <a:avLst/>
              </a:prstGeom>
              <a:noFill/>
              <a:ln cap="flat" cmpd="sng" w="12700">
                <a:solidFill>
                  <a:srgbClr val="FFFFFF"/>
                </a:solidFill>
                <a:prstDash val="lgDash"/>
                <a:round/>
                <a:headEnd len="med" w="med" type="triangle"/>
                <a:tailEnd len="sm" w="sm" type="none"/>
              </a:ln>
              <a:effectLst>
                <a:outerShdw blurRad="40000" rotWithShape="0" dir="5400000" dist="20000">
                  <a:srgbClr val="000000">
                    <a:alpha val="36862"/>
                  </a:srgbClr>
                </a:outerShdw>
              </a:effectLst>
            </p:spPr>
          </p:cxnSp>
          <p:sp>
            <p:nvSpPr>
              <p:cNvPr id="1000" name="Google Shape;1000;p40"/>
              <p:cNvSpPr txBox="1"/>
              <p:nvPr/>
            </p:nvSpPr>
            <p:spPr>
              <a:xfrm>
                <a:off x="8346825" y="3948082"/>
                <a:ext cx="506400" cy="155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b="1" i="0" lang="en-US" sz="800" u="none" cap="none" strike="noStrike">
                    <a:solidFill>
                      <a:srgbClr val="FFFFFF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rPr>
                  <a:t>BI Tools</a:t>
                </a:r>
                <a:endParaRPr b="1" i="0" sz="800" u="none" cap="none" strike="noStrike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</p:grpSp>
        <p:grpSp>
          <p:nvGrpSpPr>
            <p:cNvPr id="1001" name="Google Shape;1001;p40"/>
            <p:cNvGrpSpPr/>
            <p:nvPr/>
          </p:nvGrpSpPr>
          <p:grpSpPr>
            <a:xfrm>
              <a:off x="1575194" y="5934385"/>
              <a:ext cx="6092170" cy="597325"/>
              <a:chOff x="1768195" y="5904612"/>
              <a:chExt cx="6092170" cy="597325"/>
            </a:xfrm>
          </p:grpSpPr>
          <p:sp>
            <p:nvSpPr>
              <p:cNvPr id="1002" name="Google Shape;1002;p40"/>
              <p:cNvSpPr/>
              <p:nvPr/>
            </p:nvSpPr>
            <p:spPr>
              <a:xfrm>
                <a:off x="1768195" y="5904612"/>
                <a:ext cx="6092170" cy="58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50" spcFirstLastPara="1" rIns="68550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003" name="Google Shape;1003;p40"/>
              <p:cNvGrpSpPr/>
              <p:nvPr/>
            </p:nvGrpSpPr>
            <p:grpSpPr>
              <a:xfrm>
                <a:off x="2756495" y="5964071"/>
                <a:ext cx="506400" cy="447858"/>
                <a:chOff x="2756495" y="5964071"/>
                <a:chExt cx="506400" cy="447858"/>
              </a:xfrm>
            </p:grpSpPr>
            <p:sp>
              <p:nvSpPr>
                <p:cNvPr id="1004" name="Google Shape;1004;p40"/>
                <p:cNvSpPr txBox="1"/>
                <p:nvPr/>
              </p:nvSpPr>
              <p:spPr>
                <a:xfrm>
                  <a:off x="2756495" y="6250529"/>
                  <a:ext cx="506400" cy="161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34275" lIns="68550" spcFirstLastPara="1" rIns="68550" wrap="square" tIns="3427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600"/>
                    <a:buFont typeface="Arial"/>
                    <a:buNone/>
                  </a:pPr>
                  <a:r>
                    <a:rPr b="0" i="0" lang="en-US" sz="600" u="none" cap="none" strike="noStrike">
                      <a:solidFill>
                        <a:srgbClr val="FFFFFF"/>
                      </a:solidFill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AWS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600"/>
                    <a:buFont typeface="Arial"/>
                    <a:buNone/>
                  </a:pPr>
                  <a:r>
                    <a:rPr b="0" i="0" lang="en-US" sz="600" u="none" cap="none" strike="noStrike">
                      <a:solidFill>
                        <a:srgbClr val="FFFFFF"/>
                      </a:solidFill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CloudTrail</a:t>
                  </a:r>
                  <a:endParaRPr b="0" i="0" sz="600" u="none" cap="none" strike="noStrike">
                    <a:solidFill>
                      <a:srgbClr val="FFFFFF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endParaRPr>
                </a:p>
              </p:txBody>
            </p:sp>
            <p:pic>
              <p:nvPicPr>
                <p:cNvPr id="1005" name="Google Shape;1005;p40"/>
                <p:cNvPicPr preferRelativeResize="0"/>
                <p:nvPr/>
              </p:nvPicPr>
              <p:blipFill rotWithShape="1">
                <a:blip r:embed="rId25">
                  <a:alphaModFix/>
                </a:blip>
                <a:srcRect b="0" l="0" r="0" t="0"/>
                <a:stretch/>
              </p:blipFill>
              <p:spPr>
                <a:xfrm>
                  <a:off x="2856881" y="5964071"/>
                  <a:ext cx="294894" cy="294894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1006" name="Google Shape;1006;p40"/>
              <p:cNvGrpSpPr/>
              <p:nvPr/>
            </p:nvGrpSpPr>
            <p:grpSpPr>
              <a:xfrm>
                <a:off x="3129675" y="5964070"/>
                <a:ext cx="596400" cy="448234"/>
                <a:chOff x="3129675" y="5964070"/>
                <a:chExt cx="596400" cy="448234"/>
              </a:xfrm>
            </p:grpSpPr>
            <p:sp>
              <p:nvSpPr>
                <p:cNvPr id="1007" name="Google Shape;1007;p40"/>
                <p:cNvSpPr txBox="1"/>
                <p:nvPr/>
              </p:nvSpPr>
              <p:spPr>
                <a:xfrm>
                  <a:off x="3129675" y="6250304"/>
                  <a:ext cx="596400" cy="162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34275" lIns="68550" spcFirstLastPara="1" rIns="68550" wrap="square" tIns="3427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600"/>
                    <a:buFont typeface="Arial"/>
                    <a:buNone/>
                  </a:pPr>
                  <a:r>
                    <a:rPr b="0" i="0" lang="en-US" sz="600" u="none" cap="none" strike="noStrike">
                      <a:solidFill>
                        <a:srgbClr val="FFFFFF"/>
                      </a:solidFill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Amazon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600"/>
                    <a:buFont typeface="Arial"/>
                    <a:buNone/>
                  </a:pPr>
                  <a:r>
                    <a:rPr b="0" i="0" lang="en-US" sz="600" u="none" cap="none" strike="noStrike">
                      <a:solidFill>
                        <a:srgbClr val="FFFFFF"/>
                      </a:solidFill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CloudWatch</a:t>
                  </a:r>
                  <a:endParaRPr b="0" i="0" sz="1050" u="none" cap="none" strike="noStrike">
                    <a:solidFill>
                      <a:srgbClr val="FFFFFF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endParaRPr>
                </a:p>
              </p:txBody>
            </p:sp>
            <p:pic>
              <p:nvPicPr>
                <p:cNvPr id="1008" name="Google Shape;1008;p40"/>
                <p:cNvPicPr preferRelativeResize="0"/>
                <p:nvPr/>
              </p:nvPicPr>
              <p:blipFill rotWithShape="1">
                <a:blip r:embed="rId26">
                  <a:alphaModFix/>
                </a:blip>
                <a:srcRect b="0" l="0" r="0" t="0"/>
                <a:stretch/>
              </p:blipFill>
              <p:spPr>
                <a:xfrm>
                  <a:off x="3285607" y="5964070"/>
                  <a:ext cx="294894" cy="294894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1009" name="Google Shape;1009;p40"/>
              <p:cNvGrpSpPr/>
              <p:nvPr/>
            </p:nvGrpSpPr>
            <p:grpSpPr>
              <a:xfrm>
                <a:off x="3643237" y="5960022"/>
                <a:ext cx="447600" cy="451907"/>
                <a:chOff x="3643237" y="5960022"/>
                <a:chExt cx="447600" cy="451907"/>
              </a:xfrm>
            </p:grpSpPr>
            <p:sp>
              <p:nvSpPr>
                <p:cNvPr id="1010" name="Google Shape;1010;p40"/>
                <p:cNvSpPr txBox="1"/>
                <p:nvPr/>
              </p:nvSpPr>
              <p:spPr>
                <a:xfrm>
                  <a:off x="3643237" y="6250529"/>
                  <a:ext cx="447600" cy="161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34275" lIns="68550" spcFirstLastPara="1" rIns="68550" wrap="square" tIns="3427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600"/>
                    <a:buFont typeface="Arial"/>
                    <a:buNone/>
                  </a:pPr>
                  <a:r>
                    <a:rPr b="0" i="0" lang="en-US" sz="600" u="none" cap="none" strike="noStrike">
                      <a:solidFill>
                        <a:srgbClr val="FFFFFF"/>
                      </a:solidFill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AWS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600"/>
                    <a:buFont typeface="Arial"/>
                    <a:buNone/>
                  </a:pPr>
                  <a:r>
                    <a:rPr b="0" i="0" lang="en-US" sz="600" u="none" cap="none" strike="noStrike">
                      <a:solidFill>
                        <a:srgbClr val="FFFFFF"/>
                      </a:solidFill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Config</a:t>
                  </a:r>
                  <a:endParaRPr b="0" i="0" sz="1050" u="none" cap="none" strike="noStrike">
                    <a:solidFill>
                      <a:srgbClr val="FFFFFF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endParaRPr>
                </a:p>
              </p:txBody>
            </p:sp>
            <p:pic>
              <p:nvPicPr>
                <p:cNvPr id="1011" name="Google Shape;1011;p40"/>
                <p:cNvPicPr preferRelativeResize="0"/>
                <p:nvPr/>
              </p:nvPicPr>
              <p:blipFill rotWithShape="1">
                <a:blip r:embed="rId27">
                  <a:alphaModFix/>
                </a:blip>
                <a:srcRect b="0" l="0" r="0" t="0"/>
                <a:stretch/>
              </p:blipFill>
              <p:spPr>
                <a:xfrm>
                  <a:off x="3720198" y="5960022"/>
                  <a:ext cx="294894" cy="294894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1012" name="Google Shape;1012;p40"/>
              <p:cNvGrpSpPr/>
              <p:nvPr/>
            </p:nvGrpSpPr>
            <p:grpSpPr>
              <a:xfrm>
                <a:off x="4904475" y="5957488"/>
                <a:ext cx="424500" cy="414429"/>
                <a:chOff x="4904475" y="5957488"/>
                <a:chExt cx="424500" cy="414429"/>
              </a:xfrm>
            </p:grpSpPr>
            <p:sp>
              <p:nvSpPr>
                <p:cNvPr id="1013" name="Google Shape;1013;p40"/>
                <p:cNvSpPr txBox="1"/>
                <p:nvPr/>
              </p:nvSpPr>
              <p:spPr>
                <a:xfrm>
                  <a:off x="4904475" y="6285217"/>
                  <a:ext cx="424500" cy="86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600"/>
                    <a:buFont typeface="Arial"/>
                    <a:buNone/>
                  </a:pPr>
                  <a:r>
                    <a:rPr b="0" i="0" lang="en-US" sz="600" u="none" cap="none" strike="noStrike">
                      <a:solidFill>
                        <a:srgbClr val="FFFFFF"/>
                      </a:solidFill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AWS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600"/>
                    <a:buFont typeface="Arial"/>
                    <a:buNone/>
                  </a:pPr>
                  <a:r>
                    <a:rPr b="0" i="0" lang="en-US" sz="600" u="none" cap="none" strike="noStrike">
                      <a:solidFill>
                        <a:srgbClr val="FFFFFF"/>
                      </a:solidFill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KMS</a:t>
                  </a:r>
                  <a:endParaRPr b="0" i="0" sz="1050" u="none" cap="none" strike="noStrike">
                    <a:solidFill>
                      <a:srgbClr val="FFFFFF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endParaRPr>
                </a:p>
              </p:txBody>
            </p:sp>
            <p:pic>
              <p:nvPicPr>
                <p:cNvPr id="1014" name="Google Shape;1014;p40"/>
                <p:cNvPicPr preferRelativeResize="0"/>
                <p:nvPr/>
              </p:nvPicPr>
              <p:blipFill rotWithShape="1">
                <a:blip r:embed="rId28">
                  <a:alphaModFix/>
                </a:blip>
                <a:srcRect b="0" l="0" r="0" t="0"/>
                <a:stretch/>
              </p:blipFill>
              <p:spPr>
                <a:xfrm>
                  <a:off x="4968050" y="5957488"/>
                  <a:ext cx="294894" cy="294894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1015" name="Google Shape;1015;p40"/>
              <p:cNvGrpSpPr/>
              <p:nvPr/>
            </p:nvGrpSpPr>
            <p:grpSpPr>
              <a:xfrm>
                <a:off x="6469689" y="5954377"/>
                <a:ext cx="548700" cy="446789"/>
                <a:chOff x="6263073" y="5959821"/>
                <a:chExt cx="548700" cy="446789"/>
              </a:xfrm>
            </p:grpSpPr>
            <p:pic>
              <p:nvPicPr>
                <p:cNvPr id="1016" name="Google Shape;1016;p40"/>
                <p:cNvPicPr preferRelativeResize="0"/>
                <p:nvPr/>
              </p:nvPicPr>
              <p:blipFill rotWithShape="1">
                <a:blip r:embed="rId29">
                  <a:alphaModFix/>
                </a:blip>
                <a:srcRect b="0" l="0" r="0" t="0"/>
                <a:stretch/>
              </p:blipFill>
              <p:spPr>
                <a:xfrm>
                  <a:off x="6407778" y="5959821"/>
                  <a:ext cx="294894" cy="294894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017" name="Google Shape;1017;p40"/>
                <p:cNvSpPr txBox="1"/>
                <p:nvPr/>
              </p:nvSpPr>
              <p:spPr>
                <a:xfrm>
                  <a:off x="6263073" y="6289910"/>
                  <a:ext cx="548700" cy="116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600"/>
                    <a:buFont typeface="Arial"/>
                    <a:buNone/>
                  </a:pPr>
                  <a:r>
                    <a:rPr b="0" i="0" lang="en-US" sz="600" u="none" cap="none" strike="noStrike">
                      <a:solidFill>
                        <a:srgbClr val="FFFFFF"/>
                      </a:solidFill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AWS CodePipeline</a:t>
                  </a:r>
                  <a:endParaRPr b="0" i="0" sz="600" u="none" cap="none" strike="noStrike">
                    <a:solidFill>
                      <a:srgbClr val="FFFFFF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endParaRPr>
                </a:p>
              </p:txBody>
            </p:sp>
          </p:grpSp>
          <p:grpSp>
            <p:nvGrpSpPr>
              <p:cNvPr id="1018" name="Google Shape;1018;p40"/>
              <p:cNvGrpSpPr/>
              <p:nvPr/>
            </p:nvGrpSpPr>
            <p:grpSpPr>
              <a:xfrm>
                <a:off x="5335427" y="5957035"/>
                <a:ext cx="387900" cy="444131"/>
                <a:chOff x="5335427" y="5957035"/>
                <a:chExt cx="387900" cy="444131"/>
              </a:xfrm>
            </p:grpSpPr>
            <p:pic>
              <p:nvPicPr>
                <p:cNvPr id="1019" name="Google Shape;1019;p40"/>
                <p:cNvPicPr preferRelativeResize="0"/>
                <p:nvPr/>
              </p:nvPicPr>
              <p:blipFill rotWithShape="1">
                <a:blip r:embed="rId30">
                  <a:alphaModFix/>
                </a:blip>
                <a:srcRect b="0" l="0" r="0" t="0"/>
                <a:stretch/>
              </p:blipFill>
              <p:spPr>
                <a:xfrm>
                  <a:off x="5398072" y="5957035"/>
                  <a:ext cx="292608" cy="292608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020" name="Google Shape;1020;p40"/>
                <p:cNvSpPr txBox="1"/>
                <p:nvPr/>
              </p:nvSpPr>
              <p:spPr>
                <a:xfrm>
                  <a:off x="5335427" y="6276666"/>
                  <a:ext cx="387900" cy="1245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600"/>
                    <a:buFont typeface="Arial"/>
                    <a:buNone/>
                  </a:pPr>
                  <a:r>
                    <a:rPr b="0" i="0" lang="en-US" sz="600" u="none" cap="none" strike="noStrike">
                      <a:solidFill>
                        <a:srgbClr val="FFFFFF"/>
                      </a:solidFill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AWS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600"/>
                    <a:buFont typeface="Arial"/>
                    <a:buNone/>
                  </a:pPr>
                  <a:r>
                    <a:rPr b="0" i="0" lang="en-US" sz="600" u="none" cap="none" strike="noStrike">
                      <a:solidFill>
                        <a:srgbClr val="FFFFFF"/>
                      </a:solidFill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SNS</a:t>
                  </a:r>
                  <a:endParaRPr b="0" i="0" sz="1050" u="none" cap="none" strike="noStrike">
                    <a:solidFill>
                      <a:srgbClr val="FFFFFF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endParaRPr>
                </a:p>
              </p:txBody>
            </p:sp>
          </p:grpSp>
          <p:grpSp>
            <p:nvGrpSpPr>
              <p:cNvPr id="1021" name="Google Shape;1021;p40"/>
              <p:cNvGrpSpPr/>
              <p:nvPr/>
            </p:nvGrpSpPr>
            <p:grpSpPr>
              <a:xfrm>
                <a:off x="5760703" y="5960098"/>
                <a:ext cx="387900" cy="433381"/>
                <a:chOff x="5760703" y="5960098"/>
                <a:chExt cx="387900" cy="433381"/>
              </a:xfrm>
            </p:grpSpPr>
            <p:pic>
              <p:nvPicPr>
                <p:cNvPr id="1022" name="Google Shape;1022;p40"/>
                <p:cNvPicPr preferRelativeResize="0"/>
                <p:nvPr/>
              </p:nvPicPr>
              <p:blipFill rotWithShape="1">
                <a:blip r:embed="rId31">
                  <a:alphaModFix/>
                </a:blip>
                <a:srcRect b="0" l="0" r="0" t="0"/>
                <a:stretch/>
              </p:blipFill>
              <p:spPr>
                <a:xfrm>
                  <a:off x="5807932" y="5960098"/>
                  <a:ext cx="292608" cy="292608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023" name="Google Shape;1023;p40"/>
                <p:cNvSpPr txBox="1"/>
                <p:nvPr/>
              </p:nvSpPr>
              <p:spPr>
                <a:xfrm>
                  <a:off x="5760703" y="6268979"/>
                  <a:ext cx="387900" cy="1245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600"/>
                    <a:buFont typeface="Arial"/>
                    <a:buNone/>
                  </a:pPr>
                  <a:r>
                    <a:rPr b="0" i="0" lang="en-US" sz="600" u="none" cap="none" strike="noStrike">
                      <a:solidFill>
                        <a:srgbClr val="FFFFFF"/>
                      </a:solidFill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AWS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600"/>
                    <a:buFont typeface="Arial"/>
                    <a:buNone/>
                  </a:pPr>
                  <a:r>
                    <a:rPr b="0" i="0" lang="en-US" sz="600" u="none" cap="none" strike="noStrike">
                      <a:solidFill>
                        <a:srgbClr val="FFFFFF"/>
                      </a:solidFill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SQS</a:t>
                  </a:r>
                  <a:endParaRPr b="0" i="0" sz="1050" u="none" cap="none" strike="noStrike">
                    <a:solidFill>
                      <a:srgbClr val="FFFFFF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endParaRPr>
                </a:p>
              </p:txBody>
            </p:sp>
          </p:grpSp>
          <p:grpSp>
            <p:nvGrpSpPr>
              <p:cNvPr id="1024" name="Google Shape;1024;p40"/>
              <p:cNvGrpSpPr/>
              <p:nvPr/>
            </p:nvGrpSpPr>
            <p:grpSpPr>
              <a:xfrm>
                <a:off x="4381743" y="5962838"/>
                <a:ext cx="596400" cy="447420"/>
                <a:chOff x="4381743" y="5962838"/>
                <a:chExt cx="596400" cy="447420"/>
              </a:xfrm>
            </p:grpSpPr>
            <p:pic>
              <p:nvPicPr>
                <p:cNvPr id="1025" name="Google Shape;1025;p40"/>
                <p:cNvPicPr preferRelativeResize="0"/>
                <p:nvPr/>
              </p:nvPicPr>
              <p:blipFill rotWithShape="1">
                <a:blip r:embed="rId32">
                  <a:alphaModFix/>
                </a:blip>
                <a:srcRect b="0" l="0" r="0" t="0"/>
                <a:stretch/>
              </p:blipFill>
              <p:spPr>
                <a:xfrm>
                  <a:off x="4549417" y="5962838"/>
                  <a:ext cx="292608" cy="292608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026" name="Google Shape;1026;p40"/>
                <p:cNvSpPr txBox="1"/>
                <p:nvPr/>
              </p:nvSpPr>
              <p:spPr>
                <a:xfrm>
                  <a:off x="4381743" y="6248258"/>
                  <a:ext cx="596400" cy="162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34275" lIns="68550" spcFirstLastPara="1" rIns="68550" wrap="square" tIns="3427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600"/>
                    <a:buFont typeface="Arial"/>
                    <a:buNone/>
                  </a:pPr>
                  <a:r>
                    <a:rPr b="0" i="0" lang="en-US" sz="600" u="none" cap="none" strike="noStrike">
                      <a:solidFill>
                        <a:srgbClr val="FFFFFF"/>
                      </a:solidFill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Amazon</a:t>
                  </a:r>
                  <a:endParaRPr/>
                </a:p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600"/>
                    <a:buFont typeface="Arial"/>
                    <a:buNone/>
                  </a:pPr>
                  <a:r>
                    <a:rPr b="0" i="0" lang="en-US" sz="600" u="none" cap="none" strike="noStrike">
                      <a:solidFill>
                        <a:srgbClr val="FFFFFF"/>
                      </a:solidFill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ECR</a:t>
                  </a:r>
                  <a:endParaRPr b="0" i="0" sz="1050" u="none" cap="none" strike="noStrike">
                    <a:solidFill>
                      <a:srgbClr val="FFFFFF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endParaRPr>
                </a:p>
              </p:txBody>
            </p:sp>
          </p:grpSp>
          <p:grpSp>
            <p:nvGrpSpPr>
              <p:cNvPr id="1027" name="Google Shape;1027;p40"/>
              <p:cNvGrpSpPr/>
              <p:nvPr/>
            </p:nvGrpSpPr>
            <p:grpSpPr>
              <a:xfrm>
                <a:off x="6862482" y="5958401"/>
                <a:ext cx="596400" cy="442765"/>
                <a:chOff x="6663778" y="5958401"/>
                <a:chExt cx="596400" cy="442765"/>
              </a:xfrm>
            </p:grpSpPr>
            <p:pic>
              <p:nvPicPr>
                <p:cNvPr id="1028" name="Google Shape;1028;p40"/>
                <p:cNvPicPr preferRelativeResize="0"/>
                <p:nvPr/>
              </p:nvPicPr>
              <p:blipFill rotWithShape="1">
                <a:blip r:embed="rId33">
                  <a:alphaModFix/>
                </a:blip>
                <a:srcRect b="0" l="0" r="0" t="0"/>
                <a:stretch/>
              </p:blipFill>
              <p:spPr>
                <a:xfrm>
                  <a:off x="6815469" y="5958401"/>
                  <a:ext cx="292608" cy="292608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029" name="Google Shape;1029;p40"/>
                <p:cNvSpPr txBox="1"/>
                <p:nvPr/>
              </p:nvSpPr>
              <p:spPr>
                <a:xfrm>
                  <a:off x="6663778" y="6239166"/>
                  <a:ext cx="596400" cy="162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34275" lIns="68550" spcFirstLastPara="1" rIns="68550" wrap="square" tIns="3427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600"/>
                    <a:buFont typeface="Arial"/>
                    <a:buNone/>
                  </a:pPr>
                  <a:r>
                    <a:rPr b="0" i="0" lang="en-US" sz="600" u="none" cap="none" strike="noStrike">
                      <a:solidFill>
                        <a:srgbClr val="FFFFFF"/>
                      </a:solidFill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Amazon</a:t>
                  </a:r>
                  <a:endParaRPr/>
                </a:p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600"/>
                    <a:buFont typeface="Arial"/>
                    <a:buNone/>
                  </a:pPr>
                  <a:r>
                    <a:rPr b="0" i="0" lang="en-US" sz="600" u="none" cap="none" strike="noStrike">
                      <a:solidFill>
                        <a:srgbClr val="FFFFFF"/>
                      </a:solidFill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MSK</a:t>
                  </a:r>
                  <a:endParaRPr b="0" i="0" sz="1050" u="none" cap="none" strike="noStrike">
                    <a:solidFill>
                      <a:srgbClr val="FFFFFF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endParaRPr>
                </a:p>
              </p:txBody>
            </p:sp>
          </p:grpSp>
          <p:grpSp>
            <p:nvGrpSpPr>
              <p:cNvPr id="1030" name="Google Shape;1030;p40"/>
              <p:cNvGrpSpPr/>
              <p:nvPr/>
            </p:nvGrpSpPr>
            <p:grpSpPr>
              <a:xfrm>
                <a:off x="2188510" y="5971357"/>
                <a:ext cx="661473" cy="422273"/>
                <a:chOff x="2188510" y="5971357"/>
                <a:chExt cx="661473" cy="422273"/>
              </a:xfrm>
            </p:grpSpPr>
            <p:pic>
              <p:nvPicPr>
                <p:cNvPr id="1031" name="Google Shape;1031;p40"/>
                <p:cNvPicPr preferRelativeResize="0"/>
                <p:nvPr/>
              </p:nvPicPr>
              <p:blipFill rotWithShape="1">
                <a:blip r:embed="rId34">
                  <a:alphaModFix/>
                </a:blip>
                <a:srcRect b="0" l="0" r="0" t="0"/>
                <a:stretch/>
              </p:blipFill>
              <p:spPr>
                <a:xfrm>
                  <a:off x="2361299" y="5971357"/>
                  <a:ext cx="292608" cy="292608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032" name="Google Shape;1032;p40"/>
                <p:cNvSpPr txBox="1"/>
                <p:nvPr/>
              </p:nvSpPr>
              <p:spPr>
                <a:xfrm>
                  <a:off x="2188510" y="6232230"/>
                  <a:ext cx="661473" cy="161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34275" lIns="68550" spcFirstLastPara="1" rIns="68550" wrap="square" tIns="3427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600"/>
                    <a:buFont typeface="Arial"/>
                    <a:buNone/>
                  </a:pPr>
                  <a:r>
                    <a:rPr b="0" i="0" lang="en-US" sz="600" u="none" cap="none" strike="noStrike">
                      <a:solidFill>
                        <a:srgbClr val="FFFFFF"/>
                      </a:solidFill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AWS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600"/>
                    <a:buFont typeface="Arial"/>
                    <a:buNone/>
                  </a:pPr>
                  <a:r>
                    <a:rPr b="0" i="0" lang="en-US" sz="600" u="none" cap="none" strike="noStrike">
                      <a:solidFill>
                        <a:srgbClr val="FFFFFF"/>
                      </a:solidFill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CloudFormation</a:t>
                  </a:r>
                  <a:endParaRPr b="0" i="0" sz="600" u="none" cap="none" strike="noStrike">
                    <a:solidFill>
                      <a:srgbClr val="FFFFFF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endParaRPr>
                </a:p>
              </p:txBody>
            </p:sp>
          </p:grpSp>
          <p:grpSp>
            <p:nvGrpSpPr>
              <p:cNvPr id="1033" name="Google Shape;1033;p40"/>
              <p:cNvGrpSpPr/>
              <p:nvPr/>
            </p:nvGrpSpPr>
            <p:grpSpPr>
              <a:xfrm>
                <a:off x="7307743" y="5954377"/>
                <a:ext cx="528646" cy="446753"/>
                <a:chOff x="7074275" y="5946558"/>
                <a:chExt cx="528646" cy="446753"/>
              </a:xfrm>
            </p:grpSpPr>
            <p:pic>
              <p:nvPicPr>
                <p:cNvPr id="1034" name="Google Shape;1034;p40"/>
                <p:cNvPicPr preferRelativeResize="0"/>
                <p:nvPr/>
              </p:nvPicPr>
              <p:blipFill rotWithShape="1">
                <a:blip r:embed="rId35">
                  <a:alphaModFix/>
                </a:blip>
                <a:srcRect b="0" l="0" r="0" t="0"/>
                <a:stretch/>
              </p:blipFill>
              <p:spPr>
                <a:xfrm>
                  <a:off x="7189718" y="5946558"/>
                  <a:ext cx="292608" cy="292608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035" name="Google Shape;1035;p40"/>
                <p:cNvSpPr txBox="1"/>
                <p:nvPr/>
              </p:nvSpPr>
              <p:spPr>
                <a:xfrm>
                  <a:off x="7074275" y="6231911"/>
                  <a:ext cx="528646" cy="161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34275" lIns="68550" spcFirstLastPara="1" rIns="68550" wrap="square" tIns="3427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600"/>
                    <a:buFont typeface="Arial"/>
                    <a:buNone/>
                  </a:pPr>
                  <a:r>
                    <a:rPr b="0" i="0" lang="en-US" sz="600" u="none" cap="none" strike="noStrike">
                      <a:solidFill>
                        <a:srgbClr val="FFFFFF"/>
                      </a:solidFill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AWS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600"/>
                    <a:buFont typeface="Arial"/>
                    <a:buNone/>
                  </a:pPr>
                  <a:r>
                    <a:rPr b="0" i="0" lang="en-US" sz="600" u="none" cap="none" strike="noStrike">
                      <a:solidFill>
                        <a:srgbClr val="FFFFFF"/>
                      </a:solidFill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PrivateLink</a:t>
                  </a:r>
                  <a:endParaRPr b="0" i="0" sz="1050" u="none" cap="none" strike="noStrike">
                    <a:solidFill>
                      <a:srgbClr val="FFFFFF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endParaRPr>
                </a:p>
              </p:txBody>
            </p:sp>
          </p:grpSp>
          <p:grpSp>
            <p:nvGrpSpPr>
              <p:cNvPr id="1036" name="Google Shape;1036;p40"/>
              <p:cNvGrpSpPr/>
              <p:nvPr/>
            </p:nvGrpSpPr>
            <p:grpSpPr>
              <a:xfrm>
                <a:off x="1772803" y="5982914"/>
                <a:ext cx="506400" cy="418252"/>
                <a:chOff x="1772803" y="5982914"/>
                <a:chExt cx="506400" cy="418252"/>
              </a:xfrm>
            </p:grpSpPr>
            <p:pic>
              <p:nvPicPr>
                <p:cNvPr id="1037" name="Google Shape;1037;p40"/>
                <p:cNvPicPr preferRelativeResize="0"/>
                <p:nvPr/>
              </p:nvPicPr>
              <p:blipFill rotWithShape="1">
                <a:blip r:embed="rId36">
                  <a:alphaModFix/>
                </a:blip>
                <a:srcRect b="0" l="0" r="0" t="0"/>
                <a:stretch/>
              </p:blipFill>
              <p:spPr>
                <a:xfrm>
                  <a:off x="1895902" y="5982914"/>
                  <a:ext cx="292608" cy="292608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038" name="Google Shape;1038;p40"/>
                <p:cNvSpPr txBox="1"/>
                <p:nvPr/>
              </p:nvSpPr>
              <p:spPr>
                <a:xfrm>
                  <a:off x="1772803" y="6239766"/>
                  <a:ext cx="506400" cy="161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34275" lIns="68550" spcFirstLastPara="1" rIns="68550" wrap="square" tIns="3427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600"/>
                    <a:buFont typeface="Arial"/>
                    <a:buNone/>
                  </a:pPr>
                  <a:r>
                    <a:rPr b="0" i="0" lang="en-US" sz="600" u="none" cap="none" strike="noStrike">
                      <a:solidFill>
                        <a:srgbClr val="FFFFFF"/>
                      </a:solidFill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AWS</a:t>
                  </a:r>
                  <a:endParaRPr/>
                </a:p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600"/>
                    <a:buFont typeface="Arial"/>
                    <a:buNone/>
                  </a:pPr>
                  <a:r>
                    <a:rPr b="0" i="0" lang="en-US" sz="600" u="none" cap="none" strike="noStrike">
                      <a:solidFill>
                        <a:srgbClr val="FFFFFF"/>
                      </a:solidFill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IAM</a:t>
                  </a:r>
                  <a:endParaRPr b="0" i="0" sz="600" u="none" cap="none" strike="noStrike">
                    <a:solidFill>
                      <a:srgbClr val="FFFFFF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endParaRPr>
                </a:p>
              </p:txBody>
            </p:sp>
          </p:grpSp>
          <p:grpSp>
            <p:nvGrpSpPr>
              <p:cNvPr id="1039" name="Google Shape;1039;p40"/>
              <p:cNvGrpSpPr/>
              <p:nvPr/>
            </p:nvGrpSpPr>
            <p:grpSpPr>
              <a:xfrm>
                <a:off x="3969455" y="5964070"/>
                <a:ext cx="596400" cy="451014"/>
                <a:chOff x="3969455" y="5964070"/>
                <a:chExt cx="596400" cy="451014"/>
              </a:xfrm>
            </p:grpSpPr>
            <p:pic>
              <p:nvPicPr>
                <p:cNvPr id="1040" name="Google Shape;1040;p40"/>
                <p:cNvPicPr preferRelativeResize="0"/>
                <p:nvPr/>
              </p:nvPicPr>
              <p:blipFill rotWithShape="1">
                <a:blip r:embed="rId37">
                  <a:alphaModFix/>
                </a:blip>
                <a:srcRect b="0" l="0" r="0" t="0"/>
                <a:stretch/>
              </p:blipFill>
              <p:spPr>
                <a:xfrm>
                  <a:off x="4123578" y="5964070"/>
                  <a:ext cx="292608" cy="292608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041" name="Google Shape;1041;p40"/>
                <p:cNvSpPr txBox="1"/>
                <p:nvPr/>
              </p:nvSpPr>
              <p:spPr>
                <a:xfrm>
                  <a:off x="3969455" y="6253084"/>
                  <a:ext cx="596400" cy="162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34275" lIns="68550" spcFirstLastPara="1" rIns="68550" wrap="square" tIns="3427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600"/>
                    <a:buFont typeface="Arial"/>
                    <a:buNone/>
                  </a:pPr>
                  <a:r>
                    <a:rPr b="0" i="0" lang="en-US" sz="600" u="none" cap="none" strike="noStrike">
                      <a:solidFill>
                        <a:srgbClr val="FFFFFF"/>
                      </a:solidFill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Amazon</a:t>
                  </a:r>
                  <a:endParaRPr/>
                </a:p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600"/>
                    <a:buFont typeface="Arial"/>
                    <a:buNone/>
                  </a:pPr>
                  <a:r>
                    <a:rPr b="0" i="0" lang="en-US" sz="600" u="none" cap="none" strike="noStrike">
                      <a:solidFill>
                        <a:srgbClr val="FFFFFF"/>
                      </a:solidFill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EBS</a:t>
                  </a:r>
                  <a:endParaRPr b="0" i="0" sz="1050" u="none" cap="none" strike="noStrike">
                    <a:solidFill>
                      <a:srgbClr val="FFFFFF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endParaRPr>
                </a:p>
              </p:txBody>
            </p:sp>
          </p:grpSp>
          <p:grpSp>
            <p:nvGrpSpPr>
              <p:cNvPr id="1042" name="Google Shape;1042;p40"/>
              <p:cNvGrpSpPr/>
              <p:nvPr/>
            </p:nvGrpSpPr>
            <p:grpSpPr>
              <a:xfrm>
                <a:off x="6151799" y="5961884"/>
                <a:ext cx="387900" cy="540053"/>
                <a:chOff x="8235164" y="5946558"/>
                <a:chExt cx="387900" cy="540053"/>
              </a:xfrm>
            </p:grpSpPr>
            <p:pic>
              <p:nvPicPr>
                <p:cNvPr id="1043" name="Google Shape;1043;p40"/>
                <p:cNvPicPr preferRelativeResize="0"/>
                <p:nvPr/>
              </p:nvPicPr>
              <p:blipFill rotWithShape="1">
                <a:blip r:embed="rId38">
                  <a:alphaModFix/>
                </a:blip>
                <a:srcRect b="0" l="0" r="0" t="0"/>
                <a:stretch/>
              </p:blipFill>
              <p:spPr>
                <a:xfrm>
                  <a:off x="8300386" y="5946558"/>
                  <a:ext cx="292608" cy="292608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044" name="Google Shape;1044;p40"/>
                <p:cNvSpPr txBox="1"/>
                <p:nvPr/>
              </p:nvSpPr>
              <p:spPr>
                <a:xfrm>
                  <a:off x="8235164" y="6271260"/>
                  <a:ext cx="387900" cy="21535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600"/>
                    <a:buFont typeface="Arial"/>
                    <a:buNone/>
                  </a:pPr>
                  <a:r>
                    <a:rPr b="0" i="0" lang="en-US" sz="600" u="none" cap="none" strike="noStrike">
                      <a:solidFill>
                        <a:srgbClr val="FFFFFF"/>
                      </a:solidFill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AWS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600"/>
                    <a:buFont typeface="Arial"/>
                    <a:buNone/>
                  </a:pPr>
                  <a:r>
                    <a:rPr b="0" i="0" lang="en-US" sz="600" u="none" cap="none" strike="noStrike">
                      <a:solidFill>
                        <a:srgbClr val="FFFFFF"/>
                      </a:solidFill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SSO</a:t>
                  </a:r>
                  <a:endParaRPr b="0" i="0" sz="1050" u="none" cap="none" strike="noStrike">
                    <a:solidFill>
                      <a:srgbClr val="FFFFFF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endParaRPr>
                </a:p>
              </p:txBody>
            </p:sp>
          </p:grpSp>
        </p:grpSp>
      </p:grpSp>
      <p:grpSp>
        <p:nvGrpSpPr>
          <p:cNvPr id="1045" name="Google Shape;1045;p40"/>
          <p:cNvGrpSpPr/>
          <p:nvPr/>
        </p:nvGrpSpPr>
        <p:grpSpPr>
          <a:xfrm>
            <a:off x="-72884" y="816700"/>
            <a:ext cx="9383449" cy="6036416"/>
            <a:chOff x="-72884" y="816700"/>
            <a:chExt cx="9383449" cy="6036416"/>
          </a:xfrm>
        </p:grpSpPr>
        <p:grpSp>
          <p:nvGrpSpPr>
            <p:cNvPr id="1046" name="Google Shape;1046;p40"/>
            <p:cNvGrpSpPr/>
            <p:nvPr/>
          </p:nvGrpSpPr>
          <p:grpSpPr>
            <a:xfrm>
              <a:off x="27428" y="3971329"/>
              <a:ext cx="8825797" cy="2881787"/>
              <a:chOff x="27428" y="3971329"/>
              <a:chExt cx="8825797" cy="2881787"/>
            </a:xfrm>
          </p:grpSpPr>
          <p:pic>
            <p:nvPicPr>
              <p:cNvPr id="1047" name="Google Shape;1047;p40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27428" y="6447780"/>
                <a:ext cx="1313589" cy="40533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048" name="Google Shape;1048;p40"/>
              <p:cNvSpPr txBox="1"/>
              <p:nvPr/>
            </p:nvSpPr>
            <p:spPr>
              <a:xfrm>
                <a:off x="8346825" y="3971329"/>
                <a:ext cx="506400" cy="155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b="1" i="0" lang="en-US" sz="800" u="none" cap="none" strike="noStrike">
                    <a:solidFill>
                      <a:srgbClr val="FFFFFF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rPr>
                  <a:t>BI Tools</a:t>
                </a:r>
                <a:endParaRPr b="1" i="0" sz="800" u="none" cap="none" strike="noStrike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</p:grpSp>
        <p:grpSp>
          <p:nvGrpSpPr>
            <p:cNvPr id="1049" name="Google Shape;1049;p40"/>
            <p:cNvGrpSpPr/>
            <p:nvPr/>
          </p:nvGrpSpPr>
          <p:grpSpPr>
            <a:xfrm>
              <a:off x="-72884" y="816700"/>
              <a:ext cx="9383449" cy="5995729"/>
              <a:chOff x="-72884" y="816700"/>
              <a:chExt cx="9383449" cy="5995729"/>
            </a:xfrm>
          </p:grpSpPr>
          <p:cxnSp>
            <p:nvCxnSpPr>
              <p:cNvPr id="1050" name="Google Shape;1050;p40"/>
              <p:cNvCxnSpPr/>
              <p:nvPr/>
            </p:nvCxnSpPr>
            <p:spPr>
              <a:xfrm flipH="1" rot="10800000">
                <a:off x="5874775" y="3731433"/>
                <a:ext cx="2467586" cy="6489"/>
              </a:xfrm>
              <a:prstGeom prst="straightConnector1">
                <a:avLst/>
              </a:prstGeom>
              <a:noFill/>
              <a:ln cap="flat" cmpd="sng" w="12700">
                <a:solidFill>
                  <a:srgbClr val="FFFFFF"/>
                </a:solidFill>
                <a:prstDash val="lgDash"/>
                <a:round/>
                <a:headEnd len="sm" w="sm" type="none"/>
                <a:tailEnd len="med" w="med" type="triangle"/>
              </a:ln>
              <a:effectLst>
                <a:outerShdw blurRad="40000" rotWithShape="0" dir="5400000" dist="20000">
                  <a:srgbClr val="000000">
                    <a:alpha val="37647"/>
                  </a:srgbClr>
                </a:outerShdw>
              </a:effectLst>
            </p:spPr>
          </p:cxnSp>
          <p:sp>
            <p:nvSpPr>
              <p:cNvPr id="1051" name="Google Shape;1051;p40"/>
              <p:cNvSpPr/>
              <p:nvPr/>
            </p:nvSpPr>
            <p:spPr>
              <a:xfrm>
                <a:off x="1137275" y="1223275"/>
                <a:ext cx="6840300" cy="4310700"/>
              </a:xfrm>
              <a:prstGeom prst="rect">
                <a:avLst/>
              </a:prstGeom>
              <a:noFill/>
              <a:ln cap="flat" cmpd="sng" w="12700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457200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cxnSp>
            <p:nvCxnSpPr>
              <p:cNvPr id="1052" name="Google Shape;1052;p40"/>
              <p:cNvCxnSpPr>
                <a:endCxn id="1053" idx="1"/>
              </p:cNvCxnSpPr>
              <p:nvPr/>
            </p:nvCxnSpPr>
            <p:spPr>
              <a:xfrm>
                <a:off x="5508264" y="4041092"/>
                <a:ext cx="977400" cy="418500"/>
              </a:xfrm>
              <a:prstGeom prst="bentConnector3">
                <a:avLst>
                  <a:gd fmla="val -433" name="adj1"/>
                </a:avLst>
              </a:prstGeom>
              <a:noFill/>
              <a:ln cap="flat" cmpd="sng" w="12700">
                <a:solidFill>
                  <a:srgbClr val="FFFFFF"/>
                </a:solidFill>
                <a:prstDash val="lgDash"/>
                <a:round/>
                <a:headEnd len="sm" w="sm" type="none"/>
                <a:tailEnd len="med" w="med" type="triangle"/>
              </a:ln>
              <a:effectLst>
                <a:outerShdw blurRad="40000" rotWithShape="0" dir="5400000" dist="20000">
                  <a:srgbClr val="000000">
                    <a:alpha val="37647"/>
                  </a:srgbClr>
                </a:outerShdw>
              </a:effectLst>
            </p:spPr>
          </p:cxnSp>
          <p:cxnSp>
            <p:nvCxnSpPr>
              <p:cNvPr id="1054" name="Google Shape;1054;p40"/>
              <p:cNvCxnSpPr/>
              <p:nvPr/>
            </p:nvCxnSpPr>
            <p:spPr>
              <a:xfrm>
                <a:off x="5874775" y="2925214"/>
                <a:ext cx="560576" cy="0"/>
              </a:xfrm>
              <a:prstGeom prst="straightConnector1">
                <a:avLst/>
              </a:prstGeom>
              <a:noFill/>
              <a:ln cap="flat" cmpd="sng" w="12700">
                <a:solidFill>
                  <a:srgbClr val="FFFFFF"/>
                </a:solidFill>
                <a:prstDash val="lgDash"/>
                <a:round/>
                <a:headEnd len="sm" w="sm" type="none"/>
                <a:tailEnd len="med" w="med" type="triangle"/>
              </a:ln>
              <a:effectLst>
                <a:outerShdw blurRad="40000" rotWithShape="0" dir="5400000" dist="20000">
                  <a:srgbClr val="000000">
                    <a:alpha val="37647"/>
                  </a:srgbClr>
                </a:outerShdw>
              </a:effectLst>
            </p:spPr>
          </p:cxnSp>
          <p:sp>
            <p:nvSpPr>
              <p:cNvPr id="1055" name="Google Shape;1055;p40"/>
              <p:cNvSpPr/>
              <p:nvPr/>
            </p:nvSpPr>
            <p:spPr>
              <a:xfrm>
                <a:off x="248232" y="3857236"/>
                <a:ext cx="585000" cy="14085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509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6" name="Google Shape;1056;p40"/>
              <p:cNvSpPr/>
              <p:nvPr/>
            </p:nvSpPr>
            <p:spPr>
              <a:xfrm>
                <a:off x="246889" y="1411236"/>
                <a:ext cx="585000" cy="2135352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7" name="Google Shape;1057;p40"/>
              <p:cNvSpPr txBox="1"/>
              <p:nvPr/>
            </p:nvSpPr>
            <p:spPr>
              <a:xfrm>
                <a:off x="151496" y="1223273"/>
                <a:ext cx="820200" cy="15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b="1" i="0" lang="en-US" sz="800" u="none" cap="none" strike="noStrike">
                    <a:solidFill>
                      <a:srgbClr val="FFFFFF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rPr>
                  <a:t>Streaming Data</a:t>
                </a:r>
                <a:endParaRPr b="1" i="0" sz="1400" u="none" cap="none" strike="noStrike">
                  <a:solidFill>
                    <a:srgbClr val="FFFFFF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058" name="Google Shape;1058;p40"/>
              <p:cNvSpPr/>
              <p:nvPr/>
            </p:nvSpPr>
            <p:spPr>
              <a:xfrm>
                <a:off x="3359500" y="2413943"/>
                <a:ext cx="2517300" cy="1621800"/>
              </a:xfrm>
              <a:prstGeom prst="rect">
                <a:avLst/>
              </a:prstGeom>
              <a:noFill/>
              <a:ln cap="flat" cmpd="sng" w="28575">
                <a:solidFill>
                  <a:srgbClr val="EC541B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9" name="Google Shape;1059;p40"/>
              <p:cNvSpPr txBox="1"/>
              <p:nvPr/>
            </p:nvSpPr>
            <p:spPr>
              <a:xfrm>
                <a:off x="6108160" y="4723202"/>
                <a:ext cx="1169062" cy="1877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b="1" i="0" lang="en-US" sz="800" u="none" cap="none" strike="noStrike">
                    <a:solidFill>
                      <a:srgbClr val="FFFFFF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rPr>
                  <a:t>Amazon Redshift</a:t>
                </a:r>
                <a:endParaRPr b="0" i="0" sz="1400" u="none" cap="none" strike="noStrike">
                  <a:solidFill>
                    <a:srgbClr val="FFFFFF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060" name="Google Shape;1060;p40"/>
              <p:cNvSpPr txBox="1"/>
              <p:nvPr/>
            </p:nvSpPr>
            <p:spPr>
              <a:xfrm>
                <a:off x="1532788" y="2354610"/>
                <a:ext cx="1113963" cy="23258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b="1" i="0" lang="en-US" sz="800" u="none" cap="none" strike="noStrike">
                    <a:solidFill>
                      <a:srgbClr val="FFFFFF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rPr>
                  <a:t>Amazon  Kinesis</a:t>
                </a:r>
                <a:endParaRPr b="0" i="0" sz="1400" u="none" cap="none" strike="noStrike">
                  <a:solidFill>
                    <a:srgbClr val="FFFFFF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061" name="Google Shape;1061;p40"/>
              <p:cNvSpPr txBox="1"/>
              <p:nvPr/>
            </p:nvSpPr>
            <p:spPr>
              <a:xfrm>
                <a:off x="242394" y="2706340"/>
                <a:ext cx="596700" cy="258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b="0" i="0" lang="en-US" sz="800" u="none" cap="none" strike="noStrike">
                    <a:solidFill>
                      <a:srgbClr val="FFFFFF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rPr>
                  <a:t>Messages</a:t>
                </a:r>
                <a:endParaRPr b="0" i="0" sz="1400" u="none" cap="none" strike="noStrike">
                  <a:solidFill>
                    <a:srgbClr val="FFFFFF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062" name="Google Shape;1062;p40"/>
              <p:cNvSpPr txBox="1"/>
              <p:nvPr/>
            </p:nvSpPr>
            <p:spPr>
              <a:xfrm>
                <a:off x="246894" y="3273312"/>
                <a:ext cx="585000" cy="130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b="0" i="0" lang="en-US" sz="800" u="none" cap="none" strike="noStrike">
                    <a:solidFill>
                      <a:srgbClr val="FFFFFF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rPr>
                  <a:t>Amazon 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b="0" i="0" lang="en-US" sz="800" u="none" cap="none" strike="noStrike">
                    <a:solidFill>
                      <a:srgbClr val="FFFFFF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rPr>
                  <a:t>API Gateway</a:t>
                </a:r>
                <a:endParaRPr b="0" i="0" sz="1400" u="none" cap="none" strike="noStrike">
                  <a:solidFill>
                    <a:srgbClr val="FFFFFF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pic>
            <p:nvPicPr>
              <p:cNvPr id="1063" name="Google Shape;1063;p40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392238" y="3999694"/>
                <a:ext cx="393192" cy="393192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064" name="Google Shape;1064;p40"/>
              <p:cNvSpPr txBox="1"/>
              <p:nvPr/>
            </p:nvSpPr>
            <p:spPr>
              <a:xfrm>
                <a:off x="254589" y="4403492"/>
                <a:ext cx="585000" cy="12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b="0" i="0" lang="en-US" sz="800" u="none" cap="none" strike="noStrike">
                    <a:solidFill>
                      <a:srgbClr val="FFFFFF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rPr>
                  <a:t>Files</a:t>
                </a:r>
                <a:endParaRPr b="0" i="0" sz="800" u="none" cap="none" strike="noStrike">
                  <a:solidFill>
                    <a:srgbClr val="FFFFFF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065" name="Google Shape;1065;p40"/>
              <p:cNvSpPr txBox="1"/>
              <p:nvPr/>
            </p:nvSpPr>
            <p:spPr>
              <a:xfrm>
                <a:off x="223989" y="4951263"/>
                <a:ext cx="646200" cy="215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b="0" i="0" lang="en-US" sz="800" u="none" cap="none" strike="noStrike">
                    <a:solidFill>
                      <a:srgbClr val="FFFFFF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rPr>
                  <a:t>Data store</a:t>
                </a:r>
                <a:endParaRPr b="0" i="0" sz="1400" u="none" cap="none" strike="noStrike">
                  <a:solidFill>
                    <a:srgbClr val="FFFFFF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pic>
            <p:nvPicPr>
              <p:cNvPr id="1066" name="Google Shape;1066;p40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354739" y="4613766"/>
                <a:ext cx="393192" cy="393192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067" name="Google Shape;1067;p40"/>
              <p:cNvSpPr txBox="1"/>
              <p:nvPr/>
            </p:nvSpPr>
            <p:spPr>
              <a:xfrm>
                <a:off x="6628625" y="2050382"/>
                <a:ext cx="897600" cy="3020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b="1" i="0" lang="en-US" sz="800" u="none" cap="none" strike="noStrike">
                    <a:solidFill>
                      <a:srgbClr val="FFFFFF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rPr>
                  <a:t>Amazon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b="1" i="0" lang="en-US" sz="800" u="none" cap="none" strike="noStrike">
                    <a:solidFill>
                      <a:srgbClr val="FFFFFF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rPr>
                  <a:t>SageMaker</a:t>
                </a:r>
                <a:endParaRPr b="1" i="0" sz="800" u="none" cap="none" strike="noStrike">
                  <a:solidFill>
                    <a:srgbClr val="FFFFFF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cxnSp>
            <p:nvCxnSpPr>
              <p:cNvPr id="1068" name="Google Shape;1068;p40"/>
              <p:cNvCxnSpPr>
                <a:endCxn id="1069" idx="1"/>
              </p:cNvCxnSpPr>
              <p:nvPr/>
            </p:nvCxnSpPr>
            <p:spPr>
              <a:xfrm>
                <a:off x="870174" y="2101117"/>
                <a:ext cx="1023000" cy="4200"/>
              </a:xfrm>
              <a:prstGeom prst="straightConnector1">
                <a:avLst/>
              </a:prstGeom>
              <a:noFill/>
              <a:ln cap="flat" cmpd="sng" w="12700">
                <a:solidFill>
                  <a:srgbClr val="FFFFFF"/>
                </a:solidFill>
                <a:prstDash val="lgDash"/>
                <a:round/>
                <a:headEnd len="sm" w="sm" type="none"/>
                <a:tailEnd len="med" w="med" type="triangle"/>
              </a:ln>
              <a:effectLst>
                <a:outerShdw blurRad="40000" rotWithShape="0" dir="5400000" dist="20000">
                  <a:srgbClr val="000000">
                    <a:alpha val="37647"/>
                  </a:srgbClr>
                </a:outerShdw>
              </a:effectLst>
            </p:spPr>
          </p:cxnSp>
          <p:grpSp>
            <p:nvGrpSpPr>
              <p:cNvPr id="1070" name="Google Shape;1070;p40"/>
              <p:cNvGrpSpPr/>
              <p:nvPr/>
            </p:nvGrpSpPr>
            <p:grpSpPr>
              <a:xfrm>
                <a:off x="8333342" y="2085872"/>
                <a:ext cx="585012" cy="377997"/>
                <a:chOff x="8119948" y="2060458"/>
                <a:chExt cx="646708" cy="377997"/>
              </a:xfrm>
            </p:grpSpPr>
            <p:sp>
              <p:nvSpPr>
                <p:cNvPr id="1071" name="Google Shape;1071;p40"/>
                <p:cNvSpPr/>
                <p:nvPr/>
              </p:nvSpPr>
              <p:spPr>
                <a:xfrm>
                  <a:off x="8193928" y="2266828"/>
                  <a:ext cx="88939" cy="166763"/>
                </a:xfrm>
                <a:custGeom>
                  <a:rect b="b" l="l" r="r" t="t"/>
                  <a:pathLst>
                    <a:path extrusionOk="0" h="101840" w="54314">
                      <a:moveTo>
                        <a:pt x="54654" y="5092"/>
                      </a:moveTo>
                      <a:lnTo>
                        <a:pt x="5092" y="5092"/>
                      </a:lnTo>
                      <a:lnTo>
                        <a:pt x="5092" y="98106"/>
                      </a:lnTo>
                      <a:lnTo>
                        <a:pt x="54654" y="98106"/>
                      </a:lnTo>
                      <a:lnTo>
                        <a:pt x="54654" y="5092"/>
                      </a:lnTo>
                      <a:close/>
                      <a:moveTo>
                        <a:pt x="22744" y="64838"/>
                      </a:moveTo>
                      <a:lnTo>
                        <a:pt x="36323" y="64838"/>
                      </a:lnTo>
                      <a:lnTo>
                        <a:pt x="36323" y="78417"/>
                      </a:lnTo>
                      <a:lnTo>
                        <a:pt x="22744" y="78417"/>
                      </a:lnTo>
                      <a:lnTo>
                        <a:pt x="22744" y="64838"/>
                      </a:lnTo>
                      <a:close/>
                    </a:path>
                  </a:pathLst>
                </a:custGeom>
                <a:solidFill>
                  <a:srgbClr val="00B0F0"/>
                </a:solidFill>
                <a:ln cap="flat" cmpd="sng" w="9525">
                  <a:solidFill>
                    <a:srgbClr val="00B0F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Quattrocento Sans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endParaRPr>
                </a:p>
              </p:txBody>
            </p:sp>
            <p:sp>
              <p:nvSpPr>
                <p:cNvPr id="1072" name="Google Shape;1072;p40"/>
                <p:cNvSpPr/>
                <p:nvPr/>
              </p:nvSpPr>
              <p:spPr>
                <a:xfrm>
                  <a:off x="8119948" y="2060458"/>
                  <a:ext cx="503626" cy="377997"/>
                </a:xfrm>
                <a:custGeom>
                  <a:rect b="b" l="l" r="r" t="t"/>
                  <a:pathLst>
                    <a:path extrusionOk="0" h="230838" w="307558">
                      <a:moveTo>
                        <a:pt x="194176" y="177202"/>
                      </a:moveTo>
                      <a:lnTo>
                        <a:pt x="194176" y="110667"/>
                      </a:lnTo>
                      <a:cubicBezTo>
                        <a:pt x="194176" y="107272"/>
                        <a:pt x="194855" y="104556"/>
                        <a:pt x="196212" y="101840"/>
                      </a:cubicBezTo>
                      <a:cubicBezTo>
                        <a:pt x="197570" y="99125"/>
                        <a:pt x="198928" y="97088"/>
                        <a:pt x="201644" y="95051"/>
                      </a:cubicBezTo>
                      <a:cubicBezTo>
                        <a:pt x="203681" y="93014"/>
                        <a:pt x="206396" y="91656"/>
                        <a:pt x="209112" y="90299"/>
                      </a:cubicBezTo>
                      <a:cubicBezTo>
                        <a:pt x="211828" y="88941"/>
                        <a:pt x="214544" y="88941"/>
                        <a:pt x="217938" y="88941"/>
                      </a:cubicBezTo>
                      <a:lnTo>
                        <a:pt x="307558" y="88941"/>
                      </a:lnTo>
                      <a:lnTo>
                        <a:pt x="307558" y="0"/>
                      </a:lnTo>
                      <a:lnTo>
                        <a:pt x="0" y="0"/>
                      </a:lnTo>
                      <a:lnTo>
                        <a:pt x="0" y="177202"/>
                      </a:lnTo>
                      <a:lnTo>
                        <a:pt x="34626" y="177202"/>
                      </a:lnTo>
                      <a:lnTo>
                        <a:pt x="34626" y="129677"/>
                      </a:lnTo>
                      <a:cubicBezTo>
                        <a:pt x="34626" y="127640"/>
                        <a:pt x="35305" y="125603"/>
                        <a:pt x="35984" y="124245"/>
                      </a:cubicBezTo>
                      <a:cubicBezTo>
                        <a:pt x="36662" y="122887"/>
                        <a:pt x="37341" y="120851"/>
                        <a:pt x="38699" y="119493"/>
                      </a:cubicBezTo>
                      <a:cubicBezTo>
                        <a:pt x="40057" y="118135"/>
                        <a:pt x="41415" y="117456"/>
                        <a:pt x="43452" y="116098"/>
                      </a:cubicBezTo>
                      <a:cubicBezTo>
                        <a:pt x="45489" y="115419"/>
                        <a:pt x="46847" y="114740"/>
                        <a:pt x="48883" y="114740"/>
                      </a:cubicBezTo>
                      <a:lnTo>
                        <a:pt x="101161" y="114740"/>
                      </a:lnTo>
                      <a:cubicBezTo>
                        <a:pt x="103198" y="114740"/>
                        <a:pt x="105235" y="115419"/>
                        <a:pt x="106593" y="116098"/>
                      </a:cubicBezTo>
                      <a:cubicBezTo>
                        <a:pt x="107951" y="116777"/>
                        <a:pt x="109988" y="118135"/>
                        <a:pt x="111345" y="119493"/>
                      </a:cubicBezTo>
                      <a:cubicBezTo>
                        <a:pt x="112703" y="120851"/>
                        <a:pt x="113382" y="122208"/>
                        <a:pt x="114061" y="124245"/>
                      </a:cubicBezTo>
                      <a:cubicBezTo>
                        <a:pt x="114740" y="126282"/>
                        <a:pt x="115419" y="127640"/>
                        <a:pt x="115419" y="129677"/>
                      </a:cubicBezTo>
                      <a:lnTo>
                        <a:pt x="115419" y="176523"/>
                      </a:lnTo>
                      <a:lnTo>
                        <a:pt x="135108" y="176523"/>
                      </a:lnTo>
                      <a:lnTo>
                        <a:pt x="135108" y="203681"/>
                      </a:lnTo>
                      <a:lnTo>
                        <a:pt x="115419" y="203681"/>
                      </a:lnTo>
                      <a:lnTo>
                        <a:pt x="115419" y="224049"/>
                      </a:lnTo>
                      <a:cubicBezTo>
                        <a:pt x="115419" y="226086"/>
                        <a:pt x="114740" y="228122"/>
                        <a:pt x="114061" y="229480"/>
                      </a:cubicBezTo>
                      <a:cubicBezTo>
                        <a:pt x="114061" y="230159"/>
                        <a:pt x="113382" y="230159"/>
                        <a:pt x="113382" y="230838"/>
                      </a:cubicBezTo>
                      <a:lnTo>
                        <a:pt x="200965" y="230838"/>
                      </a:lnTo>
                      <a:cubicBezTo>
                        <a:pt x="198928" y="228801"/>
                        <a:pt x="197570" y="227444"/>
                        <a:pt x="196212" y="224728"/>
                      </a:cubicBezTo>
                      <a:cubicBezTo>
                        <a:pt x="194855" y="222012"/>
                        <a:pt x="194176" y="219296"/>
                        <a:pt x="194176" y="215902"/>
                      </a:cubicBezTo>
                      <a:lnTo>
                        <a:pt x="194176" y="204360"/>
                      </a:lnTo>
                      <a:lnTo>
                        <a:pt x="161587" y="204360"/>
                      </a:lnTo>
                      <a:lnTo>
                        <a:pt x="161587" y="177202"/>
                      </a:lnTo>
                      <a:lnTo>
                        <a:pt x="194176" y="177202"/>
                      </a:lnTo>
                      <a:close/>
                    </a:path>
                  </a:pathLst>
                </a:custGeom>
                <a:solidFill>
                  <a:srgbClr val="00B0F0"/>
                </a:solidFill>
                <a:ln cap="flat" cmpd="sng" w="9525">
                  <a:solidFill>
                    <a:srgbClr val="00B0F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Quattrocento Sans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endParaRPr>
                </a:p>
              </p:txBody>
            </p:sp>
            <p:sp>
              <p:nvSpPr>
                <p:cNvPr id="1073" name="Google Shape;1073;p40"/>
                <p:cNvSpPr/>
                <p:nvPr/>
              </p:nvSpPr>
              <p:spPr>
                <a:xfrm>
                  <a:off x="8455366" y="2223440"/>
                  <a:ext cx="311290" cy="211233"/>
                </a:xfrm>
                <a:custGeom>
                  <a:rect b="b" l="l" r="r" t="t"/>
                  <a:pathLst>
                    <a:path extrusionOk="0" h="128997" w="190101">
                      <a:moveTo>
                        <a:pt x="7129" y="121869"/>
                      </a:moveTo>
                      <a:cubicBezTo>
                        <a:pt x="7808" y="122548"/>
                        <a:pt x="8487" y="123227"/>
                        <a:pt x="9845" y="123227"/>
                      </a:cubicBezTo>
                      <a:cubicBezTo>
                        <a:pt x="11202" y="123906"/>
                        <a:pt x="11881" y="123906"/>
                        <a:pt x="13239" y="123906"/>
                      </a:cubicBezTo>
                      <a:lnTo>
                        <a:pt x="182973" y="123906"/>
                      </a:lnTo>
                      <a:cubicBezTo>
                        <a:pt x="184331" y="123906"/>
                        <a:pt x="185010" y="123906"/>
                        <a:pt x="186368" y="123227"/>
                      </a:cubicBezTo>
                      <a:cubicBezTo>
                        <a:pt x="187726" y="122548"/>
                        <a:pt x="188405" y="122548"/>
                        <a:pt x="189084" y="121869"/>
                      </a:cubicBezTo>
                      <a:cubicBezTo>
                        <a:pt x="189762" y="121190"/>
                        <a:pt x="190442" y="120511"/>
                        <a:pt x="190442" y="119832"/>
                      </a:cubicBezTo>
                      <a:cubicBezTo>
                        <a:pt x="190442" y="119153"/>
                        <a:pt x="191120" y="118474"/>
                        <a:pt x="191120" y="117796"/>
                      </a:cubicBezTo>
                      <a:lnTo>
                        <a:pt x="191120" y="11203"/>
                      </a:lnTo>
                      <a:cubicBezTo>
                        <a:pt x="191120" y="10524"/>
                        <a:pt x="191120" y="9845"/>
                        <a:pt x="190442" y="9166"/>
                      </a:cubicBezTo>
                      <a:cubicBezTo>
                        <a:pt x="189762" y="8487"/>
                        <a:pt x="189762" y="7808"/>
                        <a:pt x="189084" y="7129"/>
                      </a:cubicBezTo>
                      <a:cubicBezTo>
                        <a:pt x="188405" y="6450"/>
                        <a:pt x="187726" y="5771"/>
                        <a:pt x="186368" y="5771"/>
                      </a:cubicBezTo>
                      <a:cubicBezTo>
                        <a:pt x="185689" y="5092"/>
                        <a:pt x="184331" y="5092"/>
                        <a:pt x="182973" y="5092"/>
                      </a:cubicBezTo>
                      <a:lnTo>
                        <a:pt x="13239" y="5092"/>
                      </a:lnTo>
                      <a:cubicBezTo>
                        <a:pt x="11881" y="5092"/>
                        <a:pt x="11202" y="5092"/>
                        <a:pt x="9845" y="5771"/>
                      </a:cubicBezTo>
                      <a:cubicBezTo>
                        <a:pt x="9166" y="6450"/>
                        <a:pt x="7808" y="6450"/>
                        <a:pt x="7129" y="7129"/>
                      </a:cubicBezTo>
                      <a:cubicBezTo>
                        <a:pt x="6450" y="7808"/>
                        <a:pt x="5771" y="8487"/>
                        <a:pt x="5771" y="9166"/>
                      </a:cubicBezTo>
                      <a:cubicBezTo>
                        <a:pt x="5771" y="9845"/>
                        <a:pt x="5092" y="10524"/>
                        <a:pt x="5092" y="11203"/>
                      </a:cubicBezTo>
                      <a:lnTo>
                        <a:pt x="5092" y="117796"/>
                      </a:lnTo>
                      <a:cubicBezTo>
                        <a:pt x="5092" y="118474"/>
                        <a:pt x="5092" y="119153"/>
                        <a:pt x="5771" y="119832"/>
                      </a:cubicBezTo>
                      <a:cubicBezTo>
                        <a:pt x="5771" y="120511"/>
                        <a:pt x="6450" y="121190"/>
                        <a:pt x="7129" y="121869"/>
                      </a:cubicBezTo>
                      <a:moveTo>
                        <a:pt x="82491" y="89959"/>
                      </a:moveTo>
                      <a:lnTo>
                        <a:pt x="113722" y="89959"/>
                      </a:lnTo>
                      <a:lnTo>
                        <a:pt x="113722" y="110327"/>
                      </a:lnTo>
                      <a:lnTo>
                        <a:pt x="82491" y="110327"/>
                      </a:lnTo>
                      <a:lnTo>
                        <a:pt x="82491" y="89959"/>
                      </a:lnTo>
                      <a:close/>
                    </a:path>
                  </a:pathLst>
                </a:custGeom>
                <a:solidFill>
                  <a:srgbClr val="00B0F0"/>
                </a:solidFill>
                <a:ln cap="flat" cmpd="sng" w="9525">
                  <a:solidFill>
                    <a:srgbClr val="00B0F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Quattrocento Sans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endParaRPr>
                </a:p>
              </p:txBody>
            </p:sp>
          </p:grpSp>
          <p:sp>
            <p:nvSpPr>
              <p:cNvPr id="1074" name="Google Shape;1074;p40"/>
              <p:cNvSpPr txBox="1"/>
              <p:nvPr/>
            </p:nvSpPr>
            <p:spPr>
              <a:xfrm>
                <a:off x="7860365" y="2479491"/>
                <a:ext cx="1450200" cy="215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b="1" i="0" lang="en-US" sz="800" u="none" cap="none" strike="noStrike">
                    <a:solidFill>
                      <a:srgbClr val="FFFFFF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rPr>
                  <a:t>Applications</a:t>
                </a:r>
                <a:endParaRPr b="0" i="0" sz="1400" u="none" cap="none" strike="noStrike">
                  <a:solidFill>
                    <a:srgbClr val="FFFFFF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075" name="Google Shape;1075;p40"/>
              <p:cNvSpPr/>
              <p:nvPr/>
            </p:nvSpPr>
            <p:spPr>
              <a:xfrm>
                <a:off x="4154630" y="2836588"/>
                <a:ext cx="3000" cy="3000"/>
              </a:xfrm>
              <a:custGeom>
                <a:rect b="b" l="l" r="r" t="t"/>
                <a:pathLst>
                  <a:path extrusionOk="0" h="4379" w="4379">
                    <a:moveTo>
                      <a:pt x="4098" y="2312"/>
                    </a:moveTo>
                    <a:cubicBezTo>
                      <a:pt x="4536" y="3939"/>
                      <a:pt x="3910" y="4314"/>
                      <a:pt x="2346" y="4377"/>
                    </a:cubicBezTo>
                    <a:cubicBezTo>
                      <a:pt x="657" y="4440"/>
                      <a:pt x="469" y="3814"/>
                      <a:pt x="469" y="2375"/>
                    </a:cubicBezTo>
                    <a:cubicBezTo>
                      <a:pt x="469" y="1061"/>
                      <a:pt x="594" y="310"/>
                      <a:pt x="2221" y="498"/>
                    </a:cubicBezTo>
                    <a:cubicBezTo>
                      <a:pt x="3598" y="623"/>
                      <a:pt x="4724" y="498"/>
                      <a:pt x="4098" y="2312"/>
                    </a:cubicBezTo>
                    <a:close/>
                  </a:path>
                </a:pathLst>
              </a:custGeom>
              <a:solidFill>
                <a:srgbClr val="403C3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Quattrocento Sans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505050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076" name="Google Shape;1076;p40"/>
              <p:cNvSpPr txBox="1"/>
              <p:nvPr/>
            </p:nvSpPr>
            <p:spPr>
              <a:xfrm>
                <a:off x="6502243" y="3275767"/>
                <a:ext cx="573131" cy="14397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b="0" i="0" lang="en-US" sz="800" u="none" cap="none" strike="noStrike">
                    <a:solidFill>
                      <a:srgbClr val="FFFFFF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rPr>
                  <a:t>Amazon 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b="0" i="0" lang="en-US" sz="800" u="none" cap="none" strike="noStrike">
                    <a:solidFill>
                      <a:srgbClr val="FFFFFF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rPr>
                  <a:t>RDS</a:t>
                </a:r>
                <a:endParaRPr b="0" i="0" sz="1400" u="none" cap="none" strike="noStrike">
                  <a:solidFill>
                    <a:srgbClr val="FFFFFF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077" name="Google Shape;1077;p40"/>
              <p:cNvSpPr txBox="1"/>
              <p:nvPr/>
            </p:nvSpPr>
            <p:spPr>
              <a:xfrm>
                <a:off x="6638150" y="1295777"/>
                <a:ext cx="897600" cy="215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b="1" i="0" lang="en-US" sz="800" u="none" cap="none" strike="noStrike">
                    <a:solidFill>
                      <a:srgbClr val="FFFFFF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rPr>
                  <a:t>Model Serving</a:t>
                </a:r>
                <a:endParaRPr b="1" i="0" sz="800" u="none" cap="none" strike="noStrike">
                  <a:solidFill>
                    <a:srgbClr val="FFFFFF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cxnSp>
            <p:nvCxnSpPr>
              <p:cNvPr id="1078" name="Google Shape;1078;p40"/>
              <p:cNvCxnSpPr/>
              <p:nvPr/>
            </p:nvCxnSpPr>
            <p:spPr>
              <a:xfrm>
                <a:off x="2130700" y="2141664"/>
                <a:ext cx="1228800" cy="1086300"/>
              </a:xfrm>
              <a:prstGeom prst="bentConnector3">
                <a:avLst>
                  <a:gd fmla="val 50000" name="adj1"/>
                </a:avLst>
              </a:prstGeom>
              <a:noFill/>
              <a:ln cap="flat" cmpd="sng" w="12700">
                <a:solidFill>
                  <a:srgbClr val="FFFFFF"/>
                </a:solidFill>
                <a:prstDash val="lgDash"/>
                <a:round/>
                <a:headEnd len="sm" w="sm" type="none"/>
                <a:tailEnd len="med" w="med" type="triangle"/>
              </a:ln>
              <a:effectLst>
                <a:outerShdw blurRad="40000" rotWithShape="0" dir="5400000" dist="20000">
                  <a:srgbClr val="000000">
                    <a:alpha val="37647"/>
                  </a:srgbClr>
                </a:outerShdw>
              </a:effectLst>
            </p:spPr>
          </p:cxnSp>
          <p:cxnSp>
            <p:nvCxnSpPr>
              <p:cNvPr id="1079" name="Google Shape;1079;p40"/>
              <p:cNvCxnSpPr>
                <a:stCxn id="1053" idx="3"/>
              </p:cNvCxnSpPr>
              <p:nvPr/>
            </p:nvCxnSpPr>
            <p:spPr>
              <a:xfrm flipH="1" rot="10800000">
                <a:off x="6878856" y="4142792"/>
                <a:ext cx="1602000" cy="316800"/>
              </a:xfrm>
              <a:prstGeom prst="bentConnector3">
                <a:avLst>
                  <a:gd fmla="val 100201" name="adj1"/>
                </a:avLst>
              </a:prstGeom>
              <a:noFill/>
              <a:ln cap="flat" cmpd="sng" w="12700">
                <a:solidFill>
                  <a:srgbClr val="FFFFFF"/>
                </a:solidFill>
                <a:prstDash val="lgDash"/>
                <a:round/>
                <a:headEnd len="sm" w="sm" type="none"/>
                <a:tailEnd len="med" w="med" type="triangle"/>
              </a:ln>
              <a:effectLst>
                <a:outerShdw blurRad="40000" rotWithShape="0" dir="5400000" dist="20000">
                  <a:srgbClr val="000000">
                    <a:alpha val="37647"/>
                  </a:srgbClr>
                </a:outerShdw>
              </a:effectLst>
            </p:spPr>
          </p:cxnSp>
          <p:sp>
            <p:nvSpPr>
              <p:cNvPr id="1080" name="Google Shape;1080;p40"/>
              <p:cNvSpPr txBox="1"/>
              <p:nvPr/>
            </p:nvSpPr>
            <p:spPr>
              <a:xfrm>
                <a:off x="248239" y="3670646"/>
                <a:ext cx="585000" cy="165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b="1" i="0" lang="en-US" sz="800" u="none" cap="none" strike="noStrike">
                    <a:solidFill>
                      <a:srgbClr val="FFFFFF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rPr>
                  <a:t>Batch Data</a:t>
                </a:r>
                <a:endParaRPr b="1" i="0" sz="1400" u="none" cap="none" strike="noStrike">
                  <a:solidFill>
                    <a:srgbClr val="FFFFFF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081" name="Google Shape;1081;p40"/>
              <p:cNvSpPr txBox="1"/>
              <p:nvPr/>
            </p:nvSpPr>
            <p:spPr>
              <a:xfrm>
                <a:off x="1760494" y="4608091"/>
                <a:ext cx="731400" cy="15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b="1" i="0" lang="en-US" sz="800" u="none" cap="none" strike="noStrike">
                    <a:solidFill>
                      <a:srgbClr val="FFFFFF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rPr>
                  <a:t>Amazon S3</a:t>
                </a:r>
                <a:endParaRPr b="0" i="0" sz="1400" u="none" cap="none" strike="noStrike">
                  <a:solidFill>
                    <a:srgbClr val="FFFFFF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082" name="Google Shape;1082;p40"/>
              <p:cNvSpPr txBox="1"/>
              <p:nvPr/>
            </p:nvSpPr>
            <p:spPr>
              <a:xfrm>
                <a:off x="1370601" y="820825"/>
                <a:ext cx="1450200" cy="285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-US" sz="1400" u="none" cap="none" strike="noStrike">
                    <a:solidFill>
                      <a:srgbClr val="FFFFFF"/>
                    </a:solidFill>
                    <a:latin typeface="Source Sans Pro SemiBold"/>
                    <a:ea typeface="Source Sans Pro SemiBold"/>
                    <a:cs typeface="Source Sans Pro SemiBold"/>
                    <a:sym typeface="Source Sans Pro SemiBold"/>
                  </a:rPr>
                  <a:t>Data Ingestion</a:t>
                </a:r>
                <a:endParaRPr b="0" i="0" sz="1400" u="none" cap="none" strike="noStrike">
                  <a:solidFill>
                    <a:srgbClr val="FFFFFF"/>
                  </a:solidFill>
                  <a:latin typeface="Source Sans Pro SemiBold"/>
                  <a:ea typeface="Source Sans Pro SemiBold"/>
                  <a:cs typeface="Source Sans Pro SemiBold"/>
                  <a:sym typeface="Source Sans Pro SemiBold"/>
                </a:endParaRPr>
              </a:p>
            </p:txBody>
          </p:sp>
          <p:sp>
            <p:nvSpPr>
              <p:cNvPr id="1083" name="Google Shape;1083;p40"/>
              <p:cNvSpPr txBox="1"/>
              <p:nvPr/>
            </p:nvSpPr>
            <p:spPr>
              <a:xfrm>
                <a:off x="3883272" y="6556829"/>
                <a:ext cx="1497000" cy="255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-US" sz="1400" u="none" cap="none" strike="noStrike">
                    <a:solidFill>
                      <a:srgbClr val="FFFFFF"/>
                    </a:solidFill>
                    <a:latin typeface="Source Sans Pro SemiBold"/>
                    <a:ea typeface="Source Sans Pro SemiBold"/>
                    <a:cs typeface="Source Sans Pro SemiBold"/>
                    <a:sym typeface="Source Sans Pro SemiBold"/>
                  </a:rPr>
                  <a:t>AWS Services</a:t>
                </a:r>
                <a:endParaRPr b="0" i="0" sz="1400" u="none" cap="none" strike="noStrike">
                  <a:solidFill>
                    <a:srgbClr val="FFFFFF"/>
                  </a:solidFill>
                  <a:latin typeface="Source Sans Pro SemiBold"/>
                  <a:ea typeface="Source Sans Pro SemiBold"/>
                  <a:cs typeface="Source Sans Pro SemiBold"/>
                  <a:sym typeface="Source Sans Pro SemiBold"/>
                </a:endParaRPr>
              </a:p>
            </p:txBody>
          </p:sp>
          <p:sp>
            <p:nvSpPr>
              <p:cNvPr id="1084" name="Google Shape;1084;p40"/>
              <p:cNvSpPr txBox="1"/>
              <p:nvPr/>
            </p:nvSpPr>
            <p:spPr>
              <a:xfrm>
                <a:off x="6435351" y="831700"/>
                <a:ext cx="1303200" cy="285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-US" sz="1400" u="none" cap="none" strike="noStrike">
                    <a:solidFill>
                      <a:srgbClr val="FFFFFF"/>
                    </a:solidFill>
                    <a:latin typeface="Source Sans Pro SemiBold"/>
                    <a:ea typeface="Source Sans Pro SemiBold"/>
                    <a:cs typeface="Source Sans Pro SemiBold"/>
                    <a:sym typeface="Source Sans Pro SemiBold"/>
                  </a:rPr>
                  <a:t>Serving Layer</a:t>
                </a:r>
                <a:endParaRPr b="0" i="0" sz="1400" u="none" cap="none" strike="noStrike">
                  <a:solidFill>
                    <a:srgbClr val="FFFFFF"/>
                  </a:solidFill>
                  <a:latin typeface="Source Sans Pro SemiBold"/>
                  <a:ea typeface="Source Sans Pro SemiBold"/>
                  <a:cs typeface="Source Sans Pro SemiBold"/>
                  <a:sym typeface="Source Sans Pro SemiBold"/>
                </a:endParaRPr>
              </a:p>
            </p:txBody>
          </p:sp>
          <p:sp>
            <p:nvSpPr>
              <p:cNvPr id="1085" name="Google Shape;1085;p40"/>
              <p:cNvSpPr txBox="1"/>
              <p:nvPr/>
            </p:nvSpPr>
            <p:spPr>
              <a:xfrm>
                <a:off x="3793441" y="831700"/>
                <a:ext cx="1497000" cy="255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-US" sz="1400" u="none" cap="none" strike="noStrike">
                    <a:solidFill>
                      <a:srgbClr val="FFFFFF"/>
                    </a:solidFill>
                    <a:latin typeface="Source Sans Pro SemiBold"/>
                    <a:ea typeface="Source Sans Pro SemiBold"/>
                    <a:cs typeface="Source Sans Pro SemiBold"/>
                    <a:sym typeface="Source Sans Pro SemiBold"/>
                  </a:rPr>
                  <a:t>Data Engineering</a:t>
                </a:r>
                <a:endParaRPr b="0" i="0" sz="1400" u="none" cap="none" strike="noStrike">
                  <a:solidFill>
                    <a:srgbClr val="FFFFFF"/>
                  </a:solidFill>
                  <a:latin typeface="Source Sans Pro SemiBold"/>
                  <a:ea typeface="Source Sans Pro SemiBold"/>
                  <a:cs typeface="Source Sans Pro SemiBold"/>
                  <a:sym typeface="Source Sans Pro SemiBold"/>
                </a:endParaRPr>
              </a:p>
            </p:txBody>
          </p:sp>
          <p:pic>
            <p:nvPicPr>
              <p:cNvPr id="1086" name="Google Shape;1086;p40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6552089" y="2748977"/>
                <a:ext cx="393192" cy="39319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53" name="Google Shape;1053;p40"/>
              <p:cNvPicPr preferRelativeResize="0"/>
              <p:nvPr/>
            </p:nvPicPr>
            <p:blipFill rotWithShape="1">
              <a:blip r:embed="rId7">
                <a:alphaModFix/>
              </a:blip>
              <a:srcRect b="0" l="0" r="0" t="0"/>
              <a:stretch/>
            </p:blipFill>
            <p:spPr>
              <a:xfrm>
                <a:off x="6485664" y="4262996"/>
                <a:ext cx="393192" cy="39319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87" name="Google Shape;1087;p40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5227846" y="2979478"/>
                <a:ext cx="210231" cy="210231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088" name="Google Shape;1088;p40"/>
              <p:cNvSpPr txBox="1"/>
              <p:nvPr/>
            </p:nvSpPr>
            <p:spPr>
              <a:xfrm>
                <a:off x="5443332" y="3015214"/>
                <a:ext cx="457989" cy="13161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b="1" i="0" lang="en-US" sz="800" u="none" cap="none" strike="noStrike">
                    <a:solidFill>
                      <a:srgbClr val="FFFFFF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rPr>
                  <a:t>Spot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b="1" i="0" lang="en-US" sz="800" u="none" cap="none" strike="noStrike">
                    <a:solidFill>
                      <a:srgbClr val="FFFFFF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rPr>
                  <a:t>instance</a:t>
                </a:r>
                <a:endParaRPr b="0" i="0" sz="1400" u="none" cap="none" strike="noStrike">
                  <a:solidFill>
                    <a:srgbClr val="FFFFFF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pic>
            <p:nvPicPr>
              <p:cNvPr id="1069" name="Google Shape;1069;p40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>
                <a:off x="1893174" y="1908721"/>
                <a:ext cx="393192" cy="39319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89" name="Google Shape;1089;p40"/>
              <p:cNvPicPr preferRelativeResize="0"/>
              <p:nvPr/>
            </p:nvPicPr>
            <p:blipFill rotWithShape="1">
              <a:blip r:embed="rId10">
                <a:alphaModFix/>
              </a:blip>
              <a:srcRect b="0" l="0" r="0" t="0"/>
              <a:stretch/>
            </p:blipFill>
            <p:spPr>
              <a:xfrm>
                <a:off x="1897186" y="4135628"/>
                <a:ext cx="393192" cy="39319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90" name="Google Shape;1090;p40"/>
              <p:cNvPicPr preferRelativeResize="0"/>
              <p:nvPr/>
            </p:nvPicPr>
            <p:blipFill rotWithShape="1">
              <a:blip r:embed="rId11">
                <a:alphaModFix/>
              </a:blip>
              <a:srcRect b="0" l="0" r="0" t="0"/>
              <a:stretch/>
            </p:blipFill>
            <p:spPr>
              <a:xfrm>
                <a:off x="343164" y="2858811"/>
                <a:ext cx="395160" cy="39516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91" name="Google Shape;1091;p40"/>
              <p:cNvPicPr preferRelativeResize="0"/>
              <p:nvPr/>
            </p:nvPicPr>
            <p:blipFill rotWithShape="1">
              <a:blip r:embed="rId12">
                <a:alphaModFix/>
              </a:blip>
              <a:srcRect b="0" l="0" r="0" t="0"/>
              <a:stretch/>
            </p:blipFill>
            <p:spPr>
              <a:xfrm>
                <a:off x="6863829" y="1626173"/>
                <a:ext cx="393192" cy="393192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092" name="Google Shape;1092;p40"/>
              <p:cNvSpPr txBox="1"/>
              <p:nvPr/>
            </p:nvSpPr>
            <p:spPr>
              <a:xfrm>
                <a:off x="8104650" y="816700"/>
                <a:ext cx="846300" cy="285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-US" sz="1400" u="none" cap="none" strike="noStrike">
                    <a:solidFill>
                      <a:srgbClr val="FFFFFF"/>
                    </a:solidFill>
                    <a:latin typeface="Source Sans Pro SemiBold"/>
                    <a:ea typeface="Source Sans Pro SemiBold"/>
                    <a:cs typeface="Source Sans Pro SemiBold"/>
                    <a:sym typeface="Source Sans Pro SemiBold"/>
                  </a:rPr>
                  <a:t>Analytics</a:t>
                </a:r>
                <a:endParaRPr b="0" i="0" sz="1400" u="none" cap="none" strike="noStrike">
                  <a:solidFill>
                    <a:srgbClr val="FFFFFF"/>
                  </a:solidFill>
                  <a:latin typeface="Source Sans Pro SemiBold"/>
                  <a:ea typeface="Source Sans Pro SemiBold"/>
                  <a:cs typeface="Source Sans Pro SemiBold"/>
                  <a:sym typeface="Source Sans Pro SemiBold"/>
                </a:endParaRPr>
              </a:p>
            </p:txBody>
          </p:sp>
          <p:sp>
            <p:nvSpPr>
              <p:cNvPr id="1093" name="Google Shape;1093;p40"/>
              <p:cNvSpPr txBox="1"/>
              <p:nvPr/>
            </p:nvSpPr>
            <p:spPr>
              <a:xfrm>
                <a:off x="5440515" y="3372846"/>
                <a:ext cx="462615" cy="25778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b="1" i="0" lang="en-US" sz="800" u="none" cap="none" strike="noStrike">
                    <a:solidFill>
                      <a:srgbClr val="FFFFFF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rPr>
                  <a:t>G3 instance</a:t>
                </a:r>
                <a:endParaRPr b="0" i="0" sz="1400" u="none" cap="none" strike="noStrike">
                  <a:solidFill>
                    <a:srgbClr val="FFFFFF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pic>
            <p:nvPicPr>
              <p:cNvPr id="1094" name="Google Shape;1094;p40"/>
              <p:cNvPicPr preferRelativeResize="0"/>
              <p:nvPr/>
            </p:nvPicPr>
            <p:blipFill rotWithShape="1">
              <a:blip r:embed="rId13">
                <a:alphaModFix/>
              </a:blip>
              <a:srcRect b="0" l="0" r="0" t="0"/>
              <a:stretch/>
            </p:blipFill>
            <p:spPr>
              <a:xfrm>
                <a:off x="5235079" y="3398496"/>
                <a:ext cx="210231" cy="21023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95" name="Google Shape;1095;p40"/>
              <p:cNvPicPr preferRelativeResize="0"/>
              <p:nvPr/>
            </p:nvPicPr>
            <p:blipFill rotWithShape="1">
              <a:blip r:embed="rId14">
                <a:alphaModFix/>
              </a:blip>
              <a:srcRect b="0" l="0" r="0" t="0"/>
              <a:stretch/>
            </p:blipFill>
            <p:spPr>
              <a:xfrm>
                <a:off x="337726" y="2293899"/>
                <a:ext cx="393192" cy="39319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96" name="Google Shape;1096;p40"/>
              <p:cNvPicPr preferRelativeResize="0"/>
              <p:nvPr/>
            </p:nvPicPr>
            <p:blipFill rotWithShape="1">
              <a:blip r:embed="rId15">
                <a:alphaModFix/>
              </a:blip>
              <a:srcRect b="0" l="0" r="0" t="0"/>
              <a:stretch/>
            </p:blipFill>
            <p:spPr>
              <a:xfrm>
                <a:off x="4899924" y="2555837"/>
                <a:ext cx="763851" cy="294325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1097" name="Google Shape;1097;p40"/>
              <p:cNvCxnSpPr/>
              <p:nvPr/>
            </p:nvCxnSpPr>
            <p:spPr>
              <a:xfrm flipH="1">
                <a:off x="4618150" y="5533975"/>
                <a:ext cx="1875" cy="354502"/>
              </a:xfrm>
              <a:prstGeom prst="straightConnector1">
                <a:avLst/>
              </a:prstGeom>
              <a:noFill/>
              <a:ln cap="flat" cmpd="sng" w="12700">
                <a:solidFill>
                  <a:srgbClr val="FFFFFF"/>
                </a:solidFill>
                <a:prstDash val="lgDash"/>
                <a:round/>
                <a:headEnd len="med" w="med" type="triangle"/>
                <a:tailEnd len="med" w="med" type="triangle"/>
              </a:ln>
              <a:effectLst>
                <a:outerShdw blurRad="40000" rotWithShape="0" dir="5400000" dist="20000">
                  <a:srgbClr val="000000">
                    <a:alpha val="36862"/>
                  </a:srgbClr>
                </a:outerShdw>
              </a:effectLst>
            </p:spPr>
          </p:cxnSp>
          <p:sp>
            <p:nvSpPr>
              <p:cNvPr id="1098" name="Google Shape;1098;p40"/>
              <p:cNvSpPr txBox="1"/>
              <p:nvPr/>
            </p:nvSpPr>
            <p:spPr>
              <a:xfrm>
                <a:off x="2995072" y="5192258"/>
                <a:ext cx="1087200" cy="215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b="1" i="0" lang="en-US" sz="800" u="none" cap="none" strike="noStrike">
                    <a:solidFill>
                      <a:srgbClr val="FFFFFF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rPr>
                  <a:t>Amazon S3 Glacier</a:t>
                </a:r>
                <a:endParaRPr b="0" i="0" sz="1400" u="none" cap="none" strike="noStrike">
                  <a:solidFill>
                    <a:srgbClr val="FFFFFF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pic>
            <p:nvPicPr>
              <p:cNvPr id="1099" name="Google Shape;1099;p40"/>
              <p:cNvPicPr preferRelativeResize="0"/>
              <p:nvPr/>
            </p:nvPicPr>
            <p:blipFill rotWithShape="1">
              <a:blip r:embed="rId16">
                <a:alphaModFix/>
              </a:blip>
              <a:srcRect b="0" l="0" r="0" t="0"/>
              <a:stretch/>
            </p:blipFill>
            <p:spPr>
              <a:xfrm>
                <a:off x="3309690" y="4755220"/>
                <a:ext cx="393192" cy="39319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100" name="Google Shape;1100;p40"/>
              <p:cNvPicPr preferRelativeResize="0"/>
              <p:nvPr/>
            </p:nvPicPr>
            <p:blipFill rotWithShape="1">
              <a:blip r:embed="rId10">
                <a:alphaModFix/>
              </a:blip>
              <a:srcRect b="0" l="0" r="0" t="0"/>
              <a:stretch/>
            </p:blipFill>
            <p:spPr>
              <a:xfrm>
                <a:off x="4424686" y="4755132"/>
                <a:ext cx="393192" cy="393192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101" name="Google Shape;1101;p40"/>
              <p:cNvSpPr txBox="1"/>
              <p:nvPr/>
            </p:nvSpPr>
            <p:spPr>
              <a:xfrm>
                <a:off x="4250098" y="5230562"/>
                <a:ext cx="731400" cy="15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b="1" i="0" lang="en-US" sz="800" u="none" cap="none" strike="noStrike">
                    <a:solidFill>
                      <a:srgbClr val="FFFFFF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rPr>
                  <a:t>Amazon S3</a:t>
                </a:r>
                <a:endParaRPr b="0" i="0" sz="1400" u="none" cap="none" strike="noStrike">
                  <a:solidFill>
                    <a:srgbClr val="FFFFFF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grpSp>
            <p:nvGrpSpPr>
              <p:cNvPr id="1102" name="Google Shape;1102;p40"/>
              <p:cNvGrpSpPr/>
              <p:nvPr/>
            </p:nvGrpSpPr>
            <p:grpSpPr>
              <a:xfrm>
                <a:off x="5631492" y="2331047"/>
                <a:ext cx="329100" cy="329100"/>
                <a:chOff x="5483842" y="2133754"/>
                <a:chExt cx="329100" cy="329100"/>
              </a:xfrm>
            </p:grpSpPr>
            <p:sp>
              <p:nvSpPr>
                <p:cNvPr id="1103" name="Google Shape;1103;p40"/>
                <p:cNvSpPr/>
                <p:nvPr/>
              </p:nvSpPr>
              <p:spPr>
                <a:xfrm>
                  <a:off x="5483842" y="2133754"/>
                  <a:ext cx="329100" cy="329100"/>
                </a:xfrm>
                <a:prstGeom prst="ellipse">
                  <a:avLst/>
                </a:prstGeom>
                <a:solidFill>
                  <a:srgbClr val="F8F8F8"/>
                </a:solidFill>
                <a:ln cap="flat" cmpd="sng" w="19050">
                  <a:solidFill>
                    <a:srgbClr val="BFBFB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900"/>
                    <a:buFont typeface="Quattrocento Sans"/>
                    <a:buNone/>
                  </a:pPr>
                  <a:r>
                    <a:t/>
                  </a:r>
                  <a:endParaRPr b="0" i="0" sz="900" u="none" cap="none" strike="noStrike">
                    <a:solidFill>
                      <a:srgbClr val="505050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  <p:pic>
              <p:nvPicPr>
                <p:cNvPr id="1104" name="Google Shape;1104;p40"/>
                <p:cNvPicPr preferRelativeResize="0"/>
                <p:nvPr/>
              </p:nvPicPr>
              <p:blipFill rotWithShape="1">
                <a:blip r:embed="rId17">
                  <a:alphaModFix/>
                </a:blip>
                <a:srcRect b="1689" l="0" r="0" t="-1689"/>
                <a:stretch/>
              </p:blipFill>
              <p:spPr>
                <a:xfrm>
                  <a:off x="5509514" y="2134922"/>
                  <a:ext cx="281695" cy="28169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cxnSp>
            <p:nvCxnSpPr>
              <p:cNvPr id="1105" name="Google Shape;1105;p40"/>
              <p:cNvCxnSpPr>
                <a:stCxn id="1099" idx="3"/>
                <a:endCxn id="1100" idx="1"/>
              </p:cNvCxnSpPr>
              <p:nvPr/>
            </p:nvCxnSpPr>
            <p:spPr>
              <a:xfrm>
                <a:off x="3702882" y="4951816"/>
                <a:ext cx="721800" cy="0"/>
              </a:xfrm>
              <a:prstGeom prst="straightConnector1">
                <a:avLst/>
              </a:prstGeom>
              <a:noFill/>
              <a:ln cap="flat" cmpd="sng" w="12700">
                <a:solidFill>
                  <a:srgbClr val="FFFFFF"/>
                </a:solidFill>
                <a:prstDash val="lgDash"/>
                <a:round/>
                <a:headEnd len="med" w="med" type="triangle"/>
                <a:tailEnd len="med" w="med" type="triangle"/>
              </a:ln>
              <a:effectLst>
                <a:outerShdw blurRad="40000" rotWithShape="0" dir="5400000" dist="20000">
                  <a:srgbClr val="000000">
                    <a:alpha val="37647"/>
                  </a:srgbClr>
                </a:outerShdw>
              </a:effectLst>
            </p:spPr>
          </p:cxnSp>
          <p:cxnSp>
            <p:nvCxnSpPr>
              <p:cNvPr id="1106" name="Google Shape;1106;p40"/>
              <p:cNvCxnSpPr>
                <a:stCxn id="1081" idx="2"/>
                <a:endCxn id="1099" idx="1"/>
              </p:cNvCxnSpPr>
              <p:nvPr/>
            </p:nvCxnSpPr>
            <p:spPr>
              <a:xfrm flipH="1" rot="-5400000">
                <a:off x="2623894" y="4266091"/>
                <a:ext cx="188100" cy="1183500"/>
              </a:xfrm>
              <a:prstGeom prst="bentConnector2">
                <a:avLst/>
              </a:prstGeom>
              <a:noFill/>
              <a:ln cap="flat" cmpd="sng" w="12700">
                <a:solidFill>
                  <a:srgbClr val="FFFFFF"/>
                </a:solidFill>
                <a:prstDash val="lgDash"/>
                <a:round/>
                <a:headEnd len="med" w="med" type="triangle"/>
                <a:tailEnd len="med" w="med" type="triangle"/>
              </a:ln>
              <a:effectLst>
                <a:outerShdw blurRad="40000" rotWithShape="0" dir="5400000" dist="20000">
                  <a:srgbClr val="000000">
                    <a:alpha val="37647"/>
                  </a:srgbClr>
                </a:outerShdw>
              </a:effectLst>
            </p:spPr>
          </p:cxnSp>
          <p:cxnSp>
            <p:nvCxnSpPr>
              <p:cNvPr id="1107" name="Google Shape;1107;p40"/>
              <p:cNvCxnSpPr>
                <a:stCxn id="1058" idx="0"/>
              </p:cNvCxnSpPr>
              <p:nvPr/>
            </p:nvCxnSpPr>
            <p:spPr>
              <a:xfrm rot="-5400000">
                <a:off x="5408350" y="1041143"/>
                <a:ext cx="582600" cy="2163000"/>
              </a:xfrm>
              <a:prstGeom prst="bentConnector2">
                <a:avLst/>
              </a:prstGeom>
              <a:noFill/>
              <a:ln cap="flat" cmpd="sng" w="12700">
                <a:solidFill>
                  <a:srgbClr val="FF0000"/>
                </a:solidFill>
                <a:prstDash val="lgDash"/>
                <a:round/>
                <a:headEnd len="sm" w="sm" type="none"/>
                <a:tailEnd len="med" w="med" type="triangle"/>
              </a:ln>
              <a:effectLst>
                <a:outerShdw blurRad="40000" rotWithShape="0" dir="5400000" dist="20000">
                  <a:srgbClr val="000000">
                    <a:alpha val="37647"/>
                  </a:srgbClr>
                </a:outerShdw>
              </a:effectLst>
            </p:spPr>
          </p:cxnSp>
          <p:cxnSp>
            <p:nvCxnSpPr>
              <p:cNvPr id="1108" name="Google Shape;1108;p40"/>
              <p:cNvCxnSpPr/>
              <p:nvPr/>
            </p:nvCxnSpPr>
            <p:spPr>
              <a:xfrm>
                <a:off x="832374" y="4392258"/>
                <a:ext cx="1060800" cy="0"/>
              </a:xfrm>
              <a:prstGeom prst="straightConnector1">
                <a:avLst/>
              </a:prstGeom>
              <a:noFill/>
              <a:ln cap="flat" cmpd="sng" w="12700">
                <a:solidFill>
                  <a:srgbClr val="FFFFFF"/>
                </a:solidFill>
                <a:prstDash val="lgDash"/>
                <a:round/>
                <a:headEnd len="sm" w="sm" type="none"/>
                <a:tailEnd len="med" w="med" type="triangle"/>
              </a:ln>
              <a:effectLst>
                <a:outerShdw blurRad="40000" rotWithShape="0" dir="5400000" dist="20000">
                  <a:srgbClr val="000000">
                    <a:alpha val="37647"/>
                  </a:srgbClr>
                </a:outerShdw>
              </a:effectLst>
            </p:spPr>
          </p:cxnSp>
          <p:cxnSp>
            <p:nvCxnSpPr>
              <p:cNvPr id="1109" name="Google Shape;1109;p40"/>
              <p:cNvCxnSpPr/>
              <p:nvPr/>
            </p:nvCxnSpPr>
            <p:spPr>
              <a:xfrm flipH="1" rot="10800000">
                <a:off x="2355161" y="3224915"/>
                <a:ext cx="1004400" cy="1139700"/>
              </a:xfrm>
              <a:prstGeom prst="bentConnector3">
                <a:avLst>
                  <a:gd fmla="val 39338" name="adj1"/>
                </a:avLst>
              </a:prstGeom>
              <a:noFill/>
              <a:ln cap="flat" cmpd="sng" w="12700">
                <a:solidFill>
                  <a:srgbClr val="FFFFFF"/>
                </a:solidFill>
                <a:prstDash val="lgDash"/>
                <a:round/>
                <a:headEnd len="sm" w="sm" type="none"/>
                <a:tailEnd len="med" w="med" type="triangle"/>
              </a:ln>
              <a:effectLst>
                <a:outerShdw blurRad="40000" rotWithShape="0" dir="5400000" dist="20000">
                  <a:srgbClr val="000000">
                    <a:alpha val="37647"/>
                  </a:srgbClr>
                </a:outerShdw>
              </a:effectLst>
            </p:spPr>
          </p:cxnSp>
          <p:cxnSp>
            <p:nvCxnSpPr>
              <p:cNvPr id="1110" name="Google Shape;1110;p40"/>
              <p:cNvCxnSpPr>
                <a:stCxn id="1100" idx="0"/>
                <a:endCxn id="1058" idx="2"/>
              </p:cNvCxnSpPr>
              <p:nvPr/>
            </p:nvCxnSpPr>
            <p:spPr>
              <a:xfrm rot="10800000">
                <a:off x="4618282" y="4035732"/>
                <a:ext cx="3000" cy="719400"/>
              </a:xfrm>
              <a:prstGeom prst="straightConnector1">
                <a:avLst/>
              </a:prstGeom>
              <a:noFill/>
              <a:ln cap="flat" cmpd="sng" w="12700">
                <a:solidFill>
                  <a:srgbClr val="FF0000"/>
                </a:solidFill>
                <a:prstDash val="lgDash"/>
                <a:round/>
                <a:headEnd len="med" w="med" type="triangle"/>
                <a:tailEnd len="med" w="med" type="triangle"/>
              </a:ln>
              <a:effectLst>
                <a:outerShdw blurRad="40000" rotWithShape="0" dir="5400000" dist="20000">
                  <a:srgbClr val="000000">
                    <a:alpha val="36862"/>
                  </a:srgbClr>
                </a:outerShdw>
              </a:effectLst>
            </p:spPr>
          </p:cxnSp>
          <p:grpSp>
            <p:nvGrpSpPr>
              <p:cNvPr id="1111" name="Google Shape;1111;p40"/>
              <p:cNvGrpSpPr/>
              <p:nvPr/>
            </p:nvGrpSpPr>
            <p:grpSpPr>
              <a:xfrm>
                <a:off x="7044569" y="2754235"/>
                <a:ext cx="775819" cy="787002"/>
                <a:chOff x="7044569" y="2684563"/>
                <a:chExt cx="775819" cy="787002"/>
              </a:xfrm>
            </p:grpSpPr>
            <p:sp>
              <p:nvSpPr>
                <p:cNvPr id="1112" name="Google Shape;1112;p40"/>
                <p:cNvSpPr txBox="1"/>
                <p:nvPr/>
              </p:nvSpPr>
              <p:spPr>
                <a:xfrm>
                  <a:off x="7044569" y="3133011"/>
                  <a:ext cx="775819" cy="33855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0" i="0" lang="en-US" sz="800" u="none" cap="none" strike="noStrike">
                      <a:solidFill>
                        <a:schemeClr val="lt1"/>
                      </a:solidFill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Amazon</a:t>
                  </a:r>
                  <a:endParaRPr/>
                </a:p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0" i="0" lang="en-US" sz="800" u="none" cap="none" strike="noStrike">
                      <a:solidFill>
                        <a:schemeClr val="lt1"/>
                      </a:solidFill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DynamoDB</a:t>
                  </a:r>
                  <a:endParaRPr b="0" i="0" sz="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pic>
              <p:nvPicPr>
                <p:cNvPr id="1113" name="Google Shape;1113;p40"/>
                <p:cNvPicPr preferRelativeResize="0"/>
                <p:nvPr/>
              </p:nvPicPr>
              <p:blipFill rotWithShape="1">
                <a:blip r:embed="rId18">
                  <a:alphaModFix/>
                </a:blip>
                <a:srcRect b="0" l="0" r="0" t="0"/>
                <a:stretch/>
              </p:blipFill>
              <p:spPr>
                <a:xfrm>
                  <a:off x="7199465" y="2684563"/>
                  <a:ext cx="393192" cy="393192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sp>
            <p:nvSpPr>
              <p:cNvPr id="1114" name="Google Shape;1114;p40"/>
              <p:cNvSpPr/>
              <p:nvPr/>
            </p:nvSpPr>
            <p:spPr>
              <a:xfrm>
                <a:off x="6489250" y="2488412"/>
                <a:ext cx="1247631" cy="106226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509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5" name="Google Shape;1115;p40"/>
              <p:cNvSpPr txBox="1"/>
              <p:nvPr/>
            </p:nvSpPr>
            <p:spPr>
              <a:xfrm>
                <a:off x="6659481" y="2458365"/>
                <a:ext cx="897600" cy="215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b="1" i="0" lang="en-US" sz="800" u="none" cap="none" strike="noStrike">
                    <a:solidFill>
                      <a:srgbClr val="FFFFFF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rPr>
                  <a:t>Operational Databases</a:t>
                </a:r>
                <a:endParaRPr b="1" i="0" sz="800" u="none" cap="none" strike="noStrike">
                  <a:solidFill>
                    <a:srgbClr val="FFFFFF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cxnSp>
            <p:nvCxnSpPr>
              <p:cNvPr id="1116" name="Google Shape;1116;p40"/>
              <p:cNvCxnSpPr>
                <a:endCxn id="1074" idx="2"/>
              </p:cNvCxnSpPr>
              <p:nvPr/>
            </p:nvCxnSpPr>
            <p:spPr>
              <a:xfrm flipH="1" rot="10800000">
                <a:off x="7753565" y="2694891"/>
                <a:ext cx="831900" cy="320700"/>
              </a:xfrm>
              <a:prstGeom prst="bentConnector2">
                <a:avLst/>
              </a:prstGeom>
              <a:noFill/>
              <a:ln cap="flat" cmpd="sng" w="12700">
                <a:solidFill>
                  <a:srgbClr val="FFFFFF"/>
                </a:solidFill>
                <a:prstDash val="lgDash"/>
                <a:round/>
                <a:headEnd len="sm" w="sm" type="none"/>
                <a:tailEnd len="med" w="med" type="triangle"/>
              </a:ln>
              <a:effectLst>
                <a:outerShdw blurRad="40000" rotWithShape="0" dir="5400000" dist="20000">
                  <a:srgbClr val="000000">
                    <a:alpha val="37647"/>
                  </a:srgbClr>
                </a:outerShdw>
              </a:effectLst>
            </p:spPr>
          </p:cxnSp>
          <p:cxnSp>
            <p:nvCxnSpPr>
              <p:cNvPr id="1117" name="Google Shape;1117;p40"/>
              <p:cNvCxnSpPr/>
              <p:nvPr/>
            </p:nvCxnSpPr>
            <p:spPr>
              <a:xfrm>
                <a:off x="7326385" y="1824399"/>
                <a:ext cx="1258873" cy="230837"/>
              </a:xfrm>
              <a:prstGeom prst="bentConnector3">
                <a:avLst>
                  <a:gd fmla="val 99455" name="adj1"/>
                </a:avLst>
              </a:prstGeom>
              <a:noFill/>
              <a:ln cap="flat" cmpd="sng" w="12700">
                <a:solidFill>
                  <a:srgbClr val="FFFFFF"/>
                </a:solidFill>
                <a:prstDash val="lgDash"/>
                <a:round/>
                <a:headEnd len="sm" w="sm" type="none"/>
                <a:tailEnd len="med" w="med" type="triangle"/>
              </a:ln>
              <a:effectLst>
                <a:outerShdw blurRad="40000" rotWithShape="0" dir="5400000" dist="20000">
                  <a:srgbClr val="000000">
                    <a:alpha val="37647"/>
                  </a:srgbClr>
                </a:outerShdw>
              </a:effectLst>
            </p:spPr>
          </p:cxnSp>
          <p:pic>
            <p:nvPicPr>
              <p:cNvPr descr="https://lh5.googleusercontent.com/g9w2SRI7WX50TjhYgJ4qj8q5EknMUkXoZpBzMrC4Qfn2PKKygKCzsfbQ4NEF6iKWq2Ux_F-F285WNh27BpLaB89m0oAhtcqMn0mi_gFb4n3lHPDDr9ox1YBlu57vhqgaDiS-O14kev4" id="1118" name="Google Shape;1118;p40"/>
              <p:cNvPicPr preferRelativeResize="0"/>
              <p:nvPr/>
            </p:nvPicPr>
            <p:blipFill rotWithShape="1">
              <a:blip r:embed="rId19">
                <a:alphaModFix/>
              </a:blip>
              <a:srcRect b="0" l="0" r="0" t="0"/>
              <a:stretch/>
            </p:blipFill>
            <p:spPr>
              <a:xfrm>
                <a:off x="3508169" y="2547757"/>
                <a:ext cx="547535" cy="425982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1119" name="Google Shape;1119;p40"/>
              <p:cNvCxnSpPr/>
              <p:nvPr/>
            </p:nvCxnSpPr>
            <p:spPr>
              <a:xfrm>
                <a:off x="7750120" y="3143721"/>
                <a:ext cx="828622" cy="360861"/>
              </a:xfrm>
              <a:prstGeom prst="bentConnector2">
                <a:avLst/>
              </a:prstGeom>
              <a:noFill/>
              <a:ln cap="flat" cmpd="sng" w="12700">
                <a:solidFill>
                  <a:srgbClr val="FFFFFF"/>
                </a:solidFill>
                <a:prstDash val="lgDash"/>
                <a:round/>
                <a:headEnd len="sm" w="sm" type="none"/>
                <a:tailEnd len="med" w="med" type="triangle"/>
              </a:ln>
              <a:effectLst>
                <a:outerShdw blurRad="40000" rotWithShape="0" dir="5400000" dist="20000">
                  <a:srgbClr val="000000">
                    <a:alpha val="37647"/>
                  </a:srgbClr>
                </a:outerShdw>
              </a:effectLst>
            </p:spPr>
          </p:cxnSp>
          <p:sp>
            <p:nvSpPr>
              <p:cNvPr id="1120" name="Google Shape;1120;p40"/>
              <p:cNvSpPr txBox="1"/>
              <p:nvPr/>
            </p:nvSpPr>
            <p:spPr>
              <a:xfrm>
                <a:off x="-72884" y="1932975"/>
                <a:ext cx="1204768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800" u="none" cap="none" strike="noStrike">
                    <a:solidFill>
                      <a:schemeClr val="lt1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rPr>
                  <a:t>AWS 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800" u="none" cap="none" strike="noStrike">
                    <a:solidFill>
                      <a:schemeClr val="lt1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rPr>
                  <a:t>IoT Events </a:t>
                </a:r>
                <a:endParaRPr/>
              </a:p>
            </p:txBody>
          </p:sp>
          <p:pic>
            <p:nvPicPr>
              <p:cNvPr id="1121" name="Google Shape;1121;p40"/>
              <p:cNvPicPr preferRelativeResize="0"/>
              <p:nvPr/>
            </p:nvPicPr>
            <p:blipFill rotWithShape="1">
              <a:blip r:embed="rId20">
                <a:alphaModFix/>
              </a:blip>
              <a:srcRect b="0" l="0" r="0" t="0"/>
              <a:stretch/>
            </p:blipFill>
            <p:spPr>
              <a:xfrm>
                <a:off x="345132" y="1531622"/>
                <a:ext cx="393192" cy="39319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122" name="Google Shape;1122;p40"/>
              <p:cNvPicPr preferRelativeResize="0"/>
              <p:nvPr/>
            </p:nvPicPr>
            <p:blipFill rotWithShape="1">
              <a:blip r:embed="rId21">
                <a:alphaModFix/>
              </a:blip>
              <a:srcRect b="0" l="0" r="0" t="0"/>
              <a:stretch/>
            </p:blipFill>
            <p:spPr>
              <a:xfrm>
                <a:off x="1147627" y="1229564"/>
                <a:ext cx="393192" cy="39319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123" name="Google Shape;1123;p40"/>
            <p:cNvPicPr preferRelativeResize="0"/>
            <p:nvPr/>
          </p:nvPicPr>
          <p:blipFill rotWithShape="1">
            <a:blip r:embed="rId22">
              <a:alphaModFix/>
            </a:blip>
            <a:srcRect b="0" l="0" r="0" t="0"/>
            <a:stretch/>
          </p:blipFill>
          <p:spPr>
            <a:xfrm>
              <a:off x="8381435" y="4746768"/>
              <a:ext cx="393192" cy="39319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24" name="Google Shape;1124;p40"/>
            <p:cNvSpPr txBox="1"/>
            <p:nvPr/>
          </p:nvSpPr>
          <p:spPr>
            <a:xfrm>
              <a:off x="8331481" y="5203916"/>
              <a:ext cx="506400" cy="15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1" i="0" lang="en-US" sz="800" u="none" cap="none" strike="noStrike">
                  <a:solidFill>
                    <a:srgbClr val="FFFFFF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Amazon</a:t>
              </a:r>
              <a:endParaRPr b="1" i="0" sz="8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1" i="0" lang="en-US" sz="800" u="none" cap="none" strike="noStrike">
                  <a:solidFill>
                    <a:srgbClr val="FFFFFF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Athena</a:t>
              </a:r>
              <a:endParaRPr b="1" i="0" sz="8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125" name="Google Shape;1125;p40"/>
            <p:cNvSpPr txBox="1"/>
            <p:nvPr/>
          </p:nvSpPr>
          <p:spPr>
            <a:xfrm>
              <a:off x="4934916" y="5190754"/>
              <a:ext cx="627335" cy="21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1" i="0" lang="en-US" sz="800" u="none" cap="none" strike="noStrike">
                  <a:solidFill>
                    <a:srgbClr val="FFFFFF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AWS Glue</a:t>
              </a:r>
              <a:endParaRPr b="1" i="0" sz="8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pic>
          <p:nvPicPr>
            <p:cNvPr id="1126" name="Google Shape;1126;p40"/>
            <p:cNvPicPr preferRelativeResize="0"/>
            <p:nvPr/>
          </p:nvPicPr>
          <p:blipFill rotWithShape="1">
            <a:blip r:embed="rId23">
              <a:alphaModFix/>
            </a:blip>
            <a:srcRect b="0" l="0" r="0" t="0"/>
            <a:stretch/>
          </p:blipFill>
          <p:spPr>
            <a:xfrm>
              <a:off x="5040908" y="4758958"/>
              <a:ext cx="393192" cy="3911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ttps://lh6.googleusercontent.com/0lIpsavHl_ILJaMW3YiECqPMHGlNzTVWzD6m-oqSVh19A2czf_GFVdLHGzxHVNTvZXaupQeAq0OxppW7fH2bMMzn9XLQPHTUJ1AlMz5P_j447N9XBTMy64MYIS4KBk7NLskySJu4z9M" id="1127" name="Google Shape;1127;p40"/>
            <p:cNvPicPr preferRelativeResize="0"/>
            <p:nvPr/>
          </p:nvPicPr>
          <p:blipFill rotWithShape="1">
            <a:blip r:embed="rId24">
              <a:alphaModFix/>
            </a:blip>
            <a:srcRect b="0" l="0" r="0" t="0"/>
            <a:stretch/>
          </p:blipFill>
          <p:spPr>
            <a:xfrm>
              <a:off x="8323198" y="3466653"/>
              <a:ext cx="506512" cy="506512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128" name="Google Shape;1128;p40"/>
            <p:cNvCxnSpPr/>
            <p:nvPr/>
          </p:nvCxnSpPr>
          <p:spPr>
            <a:xfrm rot="10800000">
              <a:off x="5226280" y="4042363"/>
              <a:ext cx="3132" cy="719389"/>
            </a:xfrm>
            <a:prstGeom prst="straightConnector1">
              <a:avLst/>
            </a:prstGeom>
            <a:noFill/>
            <a:ln cap="flat" cmpd="sng" w="12700">
              <a:solidFill>
                <a:srgbClr val="FF0000"/>
              </a:solidFill>
              <a:prstDash val="lgDash"/>
              <a:round/>
              <a:headEnd len="med" w="med" type="triangle"/>
              <a:tailEnd len="sm" w="sm" type="none"/>
            </a:ln>
            <a:effectLst>
              <a:outerShdw blurRad="40000" rotWithShape="0" dir="5400000" dist="20000">
                <a:srgbClr val="000000">
                  <a:alpha val="36862"/>
                </a:srgbClr>
              </a:outerShdw>
            </a:effectLst>
          </p:spPr>
        </p:cxnSp>
        <p:cxnSp>
          <p:nvCxnSpPr>
            <p:cNvPr id="1129" name="Google Shape;1129;p40"/>
            <p:cNvCxnSpPr>
              <a:stCxn id="1126" idx="3"/>
              <a:endCxn id="1123" idx="1"/>
            </p:cNvCxnSpPr>
            <p:nvPr/>
          </p:nvCxnSpPr>
          <p:spPr>
            <a:xfrm flipH="1" rot="10800000">
              <a:off x="5434100" y="4943438"/>
              <a:ext cx="2947200" cy="11100"/>
            </a:xfrm>
            <a:prstGeom prst="straightConnector1">
              <a:avLst/>
            </a:prstGeom>
            <a:noFill/>
            <a:ln cap="flat" cmpd="sng" w="12700">
              <a:solidFill>
                <a:srgbClr val="FFFFFF"/>
              </a:solidFill>
              <a:prstDash val="lgDash"/>
              <a:round/>
              <a:headEnd len="sm" w="sm" type="none"/>
              <a:tailEnd len="med" w="med" type="triangl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1130" name="Google Shape;1130;p40"/>
            <p:cNvCxnSpPr/>
            <p:nvPr/>
          </p:nvCxnSpPr>
          <p:spPr>
            <a:xfrm>
              <a:off x="8636761" y="4142759"/>
              <a:ext cx="54" cy="612373"/>
            </a:xfrm>
            <a:prstGeom prst="straightConnector1">
              <a:avLst/>
            </a:prstGeom>
            <a:noFill/>
            <a:ln cap="flat" cmpd="sng" w="12700">
              <a:solidFill>
                <a:srgbClr val="FFFFFF"/>
              </a:solidFill>
              <a:prstDash val="lgDash"/>
              <a:round/>
              <a:headEnd len="med" w="med" type="triangle"/>
              <a:tailEnd len="sm" w="sm" type="none"/>
            </a:ln>
            <a:effectLst>
              <a:outerShdw blurRad="40000" rotWithShape="0" dir="5400000" dist="20000">
                <a:srgbClr val="000000">
                  <a:alpha val="36862"/>
                </a:srgbClr>
              </a:outerShdw>
            </a:effectLst>
          </p:spPr>
        </p:cxnSp>
        <p:grpSp>
          <p:nvGrpSpPr>
            <p:cNvPr id="1131" name="Google Shape;1131;p40"/>
            <p:cNvGrpSpPr/>
            <p:nvPr/>
          </p:nvGrpSpPr>
          <p:grpSpPr>
            <a:xfrm>
              <a:off x="1575194" y="5934385"/>
              <a:ext cx="6092170" cy="597325"/>
              <a:chOff x="1768195" y="5904612"/>
              <a:chExt cx="6092170" cy="597325"/>
            </a:xfrm>
          </p:grpSpPr>
          <p:sp>
            <p:nvSpPr>
              <p:cNvPr id="1132" name="Google Shape;1132;p40"/>
              <p:cNvSpPr/>
              <p:nvPr/>
            </p:nvSpPr>
            <p:spPr>
              <a:xfrm>
                <a:off x="1768195" y="5904612"/>
                <a:ext cx="6092170" cy="58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50" spcFirstLastPara="1" rIns="68550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133" name="Google Shape;1133;p40"/>
              <p:cNvGrpSpPr/>
              <p:nvPr/>
            </p:nvGrpSpPr>
            <p:grpSpPr>
              <a:xfrm>
                <a:off x="2756495" y="5964071"/>
                <a:ext cx="506400" cy="447858"/>
                <a:chOff x="2756495" y="5964071"/>
                <a:chExt cx="506400" cy="447858"/>
              </a:xfrm>
            </p:grpSpPr>
            <p:sp>
              <p:nvSpPr>
                <p:cNvPr id="1134" name="Google Shape;1134;p40"/>
                <p:cNvSpPr txBox="1"/>
                <p:nvPr/>
              </p:nvSpPr>
              <p:spPr>
                <a:xfrm>
                  <a:off x="2756495" y="6250529"/>
                  <a:ext cx="506400" cy="161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34275" lIns="68550" spcFirstLastPara="1" rIns="68550" wrap="square" tIns="3427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600"/>
                    <a:buFont typeface="Arial"/>
                    <a:buNone/>
                  </a:pPr>
                  <a:r>
                    <a:rPr b="0" i="0" lang="en-US" sz="600" u="none" cap="none" strike="noStrike">
                      <a:solidFill>
                        <a:srgbClr val="FFFFFF"/>
                      </a:solidFill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AWS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600"/>
                    <a:buFont typeface="Arial"/>
                    <a:buNone/>
                  </a:pPr>
                  <a:r>
                    <a:rPr b="0" i="0" lang="en-US" sz="600" u="none" cap="none" strike="noStrike">
                      <a:solidFill>
                        <a:srgbClr val="FFFFFF"/>
                      </a:solidFill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CloudTrail</a:t>
                  </a:r>
                  <a:endParaRPr b="0" i="0" sz="600" u="none" cap="none" strike="noStrike">
                    <a:solidFill>
                      <a:srgbClr val="FFFFFF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endParaRPr>
                </a:p>
              </p:txBody>
            </p:sp>
            <p:pic>
              <p:nvPicPr>
                <p:cNvPr id="1135" name="Google Shape;1135;p40"/>
                <p:cNvPicPr preferRelativeResize="0"/>
                <p:nvPr/>
              </p:nvPicPr>
              <p:blipFill rotWithShape="1">
                <a:blip r:embed="rId25">
                  <a:alphaModFix/>
                </a:blip>
                <a:srcRect b="0" l="0" r="0" t="0"/>
                <a:stretch/>
              </p:blipFill>
              <p:spPr>
                <a:xfrm>
                  <a:off x="2856881" y="5964071"/>
                  <a:ext cx="294894" cy="294894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1136" name="Google Shape;1136;p40"/>
              <p:cNvGrpSpPr/>
              <p:nvPr/>
            </p:nvGrpSpPr>
            <p:grpSpPr>
              <a:xfrm>
                <a:off x="3129675" y="5964070"/>
                <a:ext cx="596400" cy="448234"/>
                <a:chOff x="3129675" y="5964070"/>
                <a:chExt cx="596400" cy="448234"/>
              </a:xfrm>
            </p:grpSpPr>
            <p:sp>
              <p:nvSpPr>
                <p:cNvPr id="1137" name="Google Shape;1137;p40"/>
                <p:cNvSpPr txBox="1"/>
                <p:nvPr/>
              </p:nvSpPr>
              <p:spPr>
                <a:xfrm>
                  <a:off x="3129675" y="6250304"/>
                  <a:ext cx="596400" cy="162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34275" lIns="68550" spcFirstLastPara="1" rIns="68550" wrap="square" tIns="3427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600"/>
                    <a:buFont typeface="Arial"/>
                    <a:buNone/>
                  </a:pPr>
                  <a:r>
                    <a:rPr b="0" i="0" lang="en-US" sz="600" u="none" cap="none" strike="noStrike">
                      <a:solidFill>
                        <a:srgbClr val="FFFFFF"/>
                      </a:solidFill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Amazon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600"/>
                    <a:buFont typeface="Arial"/>
                    <a:buNone/>
                  </a:pPr>
                  <a:r>
                    <a:rPr b="0" i="0" lang="en-US" sz="600" u="none" cap="none" strike="noStrike">
                      <a:solidFill>
                        <a:srgbClr val="FFFFFF"/>
                      </a:solidFill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CloudWatch</a:t>
                  </a:r>
                  <a:endParaRPr b="0" i="0" sz="1050" u="none" cap="none" strike="noStrike">
                    <a:solidFill>
                      <a:srgbClr val="FFFFFF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endParaRPr>
                </a:p>
              </p:txBody>
            </p:sp>
            <p:pic>
              <p:nvPicPr>
                <p:cNvPr id="1138" name="Google Shape;1138;p40"/>
                <p:cNvPicPr preferRelativeResize="0"/>
                <p:nvPr/>
              </p:nvPicPr>
              <p:blipFill rotWithShape="1">
                <a:blip r:embed="rId26">
                  <a:alphaModFix/>
                </a:blip>
                <a:srcRect b="0" l="0" r="0" t="0"/>
                <a:stretch/>
              </p:blipFill>
              <p:spPr>
                <a:xfrm>
                  <a:off x="3285607" y="5964070"/>
                  <a:ext cx="294894" cy="294894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1139" name="Google Shape;1139;p40"/>
              <p:cNvGrpSpPr/>
              <p:nvPr/>
            </p:nvGrpSpPr>
            <p:grpSpPr>
              <a:xfrm>
                <a:off x="3643237" y="5960022"/>
                <a:ext cx="447600" cy="451907"/>
                <a:chOff x="3643237" y="5960022"/>
                <a:chExt cx="447600" cy="451907"/>
              </a:xfrm>
            </p:grpSpPr>
            <p:sp>
              <p:nvSpPr>
                <p:cNvPr id="1140" name="Google Shape;1140;p40"/>
                <p:cNvSpPr txBox="1"/>
                <p:nvPr/>
              </p:nvSpPr>
              <p:spPr>
                <a:xfrm>
                  <a:off x="3643237" y="6250529"/>
                  <a:ext cx="447600" cy="161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34275" lIns="68550" spcFirstLastPara="1" rIns="68550" wrap="square" tIns="3427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600"/>
                    <a:buFont typeface="Arial"/>
                    <a:buNone/>
                  </a:pPr>
                  <a:r>
                    <a:rPr b="0" i="0" lang="en-US" sz="600" u="none" cap="none" strike="noStrike">
                      <a:solidFill>
                        <a:srgbClr val="FFFFFF"/>
                      </a:solidFill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AWS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600"/>
                    <a:buFont typeface="Arial"/>
                    <a:buNone/>
                  </a:pPr>
                  <a:r>
                    <a:rPr b="0" i="0" lang="en-US" sz="600" u="none" cap="none" strike="noStrike">
                      <a:solidFill>
                        <a:srgbClr val="FFFFFF"/>
                      </a:solidFill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Config</a:t>
                  </a:r>
                  <a:endParaRPr b="0" i="0" sz="1050" u="none" cap="none" strike="noStrike">
                    <a:solidFill>
                      <a:srgbClr val="FFFFFF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endParaRPr>
                </a:p>
              </p:txBody>
            </p:sp>
            <p:pic>
              <p:nvPicPr>
                <p:cNvPr id="1141" name="Google Shape;1141;p40"/>
                <p:cNvPicPr preferRelativeResize="0"/>
                <p:nvPr/>
              </p:nvPicPr>
              <p:blipFill rotWithShape="1">
                <a:blip r:embed="rId27">
                  <a:alphaModFix/>
                </a:blip>
                <a:srcRect b="0" l="0" r="0" t="0"/>
                <a:stretch/>
              </p:blipFill>
              <p:spPr>
                <a:xfrm>
                  <a:off x="3720198" y="5960022"/>
                  <a:ext cx="294894" cy="294894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1142" name="Google Shape;1142;p40"/>
              <p:cNvGrpSpPr/>
              <p:nvPr/>
            </p:nvGrpSpPr>
            <p:grpSpPr>
              <a:xfrm>
                <a:off x="4904475" y="5957488"/>
                <a:ext cx="424500" cy="414429"/>
                <a:chOff x="4904475" y="5957488"/>
                <a:chExt cx="424500" cy="414429"/>
              </a:xfrm>
            </p:grpSpPr>
            <p:sp>
              <p:nvSpPr>
                <p:cNvPr id="1143" name="Google Shape;1143;p40"/>
                <p:cNvSpPr txBox="1"/>
                <p:nvPr/>
              </p:nvSpPr>
              <p:spPr>
                <a:xfrm>
                  <a:off x="4904475" y="6285217"/>
                  <a:ext cx="424500" cy="86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600"/>
                    <a:buFont typeface="Arial"/>
                    <a:buNone/>
                  </a:pPr>
                  <a:r>
                    <a:rPr b="0" i="0" lang="en-US" sz="600" u="none" cap="none" strike="noStrike">
                      <a:solidFill>
                        <a:srgbClr val="FFFFFF"/>
                      </a:solidFill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AWS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600"/>
                    <a:buFont typeface="Arial"/>
                    <a:buNone/>
                  </a:pPr>
                  <a:r>
                    <a:rPr b="0" i="0" lang="en-US" sz="600" u="none" cap="none" strike="noStrike">
                      <a:solidFill>
                        <a:srgbClr val="FFFFFF"/>
                      </a:solidFill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KMS</a:t>
                  </a:r>
                  <a:endParaRPr b="0" i="0" sz="1050" u="none" cap="none" strike="noStrike">
                    <a:solidFill>
                      <a:srgbClr val="FFFFFF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endParaRPr>
                </a:p>
              </p:txBody>
            </p:sp>
            <p:pic>
              <p:nvPicPr>
                <p:cNvPr id="1144" name="Google Shape;1144;p40"/>
                <p:cNvPicPr preferRelativeResize="0"/>
                <p:nvPr/>
              </p:nvPicPr>
              <p:blipFill rotWithShape="1">
                <a:blip r:embed="rId28">
                  <a:alphaModFix/>
                </a:blip>
                <a:srcRect b="0" l="0" r="0" t="0"/>
                <a:stretch/>
              </p:blipFill>
              <p:spPr>
                <a:xfrm>
                  <a:off x="4968050" y="5957488"/>
                  <a:ext cx="294894" cy="294894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1145" name="Google Shape;1145;p40"/>
              <p:cNvGrpSpPr/>
              <p:nvPr/>
            </p:nvGrpSpPr>
            <p:grpSpPr>
              <a:xfrm>
                <a:off x="6469689" y="5954377"/>
                <a:ext cx="548700" cy="446789"/>
                <a:chOff x="6263073" y="5959821"/>
                <a:chExt cx="548700" cy="446789"/>
              </a:xfrm>
            </p:grpSpPr>
            <p:pic>
              <p:nvPicPr>
                <p:cNvPr id="1146" name="Google Shape;1146;p40"/>
                <p:cNvPicPr preferRelativeResize="0"/>
                <p:nvPr/>
              </p:nvPicPr>
              <p:blipFill rotWithShape="1">
                <a:blip r:embed="rId29">
                  <a:alphaModFix/>
                </a:blip>
                <a:srcRect b="0" l="0" r="0" t="0"/>
                <a:stretch/>
              </p:blipFill>
              <p:spPr>
                <a:xfrm>
                  <a:off x="6407778" y="5959821"/>
                  <a:ext cx="294894" cy="294894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147" name="Google Shape;1147;p40"/>
                <p:cNvSpPr txBox="1"/>
                <p:nvPr/>
              </p:nvSpPr>
              <p:spPr>
                <a:xfrm>
                  <a:off x="6263073" y="6289910"/>
                  <a:ext cx="548700" cy="116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600"/>
                    <a:buFont typeface="Arial"/>
                    <a:buNone/>
                  </a:pPr>
                  <a:r>
                    <a:rPr b="0" i="0" lang="en-US" sz="600" u="none" cap="none" strike="noStrike">
                      <a:solidFill>
                        <a:srgbClr val="FFFFFF"/>
                      </a:solidFill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AWS CodePipeline</a:t>
                  </a:r>
                  <a:endParaRPr b="0" i="0" sz="600" u="none" cap="none" strike="noStrike">
                    <a:solidFill>
                      <a:srgbClr val="FFFFFF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endParaRPr>
                </a:p>
              </p:txBody>
            </p:sp>
          </p:grpSp>
          <p:grpSp>
            <p:nvGrpSpPr>
              <p:cNvPr id="1148" name="Google Shape;1148;p40"/>
              <p:cNvGrpSpPr/>
              <p:nvPr/>
            </p:nvGrpSpPr>
            <p:grpSpPr>
              <a:xfrm>
                <a:off x="5335427" y="5957035"/>
                <a:ext cx="387900" cy="444131"/>
                <a:chOff x="5335427" y="5957035"/>
                <a:chExt cx="387900" cy="444131"/>
              </a:xfrm>
            </p:grpSpPr>
            <p:pic>
              <p:nvPicPr>
                <p:cNvPr id="1149" name="Google Shape;1149;p40"/>
                <p:cNvPicPr preferRelativeResize="0"/>
                <p:nvPr/>
              </p:nvPicPr>
              <p:blipFill rotWithShape="1">
                <a:blip r:embed="rId30">
                  <a:alphaModFix/>
                </a:blip>
                <a:srcRect b="0" l="0" r="0" t="0"/>
                <a:stretch/>
              </p:blipFill>
              <p:spPr>
                <a:xfrm>
                  <a:off x="5398072" y="5957035"/>
                  <a:ext cx="292608" cy="292608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150" name="Google Shape;1150;p40"/>
                <p:cNvSpPr txBox="1"/>
                <p:nvPr/>
              </p:nvSpPr>
              <p:spPr>
                <a:xfrm>
                  <a:off x="5335427" y="6276666"/>
                  <a:ext cx="387900" cy="1245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600"/>
                    <a:buFont typeface="Arial"/>
                    <a:buNone/>
                  </a:pPr>
                  <a:r>
                    <a:rPr b="0" i="0" lang="en-US" sz="600" u="none" cap="none" strike="noStrike">
                      <a:solidFill>
                        <a:srgbClr val="FFFFFF"/>
                      </a:solidFill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AWS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600"/>
                    <a:buFont typeface="Arial"/>
                    <a:buNone/>
                  </a:pPr>
                  <a:r>
                    <a:rPr b="0" i="0" lang="en-US" sz="600" u="none" cap="none" strike="noStrike">
                      <a:solidFill>
                        <a:srgbClr val="FFFFFF"/>
                      </a:solidFill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SNS</a:t>
                  </a:r>
                  <a:endParaRPr b="0" i="0" sz="1050" u="none" cap="none" strike="noStrike">
                    <a:solidFill>
                      <a:srgbClr val="FFFFFF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endParaRPr>
                </a:p>
              </p:txBody>
            </p:sp>
          </p:grpSp>
          <p:grpSp>
            <p:nvGrpSpPr>
              <p:cNvPr id="1151" name="Google Shape;1151;p40"/>
              <p:cNvGrpSpPr/>
              <p:nvPr/>
            </p:nvGrpSpPr>
            <p:grpSpPr>
              <a:xfrm>
                <a:off x="5760703" y="5960098"/>
                <a:ext cx="387900" cy="433381"/>
                <a:chOff x="5760703" y="5960098"/>
                <a:chExt cx="387900" cy="433381"/>
              </a:xfrm>
            </p:grpSpPr>
            <p:pic>
              <p:nvPicPr>
                <p:cNvPr id="1152" name="Google Shape;1152;p40"/>
                <p:cNvPicPr preferRelativeResize="0"/>
                <p:nvPr/>
              </p:nvPicPr>
              <p:blipFill rotWithShape="1">
                <a:blip r:embed="rId31">
                  <a:alphaModFix/>
                </a:blip>
                <a:srcRect b="0" l="0" r="0" t="0"/>
                <a:stretch/>
              </p:blipFill>
              <p:spPr>
                <a:xfrm>
                  <a:off x="5807932" y="5960098"/>
                  <a:ext cx="292608" cy="292608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153" name="Google Shape;1153;p40"/>
                <p:cNvSpPr txBox="1"/>
                <p:nvPr/>
              </p:nvSpPr>
              <p:spPr>
                <a:xfrm>
                  <a:off x="5760703" y="6268979"/>
                  <a:ext cx="387900" cy="1245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600"/>
                    <a:buFont typeface="Arial"/>
                    <a:buNone/>
                  </a:pPr>
                  <a:r>
                    <a:rPr b="0" i="0" lang="en-US" sz="600" u="none" cap="none" strike="noStrike">
                      <a:solidFill>
                        <a:srgbClr val="FFFFFF"/>
                      </a:solidFill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AWS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600"/>
                    <a:buFont typeface="Arial"/>
                    <a:buNone/>
                  </a:pPr>
                  <a:r>
                    <a:rPr b="0" i="0" lang="en-US" sz="600" u="none" cap="none" strike="noStrike">
                      <a:solidFill>
                        <a:srgbClr val="FFFFFF"/>
                      </a:solidFill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SQS</a:t>
                  </a:r>
                  <a:endParaRPr b="0" i="0" sz="1050" u="none" cap="none" strike="noStrike">
                    <a:solidFill>
                      <a:srgbClr val="FFFFFF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endParaRPr>
                </a:p>
              </p:txBody>
            </p:sp>
          </p:grpSp>
          <p:grpSp>
            <p:nvGrpSpPr>
              <p:cNvPr id="1154" name="Google Shape;1154;p40"/>
              <p:cNvGrpSpPr/>
              <p:nvPr/>
            </p:nvGrpSpPr>
            <p:grpSpPr>
              <a:xfrm>
                <a:off x="4381743" y="5962838"/>
                <a:ext cx="596400" cy="447420"/>
                <a:chOff x="4381743" y="5962838"/>
                <a:chExt cx="596400" cy="447420"/>
              </a:xfrm>
            </p:grpSpPr>
            <p:pic>
              <p:nvPicPr>
                <p:cNvPr id="1155" name="Google Shape;1155;p40"/>
                <p:cNvPicPr preferRelativeResize="0"/>
                <p:nvPr/>
              </p:nvPicPr>
              <p:blipFill rotWithShape="1">
                <a:blip r:embed="rId32">
                  <a:alphaModFix/>
                </a:blip>
                <a:srcRect b="0" l="0" r="0" t="0"/>
                <a:stretch/>
              </p:blipFill>
              <p:spPr>
                <a:xfrm>
                  <a:off x="4549417" y="5962838"/>
                  <a:ext cx="292608" cy="292608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156" name="Google Shape;1156;p40"/>
                <p:cNvSpPr txBox="1"/>
                <p:nvPr/>
              </p:nvSpPr>
              <p:spPr>
                <a:xfrm>
                  <a:off x="4381743" y="6248258"/>
                  <a:ext cx="596400" cy="162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34275" lIns="68550" spcFirstLastPara="1" rIns="68550" wrap="square" tIns="3427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600"/>
                    <a:buFont typeface="Arial"/>
                    <a:buNone/>
                  </a:pPr>
                  <a:r>
                    <a:rPr b="0" i="0" lang="en-US" sz="600" u="none" cap="none" strike="noStrike">
                      <a:solidFill>
                        <a:srgbClr val="FFFFFF"/>
                      </a:solidFill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Amazon</a:t>
                  </a:r>
                  <a:endParaRPr/>
                </a:p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600"/>
                    <a:buFont typeface="Arial"/>
                    <a:buNone/>
                  </a:pPr>
                  <a:r>
                    <a:rPr b="0" i="0" lang="en-US" sz="600" u="none" cap="none" strike="noStrike">
                      <a:solidFill>
                        <a:srgbClr val="FFFFFF"/>
                      </a:solidFill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ECR</a:t>
                  </a:r>
                  <a:endParaRPr b="0" i="0" sz="1050" u="none" cap="none" strike="noStrike">
                    <a:solidFill>
                      <a:srgbClr val="FFFFFF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endParaRPr>
                </a:p>
              </p:txBody>
            </p:sp>
          </p:grpSp>
          <p:grpSp>
            <p:nvGrpSpPr>
              <p:cNvPr id="1157" name="Google Shape;1157;p40"/>
              <p:cNvGrpSpPr/>
              <p:nvPr/>
            </p:nvGrpSpPr>
            <p:grpSpPr>
              <a:xfrm>
                <a:off x="6862482" y="5958401"/>
                <a:ext cx="596400" cy="442765"/>
                <a:chOff x="6663778" y="5958401"/>
                <a:chExt cx="596400" cy="442765"/>
              </a:xfrm>
            </p:grpSpPr>
            <p:pic>
              <p:nvPicPr>
                <p:cNvPr id="1158" name="Google Shape;1158;p40"/>
                <p:cNvPicPr preferRelativeResize="0"/>
                <p:nvPr/>
              </p:nvPicPr>
              <p:blipFill rotWithShape="1">
                <a:blip r:embed="rId33">
                  <a:alphaModFix/>
                </a:blip>
                <a:srcRect b="0" l="0" r="0" t="0"/>
                <a:stretch/>
              </p:blipFill>
              <p:spPr>
                <a:xfrm>
                  <a:off x="6815469" y="5958401"/>
                  <a:ext cx="292608" cy="292608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159" name="Google Shape;1159;p40"/>
                <p:cNvSpPr txBox="1"/>
                <p:nvPr/>
              </p:nvSpPr>
              <p:spPr>
                <a:xfrm>
                  <a:off x="6663778" y="6239166"/>
                  <a:ext cx="596400" cy="162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34275" lIns="68550" spcFirstLastPara="1" rIns="68550" wrap="square" tIns="3427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600"/>
                    <a:buFont typeface="Arial"/>
                    <a:buNone/>
                  </a:pPr>
                  <a:r>
                    <a:rPr b="0" i="0" lang="en-US" sz="600" u="none" cap="none" strike="noStrike">
                      <a:solidFill>
                        <a:srgbClr val="FFFFFF"/>
                      </a:solidFill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Amazon</a:t>
                  </a:r>
                  <a:endParaRPr/>
                </a:p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600"/>
                    <a:buFont typeface="Arial"/>
                    <a:buNone/>
                  </a:pPr>
                  <a:r>
                    <a:rPr b="0" i="0" lang="en-US" sz="600" u="none" cap="none" strike="noStrike">
                      <a:solidFill>
                        <a:srgbClr val="FFFFFF"/>
                      </a:solidFill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MSK</a:t>
                  </a:r>
                  <a:endParaRPr b="0" i="0" sz="1050" u="none" cap="none" strike="noStrike">
                    <a:solidFill>
                      <a:srgbClr val="FFFFFF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endParaRPr>
                </a:p>
              </p:txBody>
            </p:sp>
          </p:grpSp>
          <p:grpSp>
            <p:nvGrpSpPr>
              <p:cNvPr id="1160" name="Google Shape;1160;p40"/>
              <p:cNvGrpSpPr/>
              <p:nvPr/>
            </p:nvGrpSpPr>
            <p:grpSpPr>
              <a:xfrm>
                <a:off x="2188510" y="5971357"/>
                <a:ext cx="661473" cy="422273"/>
                <a:chOff x="2188510" y="5971357"/>
                <a:chExt cx="661473" cy="422273"/>
              </a:xfrm>
            </p:grpSpPr>
            <p:pic>
              <p:nvPicPr>
                <p:cNvPr id="1161" name="Google Shape;1161;p40"/>
                <p:cNvPicPr preferRelativeResize="0"/>
                <p:nvPr/>
              </p:nvPicPr>
              <p:blipFill rotWithShape="1">
                <a:blip r:embed="rId34">
                  <a:alphaModFix/>
                </a:blip>
                <a:srcRect b="0" l="0" r="0" t="0"/>
                <a:stretch/>
              </p:blipFill>
              <p:spPr>
                <a:xfrm>
                  <a:off x="2361299" y="5971357"/>
                  <a:ext cx="292608" cy="292608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162" name="Google Shape;1162;p40"/>
                <p:cNvSpPr txBox="1"/>
                <p:nvPr/>
              </p:nvSpPr>
              <p:spPr>
                <a:xfrm>
                  <a:off x="2188510" y="6232230"/>
                  <a:ext cx="661473" cy="161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34275" lIns="68550" spcFirstLastPara="1" rIns="68550" wrap="square" tIns="3427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600"/>
                    <a:buFont typeface="Arial"/>
                    <a:buNone/>
                  </a:pPr>
                  <a:r>
                    <a:rPr b="0" i="0" lang="en-US" sz="600" u="none" cap="none" strike="noStrike">
                      <a:solidFill>
                        <a:srgbClr val="FFFFFF"/>
                      </a:solidFill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AWS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600"/>
                    <a:buFont typeface="Arial"/>
                    <a:buNone/>
                  </a:pPr>
                  <a:r>
                    <a:rPr b="0" i="0" lang="en-US" sz="600" u="none" cap="none" strike="noStrike">
                      <a:solidFill>
                        <a:srgbClr val="FFFFFF"/>
                      </a:solidFill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CloudFormation</a:t>
                  </a:r>
                  <a:endParaRPr b="0" i="0" sz="600" u="none" cap="none" strike="noStrike">
                    <a:solidFill>
                      <a:srgbClr val="FFFFFF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endParaRPr>
                </a:p>
              </p:txBody>
            </p:sp>
          </p:grpSp>
          <p:grpSp>
            <p:nvGrpSpPr>
              <p:cNvPr id="1163" name="Google Shape;1163;p40"/>
              <p:cNvGrpSpPr/>
              <p:nvPr/>
            </p:nvGrpSpPr>
            <p:grpSpPr>
              <a:xfrm>
                <a:off x="7307743" y="5954377"/>
                <a:ext cx="528646" cy="446753"/>
                <a:chOff x="7074275" y="5946558"/>
                <a:chExt cx="528646" cy="446753"/>
              </a:xfrm>
            </p:grpSpPr>
            <p:pic>
              <p:nvPicPr>
                <p:cNvPr id="1164" name="Google Shape;1164;p40"/>
                <p:cNvPicPr preferRelativeResize="0"/>
                <p:nvPr/>
              </p:nvPicPr>
              <p:blipFill rotWithShape="1">
                <a:blip r:embed="rId35">
                  <a:alphaModFix/>
                </a:blip>
                <a:srcRect b="0" l="0" r="0" t="0"/>
                <a:stretch/>
              </p:blipFill>
              <p:spPr>
                <a:xfrm>
                  <a:off x="7189718" y="5946558"/>
                  <a:ext cx="292608" cy="292608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165" name="Google Shape;1165;p40"/>
                <p:cNvSpPr txBox="1"/>
                <p:nvPr/>
              </p:nvSpPr>
              <p:spPr>
                <a:xfrm>
                  <a:off x="7074275" y="6231911"/>
                  <a:ext cx="528646" cy="161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34275" lIns="68550" spcFirstLastPara="1" rIns="68550" wrap="square" tIns="3427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600"/>
                    <a:buFont typeface="Arial"/>
                    <a:buNone/>
                  </a:pPr>
                  <a:r>
                    <a:rPr b="0" i="0" lang="en-US" sz="600" u="none" cap="none" strike="noStrike">
                      <a:solidFill>
                        <a:srgbClr val="FFFFFF"/>
                      </a:solidFill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AWS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600"/>
                    <a:buFont typeface="Arial"/>
                    <a:buNone/>
                  </a:pPr>
                  <a:r>
                    <a:rPr b="0" i="0" lang="en-US" sz="600" u="none" cap="none" strike="noStrike">
                      <a:solidFill>
                        <a:srgbClr val="FFFFFF"/>
                      </a:solidFill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PrivateLink</a:t>
                  </a:r>
                  <a:endParaRPr b="0" i="0" sz="1050" u="none" cap="none" strike="noStrike">
                    <a:solidFill>
                      <a:srgbClr val="FFFFFF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endParaRPr>
                </a:p>
              </p:txBody>
            </p:sp>
          </p:grpSp>
          <p:grpSp>
            <p:nvGrpSpPr>
              <p:cNvPr id="1166" name="Google Shape;1166;p40"/>
              <p:cNvGrpSpPr/>
              <p:nvPr/>
            </p:nvGrpSpPr>
            <p:grpSpPr>
              <a:xfrm>
                <a:off x="1772803" y="5982914"/>
                <a:ext cx="506400" cy="418252"/>
                <a:chOff x="1772803" y="5982914"/>
                <a:chExt cx="506400" cy="418252"/>
              </a:xfrm>
            </p:grpSpPr>
            <p:pic>
              <p:nvPicPr>
                <p:cNvPr id="1167" name="Google Shape;1167;p40"/>
                <p:cNvPicPr preferRelativeResize="0"/>
                <p:nvPr/>
              </p:nvPicPr>
              <p:blipFill rotWithShape="1">
                <a:blip r:embed="rId36">
                  <a:alphaModFix/>
                </a:blip>
                <a:srcRect b="0" l="0" r="0" t="0"/>
                <a:stretch/>
              </p:blipFill>
              <p:spPr>
                <a:xfrm>
                  <a:off x="1895902" y="5982914"/>
                  <a:ext cx="292608" cy="292608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168" name="Google Shape;1168;p40"/>
                <p:cNvSpPr txBox="1"/>
                <p:nvPr/>
              </p:nvSpPr>
              <p:spPr>
                <a:xfrm>
                  <a:off x="1772803" y="6239766"/>
                  <a:ext cx="506400" cy="161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34275" lIns="68550" spcFirstLastPara="1" rIns="68550" wrap="square" tIns="3427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600"/>
                    <a:buFont typeface="Arial"/>
                    <a:buNone/>
                  </a:pPr>
                  <a:r>
                    <a:rPr b="0" i="0" lang="en-US" sz="600" u="none" cap="none" strike="noStrike">
                      <a:solidFill>
                        <a:srgbClr val="FFFFFF"/>
                      </a:solidFill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AWS</a:t>
                  </a:r>
                  <a:endParaRPr/>
                </a:p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600"/>
                    <a:buFont typeface="Arial"/>
                    <a:buNone/>
                  </a:pPr>
                  <a:r>
                    <a:rPr b="0" i="0" lang="en-US" sz="600" u="none" cap="none" strike="noStrike">
                      <a:solidFill>
                        <a:srgbClr val="FFFFFF"/>
                      </a:solidFill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IAM</a:t>
                  </a:r>
                  <a:endParaRPr b="0" i="0" sz="600" u="none" cap="none" strike="noStrike">
                    <a:solidFill>
                      <a:srgbClr val="FFFFFF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endParaRPr>
                </a:p>
              </p:txBody>
            </p:sp>
          </p:grpSp>
          <p:grpSp>
            <p:nvGrpSpPr>
              <p:cNvPr id="1169" name="Google Shape;1169;p40"/>
              <p:cNvGrpSpPr/>
              <p:nvPr/>
            </p:nvGrpSpPr>
            <p:grpSpPr>
              <a:xfrm>
                <a:off x="3969455" y="5964070"/>
                <a:ext cx="596400" cy="451014"/>
                <a:chOff x="3969455" y="5964070"/>
                <a:chExt cx="596400" cy="451014"/>
              </a:xfrm>
            </p:grpSpPr>
            <p:pic>
              <p:nvPicPr>
                <p:cNvPr id="1170" name="Google Shape;1170;p40"/>
                <p:cNvPicPr preferRelativeResize="0"/>
                <p:nvPr/>
              </p:nvPicPr>
              <p:blipFill rotWithShape="1">
                <a:blip r:embed="rId37">
                  <a:alphaModFix/>
                </a:blip>
                <a:srcRect b="0" l="0" r="0" t="0"/>
                <a:stretch/>
              </p:blipFill>
              <p:spPr>
                <a:xfrm>
                  <a:off x="4123578" y="5964070"/>
                  <a:ext cx="292608" cy="292608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171" name="Google Shape;1171;p40"/>
                <p:cNvSpPr txBox="1"/>
                <p:nvPr/>
              </p:nvSpPr>
              <p:spPr>
                <a:xfrm>
                  <a:off x="3969455" y="6253084"/>
                  <a:ext cx="596400" cy="162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34275" lIns="68550" spcFirstLastPara="1" rIns="68550" wrap="square" tIns="3427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600"/>
                    <a:buFont typeface="Arial"/>
                    <a:buNone/>
                  </a:pPr>
                  <a:r>
                    <a:rPr b="0" i="0" lang="en-US" sz="600" u="none" cap="none" strike="noStrike">
                      <a:solidFill>
                        <a:srgbClr val="FFFFFF"/>
                      </a:solidFill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Amazon</a:t>
                  </a:r>
                  <a:endParaRPr/>
                </a:p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600"/>
                    <a:buFont typeface="Arial"/>
                    <a:buNone/>
                  </a:pPr>
                  <a:r>
                    <a:rPr b="0" i="0" lang="en-US" sz="600" u="none" cap="none" strike="noStrike">
                      <a:solidFill>
                        <a:srgbClr val="FFFFFF"/>
                      </a:solidFill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EBS</a:t>
                  </a:r>
                  <a:endParaRPr b="0" i="0" sz="1050" u="none" cap="none" strike="noStrike">
                    <a:solidFill>
                      <a:srgbClr val="FFFFFF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endParaRPr>
                </a:p>
              </p:txBody>
            </p:sp>
          </p:grpSp>
          <p:grpSp>
            <p:nvGrpSpPr>
              <p:cNvPr id="1172" name="Google Shape;1172;p40"/>
              <p:cNvGrpSpPr/>
              <p:nvPr/>
            </p:nvGrpSpPr>
            <p:grpSpPr>
              <a:xfrm>
                <a:off x="6151799" y="5961884"/>
                <a:ext cx="387900" cy="540053"/>
                <a:chOff x="8235164" y="5946558"/>
                <a:chExt cx="387900" cy="540053"/>
              </a:xfrm>
            </p:grpSpPr>
            <p:pic>
              <p:nvPicPr>
                <p:cNvPr id="1173" name="Google Shape;1173;p40"/>
                <p:cNvPicPr preferRelativeResize="0"/>
                <p:nvPr/>
              </p:nvPicPr>
              <p:blipFill rotWithShape="1">
                <a:blip r:embed="rId38">
                  <a:alphaModFix/>
                </a:blip>
                <a:srcRect b="0" l="0" r="0" t="0"/>
                <a:stretch/>
              </p:blipFill>
              <p:spPr>
                <a:xfrm>
                  <a:off x="8300386" y="5946558"/>
                  <a:ext cx="292608" cy="292608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174" name="Google Shape;1174;p40"/>
                <p:cNvSpPr txBox="1"/>
                <p:nvPr/>
              </p:nvSpPr>
              <p:spPr>
                <a:xfrm>
                  <a:off x="8235164" y="6271260"/>
                  <a:ext cx="387900" cy="21535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600"/>
                    <a:buFont typeface="Arial"/>
                    <a:buNone/>
                  </a:pPr>
                  <a:r>
                    <a:rPr b="0" i="0" lang="en-US" sz="600" u="none" cap="none" strike="noStrike">
                      <a:solidFill>
                        <a:srgbClr val="FFFFFF"/>
                      </a:solidFill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AWS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600"/>
                    <a:buFont typeface="Arial"/>
                    <a:buNone/>
                  </a:pPr>
                  <a:r>
                    <a:rPr b="0" i="0" lang="en-US" sz="600" u="none" cap="none" strike="noStrike">
                      <a:solidFill>
                        <a:srgbClr val="FFFFFF"/>
                      </a:solidFill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SSO</a:t>
                  </a:r>
                  <a:endParaRPr b="0" i="0" sz="1050" u="none" cap="none" strike="noStrike">
                    <a:solidFill>
                      <a:srgbClr val="FFFFFF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endParaRPr>
                </a:p>
              </p:txBody>
            </p:sp>
          </p:grpSp>
        </p:grpSp>
      </p:grpSp>
      <p:pic>
        <p:nvPicPr>
          <p:cNvPr descr="A picture containing dark, light, sign, lit&#10;&#10;Description automatically generated" id="1175" name="Google Shape;1175;p40"/>
          <p:cNvPicPr preferRelativeResize="0"/>
          <p:nvPr/>
        </p:nvPicPr>
        <p:blipFill rotWithShape="1">
          <a:blip r:embed="rId39">
            <a:alphaModFix/>
          </a:blip>
          <a:srcRect b="0" l="0" r="0" t="0"/>
          <a:stretch/>
        </p:blipFill>
        <p:spPr>
          <a:xfrm>
            <a:off x="2923679" y="2094464"/>
            <a:ext cx="977684" cy="62571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drawing&#10;&#10;Description automatically generated" id="1176" name="Google Shape;1176;p40"/>
          <p:cNvPicPr preferRelativeResize="0"/>
          <p:nvPr/>
        </p:nvPicPr>
        <p:blipFill rotWithShape="1">
          <a:blip r:embed="rId40">
            <a:alphaModFix/>
          </a:blip>
          <a:srcRect b="0" l="0" r="0" t="0"/>
          <a:stretch/>
        </p:blipFill>
        <p:spPr>
          <a:xfrm>
            <a:off x="7635831" y="6595886"/>
            <a:ext cx="1485287" cy="2342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drawing&#10;&#10;Description automatically generated" id="1177" name="Google Shape;1177;p40"/>
          <p:cNvPicPr preferRelativeResize="0"/>
          <p:nvPr/>
        </p:nvPicPr>
        <p:blipFill rotWithShape="1">
          <a:blip r:embed="rId41">
            <a:alphaModFix/>
          </a:blip>
          <a:srcRect b="0" l="0" r="0" t="0"/>
          <a:stretch/>
        </p:blipFill>
        <p:spPr>
          <a:xfrm>
            <a:off x="3993790" y="3041144"/>
            <a:ext cx="1228801" cy="685497"/>
          </a:xfrm>
          <a:prstGeom prst="rect">
            <a:avLst/>
          </a:prstGeom>
          <a:noFill/>
          <a:ln>
            <a:noFill/>
          </a:ln>
        </p:spPr>
      </p:pic>
      <p:sp>
        <p:nvSpPr>
          <p:cNvPr id="1178" name="Google Shape;1178;p40"/>
          <p:cNvSpPr txBox="1"/>
          <p:nvPr/>
        </p:nvSpPr>
        <p:spPr>
          <a:xfrm>
            <a:off x="1574595" y="1147246"/>
            <a:ext cx="1349084" cy="3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accent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Customer VPC</a:t>
            </a:r>
            <a:endParaRPr b="1" i="0" sz="1200" u="none" cap="none" strike="noStrike">
              <a:solidFill>
                <a:schemeClr val="accent5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79" name="Google Shape;1179;p40"/>
          <p:cNvSpPr txBox="1"/>
          <p:nvPr/>
        </p:nvSpPr>
        <p:spPr>
          <a:xfrm>
            <a:off x="3487385" y="3498506"/>
            <a:ext cx="2343924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endParaRPr b="1" i="0" sz="1200" u="none" cap="none" strike="noStrike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Unified Data Analytics Platform</a:t>
            </a:r>
            <a:endParaRPr b="0" i="0" sz="1200" u="none" cap="none" strike="noStrike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183" name="Shape 1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4" name="Google Shape;1184;p41"/>
          <p:cNvGrpSpPr/>
          <p:nvPr/>
        </p:nvGrpSpPr>
        <p:grpSpPr>
          <a:xfrm>
            <a:off x="-72884" y="104079"/>
            <a:ext cx="9383449" cy="6749037"/>
            <a:chOff x="-72884" y="104079"/>
            <a:chExt cx="9383449" cy="6749037"/>
          </a:xfrm>
        </p:grpSpPr>
        <p:grpSp>
          <p:nvGrpSpPr>
            <p:cNvPr id="1185" name="Google Shape;1185;p41"/>
            <p:cNvGrpSpPr/>
            <p:nvPr/>
          </p:nvGrpSpPr>
          <p:grpSpPr>
            <a:xfrm>
              <a:off x="-72884" y="104079"/>
              <a:ext cx="9383449" cy="6749037"/>
              <a:chOff x="-72884" y="104079"/>
              <a:chExt cx="9383449" cy="6749037"/>
            </a:xfrm>
          </p:grpSpPr>
          <p:sp>
            <p:nvSpPr>
              <p:cNvPr id="1186" name="Google Shape;1186;p41"/>
              <p:cNvSpPr txBox="1"/>
              <p:nvPr/>
            </p:nvSpPr>
            <p:spPr>
              <a:xfrm>
                <a:off x="93699" y="104079"/>
                <a:ext cx="68406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0" i="0" lang="en-US" sz="2400" u="none" cap="none" strike="noStrike">
                    <a:solidFill>
                      <a:srgbClr val="FFFFFF"/>
                    </a:solidFill>
                    <a:latin typeface="Source Sans Pro Light"/>
                    <a:ea typeface="Source Sans Pro Light"/>
                    <a:cs typeface="Source Sans Pro Light"/>
                    <a:sym typeface="Source Sans Pro Light"/>
                  </a:rPr>
                  <a:t>Business Analytics</a:t>
                </a:r>
                <a:endParaRPr b="0" i="0" sz="2400" u="none" cap="none" strike="noStrike">
                  <a:solidFill>
                    <a:srgbClr val="FFFFFF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endParaRPr>
              </a:p>
            </p:txBody>
          </p:sp>
          <p:pic>
            <p:nvPicPr>
              <p:cNvPr id="1187" name="Google Shape;1187;p41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27428" y="6447780"/>
                <a:ext cx="1313589" cy="405336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1188" name="Google Shape;1188;p41"/>
              <p:cNvGrpSpPr/>
              <p:nvPr/>
            </p:nvGrpSpPr>
            <p:grpSpPr>
              <a:xfrm>
                <a:off x="-72884" y="816700"/>
                <a:ext cx="9383449" cy="5995729"/>
                <a:chOff x="-72884" y="816700"/>
                <a:chExt cx="9383449" cy="5995729"/>
              </a:xfrm>
            </p:grpSpPr>
            <p:cxnSp>
              <p:nvCxnSpPr>
                <p:cNvPr id="1189" name="Google Shape;1189;p41"/>
                <p:cNvCxnSpPr/>
                <p:nvPr/>
              </p:nvCxnSpPr>
              <p:spPr>
                <a:xfrm flipH="1" rot="10800000">
                  <a:off x="5874775" y="3731433"/>
                  <a:ext cx="2467586" cy="6489"/>
                </a:xfrm>
                <a:prstGeom prst="straightConnector1">
                  <a:avLst/>
                </a:prstGeom>
                <a:noFill/>
                <a:ln cap="flat" cmpd="sng" w="25400">
                  <a:solidFill>
                    <a:srgbClr val="FF0000"/>
                  </a:solidFill>
                  <a:prstDash val="lgDash"/>
                  <a:round/>
                  <a:headEnd len="sm" w="sm" type="none"/>
                  <a:tailEnd len="lg" w="lg" type="triangle"/>
                </a:ln>
                <a:effectLst>
                  <a:outerShdw blurRad="40000" rotWithShape="0" dir="5400000" dist="20000">
                    <a:srgbClr val="000000">
                      <a:alpha val="37647"/>
                    </a:srgbClr>
                  </a:outerShdw>
                </a:effectLst>
              </p:spPr>
            </p:cxnSp>
            <p:sp>
              <p:nvSpPr>
                <p:cNvPr id="1190" name="Google Shape;1190;p41"/>
                <p:cNvSpPr/>
                <p:nvPr/>
              </p:nvSpPr>
              <p:spPr>
                <a:xfrm>
                  <a:off x="1137275" y="1223275"/>
                  <a:ext cx="6840300" cy="4310700"/>
                </a:xfrm>
                <a:prstGeom prst="rect">
                  <a:avLst/>
                </a:prstGeom>
                <a:noFill/>
                <a:ln cap="flat" cmpd="sng" w="12700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457200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endParaRPr>
                </a:p>
              </p:txBody>
            </p:sp>
            <p:cxnSp>
              <p:nvCxnSpPr>
                <p:cNvPr id="1191" name="Google Shape;1191;p41"/>
                <p:cNvCxnSpPr>
                  <a:endCxn id="1192" idx="1"/>
                </p:cNvCxnSpPr>
                <p:nvPr/>
              </p:nvCxnSpPr>
              <p:spPr>
                <a:xfrm>
                  <a:off x="5508264" y="4041092"/>
                  <a:ext cx="977400" cy="418500"/>
                </a:xfrm>
                <a:prstGeom prst="bentConnector3">
                  <a:avLst>
                    <a:gd fmla="val -433" name="adj1"/>
                  </a:avLst>
                </a:prstGeom>
                <a:noFill/>
                <a:ln cap="flat" cmpd="sng" w="25400">
                  <a:solidFill>
                    <a:srgbClr val="FF0000"/>
                  </a:solidFill>
                  <a:prstDash val="lgDash"/>
                  <a:round/>
                  <a:headEnd len="sm" w="sm" type="none"/>
                  <a:tailEnd len="lg" w="lg" type="triangle"/>
                </a:ln>
                <a:effectLst>
                  <a:outerShdw blurRad="40000" rotWithShape="0" dir="5400000" dist="20000">
                    <a:srgbClr val="000000">
                      <a:alpha val="37647"/>
                    </a:srgbClr>
                  </a:outerShdw>
                </a:effectLst>
              </p:spPr>
            </p:cxnSp>
            <p:cxnSp>
              <p:nvCxnSpPr>
                <p:cNvPr id="1193" name="Google Shape;1193;p41"/>
                <p:cNvCxnSpPr/>
                <p:nvPr/>
              </p:nvCxnSpPr>
              <p:spPr>
                <a:xfrm>
                  <a:off x="5874775" y="2925214"/>
                  <a:ext cx="560576" cy="0"/>
                </a:xfrm>
                <a:prstGeom prst="straightConnector1">
                  <a:avLst/>
                </a:prstGeom>
                <a:noFill/>
                <a:ln cap="flat" cmpd="sng" w="25400">
                  <a:solidFill>
                    <a:srgbClr val="FF0000"/>
                  </a:solidFill>
                  <a:prstDash val="lgDash"/>
                  <a:round/>
                  <a:headEnd len="sm" w="sm" type="none"/>
                  <a:tailEnd len="lg" w="lg" type="triangle"/>
                </a:ln>
                <a:effectLst>
                  <a:outerShdw blurRad="40000" rotWithShape="0" dir="5400000" dist="20000">
                    <a:srgbClr val="000000">
                      <a:alpha val="37647"/>
                    </a:srgbClr>
                  </a:outerShdw>
                </a:effectLst>
              </p:spPr>
            </p:cxnSp>
            <p:sp>
              <p:nvSpPr>
                <p:cNvPr id="1194" name="Google Shape;1194;p41"/>
                <p:cNvSpPr/>
                <p:nvPr/>
              </p:nvSpPr>
              <p:spPr>
                <a:xfrm>
                  <a:off x="248232" y="3857236"/>
                  <a:ext cx="585000" cy="1408500"/>
                </a:xfrm>
                <a:prstGeom prst="roundRect">
                  <a:avLst>
                    <a:gd fmla="val 16667" name="adj"/>
                  </a:avLst>
                </a:prstGeom>
                <a:noFill/>
                <a:ln cap="flat" cmpd="sng" w="9525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40000" rotWithShape="0" dir="5400000" dist="23000">
                    <a:srgbClr val="000000">
                      <a:alpha val="34509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5" name="Google Shape;1195;p41"/>
                <p:cNvSpPr/>
                <p:nvPr/>
              </p:nvSpPr>
              <p:spPr>
                <a:xfrm>
                  <a:off x="246889" y="1411236"/>
                  <a:ext cx="585000" cy="2135352"/>
                </a:xfrm>
                <a:prstGeom prst="roundRect">
                  <a:avLst>
                    <a:gd fmla="val 16667" name="adj"/>
                  </a:avLst>
                </a:prstGeom>
                <a:noFill/>
                <a:ln cap="flat" cmpd="sng" w="9525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6" name="Google Shape;1196;p41"/>
                <p:cNvSpPr txBox="1"/>
                <p:nvPr/>
              </p:nvSpPr>
              <p:spPr>
                <a:xfrm>
                  <a:off x="151496" y="1223273"/>
                  <a:ext cx="820200" cy="155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Arial"/>
                    <a:buNone/>
                  </a:pPr>
                  <a:r>
                    <a:rPr b="1" i="0" lang="en-US" sz="800" u="none" cap="none" strike="noStrike">
                      <a:solidFill>
                        <a:srgbClr val="FFFFFF"/>
                      </a:solidFill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Streaming Data</a:t>
                  </a:r>
                  <a:endParaRPr b="1" i="0" sz="1400" u="none" cap="none" strike="noStrike">
                    <a:solidFill>
                      <a:srgbClr val="FFFFFF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endParaRPr>
                </a:p>
              </p:txBody>
            </p:sp>
            <p:sp>
              <p:nvSpPr>
                <p:cNvPr id="1197" name="Google Shape;1197;p41"/>
                <p:cNvSpPr/>
                <p:nvPr/>
              </p:nvSpPr>
              <p:spPr>
                <a:xfrm>
                  <a:off x="3359500" y="2413943"/>
                  <a:ext cx="2517300" cy="1621800"/>
                </a:xfrm>
                <a:prstGeom prst="rect">
                  <a:avLst/>
                </a:prstGeom>
                <a:noFill/>
                <a:ln cap="flat" cmpd="sng" w="28575">
                  <a:solidFill>
                    <a:srgbClr val="EC541B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98" name="Google Shape;1198;p41"/>
                <p:cNvSpPr txBox="1"/>
                <p:nvPr/>
              </p:nvSpPr>
              <p:spPr>
                <a:xfrm>
                  <a:off x="6108160" y="4723202"/>
                  <a:ext cx="1169062" cy="18773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Arial"/>
                    <a:buNone/>
                  </a:pPr>
                  <a:r>
                    <a:rPr b="1" i="0" lang="en-US" sz="800" u="none" cap="none" strike="noStrike">
                      <a:solidFill>
                        <a:srgbClr val="FFFFFF"/>
                      </a:solidFill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Amazon Redshift</a:t>
                  </a:r>
                  <a:endParaRPr b="0" i="0" sz="1400" u="none" cap="none" strike="noStrike">
                    <a:solidFill>
                      <a:srgbClr val="FFFFFF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endParaRPr>
                </a:p>
              </p:txBody>
            </p:sp>
            <p:sp>
              <p:nvSpPr>
                <p:cNvPr id="1199" name="Google Shape;1199;p41"/>
                <p:cNvSpPr txBox="1"/>
                <p:nvPr/>
              </p:nvSpPr>
              <p:spPr>
                <a:xfrm>
                  <a:off x="1532788" y="2354610"/>
                  <a:ext cx="1113963" cy="23258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Arial"/>
                    <a:buNone/>
                  </a:pPr>
                  <a:r>
                    <a:rPr b="1" i="0" lang="en-US" sz="800" u="none" cap="none" strike="noStrike">
                      <a:solidFill>
                        <a:srgbClr val="FFFFFF"/>
                      </a:solidFill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Amazon  Kinesis</a:t>
                  </a:r>
                  <a:endParaRPr b="0" i="0" sz="1400" u="none" cap="none" strike="noStrike">
                    <a:solidFill>
                      <a:srgbClr val="FFFFFF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endParaRPr>
                </a:p>
              </p:txBody>
            </p:sp>
            <p:sp>
              <p:nvSpPr>
                <p:cNvPr id="1200" name="Google Shape;1200;p41"/>
                <p:cNvSpPr txBox="1"/>
                <p:nvPr/>
              </p:nvSpPr>
              <p:spPr>
                <a:xfrm>
                  <a:off x="242394" y="2706340"/>
                  <a:ext cx="596700" cy="258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Arial"/>
                    <a:buNone/>
                  </a:pPr>
                  <a:r>
                    <a:rPr b="0" i="0" lang="en-US" sz="800" u="none" cap="none" strike="noStrike">
                      <a:solidFill>
                        <a:srgbClr val="FFFFFF"/>
                      </a:solidFill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Messages</a:t>
                  </a:r>
                  <a:endParaRPr b="0" i="0" sz="1400" u="none" cap="none" strike="noStrike">
                    <a:solidFill>
                      <a:srgbClr val="FFFFFF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endParaRPr>
                </a:p>
              </p:txBody>
            </p:sp>
            <p:sp>
              <p:nvSpPr>
                <p:cNvPr id="1201" name="Google Shape;1201;p41"/>
                <p:cNvSpPr txBox="1"/>
                <p:nvPr/>
              </p:nvSpPr>
              <p:spPr>
                <a:xfrm>
                  <a:off x="246894" y="3273312"/>
                  <a:ext cx="585000" cy="1308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Arial"/>
                    <a:buNone/>
                  </a:pPr>
                  <a:r>
                    <a:rPr b="0" i="0" lang="en-US" sz="800" u="none" cap="none" strike="noStrike">
                      <a:solidFill>
                        <a:srgbClr val="FFFFFF"/>
                      </a:solidFill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Amazon </a:t>
                  </a:r>
                  <a:endParaRPr/>
                </a:p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Arial"/>
                    <a:buNone/>
                  </a:pPr>
                  <a:r>
                    <a:rPr b="0" i="0" lang="en-US" sz="800" u="none" cap="none" strike="noStrike">
                      <a:solidFill>
                        <a:srgbClr val="FFFFFF"/>
                      </a:solidFill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API Gateway</a:t>
                  </a:r>
                  <a:endParaRPr b="0" i="0" sz="1400" u="none" cap="none" strike="noStrike">
                    <a:solidFill>
                      <a:srgbClr val="FFFFFF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endParaRPr>
                </a:p>
              </p:txBody>
            </p:sp>
            <p:pic>
              <p:nvPicPr>
                <p:cNvPr id="1202" name="Google Shape;1202;p41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0" t="0"/>
                <a:stretch/>
              </p:blipFill>
              <p:spPr>
                <a:xfrm>
                  <a:off x="392238" y="3999694"/>
                  <a:ext cx="393192" cy="393192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203" name="Google Shape;1203;p41"/>
                <p:cNvSpPr txBox="1"/>
                <p:nvPr/>
              </p:nvSpPr>
              <p:spPr>
                <a:xfrm>
                  <a:off x="254589" y="4403492"/>
                  <a:ext cx="585000" cy="126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Arial"/>
                    <a:buNone/>
                  </a:pPr>
                  <a:r>
                    <a:rPr b="0" i="0" lang="en-US" sz="800" u="none" cap="none" strike="noStrike">
                      <a:solidFill>
                        <a:srgbClr val="FFFFFF"/>
                      </a:solidFill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Files</a:t>
                  </a:r>
                  <a:endParaRPr b="0" i="0" sz="800" u="none" cap="none" strike="noStrike">
                    <a:solidFill>
                      <a:srgbClr val="FFFFFF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endParaRPr>
                </a:p>
              </p:txBody>
            </p:sp>
            <p:sp>
              <p:nvSpPr>
                <p:cNvPr id="1204" name="Google Shape;1204;p41"/>
                <p:cNvSpPr txBox="1"/>
                <p:nvPr/>
              </p:nvSpPr>
              <p:spPr>
                <a:xfrm>
                  <a:off x="223989" y="4951263"/>
                  <a:ext cx="646200" cy="215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Arial"/>
                    <a:buNone/>
                  </a:pPr>
                  <a:r>
                    <a:rPr b="0" i="0" lang="en-US" sz="800" u="none" cap="none" strike="noStrike">
                      <a:solidFill>
                        <a:srgbClr val="FFFFFF"/>
                      </a:solidFill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Data store</a:t>
                  </a:r>
                  <a:endParaRPr b="0" i="0" sz="1400" u="none" cap="none" strike="noStrike">
                    <a:solidFill>
                      <a:srgbClr val="FFFFFF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endParaRPr>
                </a:p>
              </p:txBody>
            </p:sp>
            <p:pic>
              <p:nvPicPr>
                <p:cNvPr id="1205" name="Google Shape;1205;p41"/>
                <p:cNvPicPr preferRelativeResize="0"/>
                <p:nvPr/>
              </p:nvPicPr>
              <p:blipFill rotWithShape="1">
                <a:blip r:embed="rId5">
                  <a:alphaModFix/>
                </a:blip>
                <a:srcRect b="0" l="0" r="0" t="0"/>
                <a:stretch/>
              </p:blipFill>
              <p:spPr>
                <a:xfrm>
                  <a:off x="354739" y="4613766"/>
                  <a:ext cx="393192" cy="393192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206" name="Google Shape;1206;p41"/>
                <p:cNvSpPr txBox="1"/>
                <p:nvPr/>
              </p:nvSpPr>
              <p:spPr>
                <a:xfrm>
                  <a:off x="6628625" y="2050382"/>
                  <a:ext cx="897600" cy="30205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Arial"/>
                    <a:buNone/>
                  </a:pPr>
                  <a:r>
                    <a:rPr b="1" i="0" lang="en-US" sz="800" u="none" cap="none" strike="noStrike">
                      <a:solidFill>
                        <a:srgbClr val="FFFFFF"/>
                      </a:solidFill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Amazon</a:t>
                  </a:r>
                  <a:endParaRPr/>
                </a:p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Arial"/>
                    <a:buNone/>
                  </a:pPr>
                  <a:r>
                    <a:rPr b="1" i="0" lang="en-US" sz="800" u="none" cap="none" strike="noStrike">
                      <a:solidFill>
                        <a:srgbClr val="FFFFFF"/>
                      </a:solidFill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SageMaker</a:t>
                  </a:r>
                  <a:endParaRPr b="1" i="0" sz="800" u="none" cap="none" strike="noStrike">
                    <a:solidFill>
                      <a:srgbClr val="FFFFFF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endParaRPr>
                </a:p>
              </p:txBody>
            </p:sp>
            <p:cxnSp>
              <p:nvCxnSpPr>
                <p:cNvPr id="1207" name="Google Shape;1207;p41"/>
                <p:cNvCxnSpPr>
                  <a:endCxn id="1208" idx="1"/>
                </p:cNvCxnSpPr>
                <p:nvPr/>
              </p:nvCxnSpPr>
              <p:spPr>
                <a:xfrm>
                  <a:off x="870174" y="2101117"/>
                  <a:ext cx="1023000" cy="420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FFFFFF"/>
                  </a:solidFill>
                  <a:prstDash val="lgDash"/>
                  <a:round/>
                  <a:headEnd len="sm" w="sm" type="none"/>
                  <a:tailEnd len="med" w="med" type="triangle"/>
                </a:ln>
                <a:effectLst>
                  <a:outerShdw blurRad="40000" rotWithShape="0" dir="5400000" dist="20000">
                    <a:srgbClr val="000000">
                      <a:alpha val="37647"/>
                    </a:srgbClr>
                  </a:outerShdw>
                </a:effectLst>
              </p:spPr>
            </p:cxnSp>
            <p:grpSp>
              <p:nvGrpSpPr>
                <p:cNvPr id="1209" name="Google Shape;1209;p41"/>
                <p:cNvGrpSpPr/>
                <p:nvPr/>
              </p:nvGrpSpPr>
              <p:grpSpPr>
                <a:xfrm>
                  <a:off x="8333342" y="2085872"/>
                  <a:ext cx="585012" cy="377997"/>
                  <a:chOff x="8119948" y="2060458"/>
                  <a:chExt cx="646708" cy="377997"/>
                </a:xfrm>
              </p:grpSpPr>
              <p:sp>
                <p:nvSpPr>
                  <p:cNvPr id="1210" name="Google Shape;1210;p41"/>
                  <p:cNvSpPr/>
                  <p:nvPr/>
                </p:nvSpPr>
                <p:spPr>
                  <a:xfrm>
                    <a:off x="8193928" y="2266828"/>
                    <a:ext cx="88939" cy="166763"/>
                  </a:xfrm>
                  <a:custGeom>
                    <a:rect b="b" l="l" r="r" t="t"/>
                    <a:pathLst>
                      <a:path extrusionOk="0" h="101840" w="54314">
                        <a:moveTo>
                          <a:pt x="54654" y="5092"/>
                        </a:moveTo>
                        <a:lnTo>
                          <a:pt x="5092" y="5092"/>
                        </a:lnTo>
                        <a:lnTo>
                          <a:pt x="5092" y="98106"/>
                        </a:lnTo>
                        <a:lnTo>
                          <a:pt x="54654" y="98106"/>
                        </a:lnTo>
                        <a:lnTo>
                          <a:pt x="54654" y="5092"/>
                        </a:lnTo>
                        <a:close/>
                        <a:moveTo>
                          <a:pt x="22744" y="64838"/>
                        </a:moveTo>
                        <a:lnTo>
                          <a:pt x="36323" y="64838"/>
                        </a:lnTo>
                        <a:lnTo>
                          <a:pt x="36323" y="78417"/>
                        </a:lnTo>
                        <a:lnTo>
                          <a:pt x="22744" y="78417"/>
                        </a:lnTo>
                        <a:lnTo>
                          <a:pt x="22744" y="64838"/>
                        </a:lnTo>
                        <a:close/>
                      </a:path>
                    </a:pathLst>
                  </a:custGeom>
                  <a:solidFill>
                    <a:srgbClr val="00B0F0"/>
                  </a:solidFill>
                  <a:ln cap="flat" cmpd="sng" w="9525">
                    <a:solidFill>
                      <a:srgbClr val="00B0F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Quattrocento Sans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FFFFFF"/>
                      </a:solidFill>
                      <a:latin typeface="Source Sans Pro"/>
                      <a:ea typeface="Source Sans Pro"/>
                      <a:cs typeface="Source Sans Pro"/>
                      <a:sym typeface="Source Sans Pro"/>
                    </a:endParaRPr>
                  </a:p>
                </p:txBody>
              </p:sp>
              <p:sp>
                <p:nvSpPr>
                  <p:cNvPr id="1211" name="Google Shape;1211;p41"/>
                  <p:cNvSpPr/>
                  <p:nvPr/>
                </p:nvSpPr>
                <p:spPr>
                  <a:xfrm>
                    <a:off x="8119948" y="2060458"/>
                    <a:ext cx="503626" cy="377997"/>
                  </a:xfrm>
                  <a:custGeom>
                    <a:rect b="b" l="l" r="r" t="t"/>
                    <a:pathLst>
                      <a:path extrusionOk="0" h="230838" w="307558">
                        <a:moveTo>
                          <a:pt x="194176" y="177202"/>
                        </a:moveTo>
                        <a:lnTo>
                          <a:pt x="194176" y="110667"/>
                        </a:lnTo>
                        <a:cubicBezTo>
                          <a:pt x="194176" y="107272"/>
                          <a:pt x="194855" y="104556"/>
                          <a:pt x="196212" y="101840"/>
                        </a:cubicBezTo>
                        <a:cubicBezTo>
                          <a:pt x="197570" y="99125"/>
                          <a:pt x="198928" y="97088"/>
                          <a:pt x="201644" y="95051"/>
                        </a:cubicBezTo>
                        <a:cubicBezTo>
                          <a:pt x="203681" y="93014"/>
                          <a:pt x="206396" y="91656"/>
                          <a:pt x="209112" y="90299"/>
                        </a:cubicBezTo>
                        <a:cubicBezTo>
                          <a:pt x="211828" y="88941"/>
                          <a:pt x="214544" y="88941"/>
                          <a:pt x="217938" y="88941"/>
                        </a:cubicBezTo>
                        <a:lnTo>
                          <a:pt x="307558" y="88941"/>
                        </a:lnTo>
                        <a:lnTo>
                          <a:pt x="307558" y="0"/>
                        </a:lnTo>
                        <a:lnTo>
                          <a:pt x="0" y="0"/>
                        </a:lnTo>
                        <a:lnTo>
                          <a:pt x="0" y="177202"/>
                        </a:lnTo>
                        <a:lnTo>
                          <a:pt x="34626" y="177202"/>
                        </a:lnTo>
                        <a:lnTo>
                          <a:pt x="34626" y="129677"/>
                        </a:lnTo>
                        <a:cubicBezTo>
                          <a:pt x="34626" y="127640"/>
                          <a:pt x="35305" y="125603"/>
                          <a:pt x="35984" y="124245"/>
                        </a:cubicBezTo>
                        <a:cubicBezTo>
                          <a:pt x="36662" y="122887"/>
                          <a:pt x="37341" y="120851"/>
                          <a:pt x="38699" y="119493"/>
                        </a:cubicBezTo>
                        <a:cubicBezTo>
                          <a:pt x="40057" y="118135"/>
                          <a:pt x="41415" y="117456"/>
                          <a:pt x="43452" y="116098"/>
                        </a:cubicBezTo>
                        <a:cubicBezTo>
                          <a:pt x="45489" y="115419"/>
                          <a:pt x="46847" y="114740"/>
                          <a:pt x="48883" y="114740"/>
                        </a:cubicBezTo>
                        <a:lnTo>
                          <a:pt x="101161" y="114740"/>
                        </a:lnTo>
                        <a:cubicBezTo>
                          <a:pt x="103198" y="114740"/>
                          <a:pt x="105235" y="115419"/>
                          <a:pt x="106593" y="116098"/>
                        </a:cubicBezTo>
                        <a:cubicBezTo>
                          <a:pt x="107951" y="116777"/>
                          <a:pt x="109988" y="118135"/>
                          <a:pt x="111345" y="119493"/>
                        </a:cubicBezTo>
                        <a:cubicBezTo>
                          <a:pt x="112703" y="120851"/>
                          <a:pt x="113382" y="122208"/>
                          <a:pt x="114061" y="124245"/>
                        </a:cubicBezTo>
                        <a:cubicBezTo>
                          <a:pt x="114740" y="126282"/>
                          <a:pt x="115419" y="127640"/>
                          <a:pt x="115419" y="129677"/>
                        </a:cubicBezTo>
                        <a:lnTo>
                          <a:pt x="115419" y="176523"/>
                        </a:lnTo>
                        <a:lnTo>
                          <a:pt x="135108" y="176523"/>
                        </a:lnTo>
                        <a:lnTo>
                          <a:pt x="135108" y="203681"/>
                        </a:lnTo>
                        <a:lnTo>
                          <a:pt x="115419" y="203681"/>
                        </a:lnTo>
                        <a:lnTo>
                          <a:pt x="115419" y="224049"/>
                        </a:lnTo>
                        <a:cubicBezTo>
                          <a:pt x="115419" y="226086"/>
                          <a:pt x="114740" y="228122"/>
                          <a:pt x="114061" y="229480"/>
                        </a:cubicBezTo>
                        <a:cubicBezTo>
                          <a:pt x="114061" y="230159"/>
                          <a:pt x="113382" y="230159"/>
                          <a:pt x="113382" y="230838"/>
                        </a:cubicBezTo>
                        <a:lnTo>
                          <a:pt x="200965" y="230838"/>
                        </a:lnTo>
                        <a:cubicBezTo>
                          <a:pt x="198928" y="228801"/>
                          <a:pt x="197570" y="227444"/>
                          <a:pt x="196212" y="224728"/>
                        </a:cubicBezTo>
                        <a:cubicBezTo>
                          <a:pt x="194855" y="222012"/>
                          <a:pt x="194176" y="219296"/>
                          <a:pt x="194176" y="215902"/>
                        </a:cubicBezTo>
                        <a:lnTo>
                          <a:pt x="194176" y="204360"/>
                        </a:lnTo>
                        <a:lnTo>
                          <a:pt x="161587" y="204360"/>
                        </a:lnTo>
                        <a:lnTo>
                          <a:pt x="161587" y="177202"/>
                        </a:lnTo>
                        <a:lnTo>
                          <a:pt x="194176" y="177202"/>
                        </a:lnTo>
                        <a:close/>
                      </a:path>
                    </a:pathLst>
                  </a:custGeom>
                  <a:solidFill>
                    <a:srgbClr val="00B0F0"/>
                  </a:solidFill>
                  <a:ln cap="flat" cmpd="sng" w="9525">
                    <a:solidFill>
                      <a:srgbClr val="00B0F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Quattrocento Sans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FFFFFF"/>
                      </a:solidFill>
                      <a:latin typeface="Source Sans Pro"/>
                      <a:ea typeface="Source Sans Pro"/>
                      <a:cs typeface="Source Sans Pro"/>
                      <a:sym typeface="Source Sans Pro"/>
                    </a:endParaRPr>
                  </a:p>
                </p:txBody>
              </p:sp>
              <p:sp>
                <p:nvSpPr>
                  <p:cNvPr id="1212" name="Google Shape;1212;p41"/>
                  <p:cNvSpPr/>
                  <p:nvPr/>
                </p:nvSpPr>
                <p:spPr>
                  <a:xfrm>
                    <a:off x="8455366" y="2223440"/>
                    <a:ext cx="311290" cy="211233"/>
                  </a:xfrm>
                  <a:custGeom>
                    <a:rect b="b" l="l" r="r" t="t"/>
                    <a:pathLst>
                      <a:path extrusionOk="0" h="128997" w="190101">
                        <a:moveTo>
                          <a:pt x="7129" y="121869"/>
                        </a:moveTo>
                        <a:cubicBezTo>
                          <a:pt x="7808" y="122548"/>
                          <a:pt x="8487" y="123227"/>
                          <a:pt x="9845" y="123227"/>
                        </a:cubicBezTo>
                        <a:cubicBezTo>
                          <a:pt x="11202" y="123906"/>
                          <a:pt x="11881" y="123906"/>
                          <a:pt x="13239" y="123906"/>
                        </a:cubicBezTo>
                        <a:lnTo>
                          <a:pt x="182973" y="123906"/>
                        </a:lnTo>
                        <a:cubicBezTo>
                          <a:pt x="184331" y="123906"/>
                          <a:pt x="185010" y="123906"/>
                          <a:pt x="186368" y="123227"/>
                        </a:cubicBezTo>
                        <a:cubicBezTo>
                          <a:pt x="187726" y="122548"/>
                          <a:pt x="188405" y="122548"/>
                          <a:pt x="189084" y="121869"/>
                        </a:cubicBezTo>
                        <a:cubicBezTo>
                          <a:pt x="189762" y="121190"/>
                          <a:pt x="190442" y="120511"/>
                          <a:pt x="190442" y="119832"/>
                        </a:cubicBezTo>
                        <a:cubicBezTo>
                          <a:pt x="190442" y="119153"/>
                          <a:pt x="191120" y="118474"/>
                          <a:pt x="191120" y="117796"/>
                        </a:cubicBezTo>
                        <a:lnTo>
                          <a:pt x="191120" y="11203"/>
                        </a:lnTo>
                        <a:cubicBezTo>
                          <a:pt x="191120" y="10524"/>
                          <a:pt x="191120" y="9845"/>
                          <a:pt x="190442" y="9166"/>
                        </a:cubicBezTo>
                        <a:cubicBezTo>
                          <a:pt x="189762" y="8487"/>
                          <a:pt x="189762" y="7808"/>
                          <a:pt x="189084" y="7129"/>
                        </a:cubicBezTo>
                        <a:cubicBezTo>
                          <a:pt x="188405" y="6450"/>
                          <a:pt x="187726" y="5771"/>
                          <a:pt x="186368" y="5771"/>
                        </a:cubicBezTo>
                        <a:cubicBezTo>
                          <a:pt x="185689" y="5092"/>
                          <a:pt x="184331" y="5092"/>
                          <a:pt x="182973" y="5092"/>
                        </a:cubicBezTo>
                        <a:lnTo>
                          <a:pt x="13239" y="5092"/>
                        </a:lnTo>
                        <a:cubicBezTo>
                          <a:pt x="11881" y="5092"/>
                          <a:pt x="11202" y="5092"/>
                          <a:pt x="9845" y="5771"/>
                        </a:cubicBezTo>
                        <a:cubicBezTo>
                          <a:pt x="9166" y="6450"/>
                          <a:pt x="7808" y="6450"/>
                          <a:pt x="7129" y="7129"/>
                        </a:cubicBezTo>
                        <a:cubicBezTo>
                          <a:pt x="6450" y="7808"/>
                          <a:pt x="5771" y="8487"/>
                          <a:pt x="5771" y="9166"/>
                        </a:cubicBezTo>
                        <a:cubicBezTo>
                          <a:pt x="5771" y="9845"/>
                          <a:pt x="5092" y="10524"/>
                          <a:pt x="5092" y="11203"/>
                        </a:cubicBezTo>
                        <a:lnTo>
                          <a:pt x="5092" y="117796"/>
                        </a:lnTo>
                        <a:cubicBezTo>
                          <a:pt x="5092" y="118474"/>
                          <a:pt x="5092" y="119153"/>
                          <a:pt x="5771" y="119832"/>
                        </a:cubicBezTo>
                        <a:cubicBezTo>
                          <a:pt x="5771" y="120511"/>
                          <a:pt x="6450" y="121190"/>
                          <a:pt x="7129" y="121869"/>
                        </a:cubicBezTo>
                        <a:moveTo>
                          <a:pt x="82491" y="89959"/>
                        </a:moveTo>
                        <a:lnTo>
                          <a:pt x="113722" y="89959"/>
                        </a:lnTo>
                        <a:lnTo>
                          <a:pt x="113722" y="110327"/>
                        </a:lnTo>
                        <a:lnTo>
                          <a:pt x="82491" y="110327"/>
                        </a:lnTo>
                        <a:lnTo>
                          <a:pt x="82491" y="89959"/>
                        </a:lnTo>
                        <a:close/>
                      </a:path>
                    </a:pathLst>
                  </a:custGeom>
                  <a:solidFill>
                    <a:srgbClr val="00B0F0"/>
                  </a:solidFill>
                  <a:ln cap="flat" cmpd="sng" w="9525">
                    <a:solidFill>
                      <a:srgbClr val="00B0F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Quattrocento Sans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FFFFFF"/>
                      </a:solidFill>
                      <a:latin typeface="Source Sans Pro"/>
                      <a:ea typeface="Source Sans Pro"/>
                      <a:cs typeface="Source Sans Pro"/>
                      <a:sym typeface="Source Sans Pro"/>
                    </a:endParaRPr>
                  </a:p>
                </p:txBody>
              </p:sp>
            </p:grpSp>
            <p:sp>
              <p:nvSpPr>
                <p:cNvPr id="1213" name="Google Shape;1213;p41"/>
                <p:cNvSpPr txBox="1"/>
                <p:nvPr/>
              </p:nvSpPr>
              <p:spPr>
                <a:xfrm>
                  <a:off x="7860365" y="2479491"/>
                  <a:ext cx="1450200" cy="215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Arial"/>
                    <a:buNone/>
                  </a:pPr>
                  <a:r>
                    <a:rPr b="1" i="0" lang="en-US" sz="800" u="none" cap="none" strike="noStrike">
                      <a:solidFill>
                        <a:srgbClr val="FFFFFF"/>
                      </a:solidFill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Applications</a:t>
                  </a:r>
                  <a:endParaRPr b="0" i="0" sz="1400" u="none" cap="none" strike="noStrike">
                    <a:solidFill>
                      <a:srgbClr val="FFFFFF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endParaRPr>
                </a:p>
              </p:txBody>
            </p:sp>
            <p:sp>
              <p:nvSpPr>
                <p:cNvPr id="1214" name="Google Shape;1214;p41"/>
                <p:cNvSpPr/>
                <p:nvPr/>
              </p:nvSpPr>
              <p:spPr>
                <a:xfrm>
                  <a:off x="4154630" y="2836588"/>
                  <a:ext cx="3000" cy="3000"/>
                </a:xfrm>
                <a:custGeom>
                  <a:rect b="b" l="l" r="r" t="t"/>
                  <a:pathLst>
                    <a:path extrusionOk="0" h="4379" w="4379">
                      <a:moveTo>
                        <a:pt x="4098" y="2312"/>
                      </a:moveTo>
                      <a:cubicBezTo>
                        <a:pt x="4536" y="3939"/>
                        <a:pt x="3910" y="4314"/>
                        <a:pt x="2346" y="4377"/>
                      </a:cubicBezTo>
                      <a:cubicBezTo>
                        <a:pt x="657" y="4440"/>
                        <a:pt x="469" y="3814"/>
                        <a:pt x="469" y="2375"/>
                      </a:cubicBezTo>
                      <a:cubicBezTo>
                        <a:pt x="469" y="1061"/>
                        <a:pt x="594" y="310"/>
                        <a:pt x="2221" y="498"/>
                      </a:cubicBezTo>
                      <a:cubicBezTo>
                        <a:pt x="3598" y="623"/>
                        <a:pt x="4724" y="498"/>
                        <a:pt x="4098" y="2312"/>
                      </a:cubicBezTo>
                      <a:close/>
                    </a:path>
                  </a:pathLst>
                </a:custGeom>
                <a:solidFill>
                  <a:srgbClr val="403C39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Quattrocento Sans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505050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  <p:sp>
              <p:nvSpPr>
                <p:cNvPr id="1215" name="Google Shape;1215;p41"/>
                <p:cNvSpPr txBox="1"/>
                <p:nvPr/>
              </p:nvSpPr>
              <p:spPr>
                <a:xfrm>
                  <a:off x="6502243" y="3275767"/>
                  <a:ext cx="573131" cy="14397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Arial"/>
                    <a:buNone/>
                  </a:pPr>
                  <a:r>
                    <a:rPr b="0" i="0" lang="en-US" sz="800" u="none" cap="none" strike="noStrike">
                      <a:solidFill>
                        <a:srgbClr val="FFFFFF"/>
                      </a:solidFill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Amazon </a:t>
                  </a:r>
                  <a:endParaRPr/>
                </a:p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Arial"/>
                    <a:buNone/>
                  </a:pPr>
                  <a:r>
                    <a:rPr b="0" i="0" lang="en-US" sz="800" u="none" cap="none" strike="noStrike">
                      <a:solidFill>
                        <a:srgbClr val="FFFFFF"/>
                      </a:solidFill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RDS</a:t>
                  </a:r>
                  <a:endParaRPr b="0" i="0" sz="1400" u="none" cap="none" strike="noStrike">
                    <a:solidFill>
                      <a:srgbClr val="FFFFFF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endParaRPr>
                </a:p>
              </p:txBody>
            </p:sp>
            <p:sp>
              <p:nvSpPr>
                <p:cNvPr id="1216" name="Google Shape;1216;p41"/>
                <p:cNvSpPr txBox="1"/>
                <p:nvPr/>
              </p:nvSpPr>
              <p:spPr>
                <a:xfrm>
                  <a:off x="6638150" y="1295777"/>
                  <a:ext cx="897600" cy="215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Arial"/>
                    <a:buNone/>
                  </a:pPr>
                  <a:r>
                    <a:rPr b="1" i="0" lang="en-US" sz="800" u="none" cap="none" strike="noStrike">
                      <a:solidFill>
                        <a:srgbClr val="FFFFFF"/>
                      </a:solidFill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Model Serving</a:t>
                  </a:r>
                  <a:endParaRPr b="1" i="0" sz="800" u="none" cap="none" strike="noStrike">
                    <a:solidFill>
                      <a:srgbClr val="FFFFFF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endParaRPr>
                </a:p>
              </p:txBody>
            </p:sp>
            <p:cxnSp>
              <p:nvCxnSpPr>
                <p:cNvPr id="1217" name="Google Shape;1217;p41"/>
                <p:cNvCxnSpPr/>
                <p:nvPr/>
              </p:nvCxnSpPr>
              <p:spPr>
                <a:xfrm>
                  <a:off x="2130700" y="2141664"/>
                  <a:ext cx="1228800" cy="1086300"/>
                </a:xfrm>
                <a:prstGeom prst="bentConnector3">
                  <a:avLst>
                    <a:gd fmla="val 50000" name="adj1"/>
                  </a:avLst>
                </a:prstGeom>
                <a:noFill/>
                <a:ln cap="flat" cmpd="sng" w="12700">
                  <a:solidFill>
                    <a:srgbClr val="FFFFFF"/>
                  </a:solidFill>
                  <a:prstDash val="lgDash"/>
                  <a:round/>
                  <a:headEnd len="sm" w="sm" type="none"/>
                  <a:tailEnd len="med" w="med" type="triangle"/>
                </a:ln>
                <a:effectLst>
                  <a:outerShdw blurRad="40000" rotWithShape="0" dir="5400000" dist="20000">
                    <a:srgbClr val="000000">
                      <a:alpha val="37647"/>
                    </a:srgbClr>
                  </a:outerShdw>
                </a:effectLst>
              </p:spPr>
            </p:cxnSp>
            <p:cxnSp>
              <p:nvCxnSpPr>
                <p:cNvPr id="1218" name="Google Shape;1218;p41"/>
                <p:cNvCxnSpPr>
                  <a:stCxn id="1192" idx="3"/>
                </p:cNvCxnSpPr>
                <p:nvPr/>
              </p:nvCxnSpPr>
              <p:spPr>
                <a:xfrm flipH="1" rot="10800000">
                  <a:off x="6878856" y="4142792"/>
                  <a:ext cx="1602000" cy="316800"/>
                </a:xfrm>
                <a:prstGeom prst="bentConnector3">
                  <a:avLst>
                    <a:gd fmla="val 100201" name="adj1"/>
                  </a:avLst>
                </a:prstGeom>
                <a:noFill/>
                <a:ln cap="flat" cmpd="sng" w="25400">
                  <a:solidFill>
                    <a:srgbClr val="FF0000"/>
                  </a:solidFill>
                  <a:prstDash val="lgDash"/>
                  <a:round/>
                  <a:headEnd len="sm" w="sm" type="none"/>
                  <a:tailEnd len="lg" w="lg" type="triangle"/>
                </a:ln>
                <a:effectLst>
                  <a:outerShdw blurRad="40000" rotWithShape="0" dir="5400000" dist="20000">
                    <a:srgbClr val="000000">
                      <a:alpha val="37647"/>
                    </a:srgbClr>
                  </a:outerShdw>
                </a:effectLst>
              </p:spPr>
            </p:cxnSp>
            <p:sp>
              <p:nvSpPr>
                <p:cNvPr id="1219" name="Google Shape;1219;p41"/>
                <p:cNvSpPr txBox="1"/>
                <p:nvPr/>
              </p:nvSpPr>
              <p:spPr>
                <a:xfrm>
                  <a:off x="248239" y="3670646"/>
                  <a:ext cx="585000" cy="165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Arial"/>
                    <a:buNone/>
                  </a:pPr>
                  <a:r>
                    <a:rPr b="1" i="0" lang="en-US" sz="800" u="none" cap="none" strike="noStrike">
                      <a:solidFill>
                        <a:srgbClr val="FFFFFF"/>
                      </a:solidFill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Batch Data</a:t>
                  </a:r>
                  <a:endParaRPr b="1" i="0" sz="1400" u="none" cap="none" strike="noStrike">
                    <a:solidFill>
                      <a:srgbClr val="FFFFFF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endParaRPr>
                </a:p>
              </p:txBody>
            </p:sp>
            <p:sp>
              <p:nvSpPr>
                <p:cNvPr id="1220" name="Google Shape;1220;p41"/>
                <p:cNvSpPr txBox="1"/>
                <p:nvPr/>
              </p:nvSpPr>
              <p:spPr>
                <a:xfrm>
                  <a:off x="1760494" y="4608091"/>
                  <a:ext cx="731400" cy="155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Arial"/>
                    <a:buNone/>
                  </a:pPr>
                  <a:r>
                    <a:rPr b="1" i="0" lang="en-US" sz="800" u="none" cap="none" strike="noStrike">
                      <a:solidFill>
                        <a:srgbClr val="FFFFFF"/>
                      </a:solidFill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Amazon S3</a:t>
                  </a:r>
                  <a:endParaRPr b="0" i="0" sz="1400" u="none" cap="none" strike="noStrike">
                    <a:solidFill>
                      <a:srgbClr val="FFFFFF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endParaRPr>
                </a:p>
              </p:txBody>
            </p:sp>
            <p:sp>
              <p:nvSpPr>
                <p:cNvPr id="1221" name="Google Shape;1221;p41"/>
                <p:cNvSpPr txBox="1"/>
                <p:nvPr/>
              </p:nvSpPr>
              <p:spPr>
                <a:xfrm>
                  <a:off x="1370601" y="820825"/>
                  <a:ext cx="1450200" cy="285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b="0" i="0" lang="en-US" sz="1400" u="none" cap="none" strike="noStrike">
                      <a:solidFill>
                        <a:srgbClr val="FFFFFF"/>
                      </a:solidFill>
                      <a:latin typeface="Source Sans Pro SemiBold"/>
                      <a:ea typeface="Source Sans Pro SemiBold"/>
                      <a:cs typeface="Source Sans Pro SemiBold"/>
                      <a:sym typeface="Source Sans Pro SemiBold"/>
                    </a:rPr>
                    <a:t>Data Ingestion</a:t>
                  </a:r>
                  <a:endParaRPr b="0" i="0" sz="1400" u="none" cap="none" strike="noStrike">
                    <a:solidFill>
                      <a:srgbClr val="FFFFFF"/>
                    </a:solidFill>
                    <a:latin typeface="Source Sans Pro SemiBold"/>
                    <a:ea typeface="Source Sans Pro SemiBold"/>
                    <a:cs typeface="Source Sans Pro SemiBold"/>
                    <a:sym typeface="Source Sans Pro SemiBold"/>
                  </a:endParaRPr>
                </a:p>
              </p:txBody>
            </p:sp>
            <p:sp>
              <p:nvSpPr>
                <p:cNvPr id="1222" name="Google Shape;1222;p41"/>
                <p:cNvSpPr txBox="1"/>
                <p:nvPr/>
              </p:nvSpPr>
              <p:spPr>
                <a:xfrm>
                  <a:off x="3883272" y="6556829"/>
                  <a:ext cx="1497000" cy="255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b="0" i="0" lang="en-US" sz="1400" u="none" cap="none" strike="noStrike">
                      <a:solidFill>
                        <a:srgbClr val="FFFFFF"/>
                      </a:solidFill>
                      <a:latin typeface="Source Sans Pro SemiBold"/>
                      <a:ea typeface="Source Sans Pro SemiBold"/>
                      <a:cs typeface="Source Sans Pro SemiBold"/>
                      <a:sym typeface="Source Sans Pro SemiBold"/>
                    </a:rPr>
                    <a:t>AWS Services</a:t>
                  </a:r>
                  <a:endParaRPr b="0" i="0" sz="1400" u="none" cap="none" strike="noStrike">
                    <a:solidFill>
                      <a:srgbClr val="FFFFFF"/>
                    </a:solidFill>
                    <a:latin typeface="Source Sans Pro SemiBold"/>
                    <a:ea typeface="Source Sans Pro SemiBold"/>
                    <a:cs typeface="Source Sans Pro SemiBold"/>
                    <a:sym typeface="Source Sans Pro SemiBold"/>
                  </a:endParaRPr>
                </a:p>
              </p:txBody>
            </p:sp>
            <p:sp>
              <p:nvSpPr>
                <p:cNvPr id="1223" name="Google Shape;1223;p41"/>
                <p:cNvSpPr txBox="1"/>
                <p:nvPr/>
              </p:nvSpPr>
              <p:spPr>
                <a:xfrm>
                  <a:off x="6435351" y="831700"/>
                  <a:ext cx="1303200" cy="285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b="0" i="0" lang="en-US" sz="1400" u="none" cap="none" strike="noStrike">
                      <a:solidFill>
                        <a:srgbClr val="FFFFFF"/>
                      </a:solidFill>
                      <a:latin typeface="Source Sans Pro SemiBold"/>
                      <a:ea typeface="Source Sans Pro SemiBold"/>
                      <a:cs typeface="Source Sans Pro SemiBold"/>
                      <a:sym typeface="Source Sans Pro SemiBold"/>
                    </a:rPr>
                    <a:t>Serving Layer</a:t>
                  </a:r>
                  <a:endParaRPr b="0" i="0" sz="1400" u="none" cap="none" strike="noStrike">
                    <a:solidFill>
                      <a:srgbClr val="FFFFFF"/>
                    </a:solidFill>
                    <a:latin typeface="Source Sans Pro SemiBold"/>
                    <a:ea typeface="Source Sans Pro SemiBold"/>
                    <a:cs typeface="Source Sans Pro SemiBold"/>
                    <a:sym typeface="Source Sans Pro SemiBold"/>
                  </a:endParaRPr>
                </a:p>
              </p:txBody>
            </p:sp>
            <p:sp>
              <p:nvSpPr>
                <p:cNvPr id="1224" name="Google Shape;1224;p41"/>
                <p:cNvSpPr txBox="1"/>
                <p:nvPr/>
              </p:nvSpPr>
              <p:spPr>
                <a:xfrm>
                  <a:off x="3793441" y="831700"/>
                  <a:ext cx="1497000" cy="255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b="0" i="0" lang="en-US" sz="1400" u="none" cap="none" strike="noStrike">
                      <a:solidFill>
                        <a:srgbClr val="FFFFFF"/>
                      </a:solidFill>
                      <a:latin typeface="Source Sans Pro SemiBold"/>
                      <a:ea typeface="Source Sans Pro SemiBold"/>
                      <a:cs typeface="Source Sans Pro SemiBold"/>
                      <a:sym typeface="Source Sans Pro SemiBold"/>
                    </a:rPr>
                    <a:t>Data Engineering</a:t>
                  </a:r>
                  <a:endParaRPr b="0" i="0" sz="1400" u="none" cap="none" strike="noStrike">
                    <a:solidFill>
                      <a:srgbClr val="FFFFFF"/>
                    </a:solidFill>
                    <a:latin typeface="Source Sans Pro SemiBold"/>
                    <a:ea typeface="Source Sans Pro SemiBold"/>
                    <a:cs typeface="Source Sans Pro SemiBold"/>
                    <a:sym typeface="Source Sans Pro SemiBold"/>
                  </a:endParaRPr>
                </a:p>
              </p:txBody>
            </p:sp>
            <p:pic>
              <p:nvPicPr>
                <p:cNvPr id="1225" name="Google Shape;1225;p41"/>
                <p:cNvPicPr preferRelativeResize="0"/>
                <p:nvPr/>
              </p:nvPicPr>
              <p:blipFill rotWithShape="1">
                <a:blip r:embed="rId6">
                  <a:alphaModFix/>
                </a:blip>
                <a:srcRect b="0" l="0" r="0" t="0"/>
                <a:stretch/>
              </p:blipFill>
              <p:spPr>
                <a:xfrm>
                  <a:off x="6552089" y="2748977"/>
                  <a:ext cx="393192" cy="393192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192" name="Google Shape;1192;p41"/>
                <p:cNvPicPr preferRelativeResize="0"/>
                <p:nvPr/>
              </p:nvPicPr>
              <p:blipFill rotWithShape="1">
                <a:blip r:embed="rId7">
                  <a:alphaModFix/>
                </a:blip>
                <a:srcRect b="0" l="0" r="0" t="0"/>
                <a:stretch/>
              </p:blipFill>
              <p:spPr>
                <a:xfrm>
                  <a:off x="6485664" y="4262996"/>
                  <a:ext cx="393192" cy="393192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226" name="Google Shape;1226;p41"/>
                <p:cNvPicPr preferRelativeResize="0"/>
                <p:nvPr/>
              </p:nvPicPr>
              <p:blipFill rotWithShape="1">
                <a:blip r:embed="rId8">
                  <a:alphaModFix/>
                </a:blip>
                <a:srcRect b="0" l="0" r="0" t="0"/>
                <a:stretch/>
              </p:blipFill>
              <p:spPr>
                <a:xfrm>
                  <a:off x="5227846" y="2979478"/>
                  <a:ext cx="210231" cy="210231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227" name="Google Shape;1227;p41"/>
                <p:cNvSpPr txBox="1"/>
                <p:nvPr/>
              </p:nvSpPr>
              <p:spPr>
                <a:xfrm>
                  <a:off x="5443332" y="3015214"/>
                  <a:ext cx="457989" cy="13161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Arial"/>
                    <a:buNone/>
                  </a:pPr>
                  <a:r>
                    <a:rPr b="1" i="0" lang="en-US" sz="800" u="none" cap="none" strike="noStrike">
                      <a:solidFill>
                        <a:srgbClr val="FFFFFF"/>
                      </a:solidFill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Spot</a:t>
                  </a:r>
                  <a:endParaRPr/>
                </a:p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Arial"/>
                    <a:buNone/>
                  </a:pPr>
                  <a:r>
                    <a:rPr b="1" i="0" lang="en-US" sz="800" u="none" cap="none" strike="noStrike">
                      <a:solidFill>
                        <a:srgbClr val="FFFFFF"/>
                      </a:solidFill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instance</a:t>
                  </a:r>
                  <a:endParaRPr b="0" i="0" sz="1400" u="none" cap="none" strike="noStrike">
                    <a:solidFill>
                      <a:srgbClr val="FFFFFF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endParaRPr>
                </a:p>
              </p:txBody>
            </p:sp>
            <p:pic>
              <p:nvPicPr>
                <p:cNvPr id="1208" name="Google Shape;1208;p41"/>
                <p:cNvPicPr preferRelativeResize="0"/>
                <p:nvPr/>
              </p:nvPicPr>
              <p:blipFill rotWithShape="1">
                <a:blip r:embed="rId9">
                  <a:alphaModFix/>
                </a:blip>
                <a:srcRect b="0" l="0" r="0" t="0"/>
                <a:stretch/>
              </p:blipFill>
              <p:spPr>
                <a:xfrm>
                  <a:off x="1893174" y="1908721"/>
                  <a:ext cx="393192" cy="393192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228" name="Google Shape;1228;p41"/>
                <p:cNvPicPr preferRelativeResize="0"/>
                <p:nvPr/>
              </p:nvPicPr>
              <p:blipFill rotWithShape="1">
                <a:blip r:embed="rId10">
                  <a:alphaModFix/>
                </a:blip>
                <a:srcRect b="0" l="0" r="0" t="0"/>
                <a:stretch/>
              </p:blipFill>
              <p:spPr>
                <a:xfrm>
                  <a:off x="1897186" y="4135628"/>
                  <a:ext cx="393192" cy="393192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229" name="Google Shape;1229;p41"/>
                <p:cNvPicPr preferRelativeResize="0"/>
                <p:nvPr/>
              </p:nvPicPr>
              <p:blipFill rotWithShape="1">
                <a:blip r:embed="rId11">
                  <a:alphaModFix/>
                </a:blip>
                <a:srcRect b="0" l="0" r="0" t="0"/>
                <a:stretch/>
              </p:blipFill>
              <p:spPr>
                <a:xfrm>
                  <a:off x="343164" y="2858811"/>
                  <a:ext cx="395160" cy="39516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230" name="Google Shape;1230;p41"/>
                <p:cNvPicPr preferRelativeResize="0"/>
                <p:nvPr/>
              </p:nvPicPr>
              <p:blipFill rotWithShape="1">
                <a:blip r:embed="rId12">
                  <a:alphaModFix/>
                </a:blip>
                <a:srcRect b="0" l="0" r="0" t="0"/>
                <a:stretch/>
              </p:blipFill>
              <p:spPr>
                <a:xfrm>
                  <a:off x="6863829" y="1626173"/>
                  <a:ext cx="393192" cy="393192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231" name="Google Shape;1231;p41"/>
                <p:cNvSpPr txBox="1"/>
                <p:nvPr/>
              </p:nvSpPr>
              <p:spPr>
                <a:xfrm>
                  <a:off x="8104650" y="816700"/>
                  <a:ext cx="846300" cy="285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b="0" i="0" lang="en-US" sz="1400" u="none" cap="none" strike="noStrike">
                      <a:solidFill>
                        <a:srgbClr val="FFFFFF"/>
                      </a:solidFill>
                      <a:latin typeface="Source Sans Pro SemiBold"/>
                      <a:ea typeface="Source Sans Pro SemiBold"/>
                      <a:cs typeface="Source Sans Pro SemiBold"/>
                      <a:sym typeface="Source Sans Pro SemiBold"/>
                    </a:rPr>
                    <a:t>Analytics</a:t>
                  </a:r>
                  <a:endParaRPr b="0" i="0" sz="1400" u="none" cap="none" strike="noStrike">
                    <a:solidFill>
                      <a:srgbClr val="FFFFFF"/>
                    </a:solidFill>
                    <a:latin typeface="Source Sans Pro SemiBold"/>
                    <a:ea typeface="Source Sans Pro SemiBold"/>
                    <a:cs typeface="Source Sans Pro SemiBold"/>
                    <a:sym typeface="Source Sans Pro SemiBold"/>
                  </a:endParaRPr>
                </a:p>
              </p:txBody>
            </p:sp>
            <p:sp>
              <p:nvSpPr>
                <p:cNvPr id="1232" name="Google Shape;1232;p41"/>
                <p:cNvSpPr txBox="1"/>
                <p:nvPr/>
              </p:nvSpPr>
              <p:spPr>
                <a:xfrm>
                  <a:off x="5440515" y="3372846"/>
                  <a:ext cx="462615" cy="25778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Arial"/>
                    <a:buNone/>
                  </a:pPr>
                  <a:r>
                    <a:rPr b="1" i="0" lang="en-US" sz="800" u="none" cap="none" strike="noStrike">
                      <a:solidFill>
                        <a:srgbClr val="FFFFFF"/>
                      </a:solidFill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G3 instance</a:t>
                  </a:r>
                  <a:endParaRPr b="0" i="0" sz="1400" u="none" cap="none" strike="noStrike">
                    <a:solidFill>
                      <a:srgbClr val="FFFFFF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endParaRPr>
                </a:p>
              </p:txBody>
            </p:sp>
            <p:pic>
              <p:nvPicPr>
                <p:cNvPr id="1233" name="Google Shape;1233;p41"/>
                <p:cNvPicPr preferRelativeResize="0"/>
                <p:nvPr/>
              </p:nvPicPr>
              <p:blipFill rotWithShape="1">
                <a:blip r:embed="rId13">
                  <a:alphaModFix/>
                </a:blip>
                <a:srcRect b="0" l="0" r="0" t="0"/>
                <a:stretch/>
              </p:blipFill>
              <p:spPr>
                <a:xfrm>
                  <a:off x="5235079" y="3398496"/>
                  <a:ext cx="210231" cy="210231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234" name="Google Shape;1234;p41"/>
                <p:cNvPicPr preferRelativeResize="0"/>
                <p:nvPr/>
              </p:nvPicPr>
              <p:blipFill rotWithShape="1">
                <a:blip r:embed="rId14">
                  <a:alphaModFix/>
                </a:blip>
                <a:srcRect b="0" l="0" r="0" t="0"/>
                <a:stretch/>
              </p:blipFill>
              <p:spPr>
                <a:xfrm>
                  <a:off x="337726" y="2293899"/>
                  <a:ext cx="393192" cy="393192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235" name="Google Shape;1235;p41"/>
                <p:cNvPicPr preferRelativeResize="0"/>
                <p:nvPr/>
              </p:nvPicPr>
              <p:blipFill rotWithShape="1">
                <a:blip r:embed="rId15">
                  <a:alphaModFix/>
                </a:blip>
                <a:srcRect b="0" l="0" r="0" t="0"/>
                <a:stretch/>
              </p:blipFill>
              <p:spPr>
                <a:xfrm>
                  <a:off x="4899924" y="2555837"/>
                  <a:ext cx="763851" cy="2943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cxnSp>
              <p:nvCxnSpPr>
                <p:cNvPr id="1236" name="Google Shape;1236;p41"/>
                <p:cNvCxnSpPr/>
                <p:nvPr/>
              </p:nvCxnSpPr>
              <p:spPr>
                <a:xfrm flipH="1">
                  <a:off x="4618150" y="5533975"/>
                  <a:ext cx="1875" cy="354502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FF0000"/>
                  </a:solidFill>
                  <a:prstDash val="lgDash"/>
                  <a:round/>
                  <a:headEnd len="med" w="med" type="triangle"/>
                  <a:tailEnd len="med" w="med" type="triangle"/>
                </a:ln>
                <a:effectLst>
                  <a:outerShdw blurRad="40000" rotWithShape="0" dir="5400000" dist="20000">
                    <a:srgbClr val="000000">
                      <a:alpha val="36862"/>
                    </a:srgbClr>
                  </a:outerShdw>
                </a:effectLst>
              </p:spPr>
            </p:cxnSp>
            <p:sp>
              <p:nvSpPr>
                <p:cNvPr id="1237" name="Google Shape;1237;p41"/>
                <p:cNvSpPr txBox="1"/>
                <p:nvPr/>
              </p:nvSpPr>
              <p:spPr>
                <a:xfrm>
                  <a:off x="2995072" y="5192258"/>
                  <a:ext cx="1087200" cy="215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Arial"/>
                    <a:buNone/>
                  </a:pPr>
                  <a:r>
                    <a:rPr b="1" i="0" lang="en-US" sz="800" u="none" cap="none" strike="noStrike">
                      <a:solidFill>
                        <a:srgbClr val="FFFFFF"/>
                      </a:solidFill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Amazon S3 Glacier</a:t>
                  </a:r>
                  <a:endParaRPr b="0" i="0" sz="1400" u="none" cap="none" strike="noStrike">
                    <a:solidFill>
                      <a:srgbClr val="FFFFFF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endParaRPr>
                </a:p>
              </p:txBody>
            </p:sp>
            <p:pic>
              <p:nvPicPr>
                <p:cNvPr id="1238" name="Google Shape;1238;p41"/>
                <p:cNvPicPr preferRelativeResize="0"/>
                <p:nvPr/>
              </p:nvPicPr>
              <p:blipFill rotWithShape="1">
                <a:blip r:embed="rId16">
                  <a:alphaModFix/>
                </a:blip>
                <a:srcRect b="0" l="0" r="0" t="0"/>
                <a:stretch/>
              </p:blipFill>
              <p:spPr>
                <a:xfrm>
                  <a:off x="3309690" y="4755220"/>
                  <a:ext cx="393192" cy="393192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239" name="Google Shape;1239;p41"/>
                <p:cNvPicPr preferRelativeResize="0"/>
                <p:nvPr/>
              </p:nvPicPr>
              <p:blipFill rotWithShape="1">
                <a:blip r:embed="rId10">
                  <a:alphaModFix/>
                </a:blip>
                <a:srcRect b="0" l="0" r="0" t="0"/>
                <a:stretch/>
              </p:blipFill>
              <p:spPr>
                <a:xfrm>
                  <a:off x="4424686" y="4755132"/>
                  <a:ext cx="393192" cy="393192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240" name="Google Shape;1240;p41"/>
                <p:cNvSpPr txBox="1"/>
                <p:nvPr/>
              </p:nvSpPr>
              <p:spPr>
                <a:xfrm>
                  <a:off x="4250098" y="5230562"/>
                  <a:ext cx="731400" cy="155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Arial"/>
                    <a:buNone/>
                  </a:pPr>
                  <a:r>
                    <a:rPr b="1" i="0" lang="en-US" sz="800" u="none" cap="none" strike="noStrike">
                      <a:solidFill>
                        <a:srgbClr val="FFFFFF"/>
                      </a:solidFill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Amazon S3</a:t>
                  </a:r>
                  <a:endParaRPr b="0" i="0" sz="1400" u="none" cap="none" strike="noStrike">
                    <a:solidFill>
                      <a:srgbClr val="FFFFFF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endParaRPr>
                </a:p>
              </p:txBody>
            </p:sp>
            <p:grpSp>
              <p:nvGrpSpPr>
                <p:cNvPr id="1241" name="Google Shape;1241;p41"/>
                <p:cNvGrpSpPr/>
                <p:nvPr/>
              </p:nvGrpSpPr>
              <p:grpSpPr>
                <a:xfrm>
                  <a:off x="5631492" y="2331047"/>
                  <a:ext cx="329100" cy="329100"/>
                  <a:chOff x="5483842" y="2133754"/>
                  <a:chExt cx="329100" cy="329100"/>
                </a:xfrm>
              </p:grpSpPr>
              <p:sp>
                <p:nvSpPr>
                  <p:cNvPr id="1242" name="Google Shape;1242;p41"/>
                  <p:cNvSpPr/>
                  <p:nvPr/>
                </p:nvSpPr>
                <p:spPr>
                  <a:xfrm>
                    <a:off x="5483842" y="2133754"/>
                    <a:ext cx="329100" cy="329100"/>
                  </a:xfrm>
                  <a:prstGeom prst="ellipse">
                    <a:avLst/>
                  </a:prstGeom>
                  <a:solidFill>
                    <a:srgbClr val="F8F8F8"/>
                  </a:solidFill>
                  <a:ln cap="flat" cmpd="sng" w="19050">
                    <a:solidFill>
                      <a:srgbClr val="BFBFB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lt1"/>
                      </a:buClr>
                      <a:buSzPts val="900"/>
                      <a:buFont typeface="Quattrocento Sans"/>
                      <a:buNone/>
                    </a:pPr>
                    <a:r>
                      <a:t/>
                    </a:r>
                    <a:endParaRPr b="0" i="0" sz="900" u="none" cap="none" strike="noStrike">
                      <a:solidFill>
                        <a:srgbClr val="505050"/>
                      </a:solidFill>
                      <a:latin typeface="Quattrocento Sans"/>
                      <a:ea typeface="Quattrocento Sans"/>
                      <a:cs typeface="Quattrocento Sans"/>
                      <a:sym typeface="Quattrocento Sans"/>
                    </a:endParaRPr>
                  </a:p>
                </p:txBody>
              </p:sp>
              <p:pic>
                <p:nvPicPr>
                  <p:cNvPr id="1243" name="Google Shape;1243;p41"/>
                  <p:cNvPicPr preferRelativeResize="0"/>
                  <p:nvPr/>
                </p:nvPicPr>
                <p:blipFill rotWithShape="1">
                  <a:blip r:embed="rId17">
                    <a:alphaModFix/>
                  </a:blip>
                  <a:srcRect b="1689" l="0" r="0" t="-1689"/>
                  <a:stretch/>
                </p:blipFill>
                <p:spPr>
                  <a:xfrm>
                    <a:off x="5509514" y="2134922"/>
                    <a:ext cx="281695" cy="28169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</p:grpSp>
            <p:cxnSp>
              <p:nvCxnSpPr>
                <p:cNvPr id="1244" name="Google Shape;1244;p41"/>
                <p:cNvCxnSpPr>
                  <a:stCxn id="1238" idx="3"/>
                  <a:endCxn id="1239" idx="1"/>
                </p:cNvCxnSpPr>
                <p:nvPr/>
              </p:nvCxnSpPr>
              <p:spPr>
                <a:xfrm>
                  <a:off x="3702882" y="4951816"/>
                  <a:ext cx="721800" cy="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FFFFFF"/>
                  </a:solidFill>
                  <a:prstDash val="lgDash"/>
                  <a:round/>
                  <a:headEnd len="med" w="med" type="triangle"/>
                  <a:tailEnd len="med" w="med" type="triangle"/>
                </a:ln>
                <a:effectLst>
                  <a:outerShdw blurRad="40000" rotWithShape="0" dir="5400000" dist="20000">
                    <a:srgbClr val="000000">
                      <a:alpha val="37647"/>
                    </a:srgbClr>
                  </a:outerShdw>
                </a:effectLst>
              </p:spPr>
            </p:cxnSp>
            <p:cxnSp>
              <p:nvCxnSpPr>
                <p:cNvPr id="1245" name="Google Shape;1245;p41"/>
                <p:cNvCxnSpPr>
                  <a:stCxn id="1220" idx="2"/>
                  <a:endCxn id="1238" idx="1"/>
                </p:cNvCxnSpPr>
                <p:nvPr/>
              </p:nvCxnSpPr>
              <p:spPr>
                <a:xfrm flipH="1" rot="-5400000">
                  <a:off x="2623894" y="4266091"/>
                  <a:ext cx="188100" cy="1183500"/>
                </a:xfrm>
                <a:prstGeom prst="bentConnector2">
                  <a:avLst/>
                </a:prstGeom>
                <a:noFill/>
                <a:ln cap="flat" cmpd="sng" w="12700">
                  <a:solidFill>
                    <a:srgbClr val="FFFFFF"/>
                  </a:solidFill>
                  <a:prstDash val="lgDash"/>
                  <a:round/>
                  <a:headEnd len="med" w="med" type="triangle"/>
                  <a:tailEnd len="med" w="med" type="triangle"/>
                </a:ln>
                <a:effectLst>
                  <a:outerShdw blurRad="40000" rotWithShape="0" dir="5400000" dist="20000">
                    <a:srgbClr val="000000">
                      <a:alpha val="37647"/>
                    </a:srgbClr>
                  </a:outerShdw>
                </a:effectLst>
              </p:spPr>
            </p:cxnSp>
            <p:cxnSp>
              <p:nvCxnSpPr>
                <p:cNvPr id="1246" name="Google Shape;1246;p41"/>
                <p:cNvCxnSpPr>
                  <a:stCxn id="1197" idx="0"/>
                </p:cNvCxnSpPr>
                <p:nvPr/>
              </p:nvCxnSpPr>
              <p:spPr>
                <a:xfrm rot="-5400000">
                  <a:off x="5408350" y="1041143"/>
                  <a:ext cx="582600" cy="2163000"/>
                </a:xfrm>
                <a:prstGeom prst="bentConnector2">
                  <a:avLst/>
                </a:prstGeom>
                <a:noFill/>
                <a:ln cap="flat" cmpd="sng" w="12700">
                  <a:solidFill>
                    <a:srgbClr val="FFFFFF"/>
                  </a:solidFill>
                  <a:prstDash val="lgDash"/>
                  <a:round/>
                  <a:headEnd len="sm" w="sm" type="none"/>
                  <a:tailEnd len="med" w="med" type="triangle"/>
                </a:ln>
                <a:effectLst>
                  <a:outerShdw blurRad="40000" rotWithShape="0" dir="5400000" dist="20000">
                    <a:srgbClr val="000000">
                      <a:alpha val="37647"/>
                    </a:srgbClr>
                  </a:outerShdw>
                </a:effectLst>
              </p:spPr>
            </p:cxnSp>
            <p:cxnSp>
              <p:nvCxnSpPr>
                <p:cNvPr id="1247" name="Google Shape;1247;p41"/>
                <p:cNvCxnSpPr/>
                <p:nvPr/>
              </p:nvCxnSpPr>
              <p:spPr>
                <a:xfrm>
                  <a:off x="832374" y="4392258"/>
                  <a:ext cx="1060800" cy="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FFFFFF"/>
                  </a:solidFill>
                  <a:prstDash val="lgDash"/>
                  <a:round/>
                  <a:headEnd len="sm" w="sm" type="none"/>
                  <a:tailEnd len="med" w="med" type="triangle"/>
                </a:ln>
                <a:effectLst>
                  <a:outerShdw blurRad="40000" rotWithShape="0" dir="5400000" dist="20000">
                    <a:srgbClr val="000000">
                      <a:alpha val="37647"/>
                    </a:srgbClr>
                  </a:outerShdw>
                </a:effectLst>
              </p:spPr>
            </p:cxnSp>
            <p:cxnSp>
              <p:nvCxnSpPr>
                <p:cNvPr id="1248" name="Google Shape;1248;p41"/>
                <p:cNvCxnSpPr/>
                <p:nvPr/>
              </p:nvCxnSpPr>
              <p:spPr>
                <a:xfrm flipH="1" rot="10800000">
                  <a:off x="2355161" y="3224915"/>
                  <a:ext cx="1004400" cy="1139700"/>
                </a:xfrm>
                <a:prstGeom prst="bentConnector3">
                  <a:avLst>
                    <a:gd fmla="val 39338" name="adj1"/>
                  </a:avLst>
                </a:prstGeom>
                <a:noFill/>
                <a:ln cap="flat" cmpd="sng" w="12700">
                  <a:solidFill>
                    <a:srgbClr val="FFFFFF"/>
                  </a:solidFill>
                  <a:prstDash val="lgDash"/>
                  <a:round/>
                  <a:headEnd len="sm" w="sm" type="none"/>
                  <a:tailEnd len="med" w="med" type="triangle"/>
                </a:ln>
                <a:effectLst>
                  <a:outerShdw blurRad="40000" rotWithShape="0" dir="5400000" dist="20000">
                    <a:srgbClr val="000000">
                      <a:alpha val="37647"/>
                    </a:srgbClr>
                  </a:outerShdw>
                </a:effectLst>
              </p:spPr>
            </p:cxnSp>
            <p:cxnSp>
              <p:nvCxnSpPr>
                <p:cNvPr id="1249" name="Google Shape;1249;p41"/>
                <p:cNvCxnSpPr>
                  <a:stCxn id="1239" idx="0"/>
                  <a:endCxn id="1197" idx="2"/>
                </p:cNvCxnSpPr>
                <p:nvPr/>
              </p:nvCxnSpPr>
              <p:spPr>
                <a:xfrm rot="10800000">
                  <a:off x="4618282" y="4035732"/>
                  <a:ext cx="3000" cy="719400"/>
                </a:xfrm>
                <a:prstGeom prst="straightConnector1">
                  <a:avLst/>
                </a:prstGeom>
                <a:noFill/>
                <a:ln cap="flat" cmpd="sng" w="25400">
                  <a:solidFill>
                    <a:srgbClr val="FF0000"/>
                  </a:solidFill>
                  <a:prstDash val="lgDash"/>
                  <a:round/>
                  <a:headEnd len="lg" w="lg" type="triangle"/>
                  <a:tailEnd len="lg" w="lg" type="triangle"/>
                </a:ln>
                <a:effectLst>
                  <a:outerShdw blurRad="40000" rotWithShape="0" dir="5400000" dist="20000">
                    <a:srgbClr val="000000">
                      <a:alpha val="36862"/>
                    </a:srgbClr>
                  </a:outerShdw>
                </a:effectLst>
              </p:spPr>
            </p:cxnSp>
            <p:grpSp>
              <p:nvGrpSpPr>
                <p:cNvPr id="1250" name="Google Shape;1250;p41"/>
                <p:cNvGrpSpPr/>
                <p:nvPr/>
              </p:nvGrpSpPr>
              <p:grpSpPr>
                <a:xfrm>
                  <a:off x="7044569" y="2754235"/>
                  <a:ext cx="775819" cy="787002"/>
                  <a:chOff x="7044569" y="2684563"/>
                  <a:chExt cx="775819" cy="787002"/>
                </a:xfrm>
              </p:grpSpPr>
              <p:sp>
                <p:nvSpPr>
                  <p:cNvPr id="1251" name="Google Shape;1251;p41"/>
                  <p:cNvSpPr txBox="1"/>
                  <p:nvPr/>
                </p:nvSpPr>
                <p:spPr>
                  <a:xfrm>
                    <a:off x="7044569" y="3133011"/>
                    <a:ext cx="775819" cy="33855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b="0" i="0" lang="en-US" sz="800" u="none" cap="none" strike="noStrike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rPr>
                      <a:t>Amazon</a:t>
                    </a:r>
                    <a:endParaRPr/>
                  </a:p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b="0" i="0" lang="en-US" sz="800" u="none" cap="none" strike="noStrike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rPr>
                      <a:t>DynamoDB</a:t>
                    </a:r>
                    <a:endParaRPr b="0" i="0" sz="800" u="none" cap="none" strike="noStrike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pic>
                <p:nvPicPr>
                  <p:cNvPr id="1252" name="Google Shape;1252;p41"/>
                  <p:cNvPicPr preferRelativeResize="0"/>
                  <p:nvPr/>
                </p:nvPicPr>
                <p:blipFill rotWithShape="1">
                  <a:blip r:embed="rId18">
                    <a:alphaModFix/>
                  </a:blip>
                  <a:srcRect b="0" l="0" r="0" t="0"/>
                  <a:stretch/>
                </p:blipFill>
                <p:spPr>
                  <a:xfrm>
                    <a:off x="7199465" y="2684563"/>
                    <a:ext cx="393192" cy="39319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</p:grpSp>
            <p:sp>
              <p:nvSpPr>
                <p:cNvPr id="1253" name="Google Shape;1253;p41"/>
                <p:cNvSpPr/>
                <p:nvPr/>
              </p:nvSpPr>
              <p:spPr>
                <a:xfrm>
                  <a:off x="6489250" y="2488412"/>
                  <a:ext cx="1247631" cy="1062260"/>
                </a:xfrm>
                <a:prstGeom prst="roundRect">
                  <a:avLst>
                    <a:gd fmla="val 16667" name="adj"/>
                  </a:avLst>
                </a:prstGeom>
                <a:noFill/>
                <a:ln cap="flat" cmpd="sng" w="9525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40000" rotWithShape="0" dir="5400000" dist="23000">
                    <a:srgbClr val="000000">
                      <a:alpha val="34509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54" name="Google Shape;1254;p41"/>
                <p:cNvSpPr txBox="1"/>
                <p:nvPr/>
              </p:nvSpPr>
              <p:spPr>
                <a:xfrm>
                  <a:off x="6659481" y="2458365"/>
                  <a:ext cx="897600" cy="215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Arial"/>
                    <a:buNone/>
                  </a:pPr>
                  <a:r>
                    <a:rPr b="1" i="0" lang="en-US" sz="800" u="none" cap="none" strike="noStrike">
                      <a:solidFill>
                        <a:srgbClr val="FFFFFF"/>
                      </a:solidFill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Operational Databases</a:t>
                  </a:r>
                  <a:endParaRPr b="1" i="0" sz="800" u="none" cap="none" strike="noStrike">
                    <a:solidFill>
                      <a:srgbClr val="FFFFFF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endParaRPr>
                </a:p>
              </p:txBody>
            </p:sp>
            <p:cxnSp>
              <p:nvCxnSpPr>
                <p:cNvPr id="1255" name="Google Shape;1255;p41"/>
                <p:cNvCxnSpPr>
                  <a:endCxn id="1213" idx="2"/>
                </p:cNvCxnSpPr>
                <p:nvPr/>
              </p:nvCxnSpPr>
              <p:spPr>
                <a:xfrm flipH="1" rot="10800000">
                  <a:off x="7753565" y="2694891"/>
                  <a:ext cx="831900" cy="320700"/>
                </a:xfrm>
                <a:prstGeom prst="bentConnector2">
                  <a:avLst/>
                </a:prstGeom>
                <a:noFill/>
                <a:ln cap="flat" cmpd="sng" w="25400">
                  <a:solidFill>
                    <a:srgbClr val="FF0000"/>
                  </a:solidFill>
                  <a:prstDash val="lgDash"/>
                  <a:round/>
                  <a:headEnd len="sm" w="sm" type="none"/>
                  <a:tailEnd len="lg" w="lg" type="triangle"/>
                </a:ln>
                <a:effectLst>
                  <a:outerShdw blurRad="40000" rotWithShape="0" dir="5400000" dist="20000">
                    <a:srgbClr val="000000">
                      <a:alpha val="37647"/>
                    </a:srgbClr>
                  </a:outerShdw>
                </a:effectLst>
              </p:spPr>
            </p:cxnSp>
            <p:cxnSp>
              <p:nvCxnSpPr>
                <p:cNvPr id="1256" name="Google Shape;1256;p41"/>
                <p:cNvCxnSpPr/>
                <p:nvPr/>
              </p:nvCxnSpPr>
              <p:spPr>
                <a:xfrm>
                  <a:off x="7326385" y="1824399"/>
                  <a:ext cx="1258873" cy="230837"/>
                </a:xfrm>
                <a:prstGeom prst="bentConnector3">
                  <a:avLst>
                    <a:gd fmla="val 99455" name="adj1"/>
                  </a:avLst>
                </a:prstGeom>
                <a:noFill/>
                <a:ln cap="flat" cmpd="sng" w="12700">
                  <a:solidFill>
                    <a:srgbClr val="FFFFFF"/>
                  </a:solidFill>
                  <a:prstDash val="lgDash"/>
                  <a:round/>
                  <a:headEnd len="sm" w="sm" type="none"/>
                  <a:tailEnd len="med" w="med" type="triangle"/>
                </a:ln>
                <a:effectLst>
                  <a:outerShdw blurRad="40000" rotWithShape="0" dir="5400000" dist="20000">
                    <a:srgbClr val="000000">
                      <a:alpha val="37647"/>
                    </a:srgbClr>
                  </a:outerShdw>
                </a:effectLst>
              </p:spPr>
            </p:cxnSp>
            <p:pic>
              <p:nvPicPr>
                <p:cNvPr descr="https://lh5.googleusercontent.com/g9w2SRI7WX50TjhYgJ4qj8q5EknMUkXoZpBzMrC4Qfn2PKKygKCzsfbQ4NEF6iKWq2Ux_F-F285WNh27BpLaB89m0oAhtcqMn0mi_gFb4n3lHPDDr9ox1YBlu57vhqgaDiS-O14kev4" id="1257" name="Google Shape;1257;p41"/>
                <p:cNvPicPr preferRelativeResize="0"/>
                <p:nvPr/>
              </p:nvPicPr>
              <p:blipFill rotWithShape="1">
                <a:blip r:embed="rId19">
                  <a:alphaModFix/>
                </a:blip>
                <a:srcRect b="0" l="0" r="0" t="0"/>
                <a:stretch/>
              </p:blipFill>
              <p:spPr>
                <a:xfrm>
                  <a:off x="3508169" y="2547757"/>
                  <a:ext cx="547535" cy="425982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cxnSp>
              <p:nvCxnSpPr>
                <p:cNvPr id="1258" name="Google Shape;1258;p41"/>
                <p:cNvCxnSpPr/>
                <p:nvPr/>
              </p:nvCxnSpPr>
              <p:spPr>
                <a:xfrm>
                  <a:off x="7750120" y="3143721"/>
                  <a:ext cx="828622" cy="360861"/>
                </a:xfrm>
                <a:prstGeom prst="bentConnector2">
                  <a:avLst/>
                </a:prstGeom>
                <a:noFill/>
                <a:ln cap="flat" cmpd="sng" w="25400">
                  <a:solidFill>
                    <a:srgbClr val="FF0000"/>
                  </a:solidFill>
                  <a:prstDash val="lgDash"/>
                  <a:round/>
                  <a:headEnd len="sm" w="sm" type="none"/>
                  <a:tailEnd len="lg" w="lg" type="triangle"/>
                </a:ln>
                <a:effectLst>
                  <a:outerShdw blurRad="40000" rotWithShape="0" dir="5400000" dist="20000">
                    <a:srgbClr val="000000">
                      <a:alpha val="37647"/>
                    </a:srgbClr>
                  </a:outerShdw>
                </a:effectLst>
              </p:spPr>
            </p:cxnSp>
            <p:sp>
              <p:nvSpPr>
                <p:cNvPr id="1259" name="Google Shape;1259;p41"/>
                <p:cNvSpPr txBox="1"/>
                <p:nvPr/>
              </p:nvSpPr>
              <p:spPr>
                <a:xfrm>
                  <a:off x="-72884" y="1932975"/>
                  <a:ext cx="1204768" cy="33855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0" i="0" lang="en-US" sz="800" u="none" cap="none" strike="noStrike">
                      <a:solidFill>
                        <a:schemeClr val="lt1"/>
                      </a:solidFill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AWS </a:t>
                  </a:r>
                  <a:endParaRPr/>
                </a:p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0" i="0" lang="en-US" sz="800" u="none" cap="none" strike="noStrike">
                      <a:solidFill>
                        <a:schemeClr val="lt1"/>
                      </a:solidFill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IoT Events </a:t>
                  </a:r>
                  <a:endParaRPr/>
                </a:p>
              </p:txBody>
            </p:sp>
            <p:pic>
              <p:nvPicPr>
                <p:cNvPr id="1260" name="Google Shape;1260;p41"/>
                <p:cNvPicPr preferRelativeResize="0"/>
                <p:nvPr/>
              </p:nvPicPr>
              <p:blipFill rotWithShape="1">
                <a:blip r:embed="rId20">
                  <a:alphaModFix/>
                </a:blip>
                <a:srcRect b="0" l="0" r="0" t="0"/>
                <a:stretch/>
              </p:blipFill>
              <p:spPr>
                <a:xfrm>
                  <a:off x="345132" y="1531622"/>
                  <a:ext cx="393192" cy="393192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261" name="Google Shape;1261;p41"/>
                <p:cNvPicPr preferRelativeResize="0"/>
                <p:nvPr/>
              </p:nvPicPr>
              <p:blipFill rotWithShape="1">
                <a:blip r:embed="rId21">
                  <a:alphaModFix/>
                </a:blip>
                <a:srcRect b="0" l="0" r="0" t="0"/>
                <a:stretch/>
              </p:blipFill>
              <p:spPr>
                <a:xfrm>
                  <a:off x="1147627" y="1229564"/>
                  <a:ext cx="393192" cy="393192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pic>
            <p:nvPicPr>
              <p:cNvPr id="1262" name="Google Shape;1262;p41"/>
              <p:cNvPicPr preferRelativeResize="0"/>
              <p:nvPr/>
            </p:nvPicPr>
            <p:blipFill rotWithShape="1">
              <a:blip r:embed="rId22">
                <a:alphaModFix/>
              </a:blip>
              <a:srcRect b="0" l="0" r="0" t="0"/>
              <a:stretch/>
            </p:blipFill>
            <p:spPr>
              <a:xfrm>
                <a:off x="8381435" y="4746768"/>
                <a:ext cx="393192" cy="393192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263" name="Google Shape;1263;p41"/>
              <p:cNvSpPr txBox="1"/>
              <p:nvPr/>
            </p:nvSpPr>
            <p:spPr>
              <a:xfrm>
                <a:off x="8331481" y="5203916"/>
                <a:ext cx="506400" cy="155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b="1" i="0" lang="en-US" sz="800" u="none" cap="none" strike="noStrike">
                    <a:solidFill>
                      <a:srgbClr val="FFFFFF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rPr>
                  <a:t>Amazon</a:t>
                </a:r>
                <a:endParaRPr b="1" i="0" sz="800" u="none" cap="none" strike="noStrike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b="1" i="0" lang="en-US" sz="800" u="none" cap="none" strike="noStrike">
                    <a:solidFill>
                      <a:srgbClr val="FFFFFF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rPr>
                  <a:t>Athena</a:t>
                </a:r>
                <a:endParaRPr b="1" i="0" sz="800" u="none" cap="none" strike="noStrike">
                  <a:solidFill>
                    <a:srgbClr val="FFFFFF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264" name="Google Shape;1264;p41"/>
              <p:cNvSpPr txBox="1"/>
              <p:nvPr/>
            </p:nvSpPr>
            <p:spPr>
              <a:xfrm>
                <a:off x="4934916" y="5190754"/>
                <a:ext cx="627335" cy="215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b="1" i="0" lang="en-US" sz="800" u="none" cap="none" strike="noStrike">
                    <a:solidFill>
                      <a:srgbClr val="FFFFFF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rPr>
                  <a:t>AWS Glue</a:t>
                </a:r>
                <a:endParaRPr b="1" i="0" sz="800" u="none" cap="none" strike="noStrike">
                  <a:solidFill>
                    <a:srgbClr val="FFFFFF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pic>
            <p:nvPicPr>
              <p:cNvPr id="1265" name="Google Shape;1265;p41"/>
              <p:cNvPicPr preferRelativeResize="0"/>
              <p:nvPr/>
            </p:nvPicPr>
            <p:blipFill rotWithShape="1">
              <a:blip r:embed="rId23">
                <a:alphaModFix/>
              </a:blip>
              <a:srcRect b="0" l="0" r="0" t="0"/>
              <a:stretch/>
            </p:blipFill>
            <p:spPr>
              <a:xfrm>
                <a:off x="5040908" y="4758958"/>
                <a:ext cx="393192" cy="39116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https://lh6.googleusercontent.com/0lIpsavHl_ILJaMW3YiECqPMHGlNzTVWzD6m-oqSVh19A2czf_GFVdLHGzxHVNTvZXaupQeAq0OxppW7fH2bMMzn9XLQPHTUJ1AlMz5P_j447N9XBTMy64MYIS4KBk7NLskySJu4z9M" id="1266" name="Google Shape;1266;p41"/>
              <p:cNvPicPr preferRelativeResize="0"/>
              <p:nvPr/>
            </p:nvPicPr>
            <p:blipFill rotWithShape="1">
              <a:blip r:embed="rId24">
                <a:alphaModFix/>
              </a:blip>
              <a:srcRect b="0" l="0" r="0" t="0"/>
              <a:stretch/>
            </p:blipFill>
            <p:spPr>
              <a:xfrm>
                <a:off x="8323198" y="3466653"/>
                <a:ext cx="506512" cy="506512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1267" name="Google Shape;1267;p41"/>
              <p:cNvCxnSpPr/>
              <p:nvPr/>
            </p:nvCxnSpPr>
            <p:spPr>
              <a:xfrm rot="10800000">
                <a:off x="5226280" y="4042363"/>
                <a:ext cx="3132" cy="719389"/>
              </a:xfrm>
              <a:prstGeom prst="straightConnector1">
                <a:avLst/>
              </a:prstGeom>
              <a:noFill/>
              <a:ln cap="flat" cmpd="sng" w="25400">
                <a:solidFill>
                  <a:srgbClr val="FF0000"/>
                </a:solidFill>
                <a:prstDash val="lgDash"/>
                <a:round/>
                <a:headEnd len="lg" w="lg" type="triangle"/>
                <a:tailEnd len="sm" w="sm" type="none"/>
              </a:ln>
              <a:effectLst>
                <a:outerShdw blurRad="40000" rotWithShape="0" dir="5400000" dist="20000">
                  <a:srgbClr val="000000">
                    <a:alpha val="36862"/>
                  </a:srgbClr>
                </a:outerShdw>
              </a:effectLst>
            </p:spPr>
          </p:cxnSp>
          <p:cxnSp>
            <p:nvCxnSpPr>
              <p:cNvPr id="1268" name="Google Shape;1268;p41"/>
              <p:cNvCxnSpPr>
                <a:stCxn id="1265" idx="3"/>
                <a:endCxn id="1262" idx="1"/>
              </p:cNvCxnSpPr>
              <p:nvPr/>
            </p:nvCxnSpPr>
            <p:spPr>
              <a:xfrm flipH="1" rot="10800000">
                <a:off x="5434100" y="4943438"/>
                <a:ext cx="2947200" cy="11100"/>
              </a:xfrm>
              <a:prstGeom prst="straightConnector1">
                <a:avLst/>
              </a:prstGeom>
              <a:noFill/>
              <a:ln cap="flat" cmpd="sng" w="25400">
                <a:solidFill>
                  <a:srgbClr val="FF0000"/>
                </a:solidFill>
                <a:prstDash val="lgDash"/>
                <a:round/>
                <a:headEnd len="sm" w="sm" type="none"/>
                <a:tailEnd len="lg" w="lg" type="triangle"/>
              </a:ln>
              <a:effectLst>
                <a:outerShdw blurRad="40000" rotWithShape="0" dir="5400000" dist="20000">
                  <a:srgbClr val="000000">
                    <a:alpha val="37647"/>
                  </a:srgbClr>
                </a:outerShdw>
              </a:effectLst>
            </p:spPr>
          </p:cxnSp>
          <p:cxnSp>
            <p:nvCxnSpPr>
              <p:cNvPr id="1269" name="Google Shape;1269;p41"/>
              <p:cNvCxnSpPr/>
              <p:nvPr/>
            </p:nvCxnSpPr>
            <p:spPr>
              <a:xfrm>
                <a:off x="8636761" y="4142759"/>
                <a:ext cx="54" cy="612373"/>
              </a:xfrm>
              <a:prstGeom prst="straightConnector1">
                <a:avLst/>
              </a:prstGeom>
              <a:noFill/>
              <a:ln cap="flat" cmpd="sng" w="25400">
                <a:solidFill>
                  <a:srgbClr val="FF0000"/>
                </a:solidFill>
                <a:prstDash val="lgDash"/>
                <a:round/>
                <a:headEnd len="lg" w="lg" type="triangle"/>
                <a:tailEnd len="sm" w="sm" type="none"/>
              </a:ln>
              <a:effectLst>
                <a:outerShdw blurRad="40000" rotWithShape="0" dir="5400000" dist="20000">
                  <a:srgbClr val="000000">
                    <a:alpha val="36862"/>
                  </a:srgbClr>
                </a:outerShdw>
              </a:effectLst>
            </p:spPr>
          </p:cxnSp>
          <p:sp>
            <p:nvSpPr>
              <p:cNvPr id="1270" name="Google Shape;1270;p41"/>
              <p:cNvSpPr txBox="1"/>
              <p:nvPr/>
            </p:nvSpPr>
            <p:spPr>
              <a:xfrm>
                <a:off x="8346825" y="3955831"/>
                <a:ext cx="506400" cy="155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b="1" i="0" lang="en-US" sz="800" u="none" cap="none" strike="noStrike">
                    <a:solidFill>
                      <a:srgbClr val="FFFFFF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rPr>
                  <a:t>BI Tools</a:t>
                </a:r>
                <a:endParaRPr b="1" i="0" sz="800" u="none" cap="none" strike="noStrike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</p:grpSp>
        <p:grpSp>
          <p:nvGrpSpPr>
            <p:cNvPr id="1271" name="Google Shape;1271;p41"/>
            <p:cNvGrpSpPr/>
            <p:nvPr/>
          </p:nvGrpSpPr>
          <p:grpSpPr>
            <a:xfrm>
              <a:off x="1575194" y="5934385"/>
              <a:ext cx="6092170" cy="597325"/>
              <a:chOff x="1768195" y="5904612"/>
              <a:chExt cx="6092170" cy="597325"/>
            </a:xfrm>
          </p:grpSpPr>
          <p:sp>
            <p:nvSpPr>
              <p:cNvPr id="1272" name="Google Shape;1272;p41"/>
              <p:cNvSpPr/>
              <p:nvPr/>
            </p:nvSpPr>
            <p:spPr>
              <a:xfrm>
                <a:off x="1768195" y="5904612"/>
                <a:ext cx="6092170" cy="58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50" spcFirstLastPara="1" rIns="68550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273" name="Google Shape;1273;p41"/>
              <p:cNvGrpSpPr/>
              <p:nvPr/>
            </p:nvGrpSpPr>
            <p:grpSpPr>
              <a:xfrm>
                <a:off x="2756495" y="5964071"/>
                <a:ext cx="506400" cy="447858"/>
                <a:chOff x="2756495" y="5964071"/>
                <a:chExt cx="506400" cy="447858"/>
              </a:xfrm>
            </p:grpSpPr>
            <p:sp>
              <p:nvSpPr>
                <p:cNvPr id="1274" name="Google Shape;1274;p41"/>
                <p:cNvSpPr txBox="1"/>
                <p:nvPr/>
              </p:nvSpPr>
              <p:spPr>
                <a:xfrm>
                  <a:off x="2756495" y="6250529"/>
                  <a:ext cx="506400" cy="161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34275" lIns="68550" spcFirstLastPara="1" rIns="68550" wrap="square" tIns="3427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600"/>
                    <a:buFont typeface="Arial"/>
                    <a:buNone/>
                  </a:pPr>
                  <a:r>
                    <a:rPr b="0" i="0" lang="en-US" sz="600" u="none" cap="none" strike="noStrike">
                      <a:solidFill>
                        <a:srgbClr val="FFFFFF"/>
                      </a:solidFill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AWS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600"/>
                    <a:buFont typeface="Arial"/>
                    <a:buNone/>
                  </a:pPr>
                  <a:r>
                    <a:rPr b="0" i="0" lang="en-US" sz="600" u="none" cap="none" strike="noStrike">
                      <a:solidFill>
                        <a:srgbClr val="FFFFFF"/>
                      </a:solidFill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CloudTrail</a:t>
                  </a:r>
                  <a:endParaRPr b="0" i="0" sz="600" u="none" cap="none" strike="noStrike">
                    <a:solidFill>
                      <a:srgbClr val="FFFFFF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endParaRPr>
                </a:p>
              </p:txBody>
            </p:sp>
            <p:pic>
              <p:nvPicPr>
                <p:cNvPr id="1275" name="Google Shape;1275;p41"/>
                <p:cNvPicPr preferRelativeResize="0"/>
                <p:nvPr/>
              </p:nvPicPr>
              <p:blipFill rotWithShape="1">
                <a:blip r:embed="rId25">
                  <a:alphaModFix/>
                </a:blip>
                <a:srcRect b="0" l="0" r="0" t="0"/>
                <a:stretch/>
              </p:blipFill>
              <p:spPr>
                <a:xfrm>
                  <a:off x="2856881" y="5964071"/>
                  <a:ext cx="294894" cy="294894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1276" name="Google Shape;1276;p41"/>
              <p:cNvGrpSpPr/>
              <p:nvPr/>
            </p:nvGrpSpPr>
            <p:grpSpPr>
              <a:xfrm>
                <a:off x="3129675" y="5964070"/>
                <a:ext cx="596400" cy="448234"/>
                <a:chOff x="3129675" y="5964070"/>
                <a:chExt cx="596400" cy="448234"/>
              </a:xfrm>
            </p:grpSpPr>
            <p:sp>
              <p:nvSpPr>
                <p:cNvPr id="1277" name="Google Shape;1277;p41"/>
                <p:cNvSpPr txBox="1"/>
                <p:nvPr/>
              </p:nvSpPr>
              <p:spPr>
                <a:xfrm>
                  <a:off x="3129675" y="6250304"/>
                  <a:ext cx="596400" cy="162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34275" lIns="68550" spcFirstLastPara="1" rIns="68550" wrap="square" tIns="3427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600"/>
                    <a:buFont typeface="Arial"/>
                    <a:buNone/>
                  </a:pPr>
                  <a:r>
                    <a:rPr b="0" i="0" lang="en-US" sz="600" u="none" cap="none" strike="noStrike">
                      <a:solidFill>
                        <a:srgbClr val="FFFFFF"/>
                      </a:solidFill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Amazon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600"/>
                    <a:buFont typeface="Arial"/>
                    <a:buNone/>
                  </a:pPr>
                  <a:r>
                    <a:rPr b="0" i="0" lang="en-US" sz="600" u="none" cap="none" strike="noStrike">
                      <a:solidFill>
                        <a:srgbClr val="FFFFFF"/>
                      </a:solidFill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CloudWatch</a:t>
                  </a:r>
                  <a:endParaRPr b="0" i="0" sz="1050" u="none" cap="none" strike="noStrike">
                    <a:solidFill>
                      <a:srgbClr val="FFFFFF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endParaRPr>
                </a:p>
              </p:txBody>
            </p:sp>
            <p:pic>
              <p:nvPicPr>
                <p:cNvPr id="1278" name="Google Shape;1278;p41"/>
                <p:cNvPicPr preferRelativeResize="0"/>
                <p:nvPr/>
              </p:nvPicPr>
              <p:blipFill rotWithShape="1">
                <a:blip r:embed="rId26">
                  <a:alphaModFix/>
                </a:blip>
                <a:srcRect b="0" l="0" r="0" t="0"/>
                <a:stretch/>
              </p:blipFill>
              <p:spPr>
                <a:xfrm>
                  <a:off x="3285607" y="5964070"/>
                  <a:ext cx="294894" cy="294894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1279" name="Google Shape;1279;p41"/>
              <p:cNvGrpSpPr/>
              <p:nvPr/>
            </p:nvGrpSpPr>
            <p:grpSpPr>
              <a:xfrm>
                <a:off x="3643237" y="5960022"/>
                <a:ext cx="447600" cy="451907"/>
                <a:chOff x="3643237" y="5960022"/>
                <a:chExt cx="447600" cy="451907"/>
              </a:xfrm>
            </p:grpSpPr>
            <p:sp>
              <p:nvSpPr>
                <p:cNvPr id="1280" name="Google Shape;1280;p41"/>
                <p:cNvSpPr txBox="1"/>
                <p:nvPr/>
              </p:nvSpPr>
              <p:spPr>
                <a:xfrm>
                  <a:off x="3643237" y="6250529"/>
                  <a:ext cx="447600" cy="161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34275" lIns="68550" spcFirstLastPara="1" rIns="68550" wrap="square" tIns="3427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600"/>
                    <a:buFont typeface="Arial"/>
                    <a:buNone/>
                  </a:pPr>
                  <a:r>
                    <a:rPr b="0" i="0" lang="en-US" sz="600" u="none" cap="none" strike="noStrike">
                      <a:solidFill>
                        <a:srgbClr val="FFFFFF"/>
                      </a:solidFill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AWS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600"/>
                    <a:buFont typeface="Arial"/>
                    <a:buNone/>
                  </a:pPr>
                  <a:r>
                    <a:rPr b="0" i="0" lang="en-US" sz="600" u="none" cap="none" strike="noStrike">
                      <a:solidFill>
                        <a:srgbClr val="FFFFFF"/>
                      </a:solidFill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Config</a:t>
                  </a:r>
                  <a:endParaRPr b="0" i="0" sz="1050" u="none" cap="none" strike="noStrike">
                    <a:solidFill>
                      <a:srgbClr val="FFFFFF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endParaRPr>
                </a:p>
              </p:txBody>
            </p:sp>
            <p:pic>
              <p:nvPicPr>
                <p:cNvPr id="1281" name="Google Shape;1281;p41"/>
                <p:cNvPicPr preferRelativeResize="0"/>
                <p:nvPr/>
              </p:nvPicPr>
              <p:blipFill rotWithShape="1">
                <a:blip r:embed="rId27">
                  <a:alphaModFix/>
                </a:blip>
                <a:srcRect b="0" l="0" r="0" t="0"/>
                <a:stretch/>
              </p:blipFill>
              <p:spPr>
                <a:xfrm>
                  <a:off x="3720198" y="5960022"/>
                  <a:ext cx="294894" cy="294894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1282" name="Google Shape;1282;p41"/>
              <p:cNvGrpSpPr/>
              <p:nvPr/>
            </p:nvGrpSpPr>
            <p:grpSpPr>
              <a:xfrm>
                <a:off x="4904475" y="5957488"/>
                <a:ext cx="424500" cy="414429"/>
                <a:chOff x="4904475" y="5957488"/>
                <a:chExt cx="424500" cy="414429"/>
              </a:xfrm>
            </p:grpSpPr>
            <p:sp>
              <p:nvSpPr>
                <p:cNvPr id="1283" name="Google Shape;1283;p41"/>
                <p:cNvSpPr txBox="1"/>
                <p:nvPr/>
              </p:nvSpPr>
              <p:spPr>
                <a:xfrm>
                  <a:off x="4904475" y="6285217"/>
                  <a:ext cx="424500" cy="86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600"/>
                    <a:buFont typeface="Arial"/>
                    <a:buNone/>
                  </a:pPr>
                  <a:r>
                    <a:rPr b="0" i="0" lang="en-US" sz="600" u="none" cap="none" strike="noStrike">
                      <a:solidFill>
                        <a:srgbClr val="FFFFFF"/>
                      </a:solidFill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AWS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600"/>
                    <a:buFont typeface="Arial"/>
                    <a:buNone/>
                  </a:pPr>
                  <a:r>
                    <a:rPr b="0" i="0" lang="en-US" sz="600" u="none" cap="none" strike="noStrike">
                      <a:solidFill>
                        <a:srgbClr val="FFFFFF"/>
                      </a:solidFill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KMS</a:t>
                  </a:r>
                  <a:endParaRPr b="0" i="0" sz="1050" u="none" cap="none" strike="noStrike">
                    <a:solidFill>
                      <a:srgbClr val="FFFFFF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endParaRPr>
                </a:p>
              </p:txBody>
            </p:sp>
            <p:pic>
              <p:nvPicPr>
                <p:cNvPr id="1284" name="Google Shape;1284;p41"/>
                <p:cNvPicPr preferRelativeResize="0"/>
                <p:nvPr/>
              </p:nvPicPr>
              <p:blipFill rotWithShape="1">
                <a:blip r:embed="rId28">
                  <a:alphaModFix/>
                </a:blip>
                <a:srcRect b="0" l="0" r="0" t="0"/>
                <a:stretch/>
              </p:blipFill>
              <p:spPr>
                <a:xfrm>
                  <a:off x="4968050" y="5957488"/>
                  <a:ext cx="294894" cy="294894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1285" name="Google Shape;1285;p41"/>
              <p:cNvGrpSpPr/>
              <p:nvPr/>
            </p:nvGrpSpPr>
            <p:grpSpPr>
              <a:xfrm>
                <a:off x="6469689" y="5954377"/>
                <a:ext cx="548700" cy="446789"/>
                <a:chOff x="6263073" y="5959821"/>
                <a:chExt cx="548700" cy="446789"/>
              </a:xfrm>
            </p:grpSpPr>
            <p:pic>
              <p:nvPicPr>
                <p:cNvPr id="1286" name="Google Shape;1286;p41"/>
                <p:cNvPicPr preferRelativeResize="0"/>
                <p:nvPr/>
              </p:nvPicPr>
              <p:blipFill rotWithShape="1">
                <a:blip r:embed="rId29">
                  <a:alphaModFix/>
                </a:blip>
                <a:srcRect b="0" l="0" r="0" t="0"/>
                <a:stretch/>
              </p:blipFill>
              <p:spPr>
                <a:xfrm>
                  <a:off x="6407778" y="5959821"/>
                  <a:ext cx="294894" cy="294894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287" name="Google Shape;1287;p41"/>
                <p:cNvSpPr txBox="1"/>
                <p:nvPr/>
              </p:nvSpPr>
              <p:spPr>
                <a:xfrm>
                  <a:off x="6263073" y="6289910"/>
                  <a:ext cx="548700" cy="116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600"/>
                    <a:buFont typeface="Arial"/>
                    <a:buNone/>
                  </a:pPr>
                  <a:r>
                    <a:rPr b="0" i="0" lang="en-US" sz="600" u="none" cap="none" strike="noStrike">
                      <a:solidFill>
                        <a:srgbClr val="FFFFFF"/>
                      </a:solidFill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AWS CodePipeline</a:t>
                  </a:r>
                  <a:endParaRPr b="0" i="0" sz="600" u="none" cap="none" strike="noStrike">
                    <a:solidFill>
                      <a:srgbClr val="FFFFFF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endParaRPr>
                </a:p>
              </p:txBody>
            </p:sp>
          </p:grpSp>
          <p:grpSp>
            <p:nvGrpSpPr>
              <p:cNvPr id="1288" name="Google Shape;1288;p41"/>
              <p:cNvGrpSpPr/>
              <p:nvPr/>
            </p:nvGrpSpPr>
            <p:grpSpPr>
              <a:xfrm>
                <a:off x="5335427" y="5957035"/>
                <a:ext cx="387900" cy="444131"/>
                <a:chOff x="5335427" y="5957035"/>
                <a:chExt cx="387900" cy="444131"/>
              </a:xfrm>
            </p:grpSpPr>
            <p:pic>
              <p:nvPicPr>
                <p:cNvPr id="1289" name="Google Shape;1289;p41"/>
                <p:cNvPicPr preferRelativeResize="0"/>
                <p:nvPr/>
              </p:nvPicPr>
              <p:blipFill rotWithShape="1">
                <a:blip r:embed="rId30">
                  <a:alphaModFix/>
                </a:blip>
                <a:srcRect b="0" l="0" r="0" t="0"/>
                <a:stretch/>
              </p:blipFill>
              <p:spPr>
                <a:xfrm>
                  <a:off x="5398072" y="5957035"/>
                  <a:ext cx="292608" cy="292608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290" name="Google Shape;1290;p41"/>
                <p:cNvSpPr txBox="1"/>
                <p:nvPr/>
              </p:nvSpPr>
              <p:spPr>
                <a:xfrm>
                  <a:off x="5335427" y="6276666"/>
                  <a:ext cx="387900" cy="1245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600"/>
                    <a:buFont typeface="Arial"/>
                    <a:buNone/>
                  </a:pPr>
                  <a:r>
                    <a:rPr b="0" i="0" lang="en-US" sz="600" u="none" cap="none" strike="noStrike">
                      <a:solidFill>
                        <a:srgbClr val="FFFFFF"/>
                      </a:solidFill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AWS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600"/>
                    <a:buFont typeface="Arial"/>
                    <a:buNone/>
                  </a:pPr>
                  <a:r>
                    <a:rPr b="0" i="0" lang="en-US" sz="600" u="none" cap="none" strike="noStrike">
                      <a:solidFill>
                        <a:srgbClr val="FFFFFF"/>
                      </a:solidFill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SNS</a:t>
                  </a:r>
                  <a:endParaRPr b="0" i="0" sz="1050" u="none" cap="none" strike="noStrike">
                    <a:solidFill>
                      <a:srgbClr val="FFFFFF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endParaRPr>
                </a:p>
              </p:txBody>
            </p:sp>
          </p:grpSp>
          <p:grpSp>
            <p:nvGrpSpPr>
              <p:cNvPr id="1291" name="Google Shape;1291;p41"/>
              <p:cNvGrpSpPr/>
              <p:nvPr/>
            </p:nvGrpSpPr>
            <p:grpSpPr>
              <a:xfrm>
                <a:off x="5760703" y="5960098"/>
                <a:ext cx="387900" cy="433381"/>
                <a:chOff x="5760703" y="5960098"/>
                <a:chExt cx="387900" cy="433381"/>
              </a:xfrm>
            </p:grpSpPr>
            <p:pic>
              <p:nvPicPr>
                <p:cNvPr id="1292" name="Google Shape;1292;p41"/>
                <p:cNvPicPr preferRelativeResize="0"/>
                <p:nvPr/>
              </p:nvPicPr>
              <p:blipFill rotWithShape="1">
                <a:blip r:embed="rId31">
                  <a:alphaModFix/>
                </a:blip>
                <a:srcRect b="0" l="0" r="0" t="0"/>
                <a:stretch/>
              </p:blipFill>
              <p:spPr>
                <a:xfrm>
                  <a:off x="5807932" y="5960098"/>
                  <a:ext cx="292608" cy="292608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293" name="Google Shape;1293;p41"/>
                <p:cNvSpPr txBox="1"/>
                <p:nvPr/>
              </p:nvSpPr>
              <p:spPr>
                <a:xfrm>
                  <a:off x="5760703" y="6268979"/>
                  <a:ext cx="387900" cy="1245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600"/>
                    <a:buFont typeface="Arial"/>
                    <a:buNone/>
                  </a:pPr>
                  <a:r>
                    <a:rPr b="0" i="0" lang="en-US" sz="600" u="none" cap="none" strike="noStrike">
                      <a:solidFill>
                        <a:srgbClr val="FFFFFF"/>
                      </a:solidFill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AWS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600"/>
                    <a:buFont typeface="Arial"/>
                    <a:buNone/>
                  </a:pPr>
                  <a:r>
                    <a:rPr b="0" i="0" lang="en-US" sz="600" u="none" cap="none" strike="noStrike">
                      <a:solidFill>
                        <a:srgbClr val="FFFFFF"/>
                      </a:solidFill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SQS</a:t>
                  </a:r>
                  <a:endParaRPr b="0" i="0" sz="1050" u="none" cap="none" strike="noStrike">
                    <a:solidFill>
                      <a:srgbClr val="FFFFFF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endParaRPr>
                </a:p>
              </p:txBody>
            </p:sp>
          </p:grpSp>
          <p:grpSp>
            <p:nvGrpSpPr>
              <p:cNvPr id="1294" name="Google Shape;1294;p41"/>
              <p:cNvGrpSpPr/>
              <p:nvPr/>
            </p:nvGrpSpPr>
            <p:grpSpPr>
              <a:xfrm>
                <a:off x="4381743" y="5962838"/>
                <a:ext cx="596400" cy="447420"/>
                <a:chOff x="4381743" y="5962838"/>
                <a:chExt cx="596400" cy="447420"/>
              </a:xfrm>
            </p:grpSpPr>
            <p:pic>
              <p:nvPicPr>
                <p:cNvPr id="1295" name="Google Shape;1295;p41"/>
                <p:cNvPicPr preferRelativeResize="0"/>
                <p:nvPr/>
              </p:nvPicPr>
              <p:blipFill rotWithShape="1">
                <a:blip r:embed="rId32">
                  <a:alphaModFix/>
                </a:blip>
                <a:srcRect b="0" l="0" r="0" t="0"/>
                <a:stretch/>
              </p:blipFill>
              <p:spPr>
                <a:xfrm>
                  <a:off x="4549417" y="5962838"/>
                  <a:ext cx="292608" cy="292608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296" name="Google Shape;1296;p41"/>
                <p:cNvSpPr txBox="1"/>
                <p:nvPr/>
              </p:nvSpPr>
              <p:spPr>
                <a:xfrm>
                  <a:off x="4381743" y="6248258"/>
                  <a:ext cx="596400" cy="162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34275" lIns="68550" spcFirstLastPara="1" rIns="68550" wrap="square" tIns="3427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600"/>
                    <a:buFont typeface="Arial"/>
                    <a:buNone/>
                  </a:pPr>
                  <a:r>
                    <a:rPr b="0" i="0" lang="en-US" sz="600" u="none" cap="none" strike="noStrike">
                      <a:solidFill>
                        <a:srgbClr val="FFFFFF"/>
                      </a:solidFill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Amazon</a:t>
                  </a:r>
                  <a:endParaRPr/>
                </a:p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600"/>
                    <a:buFont typeface="Arial"/>
                    <a:buNone/>
                  </a:pPr>
                  <a:r>
                    <a:rPr b="0" i="0" lang="en-US" sz="600" u="none" cap="none" strike="noStrike">
                      <a:solidFill>
                        <a:srgbClr val="FFFFFF"/>
                      </a:solidFill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ECR</a:t>
                  </a:r>
                  <a:endParaRPr b="0" i="0" sz="1050" u="none" cap="none" strike="noStrike">
                    <a:solidFill>
                      <a:srgbClr val="FFFFFF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endParaRPr>
                </a:p>
              </p:txBody>
            </p:sp>
          </p:grpSp>
          <p:grpSp>
            <p:nvGrpSpPr>
              <p:cNvPr id="1297" name="Google Shape;1297;p41"/>
              <p:cNvGrpSpPr/>
              <p:nvPr/>
            </p:nvGrpSpPr>
            <p:grpSpPr>
              <a:xfrm>
                <a:off x="6862482" y="5958401"/>
                <a:ext cx="596400" cy="442765"/>
                <a:chOff x="6663778" y="5958401"/>
                <a:chExt cx="596400" cy="442765"/>
              </a:xfrm>
            </p:grpSpPr>
            <p:pic>
              <p:nvPicPr>
                <p:cNvPr id="1298" name="Google Shape;1298;p41"/>
                <p:cNvPicPr preferRelativeResize="0"/>
                <p:nvPr/>
              </p:nvPicPr>
              <p:blipFill rotWithShape="1">
                <a:blip r:embed="rId33">
                  <a:alphaModFix/>
                </a:blip>
                <a:srcRect b="0" l="0" r="0" t="0"/>
                <a:stretch/>
              </p:blipFill>
              <p:spPr>
                <a:xfrm>
                  <a:off x="6815469" y="5958401"/>
                  <a:ext cx="292608" cy="292608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299" name="Google Shape;1299;p41"/>
                <p:cNvSpPr txBox="1"/>
                <p:nvPr/>
              </p:nvSpPr>
              <p:spPr>
                <a:xfrm>
                  <a:off x="6663778" y="6239166"/>
                  <a:ext cx="596400" cy="162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34275" lIns="68550" spcFirstLastPara="1" rIns="68550" wrap="square" tIns="3427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600"/>
                    <a:buFont typeface="Arial"/>
                    <a:buNone/>
                  </a:pPr>
                  <a:r>
                    <a:rPr b="0" i="0" lang="en-US" sz="600" u="none" cap="none" strike="noStrike">
                      <a:solidFill>
                        <a:srgbClr val="FFFFFF"/>
                      </a:solidFill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Amazon</a:t>
                  </a:r>
                  <a:endParaRPr/>
                </a:p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600"/>
                    <a:buFont typeface="Arial"/>
                    <a:buNone/>
                  </a:pPr>
                  <a:r>
                    <a:rPr b="0" i="0" lang="en-US" sz="600" u="none" cap="none" strike="noStrike">
                      <a:solidFill>
                        <a:srgbClr val="FFFFFF"/>
                      </a:solidFill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MSK</a:t>
                  </a:r>
                  <a:endParaRPr b="0" i="0" sz="1050" u="none" cap="none" strike="noStrike">
                    <a:solidFill>
                      <a:srgbClr val="FFFFFF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endParaRPr>
                </a:p>
              </p:txBody>
            </p:sp>
          </p:grpSp>
          <p:grpSp>
            <p:nvGrpSpPr>
              <p:cNvPr id="1300" name="Google Shape;1300;p41"/>
              <p:cNvGrpSpPr/>
              <p:nvPr/>
            </p:nvGrpSpPr>
            <p:grpSpPr>
              <a:xfrm>
                <a:off x="2188510" y="5971357"/>
                <a:ext cx="661473" cy="422273"/>
                <a:chOff x="2188510" y="5971357"/>
                <a:chExt cx="661473" cy="422273"/>
              </a:xfrm>
            </p:grpSpPr>
            <p:pic>
              <p:nvPicPr>
                <p:cNvPr id="1301" name="Google Shape;1301;p41"/>
                <p:cNvPicPr preferRelativeResize="0"/>
                <p:nvPr/>
              </p:nvPicPr>
              <p:blipFill rotWithShape="1">
                <a:blip r:embed="rId34">
                  <a:alphaModFix/>
                </a:blip>
                <a:srcRect b="0" l="0" r="0" t="0"/>
                <a:stretch/>
              </p:blipFill>
              <p:spPr>
                <a:xfrm>
                  <a:off x="2361299" y="5971357"/>
                  <a:ext cx="292608" cy="292608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302" name="Google Shape;1302;p41"/>
                <p:cNvSpPr txBox="1"/>
                <p:nvPr/>
              </p:nvSpPr>
              <p:spPr>
                <a:xfrm>
                  <a:off x="2188510" y="6232230"/>
                  <a:ext cx="661473" cy="161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34275" lIns="68550" spcFirstLastPara="1" rIns="68550" wrap="square" tIns="3427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600"/>
                    <a:buFont typeface="Arial"/>
                    <a:buNone/>
                  </a:pPr>
                  <a:r>
                    <a:rPr b="0" i="0" lang="en-US" sz="600" u="none" cap="none" strike="noStrike">
                      <a:solidFill>
                        <a:srgbClr val="FFFFFF"/>
                      </a:solidFill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AWS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600"/>
                    <a:buFont typeface="Arial"/>
                    <a:buNone/>
                  </a:pPr>
                  <a:r>
                    <a:rPr b="0" i="0" lang="en-US" sz="600" u="none" cap="none" strike="noStrike">
                      <a:solidFill>
                        <a:srgbClr val="FFFFFF"/>
                      </a:solidFill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CloudFormation</a:t>
                  </a:r>
                  <a:endParaRPr b="0" i="0" sz="600" u="none" cap="none" strike="noStrike">
                    <a:solidFill>
                      <a:srgbClr val="FFFFFF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endParaRPr>
                </a:p>
              </p:txBody>
            </p:sp>
          </p:grpSp>
          <p:grpSp>
            <p:nvGrpSpPr>
              <p:cNvPr id="1303" name="Google Shape;1303;p41"/>
              <p:cNvGrpSpPr/>
              <p:nvPr/>
            </p:nvGrpSpPr>
            <p:grpSpPr>
              <a:xfrm>
                <a:off x="7307743" y="5954377"/>
                <a:ext cx="528646" cy="446753"/>
                <a:chOff x="7074275" y="5946558"/>
                <a:chExt cx="528646" cy="446753"/>
              </a:xfrm>
            </p:grpSpPr>
            <p:pic>
              <p:nvPicPr>
                <p:cNvPr id="1304" name="Google Shape;1304;p41"/>
                <p:cNvPicPr preferRelativeResize="0"/>
                <p:nvPr/>
              </p:nvPicPr>
              <p:blipFill rotWithShape="1">
                <a:blip r:embed="rId35">
                  <a:alphaModFix/>
                </a:blip>
                <a:srcRect b="0" l="0" r="0" t="0"/>
                <a:stretch/>
              </p:blipFill>
              <p:spPr>
                <a:xfrm>
                  <a:off x="7189718" y="5946558"/>
                  <a:ext cx="292608" cy="292608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305" name="Google Shape;1305;p41"/>
                <p:cNvSpPr txBox="1"/>
                <p:nvPr/>
              </p:nvSpPr>
              <p:spPr>
                <a:xfrm>
                  <a:off x="7074275" y="6231911"/>
                  <a:ext cx="528646" cy="161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34275" lIns="68550" spcFirstLastPara="1" rIns="68550" wrap="square" tIns="3427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600"/>
                    <a:buFont typeface="Arial"/>
                    <a:buNone/>
                  </a:pPr>
                  <a:r>
                    <a:rPr b="0" i="0" lang="en-US" sz="600" u="none" cap="none" strike="noStrike">
                      <a:solidFill>
                        <a:srgbClr val="FFFFFF"/>
                      </a:solidFill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AWS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600"/>
                    <a:buFont typeface="Arial"/>
                    <a:buNone/>
                  </a:pPr>
                  <a:r>
                    <a:rPr b="0" i="0" lang="en-US" sz="600" u="none" cap="none" strike="noStrike">
                      <a:solidFill>
                        <a:srgbClr val="FFFFFF"/>
                      </a:solidFill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PrivateLink</a:t>
                  </a:r>
                  <a:endParaRPr b="0" i="0" sz="1050" u="none" cap="none" strike="noStrike">
                    <a:solidFill>
                      <a:srgbClr val="FFFFFF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endParaRPr>
                </a:p>
              </p:txBody>
            </p:sp>
          </p:grpSp>
          <p:grpSp>
            <p:nvGrpSpPr>
              <p:cNvPr id="1306" name="Google Shape;1306;p41"/>
              <p:cNvGrpSpPr/>
              <p:nvPr/>
            </p:nvGrpSpPr>
            <p:grpSpPr>
              <a:xfrm>
                <a:off x="1772803" y="5982914"/>
                <a:ext cx="506400" cy="418252"/>
                <a:chOff x="1772803" y="5982914"/>
                <a:chExt cx="506400" cy="418252"/>
              </a:xfrm>
            </p:grpSpPr>
            <p:pic>
              <p:nvPicPr>
                <p:cNvPr id="1307" name="Google Shape;1307;p41"/>
                <p:cNvPicPr preferRelativeResize="0"/>
                <p:nvPr/>
              </p:nvPicPr>
              <p:blipFill rotWithShape="1">
                <a:blip r:embed="rId36">
                  <a:alphaModFix/>
                </a:blip>
                <a:srcRect b="0" l="0" r="0" t="0"/>
                <a:stretch/>
              </p:blipFill>
              <p:spPr>
                <a:xfrm>
                  <a:off x="1895902" y="5982914"/>
                  <a:ext cx="292608" cy="292608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308" name="Google Shape;1308;p41"/>
                <p:cNvSpPr txBox="1"/>
                <p:nvPr/>
              </p:nvSpPr>
              <p:spPr>
                <a:xfrm>
                  <a:off x="1772803" y="6239766"/>
                  <a:ext cx="506400" cy="161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34275" lIns="68550" spcFirstLastPara="1" rIns="68550" wrap="square" tIns="3427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600"/>
                    <a:buFont typeface="Arial"/>
                    <a:buNone/>
                  </a:pPr>
                  <a:r>
                    <a:rPr b="0" i="0" lang="en-US" sz="600" u="none" cap="none" strike="noStrike">
                      <a:solidFill>
                        <a:srgbClr val="FFFFFF"/>
                      </a:solidFill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AWS</a:t>
                  </a:r>
                  <a:endParaRPr/>
                </a:p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600"/>
                    <a:buFont typeface="Arial"/>
                    <a:buNone/>
                  </a:pPr>
                  <a:r>
                    <a:rPr b="0" i="0" lang="en-US" sz="600" u="none" cap="none" strike="noStrike">
                      <a:solidFill>
                        <a:srgbClr val="FFFFFF"/>
                      </a:solidFill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IAM</a:t>
                  </a:r>
                  <a:endParaRPr b="0" i="0" sz="600" u="none" cap="none" strike="noStrike">
                    <a:solidFill>
                      <a:srgbClr val="FFFFFF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endParaRPr>
                </a:p>
              </p:txBody>
            </p:sp>
          </p:grpSp>
          <p:grpSp>
            <p:nvGrpSpPr>
              <p:cNvPr id="1309" name="Google Shape;1309;p41"/>
              <p:cNvGrpSpPr/>
              <p:nvPr/>
            </p:nvGrpSpPr>
            <p:grpSpPr>
              <a:xfrm>
                <a:off x="3969455" y="5964070"/>
                <a:ext cx="596400" cy="451014"/>
                <a:chOff x="3969455" y="5964070"/>
                <a:chExt cx="596400" cy="451014"/>
              </a:xfrm>
            </p:grpSpPr>
            <p:pic>
              <p:nvPicPr>
                <p:cNvPr id="1310" name="Google Shape;1310;p41"/>
                <p:cNvPicPr preferRelativeResize="0"/>
                <p:nvPr/>
              </p:nvPicPr>
              <p:blipFill rotWithShape="1">
                <a:blip r:embed="rId37">
                  <a:alphaModFix/>
                </a:blip>
                <a:srcRect b="0" l="0" r="0" t="0"/>
                <a:stretch/>
              </p:blipFill>
              <p:spPr>
                <a:xfrm>
                  <a:off x="4123578" y="5964070"/>
                  <a:ext cx="292608" cy="292608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311" name="Google Shape;1311;p41"/>
                <p:cNvSpPr txBox="1"/>
                <p:nvPr/>
              </p:nvSpPr>
              <p:spPr>
                <a:xfrm>
                  <a:off x="3969455" y="6253084"/>
                  <a:ext cx="596400" cy="162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34275" lIns="68550" spcFirstLastPara="1" rIns="68550" wrap="square" tIns="3427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600"/>
                    <a:buFont typeface="Arial"/>
                    <a:buNone/>
                  </a:pPr>
                  <a:r>
                    <a:rPr b="0" i="0" lang="en-US" sz="600" u="none" cap="none" strike="noStrike">
                      <a:solidFill>
                        <a:srgbClr val="FFFFFF"/>
                      </a:solidFill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Amazon</a:t>
                  </a:r>
                  <a:endParaRPr/>
                </a:p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600"/>
                    <a:buFont typeface="Arial"/>
                    <a:buNone/>
                  </a:pPr>
                  <a:r>
                    <a:rPr b="0" i="0" lang="en-US" sz="600" u="none" cap="none" strike="noStrike">
                      <a:solidFill>
                        <a:srgbClr val="FFFFFF"/>
                      </a:solidFill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EBS</a:t>
                  </a:r>
                  <a:endParaRPr b="0" i="0" sz="1050" u="none" cap="none" strike="noStrike">
                    <a:solidFill>
                      <a:srgbClr val="FFFFFF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endParaRPr>
                </a:p>
              </p:txBody>
            </p:sp>
          </p:grpSp>
          <p:grpSp>
            <p:nvGrpSpPr>
              <p:cNvPr id="1312" name="Google Shape;1312;p41"/>
              <p:cNvGrpSpPr/>
              <p:nvPr/>
            </p:nvGrpSpPr>
            <p:grpSpPr>
              <a:xfrm>
                <a:off x="6151799" y="5961884"/>
                <a:ext cx="387900" cy="540053"/>
                <a:chOff x="8235164" y="5946558"/>
                <a:chExt cx="387900" cy="540053"/>
              </a:xfrm>
            </p:grpSpPr>
            <p:pic>
              <p:nvPicPr>
                <p:cNvPr id="1313" name="Google Shape;1313;p41"/>
                <p:cNvPicPr preferRelativeResize="0"/>
                <p:nvPr/>
              </p:nvPicPr>
              <p:blipFill rotWithShape="1">
                <a:blip r:embed="rId38">
                  <a:alphaModFix/>
                </a:blip>
                <a:srcRect b="0" l="0" r="0" t="0"/>
                <a:stretch/>
              </p:blipFill>
              <p:spPr>
                <a:xfrm>
                  <a:off x="8300386" y="5946558"/>
                  <a:ext cx="292608" cy="292608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314" name="Google Shape;1314;p41"/>
                <p:cNvSpPr txBox="1"/>
                <p:nvPr/>
              </p:nvSpPr>
              <p:spPr>
                <a:xfrm>
                  <a:off x="8235164" y="6271260"/>
                  <a:ext cx="387900" cy="21535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600"/>
                    <a:buFont typeface="Arial"/>
                    <a:buNone/>
                  </a:pPr>
                  <a:r>
                    <a:rPr b="0" i="0" lang="en-US" sz="600" u="none" cap="none" strike="noStrike">
                      <a:solidFill>
                        <a:srgbClr val="FFFFFF"/>
                      </a:solidFill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AWS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600"/>
                    <a:buFont typeface="Arial"/>
                    <a:buNone/>
                  </a:pPr>
                  <a:r>
                    <a:rPr b="0" i="0" lang="en-US" sz="600" u="none" cap="none" strike="noStrike">
                      <a:solidFill>
                        <a:srgbClr val="FFFFFF"/>
                      </a:solidFill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SSO</a:t>
                  </a:r>
                  <a:endParaRPr b="0" i="0" sz="1050" u="none" cap="none" strike="noStrike">
                    <a:solidFill>
                      <a:srgbClr val="FFFFFF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endParaRPr>
                </a:p>
              </p:txBody>
            </p:sp>
          </p:grpSp>
        </p:grpSp>
      </p:grpSp>
      <p:grpSp>
        <p:nvGrpSpPr>
          <p:cNvPr id="1315" name="Google Shape;1315;p41"/>
          <p:cNvGrpSpPr/>
          <p:nvPr/>
        </p:nvGrpSpPr>
        <p:grpSpPr>
          <a:xfrm>
            <a:off x="-72884" y="816700"/>
            <a:ext cx="9383449" cy="6036416"/>
            <a:chOff x="-72884" y="816700"/>
            <a:chExt cx="9383449" cy="6036416"/>
          </a:xfrm>
        </p:grpSpPr>
        <p:grpSp>
          <p:nvGrpSpPr>
            <p:cNvPr id="1316" name="Google Shape;1316;p41"/>
            <p:cNvGrpSpPr/>
            <p:nvPr/>
          </p:nvGrpSpPr>
          <p:grpSpPr>
            <a:xfrm>
              <a:off x="27428" y="3971329"/>
              <a:ext cx="8825797" cy="2881787"/>
              <a:chOff x="27428" y="3971329"/>
              <a:chExt cx="8825797" cy="2881787"/>
            </a:xfrm>
          </p:grpSpPr>
          <p:pic>
            <p:nvPicPr>
              <p:cNvPr id="1317" name="Google Shape;1317;p41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27428" y="6447780"/>
                <a:ext cx="1313589" cy="40533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318" name="Google Shape;1318;p41"/>
              <p:cNvSpPr txBox="1"/>
              <p:nvPr/>
            </p:nvSpPr>
            <p:spPr>
              <a:xfrm>
                <a:off x="8346825" y="3971329"/>
                <a:ext cx="506400" cy="155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b="1" i="0" lang="en-US" sz="800" u="none" cap="none" strike="noStrike">
                    <a:solidFill>
                      <a:srgbClr val="FFFFFF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rPr>
                  <a:t>BI Tools</a:t>
                </a:r>
                <a:endParaRPr b="1" i="0" sz="800" u="none" cap="none" strike="noStrike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</p:grpSp>
        <p:grpSp>
          <p:nvGrpSpPr>
            <p:cNvPr id="1319" name="Google Shape;1319;p41"/>
            <p:cNvGrpSpPr/>
            <p:nvPr/>
          </p:nvGrpSpPr>
          <p:grpSpPr>
            <a:xfrm>
              <a:off x="-72884" y="816700"/>
              <a:ext cx="9383449" cy="5995729"/>
              <a:chOff x="-72884" y="816700"/>
              <a:chExt cx="9383449" cy="5995729"/>
            </a:xfrm>
          </p:grpSpPr>
          <p:cxnSp>
            <p:nvCxnSpPr>
              <p:cNvPr id="1320" name="Google Shape;1320;p41"/>
              <p:cNvCxnSpPr/>
              <p:nvPr/>
            </p:nvCxnSpPr>
            <p:spPr>
              <a:xfrm flipH="1" rot="10800000">
                <a:off x="5874775" y="3731433"/>
                <a:ext cx="2467586" cy="6489"/>
              </a:xfrm>
              <a:prstGeom prst="straightConnector1">
                <a:avLst/>
              </a:prstGeom>
              <a:noFill/>
              <a:ln cap="flat" cmpd="sng" w="12700">
                <a:solidFill>
                  <a:srgbClr val="FF0000"/>
                </a:solidFill>
                <a:prstDash val="lgDash"/>
                <a:round/>
                <a:headEnd len="sm" w="sm" type="none"/>
                <a:tailEnd len="med" w="med" type="triangle"/>
              </a:ln>
              <a:effectLst>
                <a:outerShdw blurRad="40000" rotWithShape="0" dir="5400000" dist="20000">
                  <a:srgbClr val="000000">
                    <a:alpha val="37647"/>
                  </a:srgbClr>
                </a:outerShdw>
              </a:effectLst>
            </p:spPr>
          </p:cxnSp>
          <p:sp>
            <p:nvSpPr>
              <p:cNvPr id="1321" name="Google Shape;1321;p41"/>
              <p:cNvSpPr/>
              <p:nvPr/>
            </p:nvSpPr>
            <p:spPr>
              <a:xfrm>
                <a:off x="1137275" y="1223275"/>
                <a:ext cx="6840300" cy="4310700"/>
              </a:xfrm>
              <a:prstGeom prst="rect">
                <a:avLst/>
              </a:prstGeom>
              <a:noFill/>
              <a:ln cap="flat" cmpd="sng" w="12700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457200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cxnSp>
            <p:nvCxnSpPr>
              <p:cNvPr id="1322" name="Google Shape;1322;p41"/>
              <p:cNvCxnSpPr>
                <a:endCxn id="1323" idx="1"/>
              </p:cNvCxnSpPr>
              <p:nvPr/>
            </p:nvCxnSpPr>
            <p:spPr>
              <a:xfrm>
                <a:off x="5508264" y="4041092"/>
                <a:ext cx="977400" cy="418500"/>
              </a:xfrm>
              <a:prstGeom prst="bentConnector3">
                <a:avLst>
                  <a:gd fmla="val -433" name="adj1"/>
                </a:avLst>
              </a:prstGeom>
              <a:noFill/>
              <a:ln cap="flat" cmpd="sng" w="12700">
                <a:solidFill>
                  <a:srgbClr val="FF0000"/>
                </a:solidFill>
                <a:prstDash val="lgDash"/>
                <a:round/>
                <a:headEnd len="sm" w="sm" type="none"/>
                <a:tailEnd len="med" w="med" type="triangle"/>
              </a:ln>
              <a:effectLst>
                <a:outerShdw blurRad="40000" rotWithShape="0" dir="5400000" dist="20000">
                  <a:srgbClr val="000000">
                    <a:alpha val="37647"/>
                  </a:srgbClr>
                </a:outerShdw>
              </a:effectLst>
            </p:spPr>
          </p:cxnSp>
          <p:cxnSp>
            <p:nvCxnSpPr>
              <p:cNvPr id="1324" name="Google Shape;1324;p41"/>
              <p:cNvCxnSpPr/>
              <p:nvPr/>
            </p:nvCxnSpPr>
            <p:spPr>
              <a:xfrm>
                <a:off x="5874775" y="2925214"/>
                <a:ext cx="560576" cy="0"/>
              </a:xfrm>
              <a:prstGeom prst="straightConnector1">
                <a:avLst/>
              </a:prstGeom>
              <a:noFill/>
              <a:ln cap="flat" cmpd="sng" w="12700">
                <a:solidFill>
                  <a:srgbClr val="FF0000"/>
                </a:solidFill>
                <a:prstDash val="lgDash"/>
                <a:round/>
                <a:headEnd len="sm" w="sm" type="none"/>
                <a:tailEnd len="med" w="med" type="triangle"/>
              </a:ln>
              <a:effectLst>
                <a:outerShdw blurRad="40000" rotWithShape="0" dir="5400000" dist="20000">
                  <a:srgbClr val="000000">
                    <a:alpha val="37647"/>
                  </a:srgbClr>
                </a:outerShdw>
              </a:effectLst>
            </p:spPr>
          </p:cxnSp>
          <p:sp>
            <p:nvSpPr>
              <p:cNvPr id="1325" name="Google Shape;1325;p41"/>
              <p:cNvSpPr/>
              <p:nvPr/>
            </p:nvSpPr>
            <p:spPr>
              <a:xfrm>
                <a:off x="248232" y="3857236"/>
                <a:ext cx="585000" cy="14085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509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6" name="Google Shape;1326;p41"/>
              <p:cNvSpPr/>
              <p:nvPr/>
            </p:nvSpPr>
            <p:spPr>
              <a:xfrm>
                <a:off x="246889" y="1411236"/>
                <a:ext cx="585000" cy="2135352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7" name="Google Shape;1327;p41"/>
              <p:cNvSpPr txBox="1"/>
              <p:nvPr/>
            </p:nvSpPr>
            <p:spPr>
              <a:xfrm>
                <a:off x="151496" y="1223273"/>
                <a:ext cx="820200" cy="15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b="1" i="0" lang="en-US" sz="800" u="none" cap="none" strike="noStrike">
                    <a:solidFill>
                      <a:srgbClr val="FFFFFF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rPr>
                  <a:t>Streaming Data</a:t>
                </a:r>
                <a:endParaRPr b="1" i="0" sz="1400" u="none" cap="none" strike="noStrike">
                  <a:solidFill>
                    <a:srgbClr val="FFFFFF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328" name="Google Shape;1328;p41"/>
              <p:cNvSpPr/>
              <p:nvPr/>
            </p:nvSpPr>
            <p:spPr>
              <a:xfrm>
                <a:off x="3359500" y="2413943"/>
                <a:ext cx="2517300" cy="1621800"/>
              </a:xfrm>
              <a:prstGeom prst="rect">
                <a:avLst/>
              </a:prstGeom>
              <a:noFill/>
              <a:ln cap="flat" cmpd="sng" w="28575">
                <a:solidFill>
                  <a:srgbClr val="EC541B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9" name="Google Shape;1329;p41"/>
              <p:cNvSpPr txBox="1"/>
              <p:nvPr/>
            </p:nvSpPr>
            <p:spPr>
              <a:xfrm>
                <a:off x="6108160" y="4723202"/>
                <a:ext cx="1169062" cy="1877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b="1" i="0" lang="en-US" sz="800" u="none" cap="none" strike="noStrike">
                    <a:solidFill>
                      <a:srgbClr val="FFFFFF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rPr>
                  <a:t>Amazon Redshift</a:t>
                </a:r>
                <a:endParaRPr b="0" i="0" sz="1400" u="none" cap="none" strike="noStrike">
                  <a:solidFill>
                    <a:srgbClr val="FFFFFF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330" name="Google Shape;1330;p41"/>
              <p:cNvSpPr txBox="1"/>
              <p:nvPr/>
            </p:nvSpPr>
            <p:spPr>
              <a:xfrm>
                <a:off x="1532788" y="2354610"/>
                <a:ext cx="1113963" cy="23258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b="1" i="0" lang="en-US" sz="800" u="none" cap="none" strike="noStrike">
                    <a:solidFill>
                      <a:srgbClr val="FFFFFF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rPr>
                  <a:t>Amazon  Kinesis</a:t>
                </a:r>
                <a:endParaRPr b="0" i="0" sz="1400" u="none" cap="none" strike="noStrike">
                  <a:solidFill>
                    <a:srgbClr val="FFFFFF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331" name="Google Shape;1331;p41"/>
              <p:cNvSpPr txBox="1"/>
              <p:nvPr/>
            </p:nvSpPr>
            <p:spPr>
              <a:xfrm>
                <a:off x="242394" y="2706340"/>
                <a:ext cx="596700" cy="258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b="0" i="0" lang="en-US" sz="800" u="none" cap="none" strike="noStrike">
                    <a:solidFill>
                      <a:srgbClr val="FFFFFF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rPr>
                  <a:t>Messages</a:t>
                </a:r>
                <a:endParaRPr b="0" i="0" sz="1400" u="none" cap="none" strike="noStrike">
                  <a:solidFill>
                    <a:srgbClr val="FFFFFF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332" name="Google Shape;1332;p41"/>
              <p:cNvSpPr txBox="1"/>
              <p:nvPr/>
            </p:nvSpPr>
            <p:spPr>
              <a:xfrm>
                <a:off x="246894" y="3273312"/>
                <a:ext cx="585000" cy="130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b="0" i="0" lang="en-US" sz="800" u="none" cap="none" strike="noStrike">
                    <a:solidFill>
                      <a:srgbClr val="FFFFFF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rPr>
                  <a:t>Amazon 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b="0" i="0" lang="en-US" sz="800" u="none" cap="none" strike="noStrike">
                    <a:solidFill>
                      <a:srgbClr val="FFFFFF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rPr>
                  <a:t>API Gateway</a:t>
                </a:r>
                <a:endParaRPr b="0" i="0" sz="1400" u="none" cap="none" strike="noStrike">
                  <a:solidFill>
                    <a:srgbClr val="FFFFFF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pic>
            <p:nvPicPr>
              <p:cNvPr id="1333" name="Google Shape;1333;p41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392238" y="3999694"/>
                <a:ext cx="393192" cy="393192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334" name="Google Shape;1334;p41"/>
              <p:cNvSpPr txBox="1"/>
              <p:nvPr/>
            </p:nvSpPr>
            <p:spPr>
              <a:xfrm>
                <a:off x="254589" y="4403492"/>
                <a:ext cx="585000" cy="12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b="0" i="0" lang="en-US" sz="800" u="none" cap="none" strike="noStrike">
                    <a:solidFill>
                      <a:srgbClr val="FFFFFF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rPr>
                  <a:t>Files</a:t>
                </a:r>
                <a:endParaRPr b="0" i="0" sz="800" u="none" cap="none" strike="noStrike">
                  <a:solidFill>
                    <a:srgbClr val="FFFFFF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335" name="Google Shape;1335;p41"/>
              <p:cNvSpPr txBox="1"/>
              <p:nvPr/>
            </p:nvSpPr>
            <p:spPr>
              <a:xfrm>
                <a:off x="223989" y="4951263"/>
                <a:ext cx="646200" cy="215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b="0" i="0" lang="en-US" sz="800" u="none" cap="none" strike="noStrike">
                    <a:solidFill>
                      <a:srgbClr val="FFFFFF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rPr>
                  <a:t>Data store</a:t>
                </a:r>
                <a:endParaRPr b="0" i="0" sz="1400" u="none" cap="none" strike="noStrike">
                  <a:solidFill>
                    <a:srgbClr val="FFFFFF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pic>
            <p:nvPicPr>
              <p:cNvPr id="1336" name="Google Shape;1336;p41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354739" y="4613766"/>
                <a:ext cx="393192" cy="393192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337" name="Google Shape;1337;p41"/>
              <p:cNvSpPr txBox="1"/>
              <p:nvPr/>
            </p:nvSpPr>
            <p:spPr>
              <a:xfrm>
                <a:off x="6628625" y="2050382"/>
                <a:ext cx="897600" cy="3020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b="1" i="0" lang="en-US" sz="800" u="none" cap="none" strike="noStrike">
                    <a:solidFill>
                      <a:srgbClr val="FFFFFF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rPr>
                  <a:t>Amazon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b="1" i="0" lang="en-US" sz="800" u="none" cap="none" strike="noStrike">
                    <a:solidFill>
                      <a:srgbClr val="FFFFFF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rPr>
                  <a:t>SageMaker</a:t>
                </a:r>
                <a:endParaRPr b="1" i="0" sz="800" u="none" cap="none" strike="noStrike">
                  <a:solidFill>
                    <a:srgbClr val="FFFFFF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cxnSp>
            <p:nvCxnSpPr>
              <p:cNvPr id="1338" name="Google Shape;1338;p41"/>
              <p:cNvCxnSpPr>
                <a:endCxn id="1339" idx="1"/>
              </p:cNvCxnSpPr>
              <p:nvPr/>
            </p:nvCxnSpPr>
            <p:spPr>
              <a:xfrm>
                <a:off x="870174" y="2101117"/>
                <a:ext cx="1023000" cy="4200"/>
              </a:xfrm>
              <a:prstGeom prst="straightConnector1">
                <a:avLst/>
              </a:prstGeom>
              <a:noFill/>
              <a:ln cap="flat" cmpd="sng" w="12700">
                <a:solidFill>
                  <a:srgbClr val="FFFFFF"/>
                </a:solidFill>
                <a:prstDash val="lgDash"/>
                <a:round/>
                <a:headEnd len="sm" w="sm" type="none"/>
                <a:tailEnd len="med" w="med" type="triangle"/>
              </a:ln>
              <a:effectLst>
                <a:outerShdw blurRad="40000" rotWithShape="0" dir="5400000" dist="20000">
                  <a:srgbClr val="000000">
                    <a:alpha val="37647"/>
                  </a:srgbClr>
                </a:outerShdw>
              </a:effectLst>
            </p:spPr>
          </p:cxnSp>
          <p:grpSp>
            <p:nvGrpSpPr>
              <p:cNvPr id="1340" name="Google Shape;1340;p41"/>
              <p:cNvGrpSpPr/>
              <p:nvPr/>
            </p:nvGrpSpPr>
            <p:grpSpPr>
              <a:xfrm>
                <a:off x="8333342" y="2085872"/>
                <a:ext cx="585012" cy="377997"/>
                <a:chOff x="8119948" y="2060458"/>
                <a:chExt cx="646708" cy="377997"/>
              </a:xfrm>
            </p:grpSpPr>
            <p:sp>
              <p:nvSpPr>
                <p:cNvPr id="1341" name="Google Shape;1341;p41"/>
                <p:cNvSpPr/>
                <p:nvPr/>
              </p:nvSpPr>
              <p:spPr>
                <a:xfrm>
                  <a:off x="8193928" y="2266828"/>
                  <a:ext cx="88939" cy="166763"/>
                </a:xfrm>
                <a:custGeom>
                  <a:rect b="b" l="l" r="r" t="t"/>
                  <a:pathLst>
                    <a:path extrusionOk="0" h="101840" w="54314">
                      <a:moveTo>
                        <a:pt x="54654" y="5092"/>
                      </a:moveTo>
                      <a:lnTo>
                        <a:pt x="5092" y="5092"/>
                      </a:lnTo>
                      <a:lnTo>
                        <a:pt x="5092" y="98106"/>
                      </a:lnTo>
                      <a:lnTo>
                        <a:pt x="54654" y="98106"/>
                      </a:lnTo>
                      <a:lnTo>
                        <a:pt x="54654" y="5092"/>
                      </a:lnTo>
                      <a:close/>
                      <a:moveTo>
                        <a:pt x="22744" y="64838"/>
                      </a:moveTo>
                      <a:lnTo>
                        <a:pt x="36323" y="64838"/>
                      </a:lnTo>
                      <a:lnTo>
                        <a:pt x="36323" y="78417"/>
                      </a:lnTo>
                      <a:lnTo>
                        <a:pt x="22744" y="78417"/>
                      </a:lnTo>
                      <a:lnTo>
                        <a:pt x="22744" y="64838"/>
                      </a:lnTo>
                      <a:close/>
                    </a:path>
                  </a:pathLst>
                </a:custGeom>
                <a:solidFill>
                  <a:srgbClr val="00B0F0"/>
                </a:solidFill>
                <a:ln cap="flat" cmpd="sng" w="9525">
                  <a:solidFill>
                    <a:srgbClr val="00B0F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Quattrocento Sans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endParaRPr>
                </a:p>
              </p:txBody>
            </p:sp>
            <p:sp>
              <p:nvSpPr>
                <p:cNvPr id="1342" name="Google Shape;1342;p41"/>
                <p:cNvSpPr/>
                <p:nvPr/>
              </p:nvSpPr>
              <p:spPr>
                <a:xfrm>
                  <a:off x="8119948" y="2060458"/>
                  <a:ext cx="503626" cy="377997"/>
                </a:xfrm>
                <a:custGeom>
                  <a:rect b="b" l="l" r="r" t="t"/>
                  <a:pathLst>
                    <a:path extrusionOk="0" h="230838" w="307558">
                      <a:moveTo>
                        <a:pt x="194176" y="177202"/>
                      </a:moveTo>
                      <a:lnTo>
                        <a:pt x="194176" y="110667"/>
                      </a:lnTo>
                      <a:cubicBezTo>
                        <a:pt x="194176" y="107272"/>
                        <a:pt x="194855" y="104556"/>
                        <a:pt x="196212" y="101840"/>
                      </a:cubicBezTo>
                      <a:cubicBezTo>
                        <a:pt x="197570" y="99125"/>
                        <a:pt x="198928" y="97088"/>
                        <a:pt x="201644" y="95051"/>
                      </a:cubicBezTo>
                      <a:cubicBezTo>
                        <a:pt x="203681" y="93014"/>
                        <a:pt x="206396" y="91656"/>
                        <a:pt x="209112" y="90299"/>
                      </a:cubicBezTo>
                      <a:cubicBezTo>
                        <a:pt x="211828" y="88941"/>
                        <a:pt x="214544" y="88941"/>
                        <a:pt x="217938" y="88941"/>
                      </a:cubicBezTo>
                      <a:lnTo>
                        <a:pt x="307558" y="88941"/>
                      </a:lnTo>
                      <a:lnTo>
                        <a:pt x="307558" y="0"/>
                      </a:lnTo>
                      <a:lnTo>
                        <a:pt x="0" y="0"/>
                      </a:lnTo>
                      <a:lnTo>
                        <a:pt x="0" y="177202"/>
                      </a:lnTo>
                      <a:lnTo>
                        <a:pt x="34626" y="177202"/>
                      </a:lnTo>
                      <a:lnTo>
                        <a:pt x="34626" y="129677"/>
                      </a:lnTo>
                      <a:cubicBezTo>
                        <a:pt x="34626" y="127640"/>
                        <a:pt x="35305" y="125603"/>
                        <a:pt x="35984" y="124245"/>
                      </a:cubicBezTo>
                      <a:cubicBezTo>
                        <a:pt x="36662" y="122887"/>
                        <a:pt x="37341" y="120851"/>
                        <a:pt x="38699" y="119493"/>
                      </a:cubicBezTo>
                      <a:cubicBezTo>
                        <a:pt x="40057" y="118135"/>
                        <a:pt x="41415" y="117456"/>
                        <a:pt x="43452" y="116098"/>
                      </a:cubicBezTo>
                      <a:cubicBezTo>
                        <a:pt x="45489" y="115419"/>
                        <a:pt x="46847" y="114740"/>
                        <a:pt x="48883" y="114740"/>
                      </a:cubicBezTo>
                      <a:lnTo>
                        <a:pt x="101161" y="114740"/>
                      </a:lnTo>
                      <a:cubicBezTo>
                        <a:pt x="103198" y="114740"/>
                        <a:pt x="105235" y="115419"/>
                        <a:pt x="106593" y="116098"/>
                      </a:cubicBezTo>
                      <a:cubicBezTo>
                        <a:pt x="107951" y="116777"/>
                        <a:pt x="109988" y="118135"/>
                        <a:pt x="111345" y="119493"/>
                      </a:cubicBezTo>
                      <a:cubicBezTo>
                        <a:pt x="112703" y="120851"/>
                        <a:pt x="113382" y="122208"/>
                        <a:pt x="114061" y="124245"/>
                      </a:cubicBezTo>
                      <a:cubicBezTo>
                        <a:pt x="114740" y="126282"/>
                        <a:pt x="115419" y="127640"/>
                        <a:pt x="115419" y="129677"/>
                      </a:cubicBezTo>
                      <a:lnTo>
                        <a:pt x="115419" y="176523"/>
                      </a:lnTo>
                      <a:lnTo>
                        <a:pt x="135108" y="176523"/>
                      </a:lnTo>
                      <a:lnTo>
                        <a:pt x="135108" y="203681"/>
                      </a:lnTo>
                      <a:lnTo>
                        <a:pt x="115419" y="203681"/>
                      </a:lnTo>
                      <a:lnTo>
                        <a:pt x="115419" y="224049"/>
                      </a:lnTo>
                      <a:cubicBezTo>
                        <a:pt x="115419" y="226086"/>
                        <a:pt x="114740" y="228122"/>
                        <a:pt x="114061" y="229480"/>
                      </a:cubicBezTo>
                      <a:cubicBezTo>
                        <a:pt x="114061" y="230159"/>
                        <a:pt x="113382" y="230159"/>
                        <a:pt x="113382" y="230838"/>
                      </a:cubicBezTo>
                      <a:lnTo>
                        <a:pt x="200965" y="230838"/>
                      </a:lnTo>
                      <a:cubicBezTo>
                        <a:pt x="198928" y="228801"/>
                        <a:pt x="197570" y="227444"/>
                        <a:pt x="196212" y="224728"/>
                      </a:cubicBezTo>
                      <a:cubicBezTo>
                        <a:pt x="194855" y="222012"/>
                        <a:pt x="194176" y="219296"/>
                        <a:pt x="194176" y="215902"/>
                      </a:cubicBezTo>
                      <a:lnTo>
                        <a:pt x="194176" y="204360"/>
                      </a:lnTo>
                      <a:lnTo>
                        <a:pt x="161587" y="204360"/>
                      </a:lnTo>
                      <a:lnTo>
                        <a:pt x="161587" y="177202"/>
                      </a:lnTo>
                      <a:lnTo>
                        <a:pt x="194176" y="177202"/>
                      </a:lnTo>
                      <a:close/>
                    </a:path>
                  </a:pathLst>
                </a:custGeom>
                <a:solidFill>
                  <a:srgbClr val="00B0F0"/>
                </a:solidFill>
                <a:ln cap="flat" cmpd="sng" w="9525">
                  <a:solidFill>
                    <a:srgbClr val="00B0F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Quattrocento Sans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endParaRPr>
                </a:p>
              </p:txBody>
            </p:sp>
            <p:sp>
              <p:nvSpPr>
                <p:cNvPr id="1343" name="Google Shape;1343;p41"/>
                <p:cNvSpPr/>
                <p:nvPr/>
              </p:nvSpPr>
              <p:spPr>
                <a:xfrm>
                  <a:off x="8455366" y="2223440"/>
                  <a:ext cx="311290" cy="211233"/>
                </a:xfrm>
                <a:custGeom>
                  <a:rect b="b" l="l" r="r" t="t"/>
                  <a:pathLst>
                    <a:path extrusionOk="0" h="128997" w="190101">
                      <a:moveTo>
                        <a:pt x="7129" y="121869"/>
                      </a:moveTo>
                      <a:cubicBezTo>
                        <a:pt x="7808" y="122548"/>
                        <a:pt x="8487" y="123227"/>
                        <a:pt x="9845" y="123227"/>
                      </a:cubicBezTo>
                      <a:cubicBezTo>
                        <a:pt x="11202" y="123906"/>
                        <a:pt x="11881" y="123906"/>
                        <a:pt x="13239" y="123906"/>
                      </a:cubicBezTo>
                      <a:lnTo>
                        <a:pt x="182973" y="123906"/>
                      </a:lnTo>
                      <a:cubicBezTo>
                        <a:pt x="184331" y="123906"/>
                        <a:pt x="185010" y="123906"/>
                        <a:pt x="186368" y="123227"/>
                      </a:cubicBezTo>
                      <a:cubicBezTo>
                        <a:pt x="187726" y="122548"/>
                        <a:pt x="188405" y="122548"/>
                        <a:pt x="189084" y="121869"/>
                      </a:cubicBezTo>
                      <a:cubicBezTo>
                        <a:pt x="189762" y="121190"/>
                        <a:pt x="190442" y="120511"/>
                        <a:pt x="190442" y="119832"/>
                      </a:cubicBezTo>
                      <a:cubicBezTo>
                        <a:pt x="190442" y="119153"/>
                        <a:pt x="191120" y="118474"/>
                        <a:pt x="191120" y="117796"/>
                      </a:cubicBezTo>
                      <a:lnTo>
                        <a:pt x="191120" y="11203"/>
                      </a:lnTo>
                      <a:cubicBezTo>
                        <a:pt x="191120" y="10524"/>
                        <a:pt x="191120" y="9845"/>
                        <a:pt x="190442" y="9166"/>
                      </a:cubicBezTo>
                      <a:cubicBezTo>
                        <a:pt x="189762" y="8487"/>
                        <a:pt x="189762" y="7808"/>
                        <a:pt x="189084" y="7129"/>
                      </a:cubicBezTo>
                      <a:cubicBezTo>
                        <a:pt x="188405" y="6450"/>
                        <a:pt x="187726" y="5771"/>
                        <a:pt x="186368" y="5771"/>
                      </a:cubicBezTo>
                      <a:cubicBezTo>
                        <a:pt x="185689" y="5092"/>
                        <a:pt x="184331" y="5092"/>
                        <a:pt x="182973" y="5092"/>
                      </a:cubicBezTo>
                      <a:lnTo>
                        <a:pt x="13239" y="5092"/>
                      </a:lnTo>
                      <a:cubicBezTo>
                        <a:pt x="11881" y="5092"/>
                        <a:pt x="11202" y="5092"/>
                        <a:pt x="9845" y="5771"/>
                      </a:cubicBezTo>
                      <a:cubicBezTo>
                        <a:pt x="9166" y="6450"/>
                        <a:pt x="7808" y="6450"/>
                        <a:pt x="7129" y="7129"/>
                      </a:cubicBezTo>
                      <a:cubicBezTo>
                        <a:pt x="6450" y="7808"/>
                        <a:pt x="5771" y="8487"/>
                        <a:pt x="5771" y="9166"/>
                      </a:cubicBezTo>
                      <a:cubicBezTo>
                        <a:pt x="5771" y="9845"/>
                        <a:pt x="5092" y="10524"/>
                        <a:pt x="5092" y="11203"/>
                      </a:cubicBezTo>
                      <a:lnTo>
                        <a:pt x="5092" y="117796"/>
                      </a:lnTo>
                      <a:cubicBezTo>
                        <a:pt x="5092" y="118474"/>
                        <a:pt x="5092" y="119153"/>
                        <a:pt x="5771" y="119832"/>
                      </a:cubicBezTo>
                      <a:cubicBezTo>
                        <a:pt x="5771" y="120511"/>
                        <a:pt x="6450" y="121190"/>
                        <a:pt x="7129" y="121869"/>
                      </a:cubicBezTo>
                      <a:moveTo>
                        <a:pt x="82491" y="89959"/>
                      </a:moveTo>
                      <a:lnTo>
                        <a:pt x="113722" y="89959"/>
                      </a:lnTo>
                      <a:lnTo>
                        <a:pt x="113722" y="110327"/>
                      </a:lnTo>
                      <a:lnTo>
                        <a:pt x="82491" y="110327"/>
                      </a:lnTo>
                      <a:lnTo>
                        <a:pt x="82491" y="89959"/>
                      </a:lnTo>
                      <a:close/>
                    </a:path>
                  </a:pathLst>
                </a:custGeom>
                <a:solidFill>
                  <a:srgbClr val="00B0F0"/>
                </a:solidFill>
                <a:ln cap="flat" cmpd="sng" w="9525">
                  <a:solidFill>
                    <a:srgbClr val="00B0F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Quattrocento Sans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endParaRPr>
                </a:p>
              </p:txBody>
            </p:sp>
          </p:grpSp>
          <p:sp>
            <p:nvSpPr>
              <p:cNvPr id="1344" name="Google Shape;1344;p41"/>
              <p:cNvSpPr txBox="1"/>
              <p:nvPr/>
            </p:nvSpPr>
            <p:spPr>
              <a:xfrm>
                <a:off x="7860365" y="2479491"/>
                <a:ext cx="1450200" cy="215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b="1" i="0" lang="en-US" sz="800" u="none" cap="none" strike="noStrike">
                    <a:solidFill>
                      <a:srgbClr val="FFFFFF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rPr>
                  <a:t>Applications</a:t>
                </a:r>
                <a:endParaRPr b="0" i="0" sz="1400" u="none" cap="none" strike="noStrike">
                  <a:solidFill>
                    <a:srgbClr val="FFFFFF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345" name="Google Shape;1345;p41"/>
              <p:cNvSpPr/>
              <p:nvPr/>
            </p:nvSpPr>
            <p:spPr>
              <a:xfrm>
                <a:off x="4154630" y="2836588"/>
                <a:ext cx="3000" cy="3000"/>
              </a:xfrm>
              <a:custGeom>
                <a:rect b="b" l="l" r="r" t="t"/>
                <a:pathLst>
                  <a:path extrusionOk="0" h="4379" w="4379">
                    <a:moveTo>
                      <a:pt x="4098" y="2312"/>
                    </a:moveTo>
                    <a:cubicBezTo>
                      <a:pt x="4536" y="3939"/>
                      <a:pt x="3910" y="4314"/>
                      <a:pt x="2346" y="4377"/>
                    </a:cubicBezTo>
                    <a:cubicBezTo>
                      <a:pt x="657" y="4440"/>
                      <a:pt x="469" y="3814"/>
                      <a:pt x="469" y="2375"/>
                    </a:cubicBezTo>
                    <a:cubicBezTo>
                      <a:pt x="469" y="1061"/>
                      <a:pt x="594" y="310"/>
                      <a:pt x="2221" y="498"/>
                    </a:cubicBezTo>
                    <a:cubicBezTo>
                      <a:pt x="3598" y="623"/>
                      <a:pt x="4724" y="498"/>
                      <a:pt x="4098" y="2312"/>
                    </a:cubicBezTo>
                    <a:close/>
                  </a:path>
                </a:pathLst>
              </a:custGeom>
              <a:solidFill>
                <a:srgbClr val="403C3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Quattrocento Sans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505050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346" name="Google Shape;1346;p41"/>
              <p:cNvSpPr txBox="1"/>
              <p:nvPr/>
            </p:nvSpPr>
            <p:spPr>
              <a:xfrm>
                <a:off x="6502243" y="3275767"/>
                <a:ext cx="573131" cy="14397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b="0" i="0" lang="en-US" sz="800" u="none" cap="none" strike="noStrike">
                    <a:solidFill>
                      <a:srgbClr val="FFFFFF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rPr>
                  <a:t>Amazon 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b="0" i="0" lang="en-US" sz="800" u="none" cap="none" strike="noStrike">
                    <a:solidFill>
                      <a:srgbClr val="FFFFFF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rPr>
                  <a:t>RDS</a:t>
                </a:r>
                <a:endParaRPr b="0" i="0" sz="1400" u="none" cap="none" strike="noStrike">
                  <a:solidFill>
                    <a:srgbClr val="FFFFFF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347" name="Google Shape;1347;p41"/>
              <p:cNvSpPr txBox="1"/>
              <p:nvPr/>
            </p:nvSpPr>
            <p:spPr>
              <a:xfrm>
                <a:off x="6638150" y="1295777"/>
                <a:ext cx="897600" cy="215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b="1" i="0" lang="en-US" sz="800" u="none" cap="none" strike="noStrike">
                    <a:solidFill>
                      <a:srgbClr val="FFFFFF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rPr>
                  <a:t>Model Serving</a:t>
                </a:r>
                <a:endParaRPr b="1" i="0" sz="800" u="none" cap="none" strike="noStrike">
                  <a:solidFill>
                    <a:srgbClr val="FFFFFF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cxnSp>
            <p:nvCxnSpPr>
              <p:cNvPr id="1348" name="Google Shape;1348;p41"/>
              <p:cNvCxnSpPr/>
              <p:nvPr/>
            </p:nvCxnSpPr>
            <p:spPr>
              <a:xfrm>
                <a:off x="2130700" y="2141664"/>
                <a:ext cx="1228800" cy="1086300"/>
              </a:xfrm>
              <a:prstGeom prst="bentConnector3">
                <a:avLst>
                  <a:gd fmla="val 50000" name="adj1"/>
                </a:avLst>
              </a:prstGeom>
              <a:noFill/>
              <a:ln cap="flat" cmpd="sng" w="12700">
                <a:solidFill>
                  <a:srgbClr val="FFFFFF"/>
                </a:solidFill>
                <a:prstDash val="lgDash"/>
                <a:round/>
                <a:headEnd len="sm" w="sm" type="none"/>
                <a:tailEnd len="med" w="med" type="triangle"/>
              </a:ln>
              <a:effectLst>
                <a:outerShdw blurRad="40000" rotWithShape="0" dir="5400000" dist="20000">
                  <a:srgbClr val="000000">
                    <a:alpha val="37647"/>
                  </a:srgbClr>
                </a:outerShdw>
              </a:effectLst>
            </p:spPr>
          </p:cxnSp>
          <p:cxnSp>
            <p:nvCxnSpPr>
              <p:cNvPr id="1349" name="Google Shape;1349;p41"/>
              <p:cNvCxnSpPr>
                <a:stCxn id="1323" idx="3"/>
              </p:cNvCxnSpPr>
              <p:nvPr/>
            </p:nvCxnSpPr>
            <p:spPr>
              <a:xfrm flipH="1" rot="10800000">
                <a:off x="6878856" y="4142792"/>
                <a:ext cx="1602000" cy="316800"/>
              </a:xfrm>
              <a:prstGeom prst="bentConnector3">
                <a:avLst>
                  <a:gd fmla="val 100201" name="adj1"/>
                </a:avLst>
              </a:prstGeom>
              <a:noFill/>
              <a:ln cap="flat" cmpd="sng" w="12700">
                <a:solidFill>
                  <a:srgbClr val="FF0000"/>
                </a:solidFill>
                <a:prstDash val="lgDash"/>
                <a:round/>
                <a:headEnd len="sm" w="sm" type="none"/>
                <a:tailEnd len="med" w="med" type="triangle"/>
              </a:ln>
              <a:effectLst>
                <a:outerShdw blurRad="40000" rotWithShape="0" dir="5400000" dist="20000">
                  <a:srgbClr val="000000">
                    <a:alpha val="37647"/>
                  </a:srgbClr>
                </a:outerShdw>
              </a:effectLst>
            </p:spPr>
          </p:cxnSp>
          <p:sp>
            <p:nvSpPr>
              <p:cNvPr id="1350" name="Google Shape;1350;p41"/>
              <p:cNvSpPr txBox="1"/>
              <p:nvPr/>
            </p:nvSpPr>
            <p:spPr>
              <a:xfrm>
                <a:off x="248239" y="3670646"/>
                <a:ext cx="585000" cy="165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b="1" i="0" lang="en-US" sz="800" u="none" cap="none" strike="noStrike">
                    <a:solidFill>
                      <a:srgbClr val="FFFFFF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rPr>
                  <a:t>Batch Data</a:t>
                </a:r>
                <a:endParaRPr b="1" i="0" sz="1400" u="none" cap="none" strike="noStrike">
                  <a:solidFill>
                    <a:srgbClr val="FFFFFF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351" name="Google Shape;1351;p41"/>
              <p:cNvSpPr txBox="1"/>
              <p:nvPr/>
            </p:nvSpPr>
            <p:spPr>
              <a:xfrm>
                <a:off x="1760494" y="4608091"/>
                <a:ext cx="731400" cy="15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b="1" i="0" lang="en-US" sz="800" u="none" cap="none" strike="noStrike">
                    <a:solidFill>
                      <a:srgbClr val="FFFFFF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rPr>
                  <a:t>Amazon S3</a:t>
                </a:r>
                <a:endParaRPr b="0" i="0" sz="1400" u="none" cap="none" strike="noStrike">
                  <a:solidFill>
                    <a:srgbClr val="FFFFFF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352" name="Google Shape;1352;p41"/>
              <p:cNvSpPr txBox="1"/>
              <p:nvPr/>
            </p:nvSpPr>
            <p:spPr>
              <a:xfrm>
                <a:off x="1370601" y="820825"/>
                <a:ext cx="1450200" cy="285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-US" sz="1400" u="none" cap="none" strike="noStrike">
                    <a:solidFill>
                      <a:srgbClr val="FFFFFF"/>
                    </a:solidFill>
                    <a:latin typeface="Source Sans Pro SemiBold"/>
                    <a:ea typeface="Source Sans Pro SemiBold"/>
                    <a:cs typeface="Source Sans Pro SemiBold"/>
                    <a:sym typeface="Source Sans Pro SemiBold"/>
                  </a:rPr>
                  <a:t>Data Ingestion</a:t>
                </a:r>
                <a:endParaRPr b="0" i="0" sz="1400" u="none" cap="none" strike="noStrike">
                  <a:solidFill>
                    <a:srgbClr val="FFFFFF"/>
                  </a:solidFill>
                  <a:latin typeface="Source Sans Pro SemiBold"/>
                  <a:ea typeface="Source Sans Pro SemiBold"/>
                  <a:cs typeface="Source Sans Pro SemiBold"/>
                  <a:sym typeface="Source Sans Pro SemiBold"/>
                </a:endParaRPr>
              </a:p>
            </p:txBody>
          </p:sp>
          <p:sp>
            <p:nvSpPr>
              <p:cNvPr id="1353" name="Google Shape;1353;p41"/>
              <p:cNvSpPr txBox="1"/>
              <p:nvPr/>
            </p:nvSpPr>
            <p:spPr>
              <a:xfrm>
                <a:off x="3883272" y="6556829"/>
                <a:ext cx="1497000" cy="255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-US" sz="1400" u="none" cap="none" strike="noStrike">
                    <a:solidFill>
                      <a:srgbClr val="FFFFFF"/>
                    </a:solidFill>
                    <a:latin typeface="Source Sans Pro SemiBold"/>
                    <a:ea typeface="Source Sans Pro SemiBold"/>
                    <a:cs typeface="Source Sans Pro SemiBold"/>
                    <a:sym typeface="Source Sans Pro SemiBold"/>
                  </a:rPr>
                  <a:t>AWS Services</a:t>
                </a:r>
                <a:endParaRPr b="0" i="0" sz="1400" u="none" cap="none" strike="noStrike">
                  <a:solidFill>
                    <a:srgbClr val="FFFFFF"/>
                  </a:solidFill>
                  <a:latin typeface="Source Sans Pro SemiBold"/>
                  <a:ea typeface="Source Sans Pro SemiBold"/>
                  <a:cs typeface="Source Sans Pro SemiBold"/>
                  <a:sym typeface="Source Sans Pro SemiBold"/>
                </a:endParaRPr>
              </a:p>
            </p:txBody>
          </p:sp>
          <p:sp>
            <p:nvSpPr>
              <p:cNvPr id="1354" name="Google Shape;1354;p41"/>
              <p:cNvSpPr txBox="1"/>
              <p:nvPr/>
            </p:nvSpPr>
            <p:spPr>
              <a:xfrm>
                <a:off x="6435351" y="831700"/>
                <a:ext cx="1303200" cy="285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-US" sz="1400" u="none" cap="none" strike="noStrike">
                    <a:solidFill>
                      <a:srgbClr val="FFFFFF"/>
                    </a:solidFill>
                    <a:latin typeface="Source Sans Pro SemiBold"/>
                    <a:ea typeface="Source Sans Pro SemiBold"/>
                    <a:cs typeface="Source Sans Pro SemiBold"/>
                    <a:sym typeface="Source Sans Pro SemiBold"/>
                  </a:rPr>
                  <a:t>Serving Layer</a:t>
                </a:r>
                <a:endParaRPr b="0" i="0" sz="1400" u="none" cap="none" strike="noStrike">
                  <a:solidFill>
                    <a:srgbClr val="FFFFFF"/>
                  </a:solidFill>
                  <a:latin typeface="Source Sans Pro SemiBold"/>
                  <a:ea typeface="Source Sans Pro SemiBold"/>
                  <a:cs typeface="Source Sans Pro SemiBold"/>
                  <a:sym typeface="Source Sans Pro SemiBold"/>
                </a:endParaRPr>
              </a:p>
            </p:txBody>
          </p:sp>
          <p:sp>
            <p:nvSpPr>
              <p:cNvPr id="1355" name="Google Shape;1355;p41"/>
              <p:cNvSpPr txBox="1"/>
              <p:nvPr/>
            </p:nvSpPr>
            <p:spPr>
              <a:xfrm>
                <a:off x="3793441" y="831700"/>
                <a:ext cx="1497000" cy="255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-US" sz="1400" u="none" cap="none" strike="noStrike">
                    <a:solidFill>
                      <a:srgbClr val="FFFFFF"/>
                    </a:solidFill>
                    <a:latin typeface="Source Sans Pro SemiBold"/>
                    <a:ea typeface="Source Sans Pro SemiBold"/>
                    <a:cs typeface="Source Sans Pro SemiBold"/>
                    <a:sym typeface="Source Sans Pro SemiBold"/>
                  </a:rPr>
                  <a:t>Data Engineering</a:t>
                </a:r>
                <a:endParaRPr b="0" i="0" sz="1400" u="none" cap="none" strike="noStrike">
                  <a:solidFill>
                    <a:srgbClr val="FFFFFF"/>
                  </a:solidFill>
                  <a:latin typeface="Source Sans Pro SemiBold"/>
                  <a:ea typeface="Source Sans Pro SemiBold"/>
                  <a:cs typeface="Source Sans Pro SemiBold"/>
                  <a:sym typeface="Source Sans Pro SemiBold"/>
                </a:endParaRPr>
              </a:p>
            </p:txBody>
          </p:sp>
          <p:pic>
            <p:nvPicPr>
              <p:cNvPr id="1356" name="Google Shape;1356;p41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6552089" y="2748977"/>
                <a:ext cx="393192" cy="39319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23" name="Google Shape;1323;p41"/>
              <p:cNvPicPr preferRelativeResize="0"/>
              <p:nvPr/>
            </p:nvPicPr>
            <p:blipFill rotWithShape="1">
              <a:blip r:embed="rId7">
                <a:alphaModFix/>
              </a:blip>
              <a:srcRect b="0" l="0" r="0" t="0"/>
              <a:stretch/>
            </p:blipFill>
            <p:spPr>
              <a:xfrm>
                <a:off x="6485664" y="4262996"/>
                <a:ext cx="393192" cy="39319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57" name="Google Shape;1357;p41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5227846" y="2979478"/>
                <a:ext cx="210231" cy="210231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358" name="Google Shape;1358;p41"/>
              <p:cNvSpPr txBox="1"/>
              <p:nvPr/>
            </p:nvSpPr>
            <p:spPr>
              <a:xfrm>
                <a:off x="5443332" y="3015214"/>
                <a:ext cx="457989" cy="13161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b="1" i="0" lang="en-US" sz="800" u="none" cap="none" strike="noStrike">
                    <a:solidFill>
                      <a:srgbClr val="FFFFFF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rPr>
                  <a:t>Spot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b="1" i="0" lang="en-US" sz="800" u="none" cap="none" strike="noStrike">
                    <a:solidFill>
                      <a:srgbClr val="FFFFFF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rPr>
                  <a:t>instance</a:t>
                </a:r>
                <a:endParaRPr b="0" i="0" sz="1400" u="none" cap="none" strike="noStrike">
                  <a:solidFill>
                    <a:srgbClr val="FFFFFF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pic>
            <p:nvPicPr>
              <p:cNvPr id="1339" name="Google Shape;1339;p41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>
                <a:off x="1893174" y="1908721"/>
                <a:ext cx="393192" cy="39319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59" name="Google Shape;1359;p41"/>
              <p:cNvPicPr preferRelativeResize="0"/>
              <p:nvPr/>
            </p:nvPicPr>
            <p:blipFill rotWithShape="1">
              <a:blip r:embed="rId10">
                <a:alphaModFix/>
              </a:blip>
              <a:srcRect b="0" l="0" r="0" t="0"/>
              <a:stretch/>
            </p:blipFill>
            <p:spPr>
              <a:xfrm>
                <a:off x="1897186" y="4135628"/>
                <a:ext cx="393192" cy="39319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60" name="Google Shape;1360;p41"/>
              <p:cNvPicPr preferRelativeResize="0"/>
              <p:nvPr/>
            </p:nvPicPr>
            <p:blipFill rotWithShape="1">
              <a:blip r:embed="rId11">
                <a:alphaModFix/>
              </a:blip>
              <a:srcRect b="0" l="0" r="0" t="0"/>
              <a:stretch/>
            </p:blipFill>
            <p:spPr>
              <a:xfrm>
                <a:off x="343164" y="2858811"/>
                <a:ext cx="395160" cy="39516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61" name="Google Shape;1361;p41"/>
              <p:cNvPicPr preferRelativeResize="0"/>
              <p:nvPr/>
            </p:nvPicPr>
            <p:blipFill rotWithShape="1">
              <a:blip r:embed="rId12">
                <a:alphaModFix/>
              </a:blip>
              <a:srcRect b="0" l="0" r="0" t="0"/>
              <a:stretch/>
            </p:blipFill>
            <p:spPr>
              <a:xfrm>
                <a:off x="6863829" y="1626173"/>
                <a:ext cx="393192" cy="393192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362" name="Google Shape;1362;p41"/>
              <p:cNvSpPr txBox="1"/>
              <p:nvPr/>
            </p:nvSpPr>
            <p:spPr>
              <a:xfrm>
                <a:off x="8104650" y="816700"/>
                <a:ext cx="846300" cy="285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-US" sz="1400" u="none" cap="none" strike="noStrike">
                    <a:solidFill>
                      <a:srgbClr val="FFFFFF"/>
                    </a:solidFill>
                    <a:latin typeface="Source Sans Pro SemiBold"/>
                    <a:ea typeface="Source Sans Pro SemiBold"/>
                    <a:cs typeface="Source Sans Pro SemiBold"/>
                    <a:sym typeface="Source Sans Pro SemiBold"/>
                  </a:rPr>
                  <a:t>Analytics</a:t>
                </a:r>
                <a:endParaRPr b="0" i="0" sz="1400" u="none" cap="none" strike="noStrike">
                  <a:solidFill>
                    <a:srgbClr val="FFFFFF"/>
                  </a:solidFill>
                  <a:latin typeface="Source Sans Pro SemiBold"/>
                  <a:ea typeface="Source Sans Pro SemiBold"/>
                  <a:cs typeface="Source Sans Pro SemiBold"/>
                  <a:sym typeface="Source Sans Pro SemiBold"/>
                </a:endParaRPr>
              </a:p>
            </p:txBody>
          </p:sp>
          <p:sp>
            <p:nvSpPr>
              <p:cNvPr id="1363" name="Google Shape;1363;p41"/>
              <p:cNvSpPr txBox="1"/>
              <p:nvPr/>
            </p:nvSpPr>
            <p:spPr>
              <a:xfrm>
                <a:off x="5440515" y="3372846"/>
                <a:ext cx="462615" cy="25778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b="1" i="0" lang="en-US" sz="800" u="none" cap="none" strike="noStrike">
                    <a:solidFill>
                      <a:srgbClr val="FFFFFF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rPr>
                  <a:t>G3 instance</a:t>
                </a:r>
                <a:endParaRPr b="0" i="0" sz="1400" u="none" cap="none" strike="noStrike">
                  <a:solidFill>
                    <a:srgbClr val="FFFFFF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pic>
            <p:nvPicPr>
              <p:cNvPr id="1364" name="Google Shape;1364;p41"/>
              <p:cNvPicPr preferRelativeResize="0"/>
              <p:nvPr/>
            </p:nvPicPr>
            <p:blipFill rotWithShape="1">
              <a:blip r:embed="rId13">
                <a:alphaModFix/>
              </a:blip>
              <a:srcRect b="0" l="0" r="0" t="0"/>
              <a:stretch/>
            </p:blipFill>
            <p:spPr>
              <a:xfrm>
                <a:off x="5235079" y="3398496"/>
                <a:ext cx="210231" cy="21023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65" name="Google Shape;1365;p41"/>
              <p:cNvPicPr preferRelativeResize="0"/>
              <p:nvPr/>
            </p:nvPicPr>
            <p:blipFill rotWithShape="1">
              <a:blip r:embed="rId14">
                <a:alphaModFix/>
              </a:blip>
              <a:srcRect b="0" l="0" r="0" t="0"/>
              <a:stretch/>
            </p:blipFill>
            <p:spPr>
              <a:xfrm>
                <a:off x="337726" y="2293899"/>
                <a:ext cx="393192" cy="39319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66" name="Google Shape;1366;p41"/>
              <p:cNvPicPr preferRelativeResize="0"/>
              <p:nvPr/>
            </p:nvPicPr>
            <p:blipFill rotWithShape="1">
              <a:blip r:embed="rId15">
                <a:alphaModFix/>
              </a:blip>
              <a:srcRect b="0" l="0" r="0" t="0"/>
              <a:stretch/>
            </p:blipFill>
            <p:spPr>
              <a:xfrm>
                <a:off x="4899924" y="2555837"/>
                <a:ext cx="763851" cy="294325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1367" name="Google Shape;1367;p41"/>
              <p:cNvCxnSpPr/>
              <p:nvPr/>
            </p:nvCxnSpPr>
            <p:spPr>
              <a:xfrm flipH="1">
                <a:off x="4618150" y="5533975"/>
                <a:ext cx="1875" cy="354502"/>
              </a:xfrm>
              <a:prstGeom prst="straightConnector1">
                <a:avLst/>
              </a:prstGeom>
              <a:noFill/>
              <a:ln cap="flat" cmpd="sng" w="12700">
                <a:solidFill>
                  <a:srgbClr val="FFFFFF"/>
                </a:solidFill>
                <a:prstDash val="lgDash"/>
                <a:round/>
                <a:headEnd len="med" w="med" type="triangle"/>
                <a:tailEnd len="med" w="med" type="triangle"/>
              </a:ln>
              <a:effectLst>
                <a:outerShdw blurRad="40000" rotWithShape="0" dir="5400000" dist="20000">
                  <a:srgbClr val="000000">
                    <a:alpha val="36862"/>
                  </a:srgbClr>
                </a:outerShdw>
              </a:effectLst>
            </p:spPr>
          </p:cxnSp>
          <p:sp>
            <p:nvSpPr>
              <p:cNvPr id="1368" name="Google Shape;1368;p41"/>
              <p:cNvSpPr txBox="1"/>
              <p:nvPr/>
            </p:nvSpPr>
            <p:spPr>
              <a:xfrm>
                <a:off x="2995072" y="5192258"/>
                <a:ext cx="1087200" cy="215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b="1" i="0" lang="en-US" sz="800" u="none" cap="none" strike="noStrike">
                    <a:solidFill>
                      <a:srgbClr val="FFFFFF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rPr>
                  <a:t>Amazon S3 Glacier</a:t>
                </a:r>
                <a:endParaRPr b="0" i="0" sz="1400" u="none" cap="none" strike="noStrike">
                  <a:solidFill>
                    <a:srgbClr val="FFFFFF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pic>
            <p:nvPicPr>
              <p:cNvPr id="1369" name="Google Shape;1369;p41"/>
              <p:cNvPicPr preferRelativeResize="0"/>
              <p:nvPr/>
            </p:nvPicPr>
            <p:blipFill rotWithShape="1">
              <a:blip r:embed="rId16">
                <a:alphaModFix/>
              </a:blip>
              <a:srcRect b="0" l="0" r="0" t="0"/>
              <a:stretch/>
            </p:blipFill>
            <p:spPr>
              <a:xfrm>
                <a:off x="3309690" y="4755220"/>
                <a:ext cx="393192" cy="39319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70" name="Google Shape;1370;p41"/>
              <p:cNvPicPr preferRelativeResize="0"/>
              <p:nvPr/>
            </p:nvPicPr>
            <p:blipFill rotWithShape="1">
              <a:blip r:embed="rId10">
                <a:alphaModFix/>
              </a:blip>
              <a:srcRect b="0" l="0" r="0" t="0"/>
              <a:stretch/>
            </p:blipFill>
            <p:spPr>
              <a:xfrm>
                <a:off x="4424686" y="4755132"/>
                <a:ext cx="393192" cy="393192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371" name="Google Shape;1371;p41"/>
              <p:cNvSpPr txBox="1"/>
              <p:nvPr/>
            </p:nvSpPr>
            <p:spPr>
              <a:xfrm>
                <a:off x="4250098" y="5230562"/>
                <a:ext cx="731400" cy="15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b="1" i="0" lang="en-US" sz="800" u="none" cap="none" strike="noStrike">
                    <a:solidFill>
                      <a:srgbClr val="FFFFFF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rPr>
                  <a:t>Amazon S3</a:t>
                </a:r>
                <a:endParaRPr b="0" i="0" sz="1400" u="none" cap="none" strike="noStrike">
                  <a:solidFill>
                    <a:srgbClr val="FFFFFF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grpSp>
            <p:nvGrpSpPr>
              <p:cNvPr id="1372" name="Google Shape;1372;p41"/>
              <p:cNvGrpSpPr/>
              <p:nvPr/>
            </p:nvGrpSpPr>
            <p:grpSpPr>
              <a:xfrm>
                <a:off x="5631492" y="2331047"/>
                <a:ext cx="329100" cy="329100"/>
                <a:chOff x="5483842" y="2133754"/>
                <a:chExt cx="329100" cy="329100"/>
              </a:xfrm>
            </p:grpSpPr>
            <p:sp>
              <p:nvSpPr>
                <p:cNvPr id="1373" name="Google Shape;1373;p41"/>
                <p:cNvSpPr/>
                <p:nvPr/>
              </p:nvSpPr>
              <p:spPr>
                <a:xfrm>
                  <a:off x="5483842" y="2133754"/>
                  <a:ext cx="329100" cy="329100"/>
                </a:xfrm>
                <a:prstGeom prst="ellipse">
                  <a:avLst/>
                </a:prstGeom>
                <a:solidFill>
                  <a:srgbClr val="F8F8F8"/>
                </a:solidFill>
                <a:ln cap="flat" cmpd="sng" w="19050">
                  <a:solidFill>
                    <a:srgbClr val="BFBFB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900"/>
                    <a:buFont typeface="Quattrocento Sans"/>
                    <a:buNone/>
                  </a:pPr>
                  <a:r>
                    <a:t/>
                  </a:r>
                  <a:endParaRPr b="0" i="0" sz="900" u="none" cap="none" strike="noStrike">
                    <a:solidFill>
                      <a:srgbClr val="505050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  <p:pic>
              <p:nvPicPr>
                <p:cNvPr id="1374" name="Google Shape;1374;p41"/>
                <p:cNvPicPr preferRelativeResize="0"/>
                <p:nvPr/>
              </p:nvPicPr>
              <p:blipFill rotWithShape="1">
                <a:blip r:embed="rId17">
                  <a:alphaModFix/>
                </a:blip>
                <a:srcRect b="1689" l="0" r="0" t="-1689"/>
                <a:stretch/>
              </p:blipFill>
              <p:spPr>
                <a:xfrm>
                  <a:off x="5509514" y="2134922"/>
                  <a:ext cx="281695" cy="28169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cxnSp>
            <p:nvCxnSpPr>
              <p:cNvPr id="1375" name="Google Shape;1375;p41"/>
              <p:cNvCxnSpPr>
                <a:stCxn id="1369" idx="3"/>
                <a:endCxn id="1370" idx="1"/>
              </p:cNvCxnSpPr>
              <p:nvPr/>
            </p:nvCxnSpPr>
            <p:spPr>
              <a:xfrm>
                <a:off x="3702882" y="4951816"/>
                <a:ext cx="721800" cy="0"/>
              </a:xfrm>
              <a:prstGeom prst="straightConnector1">
                <a:avLst/>
              </a:prstGeom>
              <a:noFill/>
              <a:ln cap="flat" cmpd="sng" w="12700">
                <a:solidFill>
                  <a:srgbClr val="FFFFFF"/>
                </a:solidFill>
                <a:prstDash val="lgDash"/>
                <a:round/>
                <a:headEnd len="med" w="med" type="triangle"/>
                <a:tailEnd len="med" w="med" type="triangle"/>
              </a:ln>
              <a:effectLst>
                <a:outerShdw blurRad="40000" rotWithShape="0" dir="5400000" dist="20000">
                  <a:srgbClr val="000000">
                    <a:alpha val="37647"/>
                  </a:srgbClr>
                </a:outerShdw>
              </a:effectLst>
            </p:spPr>
          </p:cxnSp>
          <p:cxnSp>
            <p:nvCxnSpPr>
              <p:cNvPr id="1376" name="Google Shape;1376;p41"/>
              <p:cNvCxnSpPr>
                <a:stCxn id="1351" idx="2"/>
                <a:endCxn id="1369" idx="1"/>
              </p:cNvCxnSpPr>
              <p:nvPr/>
            </p:nvCxnSpPr>
            <p:spPr>
              <a:xfrm flipH="1" rot="-5400000">
                <a:off x="2623894" y="4266091"/>
                <a:ext cx="188100" cy="1183500"/>
              </a:xfrm>
              <a:prstGeom prst="bentConnector2">
                <a:avLst/>
              </a:prstGeom>
              <a:noFill/>
              <a:ln cap="flat" cmpd="sng" w="12700">
                <a:solidFill>
                  <a:srgbClr val="FFFFFF"/>
                </a:solidFill>
                <a:prstDash val="lgDash"/>
                <a:round/>
                <a:headEnd len="med" w="med" type="triangle"/>
                <a:tailEnd len="med" w="med" type="triangle"/>
              </a:ln>
              <a:effectLst>
                <a:outerShdw blurRad="40000" rotWithShape="0" dir="5400000" dist="20000">
                  <a:srgbClr val="000000">
                    <a:alpha val="37647"/>
                  </a:srgbClr>
                </a:outerShdw>
              </a:effectLst>
            </p:spPr>
          </p:cxnSp>
          <p:cxnSp>
            <p:nvCxnSpPr>
              <p:cNvPr id="1377" name="Google Shape;1377;p41"/>
              <p:cNvCxnSpPr>
                <a:stCxn id="1328" idx="0"/>
              </p:cNvCxnSpPr>
              <p:nvPr/>
            </p:nvCxnSpPr>
            <p:spPr>
              <a:xfrm rot="-5400000">
                <a:off x="5408350" y="1041143"/>
                <a:ext cx="582600" cy="2163000"/>
              </a:xfrm>
              <a:prstGeom prst="bentConnector2">
                <a:avLst/>
              </a:prstGeom>
              <a:noFill/>
              <a:ln cap="flat" cmpd="sng" w="12700">
                <a:solidFill>
                  <a:srgbClr val="FFFFFF"/>
                </a:solidFill>
                <a:prstDash val="lgDash"/>
                <a:round/>
                <a:headEnd len="sm" w="sm" type="none"/>
                <a:tailEnd len="med" w="med" type="triangle"/>
              </a:ln>
              <a:effectLst>
                <a:outerShdw blurRad="40000" rotWithShape="0" dir="5400000" dist="20000">
                  <a:srgbClr val="000000">
                    <a:alpha val="37647"/>
                  </a:srgbClr>
                </a:outerShdw>
              </a:effectLst>
            </p:spPr>
          </p:cxnSp>
          <p:cxnSp>
            <p:nvCxnSpPr>
              <p:cNvPr id="1378" name="Google Shape;1378;p41"/>
              <p:cNvCxnSpPr/>
              <p:nvPr/>
            </p:nvCxnSpPr>
            <p:spPr>
              <a:xfrm>
                <a:off x="832374" y="4392258"/>
                <a:ext cx="1060800" cy="0"/>
              </a:xfrm>
              <a:prstGeom prst="straightConnector1">
                <a:avLst/>
              </a:prstGeom>
              <a:noFill/>
              <a:ln cap="flat" cmpd="sng" w="12700">
                <a:solidFill>
                  <a:srgbClr val="FFFFFF"/>
                </a:solidFill>
                <a:prstDash val="lgDash"/>
                <a:round/>
                <a:headEnd len="sm" w="sm" type="none"/>
                <a:tailEnd len="med" w="med" type="triangle"/>
              </a:ln>
              <a:effectLst>
                <a:outerShdw blurRad="40000" rotWithShape="0" dir="5400000" dist="20000">
                  <a:srgbClr val="000000">
                    <a:alpha val="37647"/>
                  </a:srgbClr>
                </a:outerShdw>
              </a:effectLst>
            </p:spPr>
          </p:cxnSp>
          <p:cxnSp>
            <p:nvCxnSpPr>
              <p:cNvPr id="1379" name="Google Shape;1379;p41"/>
              <p:cNvCxnSpPr/>
              <p:nvPr/>
            </p:nvCxnSpPr>
            <p:spPr>
              <a:xfrm flipH="1" rot="10800000">
                <a:off x="2355161" y="3224915"/>
                <a:ext cx="1004400" cy="1139700"/>
              </a:xfrm>
              <a:prstGeom prst="bentConnector3">
                <a:avLst>
                  <a:gd fmla="val 39338" name="adj1"/>
                </a:avLst>
              </a:prstGeom>
              <a:noFill/>
              <a:ln cap="flat" cmpd="sng" w="12700">
                <a:solidFill>
                  <a:srgbClr val="FFFFFF"/>
                </a:solidFill>
                <a:prstDash val="lgDash"/>
                <a:round/>
                <a:headEnd len="sm" w="sm" type="none"/>
                <a:tailEnd len="med" w="med" type="triangle"/>
              </a:ln>
              <a:effectLst>
                <a:outerShdw blurRad="40000" rotWithShape="0" dir="5400000" dist="20000">
                  <a:srgbClr val="000000">
                    <a:alpha val="37647"/>
                  </a:srgbClr>
                </a:outerShdw>
              </a:effectLst>
            </p:spPr>
          </p:cxnSp>
          <p:cxnSp>
            <p:nvCxnSpPr>
              <p:cNvPr id="1380" name="Google Shape;1380;p41"/>
              <p:cNvCxnSpPr>
                <a:stCxn id="1370" idx="0"/>
                <a:endCxn id="1328" idx="2"/>
              </p:cNvCxnSpPr>
              <p:nvPr/>
            </p:nvCxnSpPr>
            <p:spPr>
              <a:xfrm rot="10800000">
                <a:off x="4618282" y="4035732"/>
                <a:ext cx="3000" cy="719400"/>
              </a:xfrm>
              <a:prstGeom prst="straightConnector1">
                <a:avLst/>
              </a:prstGeom>
              <a:noFill/>
              <a:ln cap="flat" cmpd="sng" w="12700">
                <a:solidFill>
                  <a:srgbClr val="FF0000"/>
                </a:solidFill>
                <a:prstDash val="lgDash"/>
                <a:round/>
                <a:headEnd len="med" w="med" type="triangle"/>
                <a:tailEnd len="med" w="med" type="triangle"/>
              </a:ln>
              <a:effectLst>
                <a:outerShdw blurRad="40000" rotWithShape="0" dir="5400000" dist="20000">
                  <a:srgbClr val="000000">
                    <a:alpha val="36862"/>
                  </a:srgbClr>
                </a:outerShdw>
              </a:effectLst>
            </p:spPr>
          </p:cxnSp>
          <p:grpSp>
            <p:nvGrpSpPr>
              <p:cNvPr id="1381" name="Google Shape;1381;p41"/>
              <p:cNvGrpSpPr/>
              <p:nvPr/>
            </p:nvGrpSpPr>
            <p:grpSpPr>
              <a:xfrm>
                <a:off x="7044569" y="2754235"/>
                <a:ext cx="775819" cy="787002"/>
                <a:chOff x="7044569" y="2684563"/>
                <a:chExt cx="775819" cy="787002"/>
              </a:xfrm>
            </p:grpSpPr>
            <p:sp>
              <p:nvSpPr>
                <p:cNvPr id="1382" name="Google Shape;1382;p41"/>
                <p:cNvSpPr txBox="1"/>
                <p:nvPr/>
              </p:nvSpPr>
              <p:spPr>
                <a:xfrm>
                  <a:off x="7044569" y="3133011"/>
                  <a:ext cx="775819" cy="33855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0" i="0" lang="en-US" sz="800" u="none" cap="none" strike="noStrike">
                      <a:solidFill>
                        <a:schemeClr val="lt1"/>
                      </a:solidFill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Amazon</a:t>
                  </a:r>
                  <a:endParaRPr/>
                </a:p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0" i="0" lang="en-US" sz="800" u="none" cap="none" strike="noStrike">
                      <a:solidFill>
                        <a:schemeClr val="lt1"/>
                      </a:solidFill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DynamoDB</a:t>
                  </a:r>
                  <a:endParaRPr b="0" i="0" sz="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pic>
              <p:nvPicPr>
                <p:cNvPr id="1383" name="Google Shape;1383;p41"/>
                <p:cNvPicPr preferRelativeResize="0"/>
                <p:nvPr/>
              </p:nvPicPr>
              <p:blipFill rotWithShape="1">
                <a:blip r:embed="rId18">
                  <a:alphaModFix/>
                </a:blip>
                <a:srcRect b="0" l="0" r="0" t="0"/>
                <a:stretch/>
              </p:blipFill>
              <p:spPr>
                <a:xfrm>
                  <a:off x="7199465" y="2684563"/>
                  <a:ext cx="393192" cy="393192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sp>
            <p:nvSpPr>
              <p:cNvPr id="1384" name="Google Shape;1384;p41"/>
              <p:cNvSpPr/>
              <p:nvPr/>
            </p:nvSpPr>
            <p:spPr>
              <a:xfrm>
                <a:off x="6489250" y="2488412"/>
                <a:ext cx="1247631" cy="106226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509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5" name="Google Shape;1385;p41"/>
              <p:cNvSpPr txBox="1"/>
              <p:nvPr/>
            </p:nvSpPr>
            <p:spPr>
              <a:xfrm>
                <a:off x="6659481" y="2458365"/>
                <a:ext cx="897600" cy="215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b="1" i="0" lang="en-US" sz="800" u="none" cap="none" strike="noStrike">
                    <a:solidFill>
                      <a:srgbClr val="FFFFFF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rPr>
                  <a:t>Operational Databases</a:t>
                </a:r>
                <a:endParaRPr b="1" i="0" sz="800" u="none" cap="none" strike="noStrike">
                  <a:solidFill>
                    <a:srgbClr val="FFFFFF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cxnSp>
            <p:nvCxnSpPr>
              <p:cNvPr id="1386" name="Google Shape;1386;p41"/>
              <p:cNvCxnSpPr>
                <a:endCxn id="1344" idx="2"/>
              </p:cNvCxnSpPr>
              <p:nvPr/>
            </p:nvCxnSpPr>
            <p:spPr>
              <a:xfrm flipH="1" rot="10800000">
                <a:off x="7753565" y="2694891"/>
                <a:ext cx="831900" cy="320700"/>
              </a:xfrm>
              <a:prstGeom prst="bentConnector2">
                <a:avLst/>
              </a:prstGeom>
              <a:noFill/>
              <a:ln cap="flat" cmpd="sng" w="12700">
                <a:solidFill>
                  <a:srgbClr val="FF0000"/>
                </a:solidFill>
                <a:prstDash val="lgDash"/>
                <a:round/>
                <a:headEnd len="sm" w="sm" type="none"/>
                <a:tailEnd len="med" w="med" type="triangle"/>
              </a:ln>
              <a:effectLst>
                <a:outerShdw blurRad="40000" rotWithShape="0" dir="5400000" dist="20000">
                  <a:srgbClr val="000000">
                    <a:alpha val="37647"/>
                  </a:srgbClr>
                </a:outerShdw>
              </a:effectLst>
            </p:spPr>
          </p:cxnSp>
          <p:cxnSp>
            <p:nvCxnSpPr>
              <p:cNvPr id="1387" name="Google Shape;1387;p41"/>
              <p:cNvCxnSpPr/>
              <p:nvPr/>
            </p:nvCxnSpPr>
            <p:spPr>
              <a:xfrm>
                <a:off x="7326385" y="1824399"/>
                <a:ext cx="1258873" cy="230837"/>
              </a:xfrm>
              <a:prstGeom prst="bentConnector3">
                <a:avLst>
                  <a:gd fmla="val 99455" name="adj1"/>
                </a:avLst>
              </a:prstGeom>
              <a:noFill/>
              <a:ln cap="flat" cmpd="sng" w="12700">
                <a:solidFill>
                  <a:srgbClr val="FFFFFF"/>
                </a:solidFill>
                <a:prstDash val="lgDash"/>
                <a:round/>
                <a:headEnd len="sm" w="sm" type="none"/>
                <a:tailEnd len="med" w="med" type="triangle"/>
              </a:ln>
              <a:effectLst>
                <a:outerShdw blurRad="40000" rotWithShape="0" dir="5400000" dist="20000">
                  <a:srgbClr val="000000">
                    <a:alpha val="37647"/>
                  </a:srgbClr>
                </a:outerShdw>
              </a:effectLst>
            </p:spPr>
          </p:cxnSp>
          <p:pic>
            <p:nvPicPr>
              <p:cNvPr descr="https://lh5.googleusercontent.com/g9w2SRI7WX50TjhYgJ4qj8q5EknMUkXoZpBzMrC4Qfn2PKKygKCzsfbQ4NEF6iKWq2Ux_F-F285WNh27BpLaB89m0oAhtcqMn0mi_gFb4n3lHPDDr9ox1YBlu57vhqgaDiS-O14kev4" id="1388" name="Google Shape;1388;p41"/>
              <p:cNvPicPr preferRelativeResize="0"/>
              <p:nvPr/>
            </p:nvPicPr>
            <p:blipFill rotWithShape="1">
              <a:blip r:embed="rId19">
                <a:alphaModFix/>
              </a:blip>
              <a:srcRect b="0" l="0" r="0" t="0"/>
              <a:stretch/>
            </p:blipFill>
            <p:spPr>
              <a:xfrm>
                <a:off x="3508169" y="2547757"/>
                <a:ext cx="547535" cy="425982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1389" name="Google Shape;1389;p41"/>
              <p:cNvCxnSpPr/>
              <p:nvPr/>
            </p:nvCxnSpPr>
            <p:spPr>
              <a:xfrm>
                <a:off x="7750120" y="3143721"/>
                <a:ext cx="828622" cy="360861"/>
              </a:xfrm>
              <a:prstGeom prst="bentConnector2">
                <a:avLst/>
              </a:prstGeom>
              <a:noFill/>
              <a:ln cap="flat" cmpd="sng" w="12700">
                <a:solidFill>
                  <a:srgbClr val="FF0000"/>
                </a:solidFill>
                <a:prstDash val="lgDash"/>
                <a:round/>
                <a:headEnd len="sm" w="sm" type="none"/>
                <a:tailEnd len="med" w="med" type="triangle"/>
              </a:ln>
              <a:effectLst>
                <a:outerShdw blurRad="40000" rotWithShape="0" dir="5400000" dist="20000">
                  <a:srgbClr val="000000">
                    <a:alpha val="37647"/>
                  </a:srgbClr>
                </a:outerShdw>
              </a:effectLst>
            </p:spPr>
          </p:cxnSp>
          <p:sp>
            <p:nvSpPr>
              <p:cNvPr id="1390" name="Google Shape;1390;p41"/>
              <p:cNvSpPr txBox="1"/>
              <p:nvPr/>
            </p:nvSpPr>
            <p:spPr>
              <a:xfrm>
                <a:off x="-72884" y="1932975"/>
                <a:ext cx="1204768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800" u="none" cap="none" strike="noStrike">
                    <a:solidFill>
                      <a:schemeClr val="lt1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rPr>
                  <a:t>AWS 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800" u="none" cap="none" strike="noStrike">
                    <a:solidFill>
                      <a:schemeClr val="lt1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rPr>
                  <a:t>IoT Events </a:t>
                </a:r>
                <a:endParaRPr/>
              </a:p>
            </p:txBody>
          </p:sp>
          <p:pic>
            <p:nvPicPr>
              <p:cNvPr id="1391" name="Google Shape;1391;p41"/>
              <p:cNvPicPr preferRelativeResize="0"/>
              <p:nvPr/>
            </p:nvPicPr>
            <p:blipFill rotWithShape="1">
              <a:blip r:embed="rId20">
                <a:alphaModFix/>
              </a:blip>
              <a:srcRect b="0" l="0" r="0" t="0"/>
              <a:stretch/>
            </p:blipFill>
            <p:spPr>
              <a:xfrm>
                <a:off x="345132" y="1531622"/>
                <a:ext cx="393192" cy="39319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92" name="Google Shape;1392;p41"/>
              <p:cNvPicPr preferRelativeResize="0"/>
              <p:nvPr/>
            </p:nvPicPr>
            <p:blipFill rotWithShape="1">
              <a:blip r:embed="rId21">
                <a:alphaModFix/>
              </a:blip>
              <a:srcRect b="0" l="0" r="0" t="0"/>
              <a:stretch/>
            </p:blipFill>
            <p:spPr>
              <a:xfrm>
                <a:off x="1147627" y="1229564"/>
                <a:ext cx="393192" cy="39319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393" name="Google Shape;1393;p41"/>
            <p:cNvPicPr preferRelativeResize="0"/>
            <p:nvPr/>
          </p:nvPicPr>
          <p:blipFill rotWithShape="1">
            <a:blip r:embed="rId22">
              <a:alphaModFix/>
            </a:blip>
            <a:srcRect b="0" l="0" r="0" t="0"/>
            <a:stretch/>
          </p:blipFill>
          <p:spPr>
            <a:xfrm>
              <a:off x="8381435" y="4746768"/>
              <a:ext cx="393192" cy="39319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94" name="Google Shape;1394;p41"/>
            <p:cNvSpPr txBox="1"/>
            <p:nvPr/>
          </p:nvSpPr>
          <p:spPr>
            <a:xfrm>
              <a:off x="8331481" y="5203916"/>
              <a:ext cx="506400" cy="15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1" i="0" lang="en-US" sz="800" u="none" cap="none" strike="noStrike">
                  <a:solidFill>
                    <a:srgbClr val="FFFFFF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Amazon</a:t>
              </a:r>
              <a:endParaRPr b="1" i="0" sz="8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1" i="0" lang="en-US" sz="800" u="none" cap="none" strike="noStrike">
                  <a:solidFill>
                    <a:srgbClr val="FFFFFF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Athena</a:t>
              </a:r>
              <a:endParaRPr b="1" i="0" sz="8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395" name="Google Shape;1395;p41"/>
            <p:cNvSpPr txBox="1"/>
            <p:nvPr/>
          </p:nvSpPr>
          <p:spPr>
            <a:xfrm>
              <a:off x="4934916" y="5190754"/>
              <a:ext cx="627335" cy="21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1" i="0" lang="en-US" sz="800" u="none" cap="none" strike="noStrike">
                  <a:solidFill>
                    <a:srgbClr val="FFFFFF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AWS Glue</a:t>
              </a:r>
              <a:endParaRPr b="1" i="0" sz="8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pic>
          <p:nvPicPr>
            <p:cNvPr id="1396" name="Google Shape;1396;p41"/>
            <p:cNvPicPr preferRelativeResize="0"/>
            <p:nvPr/>
          </p:nvPicPr>
          <p:blipFill rotWithShape="1">
            <a:blip r:embed="rId23">
              <a:alphaModFix/>
            </a:blip>
            <a:srcRect b="0" l="0" r="0" t="0"/>
            <a:stretch/>
          </p:blipFill>
          <p:spPr>
            <a:xfrm>
              <a:off x="5040908" y="4758958"/>
              <a:ext cx="393192" cy="3911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ttps://lh6.googleusercontent.com/0lIpsavHl_ILJaMW3YiECqPMHGlNzTVWzD6m-oqSVh19A2czf_GFVdLHGzxHVNTvZXaupQeAq0OxppW7fH2bMMzn9XLQPHTUJ1AlMz5P_j447N9XBTMy64MYIS4KBk7NLskySJu4z9M" id="1397" name="Google Shape;1397;p41"/>
            <p:cNvPicPr preferRelativeResize="0"/>
            <p:nvPr/>
          </p:nvPicPr>
          <p:blipFill rotWithShape="1">
            <a:blip r:embed="rId24">
              <a:alphaModFix/>
            </a:blip>
            <a:srcRect b="0" l="0" r="0" t="0"/>
            <a:stretch/>
          </p:blipFill>
          <p:spPr>
            <a:xfrm>
              <a:off x="8323198" y="3466653"/>
              <a:ext cx="506512" cy="506512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398" name="Google Shape;1398;p41"/>
            <p:cNvCxnSpPr/>
            <p:nvPr/>
          </p:nvCxnSpPr>
          <p:spPr>
            <a:xfrm rot="10800000">
              <a:off x="5226280" y="4042363"/>
              <a:ext cx="3132" cy="719389"/>
            </a:xfrm>
            <a:prstGeom prst="straightConnector1">
              <a:avLst/>
            </a:prstGeom>
            <a:noFill/>
            <a:ln cap="flat" cmpd="sng" w="12700">
              <a:solidFill>
                <a:srgbClr val="FF0000"/>
              </a:solidFill>
              <a:prstDash val="lgDash"/>
              <a:round/>
              <a:headEnd len="med" w="med" type="triangle"/>
              <a:tailEnd len="sm" w="sm" type="none"/>
            </a:ln>
            <a:effectLst>
              <a:outerShdw blurRad="40000" rotWithShape="0" dir="5400000" dist="20000">
                <a:srgbClr val="000000">
                  <a:alpha val="36862"/>
                </a:srgbClr>
              </a:outerShdw>
            </a:effectLst>
          </p:spPr>
        </p:cxnSp>
        <p:cxnSp>
          <p:nvCxnSpPr>
            <p:cNvPr id="1399" name="Google Shape;1399;p41"/>
            <p:cNvCxnSpPr>
              <a:stCxn id="1396" idx="3"/>
              <a:endCxn id="1393" idx="1"/>
            </p:cNvCxnSpPr>
            <p:nvPr/>
          </p:nvCxnSpPr>
          <p:spPr>
            <a:xfrm flipH="1" rot="10800000">
              <a:off x="5434100" y="4943438"/>
              <a:ext cx="2947200" cy="11100"/>
            </a:xfrm>
            <a:prstGeom prst="straightConnector1">
              <a:avLst/>
            </a:prstGeom>
            <a:noFill/>
            <a:ln cap="flat" cmpd="sng" w="12700">
              <a:solidFill>
                <a:srgbClr val="FF0000"/>
              </a:solidFill>
              <a:prstDash val="lgDash"/>
              <a:round/>
              <a:headEnd len="sm" w="sm" type="none"/>
              <a:tailEnd len="med" w="med" type="triangl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1400" name="Google Shape;1400;p41"/>
            <p:cNvCxnSpPr/>
            <p:nvPr/>
          </p:nvCxnSpPr>
          <p:spPr>
            <a:xfrm>
              <a:off x="8636761" y="4142759"/>
              <a:ext cx="54" cy="612373"/>
            </a:xfrm>
            <a:prstGeom prst="straightConnector1">
              <a:avLst/>
            </a:prstGeom>
            <a:noFill/>
            <a:ln cap="flat" cmpd="sng" w="12700">
              <a:solidFill>
                <a:srgbClr val="FF0000"/>
              </a:solidFill>
              <a:prstDash val="lgDash"/>
              <a:round/>
              <a:headEnd len="med" w="med" type="triangle"/>
              <a:tailEnd len="sm" w="sm" type="none"/>
            </a:ln>
            <a:effectLst>
              <a:outerShdw blurRad="40000" rotWithShape="0" dir="5400000" dist="20000">
                <a:srgbClr val="000000">
                  <a:alpha val="36862"/>
                </a:srgbClr>
              </a:outerShdw>
            </a:effectLst>
          </p:spPr>
        </p:cxnSp>
        <p:grpSp>
          <p:nvGrpSpPr>
            <p:cNvPr id="1401" name="Google Shape;1401;p41"/>
            <p:cNvGrpSpPr/>
            <p:nvPr/>
          </p:nvGrpSpPr>
          <p:grpSpPr>
            <a:xfrm>
              <a:off x="1575194" y="5934385"/>
              <a:ext cx="6092170" cy="597325"/>
              <a:chOff x="1768195" y="5904612"/>
              <a:chExt cx="6092170" cy="597325"/>
            </a:xfrm>
          </p:grpSpPr>
          <p:sp>
            <p:nvSpPr>
              <p:cNvPr id="1402" name="Google Shape;1402;p41"/>
              <p:cNvSpPr/>
              <p:nvPr/>
            </p:nvSpPr>
            <p:spPr>
              <a:xfrm>
                <a:off x="1768195" y="5904612"/>
                <a:ext cx="6092170" cy="58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50" spcFirstLastPara="1" rIns="68550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403" name="Google Shape;1403;p41"/>
              <p:cNvGrpSpPr/>
              <p:nvPr/>
            </p:nvGrpSpPr>
            <p:grpSpPr>
              <a:xfrm>
                <a:off x="2756495" y="5964071"/>
                <a:ext cx="506400" cy="447858"/>
                <a:chOff x="2756495" y="5964071"/>
                <a:chExt cx="506400" cy="447858"/>
              </a:xfrm>
            </p:grpSpPr>
            <p:sp>
              <p:nvSpPr>
                <p:cNvPr id="1404" name="Google Shape;1404;p41"/>
                <p:cNvSpPr txBox="1"/>
                <p:nvPr/>
              </p:nvSpPr>
              <p:spPr>
                <a:xfrm>
                  <a:off x="2756495" y="6250529"/>
                  <a:ext cx="506400" cy="161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34275" lIns="68550" spcFirstLastPara="1" rIns="68550" wrap="square" tIns="3427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600"/>
                    <a:buFont typeface="Arial"/>
                    <a:buNone/>
                  </a:pPr>
                  <a:r>
                    <a:rPr b="0" i="0" lang="en-US" sz="600" u="none" cap="none" strike="noStrike">
                      <a:solidFill>
                        <a:srgbClr val="FFFFFF"/>
                      </a:solidFill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AWS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600"/>
                    <a:buFont typeface="Arial"/>
                    <a:buNone/>
                  </a:pPr>
                  <a:r>
                    <a:rPr b="0" i="0" lang="en-US" sz="600" u="none" cap="none" strike="noStrike">
                      <a:solidFill>
                        <a:srgbClr val="FFFFFF"/>
                      </a:solidFill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CloudTrail</a:t>
                  </a:r>
                  <a:endParaRPr b="0" i="0" sz="600" u="none" cap="none" strike="noStrike">
                    <a:solidFill>
                      <a:srgbClr val="FFFFFF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endParaRPr>
                </a:p>
              </p:txBody>
            </p:sp>
            <p:pic>
              <p:nvPicPr>
                <p:cNvPr id="1405" name="Google Shape;1405;p41"/>
                <p:cNvPicPr preferRelativeResize="0"/>
                <p:nvPr/>
              </p:nvPicPr>
              <p:blipFill rotWithShape="1">
                <a:blip r:embed="rId25">
                  <a:alphaModFix/>
                </a:blip>
                <a:srcRect b="0" l="0" r="0" t="0"/>
                <a:stretch/>
              </p:blipFill>
              <p:spPr>
                <a:xfrm>
                  <a:off x="2856881" y="5964071"/>
                  <a:ext cx="294894" cy="294894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1406" name="Google Shape;1406;p41"/>
              <p:cNvGrpSpPr/>
              <p:nvPr/>
            </p:nvGrpSpPr>
            <p:grpSpPr>
              <a:xfrm>
                <a:off x="3129675" y="5964070"/>
                <a:ext cx="596400" cy="448234"/>
                <a:chOff x="3129675" y="5964070"/>
                <a:chExt cx="596400" cy="448234"/>
              </a:xfrm>
            </p:grpSpPr>
            <p:sp>
              <p:nvSpPr>
                <p:cNvPr id="1407" name="Google Shape;1407;p41"/>
                <p:cNvSpPr txBox="1"/>
                <p:nvPr/>
              </p:nvSpPr>
              <p:spPr>
                <a:xfrm>
                  <a:off x="3129675" y="6250304"/>
                  <a:ext cx="596400" cy="162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34275" lIns="68550" spcFirstLastPara="1" rIns="68550" wrap="square" tIns="3427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600"/>
                    <a:buFont typeface="Arial"/>
                    <a:buNone/>
                  </a:pPr>
                  <a:r>
                    <a:rPr b="0" i="0" lang="en-US" sz="600" u="none" cap="none" strike="noStrike">
                      <a:solidFill>
                        <a:srgbClr val="FFFFFF"/>
                      </a:solidFill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Amazon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600"/>
                    <a:buFont typeface="Arial"/>
                    <a:buNone/>
                  </a:pPr>
                  <a:r>
                    <a:rPr b="0" i="0" lang="en-US" sz="600" u="none" cap="none" strike="noStrike">
                      <a:solidFill>
                        <a:srgbClr val="FFFFFF"/>
                      </a:solidFill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CloudWatch</a:t>
                  </a:r>
                  <a:endParaRPr b="0" i="0" sz="1050" u="none" cap="none" strike="noStrike">
                    <a:solidFill>
                      <a:srgbClr val="FFFFFF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endParaRPr>
                </a:p>
              </p:txBody>
            </p:sp>
            <p:pic>
              <p:nvPicPr>
                <p:cNvPr id="1408" name="Google Shape;1408;p41"/>
                <p:cNvPicPr preferRelativeResize="0"/>
                <p:nvPr/>
              </p:nvPicPr>
              <p:blipFill rotWithShape="1">
                <a:blip r:embed="rId26">
                  <a:alphaModFix/>
                </a:blip>
                <a:srcRect b="0" l="0" r="0" t="0"/>
                <a:stretch/>
              </p:blipFill>
              <p:spPr>
                <a:xfrm>
                  <a:off x="3285607" y="5964070"/>
                  <a:ext cx="294894" cy="294894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1409" name="Google Shape;1409;p41"/>
              <p:cNvGrpSpPr/>
              <p:nvPr/>
            </p:nvGrpSpPr>
            <p:grpSpPr>
              <a:xfrm>
                <a:off x="3643237" y="5960022"/>
                <a:ext cx="447600" cy="451907"/>
                <a:chOff x="3643237" y="5960022"/>
                <a:chExt cx="447600" cy="451907"/>
              </a:xfrm>
            </p:grpSpPr>
            <p:sp>
              <p:nvSpPr>
                <p:cNvPr id="1410" name="Google Shape;1410;p41"/>
                <p:cNvSpPr txBox="1"/>
                <p:nvPr/>
              </p:nvSpPr>
              <p:spPr>
                <a:xfrm>
                  <a:off x="3643237" y="6250529"/>
                  <a:ext cx="447600" cy="161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34275" lIns="68550" spcFirstLastPara="1" rIns="68550" wrap="square" tIns="3427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600"/>
                    <a:buFont typeface="Arial"/>
                    <a:buNone/>
                  </a:pPr>
                  <a:r>
                    <a:rPr b="0" i="0" lang="en-US" sz="600" u="none" cap="none" strike="noStrike">
                      <a:solidFill>
                        <a:srgbClr val="FFFFFF"/>
                      </a:solidFill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AWS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600"/>
                    <a:buFont typeface="Arial"/>
                    <a:buNone/>
                  </a:pPr>
                  <a:r>
                    <a:rPr b="0" i="0" lang="en-US" sz="600" u="none" cap="none" strike="noStrike">
                      <a:solidFill>
                        <a:srgbClr val="FFFFFF"/>
                      </a:solidFill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Config</a:t>
                  </a:r>
                  <a:endParaRPr b="0" i="0" sz="1050" u="none" cap="none" strike="noStrike">
                    <a:solidFill>
                      <a:srgbClr val="FFFFFF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endParaRPr>
                </a:p>
              </p:txBody>
            </p:sp>
            <p:pic>
              <p:nvPicPr>
                <p:cNvPr id="1411" name="Google Shape;1411;p41"/>
                <p:cNvPicPr preferRelativeResize="0"/>
                <p:nvPr/>
              </p:nvPicPr>
              <p:blipFill rotWithShape="1">
                <a:blip r:embed="rId27">
                  <a:alphaModFix/>
                </a:blip>
                <a:srcRect b="0" l="0" r="0" t="0"/>
                <a:stretch/>
              </p:blipFill>
              <p:spPr>
                <a:xfrm>
                  <a:off x="3720198" y="5960022"/>
                  <a:ext cx="294894" cy="294894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1412" name="Google Shape;1412;p41"/>
              <p:cNvGrpSpPr/>
              <p:nvPr/>
            </p:nvGrpSpPr>
            <p:grpSpPr>
              <a:xfrm>
                <a:off x="4904475" y="5957488"/>
                <a:ext cx="424500" cy="414429"/>
                <a:chOff x="4904475" y="5957488"/>
                <a:chExt cx="424500" cy="414429"/>
              </a:xfrm>
            </p:grpSpPr>
            <p:sp>
              <p:nvSpPr>
                <p:cNvPr id="1413" name="Google Shape;1413;p41"/>
                <p:cNvSpPr txBox="1"/>
                <p:nvPr/>
              </p:nvSpPr>
              <p:spPr>
                <a:xfrm>
                  <a:off x="4904475" y="6285217"/>
                  <a:ext cx="424500" cy="86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600"/>
                    <a:buFont typeface="Arial"/>
                    <a:buNone/>
                  </a:pPr>
                  <a:r>
                    <a:rPr b="0" i="0" lang="en-US" sz="600" u="none" cap="none" strike="noStrike">
                      <a:solidFill>
                        <a:srgbClr val="FFFFFF"/>
                      </a:solidFill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AWS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600"/>
                    <a:buFont typeface="Arial"/>
                    <a:buNone/>
                  </a:pPr>
                  <a:r>
                    <a:rPr b="0" i="0" lang="en-US" sz="600" u="none" cap="none" strike="noStrike">
                      <a:solidFill>
                        <a:srgbClr val="FFFFFF"/>
                      </a:solidFill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KMS</a:t>
                  </a:r>
                  <a:endParaRPr b="0" i="0" sz="1050" u="none" cap="none" strike="noStrike">
                    <a:solidFill>
                      <a:srgbClr val="FFFFFF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endParaRPr>
                </a:p>
              </p:txBody>
            </p:sp>
            <p:pic>
              <p:nvPicPr>
                <p:cNvPr id="1414" name="Google Shape;1414;p41"/>
                <p:cNvPicPr preferRelativeResize="0"/>
                <p:nvPr/>
              </p:nvPicPr>
              <p:blipFill rotWithShape="1">
                <a:blip r:embed="rId28">
                  <a:alphaModFix/>
                </a:blip>
                <a:srcRect b="0" l="0" r="0" t="0"/>
                <a:stretch/>
              </p:blipFill>
              <p:spPr>
                <a:xfrm>
                  <a:off x="4968050" y="5957488"/>
                  <a:ext cx="294894" cy="294894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1415" name="Google Shape;1415;p41"/>
              <p:cNvGrpSpPr/>
              <p:nvPr/>
            </p:nvGrpSpPr>
            <p:grpSpPr>
              <a:xfrm>
                <a:off x="6469689" y="5954377"/>
                <a:ext cx="548700" cy="446789"/>
                <a:chOff x="6263073" y="5959821"/>
                <a:chExt cx="548700" cy="446789"/>
              </a:xfrm>
            </p:grpSpPr>
            <p:pic>
              <p:nvPicPr>
                <p:cNvPr id="1416" name="Google Shape;1416;p41"/>
                <p:cNvPicPr preferRelativeResize="0"/>
                <p:nvPr/>
              </p:nvPicPr>
              <p:blipFill rotWithShape="1">
                <a:blip r:embed="rId29">
                  <a:alphaModFix/>
                </a:blip>
                <a:srcRect b="0" l="0" r="0" t="0"/>
                <a:stretch/>
              </p:blipFill>
              <p:spPr>
                <a:xfrm>
                  <a:off x="6407778" y="5959821"/>
                  <a:ext cx="294894" cy="294894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417" name="Google Shape;1417;p41"/>
                <p:cNvSpPr txBox="1"/>
                <p:nvPr/>
              </p:nvSpPr>
              <p:spPr>
                <a:xfrm>
                  <a:off x="6263073" y="6289910"/>
                  <a:ext cx="548700" cy="116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600"/>
                    <a:buFont typeface="Arial"/>
                    <a:buNone/>
                  </a:pPr>
                  <a:r>
                    <a:rPr b="0" i="0" lang="en-US" sz="600" u="none" cap="none" strike="noStrike">
                      <a:solidFill>
                        <a:srgbClr val="FFFFFF"/>
                      </a:solidFill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AWS CodePipeline</a:t>
                  </a:r>
                  <a:endParaRPr b="0" i="0" sz="600" u="none" cap="none" strike="noStrike">
                    <a:solidFill>
                      <a:srgbClr val="FFFFFF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endParaRPr>
                </a:p>
              </p:txBody>
            </p:sp>
          </p:grpSp>
          <p:grpSp>
            <p:nvGrpSpPr>
              <p:cNvPr id="1418" name="Google Shape;1418;p41"/>
              <p:cNvGrpSpPr/>
              <p:nvPr/>
            </p:nvGrpSpPr>
            <p:grpSpPr>
              <a:xfrm>
                <a:off x="5335427" y="5957035"/>
                <a:ext cx="387900" cy="444131"/>
                <a:chOff x="5335427" y="5957035"/>
                <a:chExt cx="387900" cy="444131"/>
              </a:xfrm>
            </p:grpSpPr>
            <p:pic>
              <p:nvPicPr>
                <p:cNvPr id="1419" name="Google Shape;1419;p41"/>
                <p:cNvPicPr preferRelativeResize="0"/>
                <p:nvPr/>
              </p:nvPicPr>
              <p:blipFill rotWithShape="1">
                <a:blip r:embed="rId30">
                  <a:alphaModFix/>
                </a:blip>
                <a:srcRect b="0" l="0" r="0" t="0"/>
                <a:stretch/>
              </p:blipFill>
              <p:spPr>
                <a:xfrm>
                  <a:off x="5398072" y="5957035"/>
                  <a:ext cx="292608" cy="292608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420" name="Google Shape;1420;p41"/>
                <p:cNvSpPr txBox="1"/>
                <p:nvPr/>
              </p:nvSpPr>
              <p:spPr>
                <a:xfrm>
                  <a:off x="5335427" y="6276666"/>
                  <a:ext cx="387900" cy="1245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600"/>
                    <a:buFont typeface="Arial"/>
                    <a:buNone/>
                  </a:pPr>
                  <a:r>
                    <a:rPr b="0" i="0" lang="en-US" sz="600" u="none" cap="none" strike="noStrike">
                      <a:solidFill>
                        <a:srgbClr val="FFFFFF"/>
                      </a:solidFill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AWS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600"/>
                    <a:buFont typeface="Arial"/>
                    <a:buNone/>
                  </a:pPr>
                  <a:r>
                    <a:rPr b="0" i="0" lang="en-US" sz="600" u="none" cap="none" strike="noStrike">
                      <a:solidFill>
                        <a:srgbClr val="FFFFFF"/>
                      </a:solidFill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SNS</a:t>
                  </a:r>
                  <a:endParaRPr b="0" i="0" sz="1050" u="none" cap="none" strike="noStrike">
                    <a:solidFill>
                      <a:srgbClr val="FFFFFF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endParaRPr>
                </a:p>
              </p:txBody>
            </p:sp>
          </p:grpSp>
          <p:grpSp>
            <p:nvGrpSpPr>
              <p:cNvPr id="1421" name="Google Shape;1421;p41"/>
              <p:cNvGrpSpPr/>
              <p:nvPr/>
            </p:nvGrpSpPr>
            <p:grpSpPr>
              <a:xfrm>
                <a:off x="5760703" y="5960098"/>
                <a:ext cx="387900" cy="433381"/>
                <a:chOff x="5760703" y="5960098"/>
                <a:chExt cx="387900" cy="433381"/>
              </a:xfrm>
            </p:grpSpPr>
            <p:pic>
              <p:nvPicPr>
                <p:cNvPr id="1422" name="Google Shape;1422;p41"/>
                <p:cNvPicPr preferRelativeResize="0"/>
                <p:nvPr/>
              </p:nvPicPr>
              <p:blipFill rotWithShape="1">
                <a:blip r:embed="rId31">
                  <a:alphaModFix/>
                </a:blip>
                <a:srcRect b="0" l="0" r="0" t="0"/>
                <a:stretch/>
              </p:blipFill>
              <p:spPr>
                <a:xfrm>
                  <a:off x="5807932" y="5960098"/>
                  <a:ext cx="292608" cy="292608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423" name="Google Shape;1423;p41"/>
                <p:cNvSpPr txBox="1"/>
                <p:nvPr/>
              </p:nvSpPr>
              <p:spPr>
                <a:xfrm>
                  <a:off x="5760703" y="6268979"/>
                  <a:ext cx="387900" cy="1245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600"/>
                    <a:buFont typeface="Arial"/>
                    <a:buNone/>
                  </a:pPr>
                  <a:r>
                    <a:rPr b="0" i="0" lang="en-US" sz="600" u="none" cap="none" strike="noStrike">
                      <a:solidFill>
                        <a:srgbClr val="FFFFFF"/>
                      </a:solidFill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AWS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600"/>
                    <a:buFont typeface="Arial"/>
                    <a:buNone/>
                  </a:pPr>
                  <a:r>
                    <a:rPr b="0" i="0" lang="en-US" sz="600" u="none" cap="none" strike="noStrike">
                      <a:solidFill>
                        <a:srgbClr val="FFFFFF"/>
                      </a:solidFill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SQS</a:t>
                  </a:r>
                  <a:endParaRPr b="0" i="0" sz="1050" u="none" cap="none" strike="noStrike">
                    <a:solidFill>
                      <a:srgbClr val="FFFFFF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endParaRPr>
                </a:p>
              </p:txBody>
            </p:sp>
          </p:grpSp>
          <p:grpSp>
            <p:nvGrpSpPr>
              <p:cNvPr id="1424" name="Google Shape;1424;p41"/>
              <p:cNvGrpSpPr/>
              <p:nvPr/>
            </p:nvGrpSpPr>
            <p:grpSpPr>
              <a:xfrm>
                <a:off x="4381743" y="5962838"/>
                <a:ext cx="596400" cy="447420"/>
                <a:chOff x="4381743" y="5962838"/>
                <a:chExt cx="596400" cy="447420"/>
              </a:xfrm>
            </p:grpSpPr>
            <p:pic>
              <p:nvPicPr>
                <p:cNvPr id="1425" name="Google Shape;1425;p41"/>
                <p:cNvPicPr preferRelativeResize="0"/>
                <p:nvPr/>
              </p:nvPicPr>
              <p:blipFill rotWithShape="1">
                <a:blip r:embed="rId32">
                  <a:alphaModFix/>
                </a:blip>
                <a:srcRect b="0" l="0" r="0" t="0"/>
                <a:stretch/>
              </p:blipFill>
              <p:spPr>
                <a:xfrm>
                  <a:off x="4549417" y="5962838"/>
                  <a:ext cx="292608" cy="292608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426" name="Google Shape;1426;p41"/>
                <p:cNvSpPr txBox="1"/>
                <p:nvPr/>
              </p:nvSpPr>
              <p:spPr>
                <a:xfrm>
                  <a:off x="4381743" y="6248258"/>
                  <a:ext cx="596400" cy="162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34275" lIns="68550" spcFirstLastPara="1" rIns="68550" wrap="square" tIns="3427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600"/>
                    <a:buFont typeface="Arial"/>
                    <a:buNone/>
                  </a:pPr>
                  <a:r>
                    <a:rPr b="0" i="0" lang="en-US" sz="600" u="none" cap="none" strike="noStrike">
                      <a:solidFill>
                        <a:srgbClr val="FFFFFF"/>
                      </a:solidFill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Amazon</a:t>
                  </a:r>
                  <a:endParaRPr/>
                </a:p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600"/>
                    <a:buFont typeface="Arial"/>
                    <a:buNone/>
                  </a:pPr>
                  <a:r>
                    <a:rPr b="0" i="0" lang="en-US" sz="600" u="none" cap="none" strike="noStrike">
                      <a:solidFill>
                        <a:srgbClr val="FFFFFF"/>
                      </a:solidFill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ECR</a:t>
                  </a:r>
                  <a:endParaRPr b="0" i="0" sz="1050" u="none" cap="none" strike="noStrike">
                    <a:solidFill>
                      <a:srgbClr val="FFFFFF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endParaRPr>
                </a:p>
              </p:txBody>
            </p:sp>
          </p:grpSp>
          <p:grpSp>
            <p:nvGrpSpPr>
              <p:cNvPr id="1427" name="Google Shape;1427;p41"/>
              <p:cNvGrpSpPr/>
              <p:nvPr/>
            </p:nvGrpSpPr>
            <p:grpSpPr>
              <a:xfrm>
                <a:off x="6862482" y="5958401"/>
                <a:ext cx="596400" cy="442765"/>
                <a:chOff x="6663778" y="5958401"/>
                <a:chExt cx="596400" cy="442765"/>
              </a:xfrm>
            </p:grpSpPr>
            <p:pic>
              <p:nvPicPr>
                <p:cNvPr id="1428" name="Google Shape;1428;p41"/>
                <p:cNvPicPr preferRelativeResize="0"/>
                <p:nvPr/>
              </p:nvPicPr>
              <p:blipFill rotWithShape="1">
                <a:blip r:embed="rId33">
                  <a:alphaModFix/>
                </a:blip>
                <a:srcRect b="0" l="0" r="0" t="0"/>
                <a:stretch/>
              </p:blipFill>
              <p:spPr>
                <a:xfrm>
                  <a:off x="6815469" y="5958401"/>
                  <a:ext cx="292608" cy="292608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429" name="Google Shape;1429;p41"/>
                <p:cNvSpPr txBox="1"/>
                <p:nvPr/>
              </p:nvSpPr>
              <p:spPr>
                <a:xfrm>
                  <a:off x="6663778" y="6239166"/>
                  <a:ext cx="596400" cy="162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34275" lIns="68550" spcFirstLastPara="1" rIns="68550" wrap="square" tIns="3427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600"/>
                    <a:buFont typeface="Arial"/>
                    <a:buNone/>
                  </a:pPr>
                  <a:r>
                    <a:rPr b="0" i="0" lang="en-US" sz="600" u="none" cap="none" strike="noStrike">
                      <a:solidFill>
                        <a:srgbClr val="FFFFFF"/>
                      </a:solidFill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Amazon</a:t>
                  </a:r>
                  <a:endParaRPr/>
                </a:p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600"/>
                    <a:buFont typeface="Arial"/>
                    <a:buNone/>
                  </a:pPr>
                  <a:r>
                    <a:rPr b="0" i="0" lang="en-US" sz="600" u="none" cap="none" strike="noStrike">
                      <a:solidFill>
                        <a:srgbClr val="FFFFFF"/>
                      </a:solidFill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MSK</a:t>
                  </a:r>
                  <a:endParaRPr b="0" i="0" sz="1050" u="none" cap="none" strike="noStrike">
                    <a:solidFill>
                      <a:srgbClr val="FFFFFF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endParaRPr>
                </a:p>
              </p:txBody>
            </p:sp>
          </p:grpSp>
          <p:grpSp>
            <p:nvGrpSpPr>
              <p:cNvPr id="1430" name="Google Shape;1430;p41"/>
              <p:cNvGrpSpPr/>
              <p:nvPr/>
            </p:nvGrpSpPr>
            <p:grpSpPr>
              <a:xfrm>
                <a:off x="2188510" y="5971357"/>
                <a:ext cx="661473" cy="422273"/>
                <a:chOff x="2188510" y="5971357"/>
                <a:chExt cx="661473" cy="422273"/>
              </a:xfrm>
            </p:grpSpPr>
            <p:pic>
              <p:nvPicPr>
                <p:cNvPr id="1431" name="Google Shape;1431;p41"/>
                <p:cNvPicPr preferRelativeResize="0"/>
                <p:nvPr/>
              </p:nvPicPr>
              <p:blipFill rotWithShape="1">
                <a:blip r:embed="rId34">
                  <a:alphaModFix/>
                </a:blip>
                <a:srcRect b="0" l="0" r="0" t="0"/>
                <a:stretch/>
              </p:blipFill>
              <p:spPr>
                <a:xfrm>
                  <a:off x="2361299" y="5971357"/>
                  <a:ext cx="292608" cy="292608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432" name="Google Shape;1432;p41"/>
                <p:cNvSpPr txBox="1"/>
                <p:nvPr/>
              </p:nvSpPr>
              <p:spPr>
                <a:xfrm>
                  <a:off x="2188510" y="6232230"/>
                  <a:ext cx="661473" cy="161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34275" lIns="68550" spcFirstLastPara="1" rIns="68550" wrap="square" tIns="3427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600"/>
                    <a:buFont typeface="Arial"/>
                    <a:buNone/>
                  </a:pPr>
                  <a:r>
                    <a:rPr b="0" i="0" lang="en-US" sz="600" u="none" cap="none" strike="noStrike">
                      <a:solidFill>
                        <a:srgbClr val="FFFFFF"/>
                      </a:solidFill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AWS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600"/>
                    <a:buFont typeface="Arial"/>
                    <a:buNone/>
                  </a:pPr>
                  <a:r>
                    <a:rPr b="0" i="0" lang="en-US" sz="600" u="none" cap="none" strike="noStrike">
                      <a:solidFill>
                        <a:srgbClr val="FFFFFF"/>
                      </a:solidFill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CloudFormation</a:t>
                  </a:r>
                  <a:endParaRPr b="0" i="0" sz="600" u="none" cap="none" strike="noStrike">
                    <a:solidFill>
                      <a:srgbClr val="FFFFFF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endParaRPr>
                </a:p>
              </p:txBody>
            </p:sp>
          </p:grpSp>
          <p:grpSp>
            <p:nvGrpSpPr>
              <p:cNvPr id="1433" name="Google Shape;1433;p41"/>
              <p:cNvGrpSpPr/>
              <p:nvPr/>
            </p:nvGrpSpPr>
            <p:grpSpPr>
              <a:xfrm>
                <a:off x="7307743" y="5954377"/>
                <a:ext cx="528646" cy="446753"/>
                <a:chOff x="7074275" y="5946558"/>
                <a:chExt cx="528646" cy="446753"/>
              </a:xfrm>
            </p:grpSpPr>
            <p:pic>
              <p:nvPicPr>
                <p:cNvPr id="1434" name="Google Shape;1434;p41"/>
                <p:cNvPicPr preferRelativeResize="0"/>
                <p:nvPr/>
              </p:nvPicPr>
              <p:blipFill rotWithShape="1">
                <a:blip r:embed="rId35">
                  <a:alphaModFix/>
                </a:blip>
                <a:srcRect b="0" l="0" r="0" t="0"/>
                <a:stretch/>
              </p:blipFill>
              <p:spPr>
                <a:xfrm>
                  <a:off x="7189718" y="5946558"/>
                  <a:ext cx="292608" cy="292608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435" name="Google Shape;1435;p41"/>
                <p:cNvSpPr txBox="1"/>
                <p:nvPr/>
              </p:nvSpPr>
              <p:spPr>
                <a:xfrm>
                  <a:off x="7074275" y="6231911"/>
                  <a:ext cx="528646" cy="161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34275" lIns="68550" spcFirstLastPara="1" rIns="68550" wrap="square" tIns="3427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600"/>
                    <a:buFont typeface="Arial"/>
                    <a:buNone/>
                  </a:pPr>
                  <a:r>
                    <a:rPr b="0" i="0" lang="en-US" sz="600" u="none" cap="none" strike="noStrike">
                      <a:solidFill>
                        <a:srgbClr val="FFFFFF"/>
                      </a:solidFill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AWS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600"/>
                    <a:buFont typeface="Arial"/>
                    <a:buNone/>
                  </a:pPr>
                  <a:r>
                    <a:rPr b="0" i="0" lang="en-US" sz="600" u="none" cap="none" strike="noStrike">
                      <a:solidFill>
                        <a:srgbClr val="FFFFFF"/>
                      </a:solidFill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PrivateLink</a:t>
                  </a:r>
                  <a:endParaRPr b="0" i="0" sz="1050" u="none" cap="none" strike="noStrike">
                    <a:solidFill>
                      <a:srgbClr val="FFFFFF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endParaRPr>
                </a:p>
              </p:txBody>
            </p:sp>
          </p:grpSp>
          <p:grpSp>
            <p:nvGrpSpPr>
              <p:cNvPr id="1436" name="Google Shape;1436;p41"/>
              <p:cNvGrpSpPr/>
              <p:nvPr/>
            </p:nvGrpSpPr>
            <p:grpSpPr>
              <a:xfrm>
                <a:off x="1772803" y="5982914"/>
                <a:ext cx="506400" cy="418252"/>
                <a:chOff x="1772803" y="5982914"/>
                <a:chExt cx="506400" cy="418252"/>
              </a:xfrm>
            </p:grpSpPr>
            <p:pic>
              <p:nvPicPr>
                <p:cNvPr id="1437" name="Google Shape;1437;p41"/>
                <p:cNvPicPr preferRelativeResize="0"/>
                <p:nvPr/>
              </p:nvPicPr>
              <p:blipFill rotWithShape="1">
                <a:blip r:embed="rId36">
                  <a:alphaModFix/>
                </a:blip>
                <a:srcRect b="0" l="0" r="0" t="0"/>
                <a:stretch/>
              </p:blipFill>
              <p:spPr>
                <a:xfrm>
                  <a:off x="1895902" y="5982914"/>
                  <a:ext cx="292608" cy="292608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438" name="Google Shape;1438;p41"/>
                <p:cNvSpPr txBox="1"/>
                <p:nvPr/>
              </p:nvSpPr>
              <p:spPr>
                <a:xfrm>
                  <a:off x="1772803" y="6239766"/>
                  <a:ext cx="506400" cy="161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34275" lIns="68550" spcFirstLastPara="1" rIns="68550" wrap="square" tIns="3427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600"/>
                    <a:buFont typeface="Arial"/>
                    <a:buNone/>
                  </a:pPr>
                  <a:r>
                    <a:rPr b="0" i="0" lang="en-US" sz="600" u="none" cap="none" strike="noStrike">
                      <a:solidFill>
                        <a:srgbClr val="FFFFFF"/>
                      </a:solidFill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AWS</a:t>
                  </a:r>
                  <a:endParaRPr/>
                </a:p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600"/>
                    <a:buFont typeface="Arial"/>
                    <a:buNone/>
                  </a:pPr>
                  <a:r>
                    <a:rPr b="0" i="0" lang="en-US" sz="600" u="none" cap="none" strike="noStrike">
                      <a:solidFill>
                        <a:srgbClr val="FFFFFF"/>
                      </a:solidFill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IAM</a:t>
                  </a:r>
                  <a:endParaRPr b="0" i="0" sz="600" u="none" cap="none" strike="noStrike">
                    <a:solidFill>
                      <a:srgbClr val="FFFFFF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endParaRPr>
                </a:p>
              </p:txBody>
            </p:sp>
          </p:grpSp>
          <p:grpSp>
            <p:nvGrpSpPr>
              <p:cNvPr id="1439" name="Google Shape;1439;p41"/>
              <p:cNvGrpSpPr/>
              <p:nvPr/>
            </p:nvGrpSpPr>
            <p:grpSpPr>
              <a:xfrm>
                <a:off x="3969455" y="5964070"/>
                <a:ext cx="596400" cy="451014"/>
                <a:chOff x="3969455" y="5964070"/>
                <a:chExt cx="596400" cy="451014"/>
              </a:xfrm>
            </p:grpSpPr>
            <p:pic>
              <p:nvPicPr>
                <p:cNvPr id="1440" name="Google Shape;1440;p41"/>
                <p:cNvPicPr preferRelativeResize="0"/>
                <p:nvPr/>
              </p:nvPicPr>
              <p:blipFill rotWithShape="1">
                <a:blip r:embed="rId37">
                  <a:alphaModFix/>
                </a:blip>
                <a:srcRect b="0" l="0" r="0" t="0"/>
                <a:stretch/>
              </p:blipFill>
              <p:spPr>
                <a:xfrm>
                  <a:off x="4123578" y="5964070"/>
                  <a:ext cx="292608" cy="292608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441" name="Google Shape;1441;p41"/>
                <p:cNvSpPr txBox="1"/>
                <p:nvPr/>
              </p:nvSpPr>
              <p:spPr>
                <a:xfrm>
                  <a:off x="3969455" y="6253084"/>
                  <a:ext cx="596400" cy="162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34275" lIns="68550" spcFirstLastPara="1" rIns="68550" wrap="square" tIns="3427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600"/>
                    <a:buFont typeface="Arial"/>
                    <a:buNone/>
                  </a:pPr>
                  <a:r>
                    <a:rPr b="0" i="0" lang="en-US" sz="600" u="none" cap="none" strike="noStrike">
                      <a:solidFill>
                        <a:srgbClr val="FFFFFF"/>
                      </a:solidFill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Amazon</a:t>
                  </a:r>
                  <a:endParaRPr/>
                </a:p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600"/>
                    <a:buFont typeface="Arial"/>
                    <a:buNone/>
                  </a:pPr>
                  <a:r>
                    <a:rPr b="0" i="0" lang="en-US" sz="600" u="none" cap="none" strike="noStrike">
                      <a:solidFill>
                        <a:srgbClr val="FFFFFF"/>
                      </a:solidFill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EBS</a:t>
                  </a:r>
                  <a:endParaRPr b="0" i="0" sz="1050" u="none" cap="none" strike="noStrike">
                    <a:solidFill>
                      <a:srgbClr val="FFFFFF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endParaRPr>
                </a:p>
              </p:txBody>
            </p:sp>
          </p:grpSp>
          <p:grpSp>
            <p:nvGrpSpPr>
              <p:cNvPr id="1442" name="Google Shape;1442;p41"/>
              <p:cNvGrpSpPr/>
              <p:nvPr/>
            </p:nvGrpSpPr>
            <p:grpSpPr>
              <a:xfrm>
                <a:off x="6151799" y="5961884"/>
                <a:ext cx="387900" cy="540053"/>
                <a:chOff x="8235164" y="5946558"/>
                <a:chExt cx="387900" cy="540053"/>
              </a:xfrm>
            </p:grpSpPr>
            <p:pic>
              <p:nvPicPr>
                <p:cNvPr id="1443" name="Google Shape;1443;p41"/>
                <p:cNvPicPr preferRelativeResize="0"/>
                <p:nvPr/>
              </p:nvPicPr>
              <p:blipFill rotWithShape="1">
                <a:blip r:embed="rId38">
                  <a:alphaModFix/>
                </a:blip>
                <a:srcRect b="0" l="0" r="0" t="0"/>
                <a:stretch/>
              </p:blipFill>
              <p:spPr>
                <a:xfrm>
                  <a:off x="8300386" y="5946558"/>
                  <a:ext cx="292608" cy="292608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444" name="Google Shape;1444;p41"/>
                <p:cNvSpPr txBox="1"/>
                <p:nvPr/>
              </p:nvSpPr>
              <p:spPr>
                <a:xfrm>
                  <a:off x="8235164" y="6271260"/>
                  <a:ext cx="387900" cy="21535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600"/>
                    <a:buFont typeface="Arial"/>
                    <a:buNone/>
                  </a:pPr>
                  <a:r>
                    <a:rPr b="0" i="0" lang="en-US" sz="600" u="none" cap="none" strike="noStrike">
                      <a:solidFill>
                        <a:srgbClr val="FFFFFF"/>
                      </a:solidFill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AWS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600"/>
                    <a:buFont typeface="Arial"/>
                    <a:buNone/>
                  </a:pPr>
                  <a:r>
                    <a:rPr b="0" i="0" lang="en-US" sz="600" u="none" cap="none" strike="noStrike">
                      <a:solidFill>
                        <a:srgbClr val="FFFFFF"/>
                      </a:solidFill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SSO</a:t>
                  </a:r>
                  <a:endParaRPr b="0" i="0" sz="1050" u="none" cap="none" strike="noStrike">
                    <a:solidFill>
                      <a:srgbClr val="FFFFFF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endParaRPr>
                </a:p>
              </p:txBody>
            </p:sp>
          </p:grpSp>
        </p:grpSp>
      </p:grpSp>
      <p:pic>
        <p:nvPicPr>
          <p:cNvPr descr="A picture containing dark, light, sign, lit&#10;&#10;Description automatically generated" id="1445" name="Google Shape;1445;p41"/>
          <p:cNvPicPr preferRelativeResize="0"/>
          <p:nvPr/>
        </p:nvPicPr>
        <p:blipFill rotWithShape="1">
          <a:blip r:embed="rId39">
            <a:alphaModFix/>
          </a:blip>
          <a:srcRect b="0" l="0" r="0" t="0"/>
          <a:stretch/>
        </p:blipFill>
        <p:spPr>
          <a:xfrm>
            <a:off x="2923679" y="2094464"/>
            <a:ext cx="977684" cy="62571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drawing&#10;&#10;Description automatically generated" id="1446" name="Google Shape;1446;p41"/>
          <p:cNvPicPr preferRelativeResize="0"/>
          <p:nvPr/>
        </p:nvPicPr>
        <p:blipFill rotWithShape="1">
          <a:blip r:embed="rId40">
            <a:alphaModFix/>
          </a:blip>
          <a:srcRect b="0" l="0" r="0" t="0"/>
          <a:stretch/>
        </p:blipFill>
        <p:spPr>
          <a:xfrm>
            <a:off x="7635831" y="6595886"/>
            <a:ext cx="1485287" cy="2342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drawing&#10;&#10;Description automatically generated" id="1447" name="Google Shape;1447;p41"/>
          <p:cNvPicPr preferRelativeResize="0"/>
          <p:nvPr/>
        </p:nvPicPr>
        <p:blipFill rotWithShape="1">
          <a:blip r:embed="rId41">
            <a:alphaModFix/>
          </a:blip>
          <a:srcRect b="0" l="0" r="0" t="0"/>
          <a:stretch/>
        </p:blipFill>
        <p:spPr>
          <a:xfrm>
            <a:off x="3993790" y="3041144"/>
            <a:ext cx="1228801" cy="685497"/>
          </a:xfrm>
          <a:prstGeom prst="rect">
            <a:avLst/>
          </a:prstGeom>
          <a:noFill/>
          <a:ln>
            <a:noFill/>
          </a:ln>
        </p:spPr>
      </p:pic>
      <p:sp>
        <p:nvSpPr>
          <p:cNvPr id="1448" name="Google Shape;1448;p41"/>
          <p:cNvSpPr txBox="1"/>
          <p:nvPr/>
        </p:nvSpPr>
        <p:spPr>
          <a:xfrm>
            <a:off x="1574595" y="1147246"/>
            <a:ext cx="1349084" cy="3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accent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Customer VPC</a:t>
            </a:r>
            <a:endParaRPr b="1" i="0" sz="1200" u="none" cap="none" strike="noStrike">
              <a:solidFill>
                <a:schemeClr val="accent5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449" name="Google Shape;1449;p41"/>
          <p:cNvSpPr txBox="1"/>
          <p:nvPr/>
        </p:nvSpPr>
        <p:spPr>
          <a:xfrm>
            <a:off x="3487385" y="3498506"/>
            <a:ext cx="2343924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endParaRPr b="1" i="0" sz="1200" u="none" cap="none" strike="noStrike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Unified Data Analytics Platform</a:t>
            </a:r>
            <a:endParaRPr b="0" i="0" sz="1200" u="none" cap="none" strike="noStrike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Design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