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0"/>
    <p:restoredTop sz="94676"/>
  </p:normalViewPr>
  <p:slideViewPr>
    <p:cSldViewPr snapToGrid="0" snapToObjects="1">
      <p:cViewPr varScale="1">
        <p:scale>
          <a:sx n="176" d="100"/>
          <a:sy n="176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5a0a1daa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5a0a1daa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dirty="0">
                <a:solidFill>
                  <a:schemeClr val="dk1"/>
                </a:solidFill>
              </a:rPr>
              <a:t>количественный признак сортируется по возрастанию, и в дереве проверяются только те пороги, при которых целевой признак меняет значение. </a:t>
            </a:r>
            <a:endParaRPr dirty="0">
              <a:solidFill>
                <a:schemeClr val="dk1"/>
              </a:solidFill>
            </a:endParaRPr>
          </a:p>
          <a:p>
            <a:pPr marL="17780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dirty="0">
                <a:solidFill>
                  <a:schemeClr val="dk1"/>
                </a:solidFill>
              </a:rPr>
              <a:t>дополнительно, когда в данных много количественных признаков, и у каждого много уникальных значений, могут отбираться не все пороги, описанные выше, а только топ-N, дающих максимальный прирост все того же критерия. </a:t>
            </a:r>
            <a:endParaRPr dirty="0">
              <a:solidFill>
                <a:schemeClr val="dk1"/>
              </a:solidFill>
            </a:endParaRPr>
          </a:p>
          <a:p>
            <a:pPr marL="177800" lvl="0" indent="-1714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dirty="0">
                <a:solidFill>
                  <a:schemeClr val="dk1"/>
                </a:solidFill>
              </a:rPr>
              <a:t>то есть, по сути, для каждого порога строится дерево глубины 1, считается насколько снизилась энтропия (или неопределенность Джини) и выбираются только лучшие пороги, с которыми стоит сравнивать количественный признак. 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a0a1daa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a0a1daa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a0a1daa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a0a1daa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ed12ba4d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aed12ba4d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5a0a1daa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5a0a1daa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5a0a1daa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5a0a1daa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651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lang="ru" sz="1200" dirty="0">
                <a:solidFill>
                  <a:srgbClr val="222222"/>
                </a:solidFill>
              </a:rPr>
              <a:t>Разделяющая граница, построенная деревом решений, имеет свои ограничения (состоит из гиперплоскостей, перпендикулярных какой-то из координатной оси), и на практике дерево решений по качеству классификации уступает некоторым другим методам;</a:t>
            </a:r>
            <a:endParaRPr sz="1200" dirty="0">
              <a:solidFill>
                <a:srgbClr val="222222"/>
              </a:solidFill>
            </a:endParaRP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200" dirty="0">
                <a:solidFill>
                  <a:srgbClr val="222222"/>
                </a:solidFill>
                <a:highlight>
                  <a:srgbClr val="FFFFFF"/>
                </a:highlight>
              </a:rPr>
              <a:t>То есть дерево решений делает константный прогноз для объектов, находящихся в признаковом пространстве вне параллелепипеда, охватывающего все объекты обучающей выборки. В нашем примере с желтыми и синими шариками это значит, что модель дает одинаковый прогноз для всех шариков с координатой &gt; 19 или &lt; 0.</a:t>
            </a:r>
            <a:endParaRPr sz="1600" dirty="0">
              <a:solidFill>
                <a:srgbClr val="333333"/>
              </a:solidFill>
            </a:endParaRPr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Модель умеет только интерполировать, но не экстраполировать -- за границами рассматриваевмого множетва хз что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5a0a1daa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5a0a1daa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5a0a1daa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5a0a1daa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5a0a1daa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5a0a1daa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a0a1daa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a0a1daa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0973cb2d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0973cb2d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a0a1daa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5a0a1daa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a0a1daa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a0a1daa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a0a1daa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a0a1daa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a0a1daa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5a0a1daa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a5a0a1daa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a5a0a1daa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a0a1daa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a0a1daa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a0a1daa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a0a1daa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608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5a0a1daa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5a0a1daa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a0a1daa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a0a1daa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Когда нам надо принять решение в какой-то жизненной ситуации, в голове мы строим что-то похожее на дерево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Задаём себе какой-то вопрос; в зависимости от ответа задаём следующий вопрос; делаем так, пока не получим конечное решение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a0a1daa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a0a1daa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Игра «20 вопросов»: один человек загадывает знаменитость, а второй отгадывает, задавая только закрытые вопросы («Да» или «Нет»)</a:t>
            </a:r>
            <a:endParaRPr sz="1600" dirty="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Какой вопрос отгадывающий задаст первым? Такой, который сильнее всего уменьшит количество оставшихся вариантов</a:t>
            </a:r>
            <a:endParaRPr sz="1600" dirty="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Вопрос «Это Анджелина Джоли?» в случае ответа «Нет» оставит более 7 миллиардов вариантов для дальнейшего перебора</a:t>
            </a:r>
            <a:endParaRPr sz="1600" dirty="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А вот вопрос «Это женщина?» отсечет уже около половины знаменитостей</a:t>
            </a:r>
            <a:endParaRPr sz="1600" dirty="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То есть, признак «пол» намного лучше разделяет выборку людей, чем признак «это Анджелина Джоли», «национальность-испанец» или «любит футбол»</a:t>
            </a:r>
            <a:endParaRPr sz="1600" dirty="0">
              <a:solidFill>
                <a:srgbClr val="333333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ru" sz="1600" dirty="0">
                <a:solidFill>
                  <a:srgbClr val="333333"/>
                </a:solidFill>
              </a:rPr>
              <a:t>Это интуитивно соответствует понятию прироста информации, основанного на энтропии</a:t>
            </a:r>
            <a:endParaRPr sz="16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a0a1daa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a0a1daa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Энтропия == хаос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Чем меньше энтропия системы, тем более предсказуемо её поведение (т.к. у нас больше информации о ней)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a0a1daa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a0a1daa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5a0a1daa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5a0a1daa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правой части система более предсказуема (т.к. шарики более однородны)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Может ли увеличиться энтропия в подгруппе?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a0a1daa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a0a1daa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a0a1da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a0a1daa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Заголовок+текст">
  <p:cSld name="TITLE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Только заголовок">
  <p:cSld name="TITLE_2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Только текст">
  <p:cSld name="TITLE_2_1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270675" y="4839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ойной фон. Заголовок+дополнение+текст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4554850" y="0"/>
            <a:ext cx="45909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7"/>
          <p:cNvSpPr/>
          <p:nvPr/>
        </p:nvSpPr>
        <p:spPr>
          <a:xfrm>
            <a:off x="4554850" y="0"/>
            <a:ext cx="4591200" cy="4645200"/>
          </a:xfrm>
          <a:prstGeom prst="rect">
            <a:avLst/>
          </a:prstGeom>
          <a:solidFill>
            <a:srgbClr val="E7E8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40689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93550" y="3854700"/>
            <a:ext cx="40041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890550" y="481100"/>
            <a:ext cx="3878100" cy="38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175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  <a:defRPr>
                <a:solidFill>
                  <a:srgbClr val="333333"/>
                </a:solidFill>
              </a:defRPr>
            </a:lvl2pPr>
            <a:lvl3pPr marL="1371600" lvl="2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3pPr>
            <a:lvl4pPr marL="1828800" lvl="3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4pPr>
            <a:lvl5pPr marL="2286000" lvl="4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5pPr>
            <a:lvl6pPr marL="2743200" lvl="5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6pPr>
            <a:lvl7pPr marL="3200400" lvl="6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  <a:defRPr sz="1200">
                <a:solidFill>
                  <a:srgbClr val="333333"/>
                </a:solidFill>
              </a:defRPr>
            </a:lvl7pPr>
            <a:lvl8pPr marL="3657600" lvl="7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○"/>
              <a:defRPr sz="1200">
                <a:solidFill>
                  <a:srgbClr val="333333"/>
                </a:solidFill>
              </a:defRPr>
            </a:lvl8pPr>
            <a:lvl9pPr marL="4114800" lvl="8" indent="-304800" rtl="0">
              <a:spcBef>
                <a:spcPts val="1200"/>
              </a:spcBef>
              <a:spcAft>
                <a:spcPts val="1200"/>
              </a:spcAft>
              <a:buClr>
                <a:srgbClr val="333333"/>
              </a:buClr>
              <a:buSzPts val="1200"/>
              <a:buChar char="■"/>
              <a:defRPr sz="12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TITLE_AND_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AFAFAF"/>
                </a:solidFill>
              </a:rPr>
              <a:t>Tinkoff.ru</a:t>
            </a:r>
            <a:endParaRPr sz="1300">
              <a:solidFill>
                <a:srgbClr val="AFAFAF"/>
              </a:solidFill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1">
            <a:alphaModFix/>
          </a:blip>
          <a:srcRect r="-19289" b="-109511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indicato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#Sum_of_uncorrelated_variables_(Bienaym&#233;_formula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esokolov/ml-course-hse/blob/master/2018-fall/lecture-notes/lecture08-ensembles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okolov/ml-course-hse/blob/master/2018-fall/lecture-notes/lecture09-ensembles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owardsdatascience.com/catboost-vs-light-gbm-vs-xgboost-5f93620723db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73725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Деревья решений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Ансамбли</a:t>
            </a:r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278125" y="2567975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Tinkoff Generation</a:t>
            </a:r>
            <a:endParaRPr sz="2200" dirty="0"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Артур </a:t>
            </a:r>
            <a:r>
              <a:rPr lang="ru-RU" sz="1600" dirty="0" err="1"/>
              <a:t>Гиголаев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В популярных алгоритмах (ID3 и C4.5) используется принцип жадной максимизации прироста информации – на каждом шаге выбирается тот признак, при разделении по которому прирост информации оказывается наибольшим.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ru"/>
              <a:t>Дальше процедура повторяется рекурсивно, пока энтропия не окажется равной нулю или какой-то малой величине.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ru"/>
            </a:br>
            <a:r>
              <a:rPr lang="ru"/>
              <a:t>В разных алгоритмах применяются разные эвристики для "ранней остановки" или "отсечения", чтобы избежать построения переобученного дерева.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Общий принцип построения дерева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7800" lvl="0" indent="-1905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Неопределенность Джини (</a:t>
                </a:r>
                <a:r>
                  <a:rPr lang="en" dirty="0"/>
                  <a:t>Gini impurity)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Максимизацию этого критерия можно интерпретировать как максимизацию числа пар объектов одного класса, оказавшихся в одном поддереве. </a:t>
                </a:r>
              </a:p>
              <a:p>
                <a:pPr marL="1778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177800" lvl="0" indent="-1905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Ошибка классификации (</a:t>
                </a:r>
                <a:r>
                  <a:rPr lang="en" dirty="0"/>
                  <a:t>misclassification error)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4" name="Google Shape;114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t="-36765" r="-151" b="-2514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критерии качества разбиения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Google Shape;122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При прогнозировании количественного признака идея построения дерева остается та же, но меняется критерий качества: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число объектов в листе,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 – </a:t>
                </a:r>
                <a:r>
                  <a:rPr lang="ru-RU" dirty="0"/>
                  <a:t>значения целевого признака.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Минимизируя дисперсию вокруг среднего, мы ищем признаки, разбивающие выборку таким образом, что значения целевого признака в каждом листе примерно равны.</a:t>
                </a:r>
              </a:p>
            </p:txBody>
          </p:sp>
        </mc:Choice>
        <mc:Fallback xmlns="">
          <p:sp>
            <p:nvSpPr>
              <p:cNvPr id="122" name="Google Shape;122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r="-302" b="-26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Дерево решений для регрессии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5B08790-5A41-B041-A1C5-EF78DBB1185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0674" y="941149"/>
                <a:ext cx="4771191" cy="3721683"/>
              </a:xfrm>
            </p:spPr>
            <p:txBody>
              <a:bodyPr/>
              <a:lstStyle/>
              <a:p>
                <a:r>
                  <a:rPr lang="ru-RU" dirty="0"/>
                  <a:t>Имеем некоторую группу объектов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Будем перебирать последовательно все признаки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Вычислим дисперсию целевого признака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у всех объектов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выбранного признака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и значения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Разобьём объекты на две группы</a:t>
                </a:r>
              </a:p>
              <a:p>
                <a:pPr lvl="1"/>
                <a:r>
                  <a:rPr lang="ru-RU" dirty="0"/>
                  <a:t>В каждой из групп посчитаем дисперсию целевого признака</a:t>
                </a:r>
              </a:p>
              <a:p>
                <a:r>
                  <a:rPr lang="ru-RU" dirty="0"/>
                  <a:t>Признак, по которому в итоге делается разбиение, должен максимально уменьшать дисперсию в группе объектов</a:t>
                </a:r>
              </a:p>
              <a:p>
                <a:r>
                  <a:rPr lang="ru-RU" dirty="0"/>
                  <a:t>Аналогично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𝐼𝐺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классификации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5B08790-5A41-B041-A1C5-EF78DBB11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4" y="941149"/>
                <a:ext cx="4771191" cy="3721683"/>
              </a:xfrm>
              <a:blipFill>
                <a:blip r:embed="rId2"/>
                <a:stretch>
                  <a:fillRect r="-7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9F2DD46-B9D9-3D4D-99EB-D3C3EAB3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 для регрессии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80B9F5-49FA-4F43-83D3-656C46A4E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65" y="1001706"/>
            <a:ext cx="3551485" cy="35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2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38" y="-12"/>
            <a:ext cx="75533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максимальной глубины дерева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минимального числа объектов в листе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Ограничение максимального количества листьев в дереве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Остановка в случае, если все объекты в листе относятся к одному классу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Требование, что функционал качества при дроблении улучшался как минимум на x процентов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можно остановиться?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41973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Плюсы</a:t>
            </a:r>
            <a:endParaRPr b="1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Легко визуализировать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Интерпретируемые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Быстро учатся и прогнозируют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Не надо много данных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деревьев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4713075" y="941150"/>
            <a:ext cx="41973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Минусы</a:t>
            </a:r>
            <a:endParaRPr b="1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Чувствительны к шумам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Разделяющая граница имеет ограничения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Проблема поиска оптимального дерева решений NP-полна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Переобучаются</a:t>
            </a:r>
            <a:endParaRPr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Модель умеет только интерполировать, но не экстраполировать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Ансамбли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dirty="0"/>
              <a:t>Группа людей дает ответ точнее, нежели эксперт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Эксперимент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Девушка набила гигантскую банку </a:t>
            </a:r>
            <a:r>
              <a:rPr lang="en-US" dirty="0"/>
              <a:t>M</a:t>
            </a:r>
            <a:r>
              <a:rPr lang="ru" dirty="0"/>
              <a:t>&amp;</a:t>
            </a:r>
            <a:r>
              <a:rPr lang="en-US" dirty="0"/>
              <a:t>M’</a:t>
            </a:r>
            <a:r>
              <a:rPr lang="ru" dirty="0"/>
              <a:t>s 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Спрашивала, сколько в банке конфет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В эксперименте участвовало 160 человек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Разные ответы от 400 до 50 000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Затем посчитали среднее</a:t>
            </a:r>
            <a:endParaRPr dirty="0"/>
          </a:p>
          <a:p>
            <a:pPr marL="17780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dirty="0"/>
              <a:t>Среднее оказалось равно 4515, что всего на 5 больше, чем реальное число конфет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Коллективный разум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/>
              <a:t>Коллективный разум</a:t>
            </a:r>
            <a:endParaRPr sz="29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825" y="0"/>
            <a:ext cx="4537175" cy="46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https://cindicator.com/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Стекинг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t="8190" r="4242" b="4959"/>
          <a:stretch/>
        </p:blipFill>
        <p:spPr>
          <a:xfrm>
            <a:off x="2346025" y="487900"/>
            <a:ext cx="6797975" cy="3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Бэггинг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r="3753"/>
          <a:stretch/>
        </p:blipFill>
        <p:spPr>
          <a:xfrm>
            <a:off x="2186375" y="506050"/>
            <a:ext cx="6957625" cy="39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Google Shape;182;p3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58554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Бэггинг позволяет объединить несмещенные, но чувствительные к обучающей выборке алгоритмы в несмещенную композицию с низкой дисперсией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285750" indent="-285750"/>
                <a:r>
                  <a:rPr lang="ru-RU" dirty="0"/>
                  <a:t>Деревья обладают низким смещением и высокой дисперсией предсказаний (склонны к переобучению)</a:t>
                </a:r>
              </a:p>
              <a:p>
                <a:pPr marL="285750" indent="-285750"/>
                <a:r>
                  <a:rPr lang="ru-RU" dirty="0"/>
                  <a:t>Всегда хотим, чтобы данные</a:t>
                </a:r>
                <a:r>
                  <a:rPr lang="en-US" dirty="0"/>
                  <a:t> </a:t>
                </a:r>
                <a:r>
                  <a:rPr lang="ru-RU" dirty="0"/>
                  <a:t>были нормальными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ru-RU" dirty="0" err="1"/>
                  <a:t>Посэмплим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 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и усредним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dirty="0"/>
                  <a:t> среднего распределений останется таким же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среднего распределений уменьшится (</a:t>
                </a:r>
                <a:r>
                  <a:rPr lang="ru-RU" dirty="0" err="1">
                    <a:hlinkClick r:id="rId3"/>
                  </a:rPr>
                  <a:t>пруф</a:t>
                </a:r>
                <a:r>
                  <a:rPr lang="ru-RU" dirty="0"/>
                  <a:t>)</a:t>
                </a: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ru-RU" sz="1000" u="sng" dirty="0">
                  <a:solidFill>
                    <a:schemeClr val="hlink"/>
                  </a:solidFill>
                  <a:hlinkClick r:id="rId4"/>
                </a:endParaRPr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n" sz="1000" u="sng" dirty="0">
                    <a:solidFill>
                      <a:schemeClr val="hlink"/>
                    </a:solidFill>
                    <a:hlinkClick r:id="rId4"/>
                  </a:rPr>
                  <a:t>https://github.com/esokolov/ml-course-hse/blob/master/2018-fall/lecture-notes/lecture08-ensembles.pdf</a:t>
                </a:r>
                <a:endParaRPr lang="en" sz="1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82" name="Google Shape;182;p3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5855400" cy="839100"/>
              </a:xfrm>
              <a:prstGeom prst="rect">
                <a:avLst/>
              </a:prstGeom>
              <a:blipFill>
                <a:blip r:embed="rId5"/>
                <a:stretch>
                  <a:fillRect l="-649" b="-3147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Случайный лес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908283-8174-EB49-8A21-37F926A0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692" y="1137433"/>
            <a:ext cx="2868633" cy="28686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Бустинг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l="2180" t="8353" r="5832" b="6921"/>
          <a:stretch/>
        </p:blipFill>
        <p:spPr>
          <a:xfrm>
            <a:off x="2101225" y="522100"/>
            <a:ext cx="7042776" cy="362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Рассмотрим линейную регрессию</a:t>
            </a:r>
          </a:p>
          <a:p>
            <a:pPr marL="285750" indent="-285750"/>
            <a:r>
              <a:rPr lang="ru" dirty="0"/>
              <a:t>Хотим построить итоговый алгоритм как сумму базовых</a:t>
            </a:r>
          </a:p>
          <a:p>
            <a:pPr marL="0" indent="0">
              <a:buNone/>
            </a:pPr>
            <a:endParaRPr lang="ru" dirty="0"/>
          </a:p>
          <a:p>
            <a:pPr lvl="1">
              <a:buAutoNum type="arabicPeriod"/>
            </a:pPr>
            <a:r>
              <a:rPr lang="ru" dirty="0"/>
              <a:t>Строим первый базовый алгоритм – например, возьмё</a:t>
            </a:r>
            <a:r>
              <a:rPr lang="ru-RU" dirty="0"/>
              <a:t>м среднее</a:t>
            </a:r>
          </a:p>
          <a:p>
            <a:pPr lvl="1">
              <a:buAutoNum type="arabicPeriod"/>
            </a:pPr>
            <a:r>
              <a:rPr lang="ru-RU" dirty="0"/>
              <a:t>Считаем остатки – расстояния от нашего ответа до реального</a:t>
            </a:r>
          </a:p>
          <a:p>
            <a:pPr lvl="1">
              <a:buAutoNum type="arabicPeriod"/>
            </a:pPr>
            <a:r>
              <a:rPr lang="ru-RU" dirty="0"/>
              <a:t>Если прибавить эти остатки к ответам построенного алгоритма, то он не будет допускать ошибок на обучающей выборке</a:t>
            </a:r>
          </a:p>
          <a:p>
            <a:pPr lvl="1">
              <a:buAutoNum type="arabicPeriod"/>
            </a:pPr>
            <a:r>
              <a:rPr lang="ru-RU" dirty="0"/>
              <a:t>Каждый следующий алгоритм строим так, чтобы ответы были близки к остаткам предыдущего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</a:t>
            </a:r>
            <a:r>
              <a:rPr lang="ru" dirty="0"/>
              <a:t>устинг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" dirty="0"/>
              <a:t>Теперь рассмотрим задачу классификации</a:t>
            </a:r>
          </a:p>
          <a:p>
            <a:pPr marL="285750" indent="-285750"/>
            <a:r>
              <a:rPr lang="ru" dirty="0"/>
              <a:t>В качестве базовой модели возьмём логрег</a:t>
            </a:r>
          </a:p>
          <a:p>
            <a:pPr marL="285750" indent="-285750"/>
            <a:r>
              <a:rPr lang="ru" dirty="0"/>
              <a:t>Мы не можем обучать базовые модели напрямую на разнице предсказаний</a:t>
            </a:r>
          </a:p>
          <a:p>
            <a:pPr marL="285750" indent="-285750"/>
            <a:r>
              <a:rPr lang="ru" dirty="0"/>
              <a:t>Введём </a:t>
            </a:r>
            <a:r>
              <a:rPr lang="ru-RU" dirty="0"/>
              <a:t>логистическую функцию потерь</a:t>
            </a:r>
          </a:p>
          <a:p>
            <a:pPr marL="742950" lvl="1" indent="-285750"/>
            <a:r>
              <a:rPr lang="ru-RU" dirty="0"/>
              <a:t>Оптимизировать её напрямую на остатках тоже не получится</a:t>
            </a:r>
          </a:p>
          <a:p>
            <a:pPr marL="285750" indent="-285750"/>
            <a:r>
              <a:rPr lang="ru-RU" dirty="0"/>
              <a:t>Тогда будем во время обучения базовых моделей учитывать </a:t>
            </a:r>
            <a:r>
              <a:rPr lang="ru-RU" b="1" dirty="0"/>
              <a:t>градиент функции потерь</a:t>
            </a: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Известные алгоритмы: lightGBM, xgboost, catboost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 dirty="0">
                <a:solidFill>
                  <a:schemeClr val="hlink"/>
                </a:solidFill>
                <a:hlinkClick r:id="rId3"/>
              </a:rPr>
              <a:t>https://github.com/esokolov/ml-course-hse/blob/master/2018-fall/lecture-notes/lecture09-ensembles.pdf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u="sng" dirty="0">
                <a:solidFill>
                  <a:schemeClr val="hlink"/>
                </a:solidFill>
                <a:hlinkClick r:id="rId4"/>
              </a:rPr>
              <a:t>https://towardsdatascience.com/catboost-vs-light-gbm-vs-xgboost-5f93620723db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Градиентный бустинг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1445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256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Деревья решений вокруг нас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5" y="1093938"/>
            <a:ext cx="4443673" cy="34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r="11126" b="12990"/>
          <a:stretch/>
        </p:blipFill>
        <p:spPr>
          <a:xfrm>
            <a:off x="4628625" y="1314250"/>
            <a:ext cx="4505025" cy="299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игру «20 вопросов»: один человек загадывает знаменитость, а второй отгадывает, задавая только закрытые вопросы («Да» или «Нет»)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Вопрос «Это Анджелина Джоли?» в случае ответа «Нет» оставит более 7 миллиардов вариантов для дальнейшего перебора.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/>
              <a:t>А вот вопрос «Это женщина?» отсечет уже около половины знаменитостей.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Признак «пол» намного лучше разделяет выборку людей, чем «это Анджелина Джоли»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интуитивно соответствует понятию </a:t>
            </a:r>
            <a:r>
              <a:rPr lang="ru" b="1"/>
              <a:t>прироста информации</a:t>
            </a:r>
            <a:r>
              <a:rPr lang="ru"/>
              <a:t>, основанного на </a:t>
            </a:r>
            <a:r>
              <a:rPr lang="ru" b="1"/>
              <a:t>энтропии</a:t>
            </a:r>
            <a:r>
              <a:rPr lang="ru"/>
              <a:t>.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Интуитивно, энтропия соответствует степени хаоса в системе.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400" dirty="0"/>
                  <a:t>Чем выше энтропия, тем менее упорядочена система и наоборот.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18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4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sz="1400" dirty="0"/>
                  <a:t> – </a:t>
                </a:r>
                <a:r>
                  <a:rPr lang="ru-RU" sz="1400" dirty="0"/>
                  <a:t>вероятности нахождения системы в </a:t>
                </a:r>
                <a14:m>
                  <m:oMath xmlns:m="http://schemas.openxmlformats.org/officeDocument/2006/math">
                    <m:r>
                      <a:rPr lang="en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sz="1400" dirty="0"/>
                  <a:t>-</a:t>
                </a:r>
                <a:r>
                  <a:rPr lang="ru-RU" sz="1400" dirty="0"/>
                  <a:t>ом состоянии.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Какая есть интуиция у этой формулы?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Пусть у нас есть ящик с </a:t>
                </a:r>
                <a:r>
                  <a:rPr lang="ru-RU" sz="1400" b="1" dirty="0"/>
                  <a:t>чёрными</a:t>
                </a:r>
                <a:r>
                  <a:rPr lang="ru-RU" sz="1400" dirty="0"/>
                  <a:t> шарами, мы знаем об этом и вытаскиваем один шар наугад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Какова наша уверенность в том, что мы вытащим </a:t>
                </a:r>
                <a:r>
                  <a:rPr lang="ru-RU" sz="1400" i="1" dirty="0"/>
                  <a:t>именно чёрный</a:t>
                </a:r>
                <a:r>
                  <a:rPr lang="ru-RU" sz="1400" dirty="0"/>
                  <a:t> шар? А если бы оттенки шаров в ящике покрывали все цвета радуги?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Количество информации в системе прямо пропорционально нашей уверенности в наступлении какого-либо события</a:t>
                </a:r>
              </a:p>
              <a:p>
                <a:pPr marL="285750" indent="-285750">
                  <a:buClr>
                    <a:schemeClr val="dk1"/>
                  </a:buClr>
                  <a:buSzPts val="1100"/>
                </a:pPr>
                <a:r>
                  <a:rPr lang="ru-RU" sz="1400" dirty="0"/>
                  <a:t>Чем выше шум (чем больше равновероятных событий), тем меньше наша уверенность в наступлении какого-то конкретного</a:t>
                </a:r>
              </a:p>
            </p:txBody>
          </p:sp>
        </mc:Choice>
        <mc:Fallback xmlns=""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302" b="-3441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построить оптимальное дерево?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dirty="0"/>
                  <a:t>Будем предсказывать цвет шарика по его координате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Здесь 9 синих шариков и 11 желтых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Если мы наудачу вытащили шарик, то он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с вероятностью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синим,</a:t>
                </a:r>
                <a:endParaRPr lang="en-US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с вероятностью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" dirty="0"/>
                  <a:t> – </a:t>
                </a:r>
                <a:r>
                  <a:rPr lang="ru-RU" dirty="0"/>
                  <a:t>желтым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ru-RU" dirty="0"/>
                  <a:t>Энтропия состояния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" dirty="0"/>
                  <a:t> 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79" name="Google Shape;79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3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Пример построения дерева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7350" y="1416045"/>
            <a:ext cx="58293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28988" y="568300"/>
                <a:ext cx="4134300" cy="315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В правой группе оказалось 7 шаров, из которых 1 синий и 6 желтых.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ar-A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ar-A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ar-AE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ar-AE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ar-A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ar-AE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ar-A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ar-AE" i="1" dirty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86" name="Google Shape;86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28988" y="568300"/>
                <a:ext cx="4134300" cy="3152400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0600" y="568300"/>
                <a:ext cx="4448400" cy="315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900"/>
                  <a:buFont typeface="Arial"/>
                  <a:buNone/>
                </a:pPr>
                <a:r>
                  <a:rPr lang="ru-RU" dirty="0"/>
                  <a:t>В левой группе оказалось 13 шаров, из которых 8 синих и 5 желтых.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13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40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ru-RU" sz="14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func>
                        <m:func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func>
                      <m:r>
                        <a:rPr lang="en" sz="1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" sz="140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" sz="140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func>
                        <m:func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func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" sz="1400" i="1" dirty="0" smtClean="0">
                          <a:latin typeface="Cambria Math" panose="02040503050406030204" pitchFamily="18" charset="0"/>
                        </a:rPr>
                        <m:t>0.96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0600" y="568300"/>
                <a:ext cx="4448400" cy="3152400"/>
              </a:xfrm>
              <a:prstGeom prst="rect">
                <a:avLst/>
              </a:prstGeom>
              <a:blipFill>
                <a:blip r:embed="rId4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Google Shape;8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9781" y="146759"/>
            <a:ext cx="5804437" cy="212645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280588" y="3923725"/>
            <a:ext cx="8308800" cy="9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ru" dirty="0"/>
              <a:t>Как видим, энтропия уменьшилась в обеих группах по сравнению с начальным состоянием, хоть в левой и не сильно. 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Поскольку энтропия – по сути степень хаоса в системе, уменьшение энтропии называют приростом информации.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Формально прирост информации при разбиении выборки по признаку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 (</a:t>
                </a:r>
                <a:r>
                  <a:rPr lang="ru-RU" dirty="0"/>
                  <a:t>в нашем примере это признак «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i="1" dirty="0" smtClean="0">
                        <a:latin typeface="Cambria Math" panose="02040503050406030204" pitchFamily="18" charset="0"/>
                      </a:rPr>
                      <m:t>≤12</m:t>
                    </m:r>
                  </m:oMath>
                </a14:m>
                <a:r>
                  <a:rPr lang="en" dirty="0"/>
                  <a:t>») </a:t>
                </a:r>
                <a:r>
                  <a:rPr lang="ru-RU" dirty="0"/>
                  <a:t>определяется как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ru-RU" dirty="0"/>
                  <a:t>где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" dirty="0"/>
                  <a:t> – </a:t>
                </a:r>
                <a:r>
                  <a:rPr lang="ru-RU" dirty="0"/>
                  <a:t>число групп после разбиения,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/>
                  <a:t> – </a:t>
                </a:r>
                <a:r>
                  <a:rPr lang="ru-RU" dirty="0"/>
                  <a:t>число элементов выборки, у которых признак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" dirty="0"/>
                  <a:t> </a:t>
                </a:r>
                <a:r>
                  <a:rPr lang="ru-RU" dirty="0"/>
                  <a:t>имеет </a:t>
                </a:r>
                <a14:m>
                  <m:oMath xmlns:m="http://schemas.openxmlformats.org/officeDocument/2006/math">
                    <m:r>
                      <a:rPr lang="e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dirty="0"/>
                  <a:t>-</a:t>
                </a:r>
                <a:r>
                  <a:rPr lang="ru-RU" dirty="0"/>
                  <a:t>ое значение.</a:t>
                </a:r>
              </a:p>
            </p:txBody>
          </p:sp>
        </mc:Choice>
        <mc:Fallback xmlns="">
          <p:sp>
            <p:nvSpPr>
              <p:cNvPr id="94" name="Google Shape;94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30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(information gain)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Google Shape;101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/>
                  <a:t>В нашем случае после разделения получилось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две группы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) 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одна из 13 элементов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 dirty="0" smtClean="0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US" dirty="0"/>
                  <a:t>)</a:t>
                </a:r>
                <a:endParaRPr lang="ar-AE" dirty="0"/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0"/>
                  </a:spcAft>
                  <a:buSzPts val="1600"/>
                  <a:buChar char="●"/>
                </a:pPr>
                <a:r>
                  <a:rPr lang="ru-RU" dirty="0"/>
                  <a:t>вторая – из 7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" dirty="0"/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Прирост информации получился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≈0.16</m:t>
                      </m:r>
                    </m:oMath>
                  </m:oMathPara>
                </a14:m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100"/>
                  <a:buFont typeface="Arial"/>
                  <a:buNone/>
                </a:pPr>
                <a:r>
                  <a:rPr lang="ru-RU" dirty="0"/>
                  <a:t>Получается, разделив шарики на две группы по признаку «координата меньше либо равна 12», мы уже получили более упорядоченную систему, чем в начале. 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1" name="Google Shape;101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0675" y="941150"/>
                <a:ext cx="8393100" cy="839100"/>
              </a:xfrm>
              <a:prstGeom prst="rect">
                <a:avLst/>
              </a:prstGeom>
              <a:blipFill>
                <a:blip r:embed="rId3"/>
                <a:stretch>
                  <a:fillRect l="-453" b="-29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507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Прирост информации в нашем примере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1527</Words>
  <Application>Microsoft Macintosh PowerPoint</Application>
  <PresentationFormat>Экран (16:9)</PresentationFormat>
  <Paragraphs>206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Тинькофф</vt:lpstr>
      <vt:lpstr>Деревья решений Ансамбли</vt:lpstr>
      <vt:lpstr>Деревья решений</vt:lpstr>
      <vt:lpstr>Деревья решений вокруг нас</vt:lpstr>
      <vt:lpstr>Как построить оптимальное дерево?</vt:lpstr>
      <vt:lpstr>Как построить оптимальное дерево?</vt:lpstr>
      <vt:lpstr>Пример построения дерева </vt:lpstr>
      <vt:lpstr>Презентация PowerPoint</vt:lpstr>
      <vt:lpstr>Прирост информации (information gain)</vt:lpstr>
      <vt:lpstr>Прирост информации в нашем примере</vt:lpstr>
      <vt:lpstr>Общий принцип построения дерева</vt:lpstr>
      <vt:lpstr>Другие критерии качества разбиения</vt:lpstr>
      <vt:lpstr>Дерево решений для регрессии</vt:lpstr>
      <vt:lpstr>Дерево решений для регрессии</vt:lpstr>
      <vt:lpstr>Презентация PowerPoint</vt:lpstr>
      <vt:lpstr>Когда можно остановиться?</vt:lpstr>
      <vt:lpstr>Плюсы и минусы деревьев</vt:lpstr>
      <vt:lpstr>Ансамбли</vt:lpstr>
      <vt:lpstr>Коллективный разум</vt:lpstr>
      <vt:lpstr>Коллективный разум</vt:lpstr>
      <vt:lpstr>Стекинг</vt:lpstr>
      <vt:lpstr>Случайный лес</vt:lpstr>
      <vt:lpstr>Бэггинг</vt:lpstr>
      <vt:lpstr>Случайный лес</vt:lpstr>
      <vt:lpstr>Градиентный бустинг</vt:lpstr>
      <vt:lpstr>Бустинг</vt:lpstr>
      <vt:lpstr>Бустинг</vt:lpstr>
      <vt:lpstr>Градиентный бустинг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 решений Ансамбли</dc:title>
  <cp:lastModifiedBy>Microsoft Office User</cp:lastModifiedBy>
  <cp:revision>8</cp:revision>
  <dcterms:modified xsi:type="dcterms:W3CDTF">2022-04-27T07:08:36Z</dcterms:modified>
</cp:coreProperties>
</file>