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12192000" cy="6858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presProps" Target="presProps.xml" /><Relationship Id="rId11" Type="http://schemas.openxmlformats.org/officeDocument/2006/relationships/tableStyles" Target="tableStyles.xml" /><Relationship Id="rId12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" name="Shape 1059" hidden="0"/>
          <p:cNvSpPr>
            <a:spLocks noChangeArrowheads="1" noGrp="1"/>
          </p:cNvSpPr>
          <p:nvPr isPhoto="0" userDrawn="1"/>
        </p:nvSpPr>
        <p:spPr bwMode="auto">
          <a:xfrm>
            <a:off x="2396066" y="2291401"/>
            <a:ext cx="5452533" cy="416511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2112" y="3116"/>
                </a:moveTo>
                <a:lnTo>
                  <a:pt x="22112" y="3116"/>
                </a:lnTo>
                <a:cubicBezTo>
                  <a:pt x="22112" y="3116"/>
                  <a:pt x="27356" y="0"/>
                  <a:pt x="30300" y="4263"/>
                </a:cubicBezTo>
                <a:lnTo>
                  <a:pt x="30300" y="4263"/>
                </a:lnTo>
                <a:cubicBezTo>
                  <a:pt x="33277" y="8577"/>
                  <a:pt x="36666" y="13779"/>
                  <a:pt x="39369" y="17410"/>
                </a:cubicBezTo>
                <a:lnTo>
                  <a:pt x="39369" y="17410"/>
                </a:lnTo>
                <a:cubicBezTo>
                  <a:pt x="41761" y="20624"/>
                  <a:pt x="43200" y="22708"/>
                  <a:pt x="40979" y="26940"/>
                </a:cubicBezTo>
                <a:lnTo>
                  <a:pt x="40979" y="26940"/>
                </a:lnTo>
                <a:cubicBezTo>
                  <a:pt x="39655" y="29461"/>
                  <a:pt x="35076" y="35072"/>
                  <a:pt x="32639" y="38623"/>
                </a:cubicBezTo>
                <a:lnTo>
                  <a:pt x="32639" y="38623"/>
                </a:lnTo>
                <a:cubicBezTo>
                  <a:pt x="30200" y="42175"/>
                  <a:pt x="26202" y="43200"/>
                  <a:pt x="23268" y="42185"/>
                </a:cubicBezTo>
                <a:lnTo>
                  <a:pt x="23268" y="42185"/>
                </a:lnTo>
                <a:cubicBezTo>
                  <a:pt x="20331" y="41168"/>
                  <a:pt x="11584" y="38623"/>
                  <a:pt x="6213" y="36974"/>
                </a:cubicBezTo>
                <a:lnTo>
                  <a:pt x="6213" y="36974"/>
                </a:lnTo>
                <a:cubicBezTo>
                  <a:pt x="1431" y="35502"/>
                  <a:pt x="0" y="32900"/>
                  <a:pt x="214" y="31157"/>
                </a:cubicBezTo>
                <a:lnTo>
                  <a:pt x="214" y="31157"/>
                </a:lnTo>
                <a:cubicBezTo>
                  <a:pt x="760" y="26703"/>
                  <a:pt x="1113" y="19920"/>
                  <a:pt x="1214" y="16042"/>
                </a:cubicBezTo>
                <a:lnTo>
                  <a:pt x="1214" y="16042"/>
                </a:lnTo>
                <a:cubicBezTo>
                  <a:pt x="1303" y="12626"/>
                  <a:pt x="4203" y="11313"/>
                  <a:pt x="6907" y="9989"/>
                </a:cubicBezTo>
                <a:lnTo>
                  <a:pt x="6907" y="9989"/>
                </a:lnTo>
                <a:cubicBezTo>
                  <a:pt x="9245" y="8843"/>
                  <a:pt x="19774" y="4261"/>
                  <a:pt x="22112" y="3116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4" name="Shape 1060" hidden="0"/>
          <p:cNvSpPr>
            <a:spLocks noChangeArrowheads="1" noGrp="1"/>
          </p:cNvSpPr>
          <p:nvPr isPhoto="0" userDrawn="1"/>
        </p:nvSpPr>
        <p:spPr bwMode="auto">
          <a:xfrm>
            <a:off x="1309514" y="1839834"/>
            <a:ext cx="4011787" cy="1314324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0162" y="13104"/>
                </a:moveTo>
                <a:lnTo>
                  <a:pt x="40162" y="13104"/>
                </a:lnTo>
                <a:cubicBezTo>
                  <a:pt x="36799" y="16736"/>
                  <a:pt x="26204" y="28154"/>
                  <a:pt x="22676" y="31251"/>
                </a:cubicBezTo>
                <a:lnTo>
                  <a:pt x="22676" y="31251"/>
                </a:lnTo>
                <a:cubicBezTo>
                  <a:pt x="18513" y="34899"/>
                  <a:pt x="15093" y="37527"/>
                  <a:pt x="13136" y="38511"/>
                </a:cubicBezTo>
                <a:lnTo>
                  <a:pt x="13136" y="38511"/>
                </a:lnTo>
                <a:cubicBezTo>
                  <a:pt x="10861" y="39650"/>
                  <a:pt x="0" y="43200"/>
                  <a:pt x="422" y="38511"/>
                </a:cubicBezTo>
                <a:lnTo>
                  <a:pt x="422" y="38511"/>
                </a:lnTo>
                <a:cubicBezTo>
                  <a:pt x="750" y="34836"/>
                  <a:pt x="12785" y="17028"/>
                  <a:pt x="15584" y="14358"/>
                </a:cubicBezTo>
                <a:lnTo>
                  <a:pt x="15584" y="14358"/>
                </a:lnTo>
                <a:cubicBezTo>
                  <a:pt x="18382" y="11693"/>
                  <a:pt x="34508" y="0"/>
                  <a:pt x="36286" y="2133"/>
                </a:cubicBezTo>
                <a:lnTo>
                  <a:pt x="36286" y="2133"/>
                </a:lnTo>
                <a:cubicBezTo>
                  <a:pt x="38064" y="4272"/>
                  <a:pt x="43200" y="9825"/>
                  <a:pt x="40162" y="1310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5" name="Shape 1061" hidden="0"/>
          <p:cNvSpPr>
            <a:spLocks noChangeArrowheads="1" noGrp="1"/>
          </p:cNvSpPr>
          <p:nvPr isPhoto="0" userDrawn="1"/>
        </p:nvSpPr>
        <p:spPr bwMode="auto">
          <a:xfrm>
            <a:off x="6567030" y="4629133"/>
            <a:ext cx="5395523" cy="2231707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43200"/>
                </a:moveTo>
                <a:lnTo>
                  <a:pt x="43200" y="43200"/>
                </a:lnTo>
                <a:cubicBezTo>
                  <a:pt x="42680" y="32337"/>
                  <a:pt x="42264" y="24810"/>
                  <a:pt x="41982" y="22533"/>
                </a:cubicBezTo>
                <a:lnTo>
                  <a:pt x="41982" y="22533"/>
                </a:lnTo>
                <a:cubicBezTo>
                  <a:pt x="41353" y="17445"/>
                  <a:pt x="31020" y="10782"/>
                  <a:pt x="25434" y="7567"/>
                </a:cubicBezTo>
                <a:lnTo>
                  <a:pt x="25434" y="7567"/>
                </a:lnTo>
                <a:cubicBezTo>
                  <a:pt x="20461" y="4707"/>
                  <a:pt x="15752" y="0"/>
                  <a:pt x="10688" y="12771"/>
                </a:cubicBezTo>
                <a:lnTo>
                  <a:pt x="10688" y="12771"/>
                </a:lnTo>
                <a:cubicBezTo>
                  <a:pt x="5409" y="26085"/>
                  <a:pt x="2329" y="33891"/>
                  <a:pt x="451" y="39632"/>
                </a:cubicBezTo>
                <a:lnTo>
                  <a:pt x="451" y="39632"/>
                </a:lnTo>
                <a:cubicBezTo>
                  <a:pt x="180" y="40459"/>
                  <a:pt x="44" y="41820"/>
                  <a:pt x="0" y="43200"/>
                </a:cubicBezTo>
                <a:lnTo>
                  <a:pt x="43200" y="432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6" name="Shape 1062" hidden="0"/>
          <p:cNvSpPr>
            <a:spLocks noChangeArrowheads="1" noGrp="1"/>
          </p:cNvSpPr>
          <p:nvPr isPhoto="0" userDrawn="1"/>
        </p:nvSpPr>
        <p:spPr bwMode="auto">
          <a:xfrm>
            <a:off x="389187" y="6100774"/>
            <a:ext cx="4968521" cy="75999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43200"/>
                </a:moveTo>
                <a:lnTo>
                  <a:pt x="43200" y="43200"/>
                </a:lnTo>
                <a:cubicBezTo>
                  <a:pt x="37750" y="34083"/>
                  <a:pt x="28707" y="20178"/>
                  <a:pt x="28707" y="20178"/>
                </a:cubicBezTo>
                <a:lnTo>
                  <a:pt x="28707" y="20178"/>
                </a:lnTo>
                <a:cubicBezTo>
                  <a:pt x="23196" y="11772"/>
                  <a:pt x="17935" y="0"/>
                  <a:pt x="14588" y="1341"/>
                </a:cubicBezTo>
                <a:lnTo>
                  <a:pt x="14588" y="1341"/>
                </a:lnTo>
                <a:cubicBezTo>
                  <a:pt x="11240" y="2673"/>
                  <a:pt x="6350" y="22671"/>
                  <a:pt x="1602" y="37718"/>
                </a:cubicBezTo>
                <a:lnTo>
                  <a:pt x="1602" y="37718"/>
                </a:lnTo>
                <a:cubicBezTo>
                  <a:pt x="1072" y="39393"/>
                  <a:pt x="536" y="41175"/>
                  <a:pt x="0" y="43200"/>
                </a:cubicBezTo>
                <a:lnTo>
                  <a:pt x="43200" y="432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7" name="Shape 1063" hidden="0"/>
          <p:cNvSpPr>
            <a:spLocks noChangeArrowheads="1" noGrp="1"/>
          </p:cNvSpPr>
          <p:nvPr isPhoto="0" userDrawn="1"/>
        </p:nvSpPr>
        <p:spPr bwMode="auto">
          <a:xfrm>
            <a:off x="0" y="3254701"/>
            <a:ext cx="2099733" cy="3343682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0" y="43200"/>
                </a:moveTo>
                <a:lnTo>
                  <a:pt x="0" y="43200"/>
                </a:lnTo>
                <a:cubicBezTo>
                  <a:pt x="10450" y="39319"/>
                  <a:pt x="26476" y="34991"/>
                  <a:pt x="31760" y="32779"/>
                </a:cubicBezTo>
                <a:lnTo>
                  <a:pt x="31760" y="32779"/>
                </a:lnTo>
                <a:cubicBezTo>
                  <a:pt x="38554" y="29929"/>
                  <a:pt x="35982" y="23868"/>
                  <a:pt x="39587" y="11934"/>
                </a:cubicBezTo>
                <a:lnTo>
                  <a:pt x="39587" y="11934"/>
                </a:lnTo>
                <a:cubicBezTo>
                  <a:pt x="43199" y="0"/>
                  <a:pt x="33409" y="2565"/>
                  <a:pt x="25082" y="2041"/>
                </a:cubicBezTo>
                <a:lnTo>
                  <a:pt x="25082" y="2041"/>
                </a:lnTo>
                <a:cubicBezTo>
                  <a:pt x="14497" y="1374"/>
                  <a:pt x="7053" y="4621"/>
                  <a:pt x="0" y="7243"/>
                </a:cubicBezTo>
                <a:lnTo>
                  <a:pt x="0" y="432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3" name="Подзаголовок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4655839" y="2708919"/>
            <a:ext cx="6720745" cy="720079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  <p:sp>
        <p:nvSpPr>
          <p:cNvPr id="7" name="Заголовок 6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95833" y="1808820"/>
            <a:ext cx="6720745" cy="720079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839199" y="274639"/>
            <a:ext cx="2743200" cy="5851525"/>
          </a:xfrm>
        </p:spPr>
        <p:txBody>
          <a:bodyPr vert="eaVert"/>
          <a:lstStyle>
            <a:lvl1pPr algn="ctr"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609599" y="274639"/>
            <a:ext cx="8026399" cy="5851525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963083" y="4406901"/>
            <a:ext cx="10363199" cy="13620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963083" y="2906713"/>
            <a:ext cx="10363199" cy="150018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609599" y="1600201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97599" y="1600201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609599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09599" y="2174874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93370" y="2174874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8" name="Нижний колонтитул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4" name="Нижний колонтитул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3" name="Нижний колонтитул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09603" y="273049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4766732" y="273051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609603" y="1435102"/>
            <a:ext cx="4011084" cy="46910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2389717" y="4800601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 hidden="0"/>
          <p:cNvSpPr>
            <a:spLocks noGrp="1"/>
          </p:cNvSpPr>
          <p:nvPr isPhoto="0" userDrawn="0">
            <p:ph type="pic" idx="1" hasCustomPrompt="0"/>
          </p:nvPr>
        </p:nvSpPr>
        <p:spPr bwMode="auto">
          <a:xfrm>
            <a:off x="2389717" y="612774"/>
            <a:ext cx="7315200" cy="41147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ru-RU"/>
          </a:p>
        </p:txBody>
      </p:sp>
      <p:sp>
        <p:nvSpPr>
          <p:cNvPr id="4" name="Текст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Shape 1059" hidden="0"/>
          <p:cNvSpPr>
            <a:spLocks noChangeArrowheads="1" noGrp="1"/>
          </p:cNvSpPr>
          <p:nvPr isPhoto="0" userDrawn="1"/>
        </p:nvSpPr>
        <p:spPr bwMode="auto">
          <a:xfrm>
            <a:off x="4976706" y="2"/>
            <a:ext cx="3058159" cy="89379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0" y="0"/>
                </a:moveTo>
                <a:lnTo>
                  <a:pt x="0" y="0"/>
                </a:lnTo>
                <a:cubicBezTo>
                  <a:pt x="1690" y="6213"/>
                  <a:pt x="3698" y="13338"/>
                  <a:pt x="6091" y="21902"/>
                </a:cubicBezTo>
                <a:lnTo>
                  <a:pt x="6091" y="21902"/>
                </a:lnTo>
                <a:cubicBezTo>
                  <a:pt x="12043" y="43199"/>
                  <a:pt x="17573" y="35347"/>
                  <a:pt x="23417" y="30579"/>
                </a:cubicBezTo>
                <a:lnTo>
                  <a:pt x="23417" y="30579"/>
                </a:lnTo>
                <a:cubicBezTo>
                  <a:pt x="29984" y="25223"/>
                  <a:pt x="42123" y="14119"/>
                  <a:pt x="42860" y="5640"/>
                </a:cubicBezTo>
                <a:lnTo>
                  <a:pt x="42860" y="5640"/>
                </a:lnTo>
                <a:cubicBezTo>
                  <a:pt x="42960" y="4507"/>
                  <a:pt x="43072" y="2479"/>
                  <a:pt x="4320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" name="Shape 1060" hidden="0"/>
          <p:cNvSpPr>
            <a:spLocks noChangeArrowheads="1" noGrp="1"/>
          </p:cNvSpPr>
          <p:nvPr isPhoto="0" userDrawn="1"/>
        </p:nvSpPr>
        <p:spPr bwMode="auto">
          <a:xfrm>
            <a:off x="-24679" y="1"/>
            <a:ext cx="1399539" cy="179755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1743" y="2484"/>
                </a:moveTo>
                <a:lnTo>
                  <a:pt x="31743" y="2484"/>
                </a:lnTo>
                <a:cubicBezTo>
                  <a:pt x="30428" y="1799"/>
                  <a:pt x="28450" y="1080"/>
                  <a:pt x="26054" y="0"/>
                </a:cubicBezTo>
                <a:lnTo>
                  <a:pt x="0" y="0"/>
                </a:lnTo>
                <a:lnTo>
                  <a:pt x="0" y="34200"/>
                </a:lnTo>
                <a:lnTo>
                  <a:pt x="0" y="34200"/>
                </a:lnTo>
                <a:cubicBezTo>
                  <a:pt x="7029" y="37461"/>
                  <a:pt x="14504" y="41491"/>
                  <a:pt x="25070" y="40664"/>
                </a:cubicBezTo>
                <a:lnTo>
                  <a:pt x="25070" y="40664"/>
                </a:lnTo>
                <a:cubicBezTo>
                  <a:pt x="33399" y="40015"/>
                  <a:pt x="43200" y="43200"/>
                  <a:pt x="39593" y="28375"/>
                </a:cubicBezTo>
                <a:lnTo>
                  <a:pt x="39593" y="28375"/>
                </a:lnTo>
                <a:cubicBezTo>
                  <a:pt x="35986" y="13550"/>
                  <a:pt x="38530" y="6023"/>
                  <a:pt x="31743" y="248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" name="Shape 1061" hidden="0"/>
          <p:cNvSpPr>
            <a:spLocks noChangeArrowheads="1" noGrp="1"/>
          </p:cNvSpPr>
          <p:nvPr isPhoto="0" userDrawn="1"/>
        </p:nvSpPr>
        <p:spPr bwMode="auto">
          <a:xfrm>
            <a:off x="1637456" y="1"/>
            <a:ext cx="3839633" cy="26096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2864" y="0"/>
                </a:moveTo>
                <a:lnTo>
                  <a:pt x="10583" y="0"/>
                </a:lnTo>
                <a:lnTo>
                  <a:pt x="10583" y="0"/>
                </a:lnTo>
                <a:cubicBezTo>
                  <a:pt x="9017" y="532"/>
                  <a:pt x="7515" y="1058"/>
                  <a:pt x="6214" y="1509"/>
                </a:cubicBezTo>
                <a:lnTo>
                  <a:pt x="6214" y="1509"/>
                </a:lnTo>
                <a:cubicBezTo>
                  <a:pt x="1428" y="3166"/>
                  <a:pt x="0" y="6109"/>
                  <a:pt x="212" y="8072"/>
                </a:cubicBezTo>
                <a:lnTo>
                  <a:pt x="212" y="8072"/>
                </a:lnTo>
                <a:cubicBezTo>
                  <a:pt x="758" y="13092"/>
                  <a:pt x="1111" y="20742"/>
                  <a:pt x="1212" y="25114"/>
                </a:cubicBezTo>
                <a:lnTo>
                  <a:pt x="1212" y="25114"/>
                </a:lnTo>
                <a:cubicBezTo>
                  <a:pt x="1301" y="28962"/>
                  <a:pt x="4204" y="30446"/>
                  <a:pt x="6906" y="31937"/>
                </a:cubicBezTo>
                <a:lnTo>
                  <a:pt x="6906" y="31937"/>
                </a:lnTo>
                <a:cubicBezTo>
                  <a:pt x="9246" y="33229"/>
                  <a:pt x="19775" y="38395"/>
                  <a:pt x="22112" y="39685"/>
                </a:cubicBezTo>
                <a:lnTo>
                  <a:pt x="22112" y="39685"/>
                </a:lnTo>
                <a:cubicBezTo>
                  <a:pt x="22112" y="39685"/>
                  <a:pt x="27355" y="43200"/>
                  <a:pt x="30298" y="38395"/>
                </a:cubicBezTo>
                <a:lnTo>
                  <a:pt x="30298" y="38395"/>
                </a:lnTo>
                <a:cubicBezTo>
                  <a:pt x="33277" y="33533"/>
                  <a:pt x="36665" y="27667"/>
                  <a:pt x="39367" y="23576"/>
                </a:cubicBezTo>
                <a:lnTo>
                  <a:pt x="39367" y="23576"/>
                </a:lnTo>
                <a:cubicBezTo>
                  <a:pt x="41761" y="19953"/>
                  <a:pt x="43200" y="17587"/>
                  <a:pt x="40977" y="12816"/>
                </a:cubicBezTo>
                <a:lnTo>
                  <a:pt x="40977" y="12816"/>
                </a:lnTo>
                <a:cubicBezTo>
                  <a:pt x="39697" y="10062"/>
                  <a:pt x="35347" y="3936"/>
                  <a:pt x="328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09599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609599" y="1600201"/>
            <a:ext cx="10972800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609599" y="6356351"/>
            <a:ext cx="28447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165599" y="6356351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737599" y="6356351"/>
            <a:ext cx="28447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>
        <a:spcBef>
          <a:spcPts val="0"/>
        </a:spcBef>
        <a:buNone/>
        <a:defRPr sz="44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599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 flipH="0" flipV="0">
            <a:off x="1382142" y="1808820"/>
            <a:ext cx="9623416" cy="720079"/>
          </a:xfrm>
        </p:spPr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 lang="ru-RU"/>
              <a:t>Тема: «Разработка и использование алгоритмов балансировки IP нагрузки»</a:t>
            </a:r>
            <a:endParaRPr lang="ru-RU"/>
          </a:p>
        </p:txBody>
      </p:sp>
      <p:sp>
        <p:nvSpPr>
          <p:cNvPr id="3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 flipH="0" flipV="0">
            <a:off x="4655839" y="3778052"/>
            <a:ext cx="6720745" cy="1567610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lang="ru-RU"/>
              <a:t>Выполнил: ОТ.А.</a:t>
            </a:r>
            <a:endParaRPr lang="ru-RU"/>
          </a:p>
          <a:p>
            <a:pPr>
              <a:defRPr/>
            </a:pPr>
            <a:r>
              <a:rPr lang="ru-RU"/>
              <a:t>Руководитель: Морорзов П.Б.</a:t>
            </a:r>
            <a:endParaRPr lang="ru-RU"/>
          </a:p>
        </p:txBody>
      </p:sp>
      <p:sp>
        <p:nvSpPr>
          <p:cNvPr id="456740681" name="" hidden="0"/>
          <p:cNvSpPr txBox="1"/>
          <p:nvPr isPhoto="0" userDrawn="0"/>
        </p:nvSpPr>
        <p:spPr bwMode="auto">
          <a:xfrm flipH="0" flipV="0">
            <a:off x="5168563" y="6411255"/>
            <a:ext cx="2050575" cy="45723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400"/>
              <a:t>Москва 2022</a:t>
            </a: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10508963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 algn="ctr">
              <a:defRPr/>
            </a:pPr>
            <a:r>
              <a:rPr/>
              <a:t>Цель и Задачи</a:t>
            </a:r>
            <a:endParaRPr/>
          </a:p>
        </p:txBody>
      </p:sp>
      <p:sp>
        <p:nvSpPr>
          <p:cNvPr id="734650454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85000" lnSpcReduction="3000"/>
          </a:bodyPr>
          <a:lstStyle/>
          <a:p>
            <a:pPr marL="342900" indent="0">
              <a:buFont typeface="Arial"/>
              <a:buNone/>
              <a:defRPr/>
            </a:pPr>
            <a:r>
              <a:rPr b="1"/>
              <a:t>Цель работы:</a:t>
            </a:r>
            <a:r>
              <a:rPr/>
              <a:t> изучить алгоритмы балансировки IP трафика, проанализировать плюсы и минусы каждого метода.</a:t>
            </a:r>
            <a:endParaRPr/>
          </a:p>
          <a:p>
            <a:pPr marL="342900" indent="0">
              <a:buFont typeface="Arial"/>
              <a:buNone/>
              <a:defRPr/>
            </a:pPr>
            <a:r>
              <a:rPr b="1"/>
              <a:t>Задачи</a:t>
            </a:r>
            <a:r>
              <a:rPr b="1"/>
              <a:t>, решаемые в работе:</a:t>
            </a:r>
            <a:endParaRPr/>
          </a:p>
          <a:p>
            <a:pPr>
              <a:defRPr/>
            </a:pPr>
            <a:r>
              <a:rPr/>
              <a:t>обзор существующих алгоритмов и методов балансировки нагрузки;</a:t>
            </a:r>
            <a:endParaRPr/>
          </a:p>
          <a:p>
            <a:pPr>
              <a:defRPr/>
            </a:pPr>
            <a:r>
              <a:rPr/>
              <a:t>определение целесообразности использования данного метода в смоделированной ситуации;</a:t>
            </a:r>
            <a:endParaRPr/>
          </a:p>
          <a:p>
            <a:pPr>
              <a:defRPr/>
            </a:pPr>
            <a:r>
              <a:rPr/>
              <a:t>реализация алгоритмов;</a:t>
            </a:r>
            <a:endParaRPr/>
          </a:p>
          <a:p>
            <a:pPr>
              <a:defRPr/>
            </a:pPr>
            <a:r>
              <a:rPr/>
              <a:t>проведение анализа и разработка рекомендаций по использованию методолв балансировки и распределения;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1777896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Обзор балансировки сетевых нагрузок</a:t>
            </a:r>
            <a:endParaRPr/>
          </a:p>
        </p:txBody>
      </p:sp>
      <p:pic>
        <p:nvPicPr>
          <p:cNvPr id="1663385756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666883" y="1477346"/>
            <a:ext cx="10858233" cy="1535663"/>
          </a:xfrm>
          <a:prstGeom prst="rect">
            <a:avLst/>
          </a:prstGeom>
        </p:spPr>
      </p:pic>
      <p:sp>
        <p:nvSpPr>
          <p:cNvPr id="820919777" name="" hidden="0"/>
          <p:cNvSpPr txBox="1"/>
          <p:nvPr isPhoto="0" userDrawn="0"/>
        </p:nvSpPr>
        <p:spPr bwMode="auto">
          <a:xfrm flipH="0" flipV="0">
            <a:off x="1380164" y="3583338"/>
            <a:ext cx="8302442" cy="310899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9" indent="-283879" algn="l">
              <a:buFont typeface="Arial"/>
              <a:buChar char="•"/>
              <a:defRPr/>
            </a:pPr>
            <a:r>
              <a:rPr sz="2200"/>
              <a:t>Обнаружение служб: Какие бэкенды доступны в системе? Каковы их адреса (например, как должен работать балансировщик нагрузки)?</a:t>
            </a:r>
            <a:endParaRPr sz="2200"/>
          </a:p>
          <a:p>
            <a:pPr marL="283879" indent="-283879" algn="l">
              <a:buFont typeface="Arial"/>
              <a:buChar char="•"/>
              <a:defRPr/>
            </a:pPr>
            <a:r>
              <a:rPr sz="2200"/>
              <a:t>    Проверка работоспособности: Какие бэкенды в настоящее время здоровы и доступны для приема запросов?</a:t>
            </a:r>
            <a:endParaRPr sz="2200"/>
          </a:p>
          <a:p>
            <a:pPr marL="283879" indent="-283879" algn="l">
              <a:buFont typeface="Arial"/>
              <a:buChar char="•"/>
              <a:defRPr/>
            </a:pPr>
            <a:r>
              <a:rPr sz="2200"/>
              <a:t>    Балансировка нагрузки: Какой алгоритм следует использовать для балансировки отдельных запросов по здоровым бэкендам.</a:t>
            </a:r>
            <a:endParaRPr sz="2200"/>
          </a:p>
        </p:txBody>
      </p:sp>
      <p:sp>
        <p:nvSpPr>
          <p:cNvPr id="643561121" name="" hidden="0"/>
          <p:cNvSpPr txBox="1"/>
          <p:nvPr isPhoto="0" userDrawn="0"/>
        </p:nvSpPr>
        <p:spPr bwMode="auto">
          <a:xfrm flipH="0" flipV="0">
            <a:off x="1380164" y="3126102"/>
            <a:ext cx="3963468" cy="457235"/>
          </a:xfrm>
          <a:prstGeom prst="rect">
            <a:avLst/>
          </a:prstGeom>
          <a:noFill/>
        </p:spPr>
        <p:txBody>
          <a:bodyPr vertOverflow="overflow" horzOverflow="clip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400" b="1"/>
              <a:t>Задачи на данном этапе:</a:t>
            </a:r>
            <a:endParaRPr sz="24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5148276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 algn="l">
              <a:defRPr/>
            </a:pPr>
            <a:r>
              <a:rPr sz="3600" b="1"/>
              <a:t>Балансировка нагрузки L4</a:t>
            </a:r>
            <a:endParaRPr/>
          </a:p>
        </p:txBody>
      </p:sp>
      <p:pic>
        <p:nvPicPr>
          <p:cNvPr id="704415800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0" y="2411206"/>
            <a:ext cx="11004336" cy="172925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7494245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 algn="l">
              <a:defRPr/>
            </a:pPr>
            <a:r>
              <a:rPr/>
              <a:t>Балансировка нагрузки L7</a:t>
            </a:r>
            <a:endParaRPr/>
          </a:p>
        </p:txBody>
      </p:sp>
      <p:pic>
        <p:nvPicPr>
          <p:cNvPr id="450582394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609598" y="1922631"/>
            <a:ext cx="9733819" cy="396305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85395858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 algn="l">
              <a:defRPr/>
            </a:pPr>
            <a:r>
              <a:rPr sz="3600" b="1">
                <a:latin typeface="Times New Roman"/>
                <a:ea typeface="Times New Roman"/>
                <a:cs typeface="Times New Roman"/>
              </a:rPr>
              <a:t>Глобальная балансировка нагрузки и централизованная плоскость управления</a:t>
            </a:r>
            <a:endParaRPr sz="12000"/>
          </a:p>
        </p:txBody>
      </p:sp>
      <p:pic>
        <p:nvPicPr>
          <p:cNvPr id="1665931158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533916" y="1807805"/>
            <a:ext cx="9043518" cy="41987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3965048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 algn="l">
              <a:defRPr/>
            </a:pPr>
            <a:r>
              <a:rPr sz="4800" b="1">
                <a:latin typeface="Times New Roman"/>
                <a:ea typeface="Times New Roman"/>
                <a:cs typeface="Times New Roman"/>
              </a:rPr>
              <a:t>Заключение</a:t>
            </a:r>
            <a:endParaRPr sz="13000"/>
          </a:p>
        </p:txBody>
      </p:sp>
      <p:sp>
        <p:nvSpPr>
          <p:cNvPr id="1476720791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/>
          <a:p>
            <a:pPr marR="0">
              <a:spcBef>
                <a:spcPts val="0"/>
              </a:spcBef>
              <a:spcAft>
                <a:spcPts val="0"/>
              </a:spcAft>
              <a:defRPr/>
            </a:pPr>
            <a:r>
              <a:rPr sz="2200">
                <a:latin typeface="Times New Roman"/>
                <a:ea typeface="Times New Roman"/>
                <a:cs typeface="Times New Roman"/>
              </a:rPr>
              <a:t>Балансировщики нагрузки являются ключевым компонентом в современных распределенных системах.</a:t>
            </a:r>
            <a:endParaRPr sz="2200"/>
          </a:p>
          <a:p>
            <a:pPr marR="0">
              <a:spcBef>
                <a:spcPts val="0"/>
              </a:spcBef>
              <a:spcAft>
                <a:spcPts val="0"/>
              </a:spcAft>
              <a:defRPr/>
            </a:pPr>
            <a:r>
              <a:rPr sz="2200">
                <a:latin typeface="Times New Roman"/>
                <a:ea typeface="Times New Roman"/>
                <a:cs typeface="Times New Roman"/>
              </a:rPr>
              <a:t>Существуют два общих класса балансиров нагрузки: L4 и L7.</a:t>
            </a:r>
            <a:endParaRPr sz="2200"/>
          </a:p>
          <a:p>
            <a:pPr marR="0">
              <a:spcBef>
                <a:spcPts val="0"/>
              </a:spcBef>
              <a:spcAft>
                <a:spcPts val="0"/>
              </a:spcAft>
              <a:defRPr/>
            </a:pPr>
            <a:r>
              <a:rPr sz="2200">
                <a:latin typeface="Times New Roman"/>
                <a:ea typeface="Times New Roman"/>
                <a:cs typeface="Times New Roman"/>
              </a:rPr>
              <a:t>Оба балансировщика нагрузки L4 и L7 актуальны в современных архитектурах.</a:t>
            </a:r>
            <a:endParaRPr sz="2200"/>
          </a:p>
          <a:p>
            <a:pPr marR="0">
              <a:spcBef>
                <a:spcPts val="0"/>
              </a:spcBef>
              <a:spcAft>
                <a:spcPts val="0"/>
              </a:spcAft>
              <a:defRPr/>
            </a:pPr>
            <a:r>
              <a:rPr sz="2200">
                <a:latin typeface="Times New Roman"/>
                <a:ea typeface="Times New Roman"/>
                <a:cs typeface="Times New Roman"/>
              </a:rPr>
              <a:t>L4-балансировщики двигаются в направлении горизонтально масштабируемых распределенных консистентных решений хеширования.</a:t>
            </a:r>
            <a:endParaRPr sz="2200"/>
          </a:p>
          <a:p>
            <a:pPr marR="0">
              <a:spcBef>
                <a:spcPts val="0"/>
              </a:spcBef>
              <a:spcAft>
                <a:spcPts val="0"/>
              </a:spcAft>
              <a:defRPr/>
            </a:pPr>
            <a:r>
              <a:rPr sz="2200">
                <a:latin typeface="Times New Roman"/>
                <a:ea typeface="Times New Roman"/>
                <a:cs typeface="Times New Roman"/>
              </a:rPr>
              <a:t>В связи с распространением динамических архитектур микросервиса сейчас активно инвестируются балансировщики L7.</a:t>
            </a:r>
            <a:endParaRPr sz="2200"/>
          </a:p>
          <a:p>
            <a:pPr marR="0">
              <a:spcBef>
                <a:spcPts val="0"/>
              </a:spcBef>
              <a:spcAft>
                <a:spcPts val="0"/>
              </a:spcAft>
              <a:defRPr/>
            </a:pPr>
            <a:r>
              <a:rPr sz="2200">
                <a:latin typeface="Times New Roman"/>
                <a:ea typeface="Times New Roman"/>
                <a:cs typeface="Times New Roman"/>
              </a:rPr>
              <a:t>Глобальная балансировка нагрузки и разделение между control и data plane — это будущее балансировки нагрузки с инновационными и коммерческими возможностями.</a:t>
            </a:r>
            <a:endParaRPr sz="2200"/>
          </a:p>
          <a:p>
            <a:pPr>
              <a:defRPr/>
            </a:pPr>
            <a:r>
              <a:rPr sz="2200">
                <a:latin typeface="Times New Roman"/>
                <a:ea typeface="Times New Roman"/>
                <a:cs typeface="Times New Roman"/>
              </a:rPr>
              <a:t>Индустрия агрессивно продвигается к аппаратным и программным продуктам OSS для сетевых решений. Я считаю, что традиционные поставщики балансировщиков нагрузки, такие как F5, будут сначала заменены программным обеспечением OSS и облачными поставщиками.</a:t>
            </a: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Turt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ONLYOFFICE/7.0.2.5</Application>
  <DocSecurity>0</DocSecurity>
  <PresentationFormat>Widescreen</PresentationFormat>
  <Paragraphs>0</Paragraphs>
  <Slides>7</Slides>
  <Notes>7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7</cp:revision>
  <dcterms:created xsi:type="dcterms:W3CDTF">2012-12-03T06:56:55Z</dcterms:created>
  <dcterms:modified xsi:type="dcterms:W3CDTF">2022-04-18T17:32:47Z</dcterms:modified>
  <cp:category/>
  <cp:contentStatus/>
  <cp:version/>
</cp:coreProperties>
</file>