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notesMasterIdLst>
    <p:notesMasterId r:id="rId62"/>
  </p:notesMasterIdLst>
  <p:sldIdLst>
    <p:sldId id="280" r:id="rId2"/>
    <p:sldId id="283" r:id="rId3"/>
    <p:sldId id="282" r:id="rId4"/>
    <p:sldId id="284" r:id="rId5"/>
    <p:sldId id="285" r:id="rId6"/>
    <p:sldId id="286" r:id="rId7"/>
    <p:sldId id="294" r:id="rId8"/>
    <p:sldId id="288" r:id="rId9"/>
    <p:sldId id="287" r:id="rId10"/>
    <p:sldId id="290" r:id="rId11"/>
    <p:sldId id="289" r:id="rId12"/>
    <p:sldId id="295" r:id="rId13"/>
    <p:sldId id="297" r:id="rId14"/>
    <p:sldId id="298" r:id="rId15"/>
    <p:sldId id="305" r:id="rId16"/>
    <p:sldId id="301" r:id="rId17"/>
    <p:sldId id="306" r:id="rId18"/>
    <p:sldId id="299" r:id="rId19"/>
    <p:sldId id="308" r:id="rId20"/>
    <p:sldId id="309" r:id="rId21"/>
    <p:sldId id="310" r:id="rId22"/>
    <p:sldId id="312" r:id="rId23"/>
    <p:sldId id="313" r:id="rId24"/>
    <p:sldId id="314" r:id="rId25"/>
    <p:sldId id="315" r:id="rId26"/>
    <p:sldId id="316" r:id="rId27"/>
    <p:sldId id="317" r:id="rId28"/>
    <p:sldId id="307" r:id="rId29"/>
    <p:sldId id="318" r:id="rId30"/>
    <p:sldId id="321" r:id="rId31"/>
    <p:sldId id="323" r:id="rId32"/>
    <p:sldId id="324" r:id="rId33"/>
    <p:sldId id="327" r:id="rId34"/>
    <p:sldId id="320" r:id="rId35"/>
    <p:sldId id="325" r:id="rId36"/>
    <p:sldId id="326" r:id="rId37"/>
    <p:sldId id="328" r:id="rId38"/>
    <p:sldId id="329" r:id="rId39"/>
    <p:sldId id="330" r:id="rId40"/>
    <p:sldId id="331" r:id="rId41"/>
    <p:sldId id="332" r:id="rId42"/>
    <p:sldId id="333" r:id="rId43"/>
    <p:sldId id="334" r:id="rId44"/>
    <p:sldId id="349" r:id="rId45"/>
    <p:sldId id="336" r:id="rId46"/>
    <p:sldId id="338" r:id="rId47"/>
    <p:sldId id="337" r:id="rId48"/>
    <p:sldId id="339" r:id="rId49"/>
    <p:sldId id="341" r:id="rId50"/>
    <p:sldId id="342" r:id="rId51"/>
    <p:sldId id="343" r:id="rId52"/>
    <p:sldId id="345" r:id="rId53"/>
    <p:sldId id="348" r:id="rId54"/>
    <p:sldId id="347" r:id="rId55"/>
    <p:sldId id="346" r:id="rId56"/>
    <p:sldId id="351" r:id="rId57"/>
    <p:sldId id="350" r:id="rId58"/>
    <p:sldId id="352" r:id="rId59"/>
    <p:sldId id="353" r:id="rId60"/>
    <p:sldId id="354"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14" autoAdjust="0"/>
  </p:normalViewPr>
  <p:slideViewPr>
    <p:cSldViewPr snapToGrid="0">
      <p:cViewPr varScale="1">
        <p:scale>
          <a:sx n="95" d="100"/>
          <a:sy n="95" d="100"/>
        </p:scale>
        <p:origin x="11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105B6-264A-4050-8B71-6BEF37B43725}" type="datetimeFigureOut">
              <a:rPr lang="en-US" smtClean="0"/>
              <a:t>6/18/2020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BF147-411F-4F63-9844-34BA8078D47B}" type="slidenum">
              <a:rPr lang="en-US" smtClean="0"/>
              <a:t>‹#›</a:t>
            </a:fld>
            <a:endParaRPr lang="en-US"/>
          </a:p>
        </p:txBody>
      </p:sp>
    </p:spTree>
    <p:extLst>
      <p:ext uri="{BB962C8B-B14F-4D97-AF65-F5344CB8AC3E}">
        <p14:creationId xmlns:p14="http://schemas.microsoft.com/office/powerpoint/2010/main" val="3107866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years, Lady Gaga has been dominant in the pop genre since 2010s, so the fact that she showed up first in our list does not surprise us. Following is Drake, a major influencer on all generations, </a:t>
            </a:r>
            <a:r>
              <a:rPr lang="en-US" dirty="0" err="1"/>
              <a:t>bringig</a:t>
            </a:r>
            <a:r>
              <a:rPr lang="en-US" dirty="0"/>
              <a:t> his fusion of hip hop and contemporary R&amp;B with trap and dancehall music. Kanye West has too shown to be a remarkable alternative and experimental hip hop artist, with his fair share in the pop genre. Eminem is one of the most famous artists in hip hop making his debut in 1996. By looking at the entire list, we can see that all artists are from different time periods, genres and cultures, so we can say that our data is not biased towards a specific type of music nor a time period.</a:t>
            </a:r>
          </a:p>
        </p:txBody>
      </p:sp>
      <p:sp>
        <p:nvSpPr>
          <p:cNvPr id="4" name="Slide Number Placeholder 3"/>
          <p:cNvSpPr>
            <a:spLocks noGrp="1"/>
          </p:cNvSpPr>
          <p:nvPr>
            <p:ph type="sldNum" sz="quarter" idx="5"/>
          </p:nvPr>
        </p:nvSpPr>
        <p:spPr/>
        <p:txBody>
          <a:bodyPr/>
          <a:lstStyle/>
          <a:p>
            <a:fld id="{DEABF147-411F-4F63-9844-34BA8078D47B}" type="slidenum">
              <a:rPr lang="en-US" smtClean="0"/>
              <a:t>12</a:t>
            </a:fld>
            <a:endParaRPr lang="en-US"/>
          </a:p>
        </p:txBody>
      </p:sp>
    </p:spTree>
    <p:extLst>
      <p:ext uri="{BB962C8B-B14F-4D97-AF65-F5344CB8AC3E}">
        <p14:creationId xmlns:p14="http://schemas.microsoft.com/office/powerpoint/2010/main" val="330116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compared the full model and null model (the marginal distribution on response variable not taking into account any predictors, i.e. really just the mean of the outcome). By using the full model, RMSE equaled to 20.2, which is not a huge improvement from the null model. Neither has the variability around the mean been explained, now equaling to 2%. We suspected that effect of </a:t>
            </a:r>
            <a:r>
              <a:rPr lang="en-US" sz="1200" b="0" i="0" u="none" strike="noStrike" kern="1200" baseline="0" dirty="0" err="1">
                <a:solidFill>
                  <a:schemeClr val="tx1"/>
                </a:solidFill>
                <a:latin typeface="+mn-lt"/>
                <a:ea typeface="+mn-ea"/>
                <a:cs typeface="+mn-cs"/>
              </a:rPr>
              <a:t>acousticness</a:t>
            </a:r>
            <a:r>
              <a:rPr lang="en-US" sz="1200" b="0" i="0" u="none" strike="noStrike" kern="1200" baseline="0" dirty="0">
                <a:solidFill>
                  <a:schemeClr val="tx1"/>
                </a:solidFill>
                <a:latin typeface="+mn-lt"/>
                <a:ea typeface="+mn-ea"/>
                <a:cs typeface="+mn-cs"/>
              </a:rPr>
              <a:t> on popularity also depends on </a:t>
            </a:r>
            <a:r>
              <a:rPr lang="en-US" sz="1200" b="0" i="0" u="none" strike="noStrike" kern="1200" baseline="0" dirty="0" err="1">
                <a:solidFill>
                  <a:schemeClr val="tx1"/>
                </a:solidFill>
                <a:latin typeface="+mn-lt"/>
                <a:ea typeface="+mn-ea"/>
                <a:cs typeface="+mn-cs"/>
              </a:rPr>
              <a:t>instrumentalness</a:t>
            </a:r>
            <a:r>
              <a:rPr lang="en-US" sz="1200" b="0" i="0" u="none" strike="noStrike" kern="1200" baseline="0" dirty="0">
                <a:solidFill>
                  <a:schemeClr val="tx1"/>
                </a:solidFill>
                <a:latin typeface="+mn-lt"/>
                <a:ea typeface="+mn-ea"/>
                <a:cs typeface="+mn-cs"/>
              </a:rPr>
              <a:t>, similarly to how valance has an effect on popularity as it might be dependent on loudness and danceability. We too expected that the effect of loudness on popularity depends on liveness too, but since the interactions did not yield any significant improvements, we analyzed the residuals of the full model.</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Residuals vs Fitted: </a:t>
            </a:r>
            <a:r>
              <a:rPr lang="en-US" sz="1200" b="0" i="0" u="none" strike="noStrike" kern="1200" baseline="0" dirty="0">
                <a:solidFill>
                  <a:schemeClr val="tx1"/>
                </a:solidFill>
                <a:latin typeface="+mn-lt"/>
                <a:ea typeface="+mn-ea"/>
                <a:cs typeface="+mn-cs"/>
              </a:rPr>
              <a:t>no clear pattern in the residuals and they are </a:t>
            </a:r>
            <a:r>
              <a:rPr lang="en-US" sz="1200" b="0" i="0" u="none" strike="noStrike" kern="1200" baseline="0" dirty="0" err="1">
                <a:solidFill>
                  <a:schemeClr val="tx1"/>
                </a:solidFill>
                <a:latin typeface="+mn-lt"/>
                <a:ea typeface="+mn-ea"/>
                <a:cs typeface="+mn-cs"/>
              </a:rPr>
              <a:t>symetrically</a:t>
            </a:r>
            <a:r>
              <a:rPr lang="en-US" sz="1200" b="0" i="0" u="none" strike="noStrike" kern="1200" baseline="0" dirty="0">
                <a:solidFill>
                  <a:schemeClr val="tx1"/>
                </a:solidFill>
                <a:latin typeface="+mn-lt"/>
                <a:ea typeface="+mn-ea"/>
                <a:cs typeface="+mn-cs"/>
              </a:rPr>
              <a:t> distributed. Since, there isn’t any evidence of heteroscedasticity (non-constant variance in the errors).</a:t>
            </a:r>
          </a:p>
          <a:p>
            <a:r>
              <a:rPr lang="en-US" sz="1200" b="1" i="0" u="none" strike="noStrike" kern="1200" baseline="0" dirty="0">
                <a:solidFill>
                  <a:schemeClr val="tx1"/>
                </a:solidFill>
                <a:latin typeface="+mn-lt"/>
                <a:ea typeface="+mn-ea"/>
                <a:cs typeface="+mn-cs"/>
              </a:rPr>
              <a:t>Normal Q-Q: </a:t>
            </a:r>
            <a:r>
              <a:rPr lang="en-US" sz="1200" b="0" i="0" u="none" strike="noStrike" kern="1200" baseline="0" dirty="0">
                <a:solidFill>
                  <a:schemeClr val="tx1"/>
                </a:solidFill>
                <a:latin typeface="+mn-lt"/>
                <a:ea typeface="+mn-ea"/>
                <a:cs typeface="+mn-cs"/>
              </a:rPr>
              <a:t>points fall along a line in the middle of the graph, but curve off in the extremities. This means our data has more extreme values. We could not fix the issue, because applying various transformation to the response variable yielded even worse results.</a:t>
            </a:r>
          </a:p>
          <a:p>
            <a:r>
              <a:rPr lang="en-US" sz="1200" b="1" i="0" u="none" strike="noStrike" kern="1200" baseline="0" dirty="0">
                <a:solidFill>
                  <a:schemeClr val="tx1"/>
                </a:solidFill>
                <a:latin typeface="+mn-lt"/>
                <a:ea typeface="+mn-ea"/>
                <a:cs typeface="+mn-cs"/>
              </a:rPr>
              <a:t>Scale-Location: </a:t>
            </a:r>
            <a:r>
              <a:rPr lang="en-US" sz="1200" b="0" i="0" u="none" strike="noStrike" kern="1200" baseline="0" dirty="0">
                <a:solidFill>
                  <a:schemeClr val="tx1"/>
                </a:solidFill>
                <a:latin typeface="+mn-lt"/>
                <a:ea typeface="+mn-ea"/>
                <a:cs typeface="+mn-cs"/>
              </a:rPr>
              <a:t>presence of heteroscedasticity can be seen also from how the studentized residuals spread along the</a:t>
            </a:r>
          </a:p>
          <a:p>
            <a:r>
              <a:rPr lang="en-US" sz="1200" b="0" i="0" u="none" strike="noStrike" kern="1200" baseline="0" dirty="0">
                <a:solidFill>
                  <a:schemeClr val="tx1"/>
                </a:solidFill>
                <a:latin typeface="+mn-lt"/>
                <a:ea typeface="+mn-ea"/>
                <a:cs typeface="+mn-cs"/>
              </a:rPr>
              <a:t>ranges of predicted variables. We can see that the residuals are spread equally, even though our horizontal line isn’t quite straight.</a:t>
            </a:r>
          </a:p>
          <a:p>
            <a:r>
              <a:rPr lang="en-US" sz="1200" b="1" i="0" u="none" strike="noStrike" kern="1200" baseline="0" dirty="0">
                <a:solidFill>
                  <a:schemeClr val="tx1"/>
                </a:solidFill>
                <a:latin typeface="+mn-lt"/>
                <a:ea typeface="+mn-ea"/>
                <a:cs typeface="+mn-cs"/>
              </a:rPr>
              <a:t>Residuals vs Leverage: </a:t>
            </a:r>
            <a:r>
              <a:rPr lang="en-US" sz="1200" b="0" i="0" u="none" strike="noStrike" kern="1200" baseline="0" dirty="0">
                <a:solidFill>
                  <a:schemeClr val="tx1"/>
                </a:solidFill>
                <a:latin typeface="+mn-lt"/>
                <a:ea typeface="+mn-ea"/>
                <a:cs typeface="+mn-cs"/>
              </a:rPr>
              <a:t>there are points which are outside the red dashed Cook’s distance line. These are points that would be influential in the model and removing them would likely alter the regression results. We remove them to fit the rest of the models.</a:t>
            </a:r>
          </a:p>
        </p:txBody>
      </p:sp>
      <p:sp>
        <p:nvSpPr>
          <p:cNvPr id="4" name="Slide Number Placeholder 3"/>
          <p:cNvSpPr>
            <a:spLocks noGrp="1"/>
          </p:cNvSpPr>
          <p:nvPr>
            <p:ph type="sldNum" sz="quarter" idx="5"/>
          </p:nvPr>
        </p:nvSpPr>
        <p:spPr/>
        <p:txBody>
          <a:bodyPr/>
          <a:lstStyle/>
          <a:p>
            <a:fld id="{DEABF147-411F-4F63-9844-34BA8078D47B}" type="slidenum">
              <a:rPr lang="en-US" smtClean="0"/>
              <a:t>30</a:t>
            </a:fld>
            <a:endParaRPr lang="en-US"/>
          </a:p>
        </p:txBody>
      </p:sp>
    </p:spTree>
    <p:extLst>
      <p:ext uri="{BB962C8B-B14F-4D97-AF65-F5344CB8AC3E}">
        <p14:creationId xmlns:p14="http://schemas.microsoft.com/office/powerpoint/2010/main" val="420357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Many of the variables used in our multiple regression model were in fact not associated with the response (i.e. they are non-significant, low p values) and including such irrelevant variables leads to unnecessary complexity in the resulting model. This was also suspected when we constructed confidence intervals for the estimated coefficients of the regression. Some of the intervals did not contain 0, which leads to the rejection of the null hypothesis i.e. they should have a say in predicting song popularity. That is why we perform a feature selection using backward selection. We start with all variables in the model, and remove the variable with the largest p-value. The new (p-1) - variable model is fit, and the variable with the largest p-value is removed. Here, we consider Akaike Information Criterion (AIC) and remove model that shows lowest AIC.</a:t>
            </a:r>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31</a:t>
            </a:fld>
            <a:endParaRPr lang="en-US"/>
          </a:p>
        </p:txBody>
      </p:sp>
    </p:spTree>
    <p:extLst>
      <p:ext uri="{BB962C8B-B14F-4D97-AF65-F5344CB8AC3E}">
        <p14:creationId xmlns:p14="http://schemas.microsoft.com/office/powerpoint/2010/main" val="119636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Of course we all suspected that the more danceable a song is the more popularity it would gain, but what struck us off guard is that with every increase of audio valence of a song, its popularity decreases dramatically. We saw in the EDA that people tend to like not too happy songs, but it left us perplexed. This might be due to the fact that music features subtle and gradual changes along these dimensions (song attributes) within a broader emotion category remaining the same throughout the musical segment. Sometimes, listeners do not even perceive any discrete emotion in the music. They merely perceive a certain level of arousal. The effect of </a:t>
            </a:r>
            <a:r>
              <a:rPr lang="en-US" sz="1200" b="0" i="0" u="none" strike="noStrike" kern="1200" baseline="0" dirty="0" err="1">
                <a:solidFill>
                  <a:schemeClr val="tx1"/>
                </a:solidFill>
                <a:latin typeface="+mn-lt"/>
                <a:ea typeface="+mn-ea"/>
                <a:cs typeface="+mn-cs"/>
              </a:rPr>
              <a:t>instrumentalness</a:t>
            </a:r>
            <a:r>
              <a:rPr lang="en-US" sz="1200" b="0" i="0" u="none" strike="noStrike" kern="1200" baseline="0" dirty="0">
                <a:solidFill>
                  <a:schemeClr val="tx1"/>
                </a:solidFill>
                <a:latin typeface="+mn-lt"/>
                <a:ea typeface="+mn-ea"/>
                <a:cs typeface="+mn-cs"/>
              </a:rPr>
              <a:t> is clear, less vocals in a song do not seem that appealing the people’s taste. </a:t>
            </a:r>
          </a:p>
        </p:txBody>
      </p:sp>
      <p:sp>
        <p:nvSpPr>
          <p:cNvPr id="4" name="Slide Number Placeholder 3"/>
          <p:cNvSpPr>
            <a:spLocks noGrp="1"/>
          </p:cNvSpPr>
          <p:nvPr>
            <p:ph type="sldNum" sz="quarter" idx="5"/>
          </p:nvPr>
        </p:nvSpPr>
        <p:spPr/>
        <p:txBody>
          <a:bodyPr/>
          <a:lstStyle/>
          <a:p>
            <a:fld id="{DEABF147-411F-4F63-9844-34BA8078D47B}" type="slidenum">
              <a:rPr lang="en-US" smtClean="0"/>
              <a:t>32</a:t>
            </a:fld>
            <a:endParaRPr lang="en-US"/>
          </a:p>
        </p:txBody>
      </p:sp>
    </p:spTree>
    <p:extLst>
      <p:ext uri="{BB962C8B-B14F-4D97-AF65-F5344CB8AC3E}">
        <p14:creationId xmlns:p14="http://schemas.microsoft.com/office/powerpoint/2010/main" val="2546952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results vary from time to time, because of the constant update of “</a:t>
            </a:r>
            <a:r>
              <a:rPr lang="en-US" sz="1200" b="0" i="0" u="none" strike="noStrike" kern="1200" baseline="0" dirty="0" err="1">
                <a:solidFill>
                  <a:schemeClr val="tx1"/>
                </a:solidFill>
                <a:latin typeface="+mn-lt"/>
                <a:ea typeface="+mn-ea"/>
                <a:cs typeface="+mn-cs"/>
              </a:rPr>
              <a:t>random.seed</a:t>
            </a:r>
            <a:r>
              <a:rPr lang="en-US" sz="1200" b="0" i="0" u="none" strike="noStrike" kern="1200" baseline="0" dirty="0">
                <a:solidFill>
                  <a:schemeClr val="tx1"/>
                </a:solidFill>
                <a:latin typeface="+mn-lt"/>
                <a:ea typeface="+mn-ea"/>
                <a:cs typeface="+mn-cs"/>
              </a:rPr>
              <a:t>” - a vector containing the random number generator (RNG) state for random number generation in R. </a:t>
            </a:r>
            <a:r>
              <a:rPr lang="en-US" dirty="0"/>
              <a:t>9/20 times the reduced model turned out to be a better fit than the full model, but the error did not reduce significantly. </a:t>
            </a:r>
          </a:p>
          <a:p>
            <a:r>
              <a:rPr lang="en-US" sz="1200" b="0" i="0" u="none" strike="noStrike" kern="1200" baseline="0" dirty="0">
                <a:solidFill>
                  <a:schemeClr val="tx1"/>
                </a:solidFill>
                <a:latin typeface="+mn-lt"/>
                <a:ea typeface="+mn-ea"/>
                <a:cs typeface="+mn-cs"/>
              </a:rPr>
              <a:t>we split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5CV: the entire data randomly into 5 folds, because using 5 or 10 as these values have been shown empirically to yield test error rate estimates that suffer neither from excessively high bias nor from very high variance. We fit the model using the K-1 i.e. 4 folds, and validate the model using the </a:t>
            </a:r>
            <a:r>
              <a:rPr lang="en-US" sz="1200" b="0" i="0" u="none" strike="noStrike" kern="1200" baseline="0" dirty="0" err="1">
                <a:solidFill>
                  <a:schemeClr val="tx1"/>
                </a:solidFill>
                <a:latin typeface="+mn-lt"/>
                <a:ea typeface="+mn-ea"/>
                <a:cs typeface="+mn-cs"/>
              </a:rPr>
              <a:t>the</a:t>
            </a:r>
            <a:r>
              <a:rPr lang="en-US" sz="1200" b="0" i="0" u="none" strike="noStrike" kern="1200" baseline="0" dirty="0">
                <a:solidFill>
                  <a:schemeClr val="tx1"/>
                </a:solidFill>
                <a:latin typeface="+mn-lt"/>
                <a:ea typeface="+mn-ea"/>
                <a:cs typeface="+mn-cs"/>
              </a:rPr>
              <a:t> remaining K-</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 fold. We repeat this process until every K-fold serves as the test set. Then take the average of the scores, which will be the performance metric for the model.</a:t>
            </a:r>
          </a:p>
        </p:txBody>
      </p:sp>
      <p:sp>
        <p:nvSpPr>
          <p:cNvPr id="4" name="Slide Number Placeholder 3"/>
          <p:cNvSpPr>
            <a:spLocks noGrp="1"/>
          </p:cNvSpPr>
          <p:nvPr>
            <p:ph type="sldNum" sz="quarter" idx="5"/>
          </p:nvPr>
        </p:nvSpPr>
        <p:spPr/>
        <p:txBody>
          <a:bodyPr/>
          <a:lstStyle/>
          <a:p>
            <a:fld id="{DEABF147-411F-4F63-9844-34BA8078D47B}" type="slidenum">
              <a:rPr lang="en-US" smtClean="0"/>
              <a:t>33</a:t>
            </a:fld>
            <a:endParaRPr lang="en-US"/>
          </a:p>
        </p:txBody>
      </p:sp>
    </p:spTree>
    <p:extLst>
      <p:ext uri="{BB962C8B-B14F-4D97-AF65-F5344CB8AC3E}">
        <p14:creationId xmlns:p14="http://schemas.microsoft.com/office/powerpoint/2010/main" val="176120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34</a:t>
            </a:fld>
            <a:endParaRPr lang="en-US"/>
          </a:p>
        </p:txBody>
      </p:sp>
    </p:spTree>
    <p:extLst>
      <p:ext uri="{BB962C8B-B14F-4D97-AF65-F5344CB8AC3E}">
        <p14:creationId xmlns:p14="http://schemas.microsoft.com/office/powerpoint/2010/main" val="231880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penalty is small when the coefficient estimates are close to zero, so it has the effect of shrinking towards 0. The tuning parameter lambda serves to control the</a:t>
            </a:r>
          </a:p>
          <a:p>
            <a:r>
              <a:rPr lang="en-US" sz="1200" b="0" i="0" u="none" strike="noStrike" kern="1200" baseline="0" dirty="0">
                <a:solidFill>
                  <a:schemeClr val="tx1"/>
                </a:solidFill>
                <a:latin typeface="+mn-lt"/>
                <a:ea typeface="+mn-ea"/>
                <a:cs typeface="+mn-cs"/>
              </a:rPr>
              <a:t>relative impact of these two terms on the regression coefficient estimates. As lambda increases, the flexibility of the ridge regression fit decreases, leading to decreased variance but increased bias. This too may resolve the issue of multicollinearity, therefore we include the “energy” variable in this model.</a:t>
            </a:r>
            <a:endParaRPr lang="en-US" dirty="0"/>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DEABF147-411F-4F63-9844-34BA8078D47B}" type="slidenum">
              <a:rPr lang="en-US" smtClean="0"/>
              <a:t>35</a:t>
            </a:fld>
            <a:endParaRPr lang="en-US"/>
          </a:p>
        </p:txBody>
      </p:sp>
    </p:spTree>
    <p:extLst>
      <p:ext uri="{BB962C8B-B14F-4D97-AF65-F5344CB8AC3E}">
        <p14:creationId xmlns:p14="http://schemas.microsoft.com/office/powerpoint/2010/main" val="150539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Variables with a regression coefficient equal to zero after the shrinkage process are excluded from the model. Variables with non-zero regression coefficients variables are most strongly associated with the response variable. The lasso implicitly assumes that a number of the coefficients truly equal zero, so, in general, it should perform better in a setting where a relatively small number of predictors have substantial coefficients. </a:t>
            </a:r>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36</a:t>
            </a:fld>
            <a:endParaRPr lang="en-US"/>
          </a:p>
        </p:txBody>
      </p:sp>
    </p:spTree>
    <p:extLst>
      <p:ext uri="{BB962C8B-B14F-4D97-AF65-F5344CB8AC3E}">
        <p14:creationId xmlns:p14="http://schemas.microsoft.com/office/powerpoint/2010/main" val="3271913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penalty is small when the coefficient estimates are close to zero, so it has the effect of shrinking towards 0. The tuning parameter lambda serves to control the</a:t>
            </a:r>
          </a:p>
          <a:p>
            <a:r>
              <a:rPr lang="en-US" sz="1200" b="0" i="0" u="none" strike="noStrike" kern="1200" baseline="0" dirty="0">
                <a:solidFill>
                  <a:schemeClr val="tx1"/>
                </a:solidFill>
                <a:latin typeface="+mn-lt"/>
                <a:ea typeface="+mn-ea"/>
                <a:cs typeface="+mn-cs"/>
              </a:rPr>
              <a:t>relative impact of these two terms on the regression coefficient estimates. As lambda increases, the flexibility of the ridge regression fit decreases, leading to decreased variance but increased bias. This too may resolve the issue of multicollinearity, therefore we include the “energy” variable in this model.</a:t>
            </a:r>
            <a:endParaRPr lang="en-US" dirty="0"/>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DEABF147-411F-4F63-9844-34BA8078D47B}" type="slidenum">
              <a:rPr lang="en-US" smtClean="0"/>
              <a:t>37</a:t>
            </a:fld>
            <a:endParaRPr lang="en-US"/>
          </a:p>
        </p:txBody>
      </p:sp>
    </p:spTree>
    <p:extLst>
      <p:ext uri="{BB962C8B-B14F-4D97-AF65-F5344CB8AC3E}">
        <p14:creationId xmlns:p14="http://schemas.microsoft.com/office/powerpoint/2010/main" val="2307455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DEABF147-411F-4F63-9844-34BA8078D47B}" type="slidenum">
              <a:rPr lang="en-US" smtClean="0"/>
              <a:t>38</a:t>
            </a:fld>
            <a:endParaRPr lang="en-US"/>
          </a:p>
        </p:txBody>
      </p:sp>
    </p:spTree>
    <p:extLst>
      <p:ext uri="{BB962C8B-B14F-4D97-AF65-F5344CB8AC3E}">
        <p14:creationId xmlns:p14="http://schemas.microsoft.com/office/powerpoint/2010/main" val="2085140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use the “BAS” package to conduct a Bayesian regression, using Bayesian Model Averaging (BMA) that provides a mechanism for accounting model uncertainty, and we</a:t>
            </a:r>
          </a:p>
          <a:p>
            <a:r>
              <a:rPr lang="en-US" dirty="0"/>
              <a:t>indicate following parameters:</a:t>
            </a:r>
          </a:p>
          <a:p>
            <a:r>
              <a:rPr lang="en-US" dirty="0"/>
              <a:t>• Prior: Zellner-</a:t>
            </a:r>
            <a:r>
              <a:rPr lang="en-US" dirty="0" err="1"/>
              <a:t>Siow</a:t>
            </a:r>
            <a:r>
              <a:rPr lang="en-US" dirty="0"/>
              <a:t> Cauchy that uses a Cauchy distribution extended for multivariate cases. This is an approximation to the Jeffreys-Zellner-</a:t>
            </a:r>
            <a:r>
              <a:rPr lang="en-US" dirty="0" err="1"/>
              <a:t>Siow</a:t>
            </a:r>
            <a:r>
              <a:rPr lang="en-US" dirty="0"/>
              <a:t> prior that uses the Jeffreys prior on sigma and the Zellner-</a:t>
            </a:r>
            <a:r>
              <a:rPr lang="en-US" dirty="0" err="1"/>
              <a:t>Siow</a:t>
            </a:r>
            <a:r>
              <a:rPr lang="en-US" dirty="0"/>
              <a:t> Cauchy prior on the coefficients.</a:t>
            </a:r>
          </a:p>
          <a:p>
            <a:r>
              <a:rPr lang="en-US" dirty="0"/>
              <a:t>• Model prior: Uniform as a prior distribution on models, to assign equal probabilities to all.</a:t>
            </a:r>
          </a:p>
          <a:p>
            <a:r>
              <a:rPr lang="en-US" dirty="0"/>
              <a:t>• Method: Markov Chain Monte Carlo (MCMC) to improve model search efficiency.</a:t>
            </a:r>
          </a:p>
        </p:txBody>
      </p:sp>
      <p:sp>
        <p:nvSpPr>
          <p:cNvPr id="4" name="Slide Number Placeholder 3"/>
          <p:cNvSpPr>
            <a:spLocks noGrp="1"/>
          </p:cNvSpPr>
          <p:nvPr>
            <p:ph type="sldNum" sz="quarter" idx="5"/>
          </p:nvPr>
        </p:nvSpPr>
        <p:spPr/>
        <p:txBody>
          <a:bodyPr/>
          <a:lstStyle/>
          <a:p>
            <a:fld id="{DEABF147-411F-4F63-9844-34BA8078D47B}" type="slidenum">
              <a:rPr lang="en-US" smtClean="0"/>
              <a:t>39</a:t>
            </a:fld>
            <a:endParaRPr lang="en-US"/>
          </a:p>
        </p:txBody>
      </p:sp>
    </p:spTree>
    <p:extLst>
      <p:ext uri="{BB962C8B-B14F-4D97-AF65-F5344CB8AC3E}">
        <p14:creationId xmlns:p14="http://schemas.microsoft.com/office/powerpoint/2010/main" val="346183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review our dataset's content and shape, we provide the summaries and conclude that there is a lot of skewness in most of the predictors, except maybe for the duration of the song and valence. We can observe a negative skew in song popularity (our target variable) as well. The results are represented as follows, and we continue with a more detailed analysis.</a:t>
            </a:r>
          </a:p>
        </p:txBody>
      </p:sp>
      <p:sp>
        <p:nvSpPr>
          <p:cNvPr id="4" name="Slide Number Placeholder 3"/>
          <p:cNvSpPr>
            <a:spLocks noGrp="1"/>
          </p:cNvSpPr>
          <p:nvPr>
            <p:ph type="sldNum" sz="quarter" idx="5"/>
          </p:nvPr>
        </p:nvSpPr>
        <p:spPr/>
        <p:txBody>
          <a:bodyPr/>
          <a:lstStyle/>
          <a:p>
            <a:fld id="{DEABF147-411F-4F63-9844-34BA8078D47B}" type="slidenum">
              <a:rPr lang="en-US" smtClean="0"/>
              <a:t>13</a:t>
            </a:fld>
            <a:endParaRPr lang="en-US"/>
          </a:p>
        </p:txBody>
      </p:sp>
    </p:spTree>
    <p:extLst>
      <p:ext uri="{BB962C8B-B14F-4D97-AF65-F5344CB8AC3E}">
        <p14:creationId xmlns:p14="http://schemas.microsoft.com/office/powerpoint/2010/main" val="2956131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Residuals vs Fitted: no clear pattern in the residuals and they are symmetrically distributed. Heteroscedasticity has e been confirmed yet again.</a:t>
            </a:r>
          </a:p>
          <a:p>
            <a:r>
              <a:rPr lang="en-US" sz="1200" b="0" i="0" u="none" strike="noStrike" kern="1200" baseline="0" dirty="0">
                <a:solidFill>
                  <a:schemeClr val="tx1"/>
                </a:solidFill>
                <a:latin typeface="+mn-lt"/>
                <a:ea typeface="+mn-ea"/>
                <a:cs typeface="+mn-cs"/>
              </a:rPr>
              <a:t>• Model Probabilities: displays the cumulative probability of the models in the order they are sampled. This shows that the cumulative probability starts to level off after 20 model trials as each additional models adds only a small increment to the cumulative probability. The model search stops at 50-something, instead of enumerations of 2^9 combinations.</a:t>
            </a:r>
          </a:p>
          <a:p>
            <a:r>
              <a:rPr lang="en-US" sz="1200" b="0" i="0" u="none" strike="noStrike" kern="1200" baseline="0" dirty="0">
                <a:solidFill>
                  <a:schemeClr val="tx1"/>
                </a:solidFill>
                <a:latin typeface="+mn-lt"/>
                <a:ea typeface="+mn-ea"/>
                <a:cs typeface="+mn-cs"/>
              </a:rPr>
              <a:t>• Model Complexity shows the dimension of each model, that is the number of regression coefficients including the intercept versus the log of the marginal likelihood of the model. In this case, we can see that highest log marginal can be reached from 5 to 8 dimensions.</a:t>
            </a:r>
          </a:p>
          <a:p>
            <a:r>
              <a:rPr lang="en-US" sz="1200" b="0" i="0" u="none" strike="noStrike" kern="1200" baseline="0" dirty="0">
                <a:solidFill>
                  <a:schemeClr val="tx1"/>
                </a:solidFill>
                <a:latin typeface="+mn-lt"/>
                <a:ea typeface="+mn-ea"/>
                <a:cs typeface="+mn-cs"/>
              </a:rPr>
              <a:t>• Inclusion Probabilities: observe the marginal posterior inclusion probabilities for each of the covariates, with marginal posterior inclusion probabilities that are greater than 0.5 shown in red (important variables for explaining the data and prediction). In the graph, we can see that the most important predictors include those obtained with LASSO as well as liveness.</a:t>
            </a:r>
          </a:p>
        </p:txBody>
      </p:sp>
      <p:sp>
        <p:nvSpPr>
          <p:cNvPr id="4" name="Slide Number Placeholder 3"/>
          <p:cNvSpPr>
            <a:spLocks noGrp="1"/>
          </p:cNvSpPr>
          <p:nvPr>
            <p:ph type="sldNum" sz="quarter" idx="5"/>
          </p:nvPr>
        </p:nvSpPr>
        <p:spPr/>
        <p:txBody>
          <a:bodyPr/>
          <a:lstStyle/>
          <a:p>
            <a:fld id="{DEABF147-411F-4F63-9844-34BA8078D47B}" type="slidenum">
              <a:rPr lang="en-US" smtClean="0"/>
              <a:t>40</a:t>
            </a:fld>
            <a:endParaRPr lang="en-US"/>
          </a:p>
        </p:txBody>
      </p:sp>
    </p:spTree>
    <p:extLst>
      <p:ext uri="{BB962C8B-B14F-4D97-AF65-F5344CB8AC3E}">
        <p14:creationId xmlns:p14="http://schemas.microsoft.com/office/powerpoint/2010/main" val="3229008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vertical line corresponds to the posterior probability that the coefficient equals to 0. On the other hand, the shaped curve shows the density of possible values where the coefficient is non-zero. It is worthy to mention that the height of the line is scaled to its probability. This implies that intercept and danceability, </a:t>
            </a:r>
            <a:r>
              <a:rPr lang="en-US" sz="1200" b="0" i="0" u="none" strike="noStrike" kern="1200" baseline="0" dirty="0" err="1">
                <a:solidFill>
                  <a:schemeClr val="tx1"/>
                </a:solidFill>
                <a:latin typeface="+mn-lt"/>
                <a:ea typeface="+mn-ea"/>
                <a:cs typeface="+mn-cs"/>
              </a:rPr>
              <a:t>instrumentalness</a:t>
            </a:r>
            <a:r>
              <a:rPr lang="en-US" sz="1200" b="0" i="0" u="none" strike="noStrike" kern="1200" baseline="0" dirty="0">
                <a:solidFill>
                  <a:schemeClr val="tx1"/>
                </a:solidFill>
                <a:latin typeface="+mn-lt"/>
                <a:ea typeface="+mn-ea"/>
                <a:cs typeface="+mn-cs"/>
              </a:rPr>
              <a:t> and audio valence show no line denoting non-zero probability. </a:t>
            </a:r>
          </a:p>
        </p:txBody>
      </p:sp>
      <p:sp>
        <p:nvSpPr>
          <p:cNvPr id="4" name="Slide Number Placeholder 3"/>
          <p:cNvSpPr>
            <a:spLocks noGrp="1"/>
          </p:cNvSpPr>
          <p:nvPr>
            <p:ph type="sldNum" sz="quarter" idx="5"/>
          </p:nvPr>
        </p:nvSpPr>
        <p:spPr/>
        <p:txBody>
          <a:bodyPr/>
          <a:lstStyle/>
          <a:p>
            <a:fld id="{DEABF147-411F-4F63-9844-34BA8078D47B}" type="slidenum">
              <a:rPr lang="en-US" smtClean="0"/>
              <a:t>41</a:t>
            </a:fld>
            <a:endParaRPr lang="en-US"/>
          </a:p>
        </p:txBody>
      </p:sp>
    </p:spTree>
    <p:extLst>
      <p:ext uri="{BB962C8B-B14F-4D97-AF65-F5344CB8AC3E}">
        <p14:creationId xmlns:p14="http://schemas.microsoft.com/office/powerpoint/2010/main" val="919029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DEABF147-411F-4F63-9844-34BA8078D47B}" type="slidenum">
              <a:rPr lang="en-US" smtClean="0"/>
              <a:t>44</a:t>
            </a:fld>
            <a:endParaRPr lang="en-US"/>
          </a:p>
        </p:txBody>
      </p:sp>
    </p:spTree>
    <p:extLst>
      <p:ext uri="{BB962C8B-B14F-4D97-AF65-F5344CB8AC3E}">
        <p14:creationId xmlns:p14="http://schemas.microsoft.com/office/powerpoint/2010/main" val="2901596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DEABF147-411F-4F63-9844-34BA8078D47B}" type="slidenum">
              <a:rPr lang="en-US" smtClean="0"/>
              <a:t>46</a:t>
            </a:fld>
            <a:endParaRPr lang="en-US"/>
          </a:p>
        </p:txBody>
      </p:sp>
    </p:spTree>
    <p:extLst>
      <p:ext uri="{BB962C8B-B14F-4D97-AF65-F5344CB8AC3E}">
        <p14:creationId xmlns:p14="http://schemas.microsoft.com/office/powerpoint/2010/main" val="3583237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48</a:t>
            </a:fld>
            <a:endParaRPr lang="en-US"/>
          </a:p>
        </p:txBody>
      </p:sp>
    </p:spTree>
    <p:extLst>
      <p:ext uri="{BB962C8B-B14F-4D97-AF65-F5344CB8AC3E}">
        <p14:creationId xmlns:p14="http://schemas.microsoft.com/office/powerpoint/2010/main" val="3213266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threshold of To improve these results, we can construct a ROC curve that will show us the optimal threshold for our data to help deal with the trade-off between TPR (sensitivity) and specificity (1-FPR).</a:t>
            </a:r>
          </a:p>
        </p:txBody>
      </p:sp>
      <p:sp>
        <p:nvSpPr>
          <p:cNvPr id="4" name="Slide Number Placeholder 3"/>
          <p:cNvSpPr>
            <a:spLocks noGrp="1"/>
          </p:cNvSpPr>
          <p:nvPr>
            <p:ph type="sldNum" sz="quarter" idx="5"/>
          </p:nvPr>
        </p:nvSpPr>
        <p:spPr/>
        <p:txBody>
          <a:bodyPr/>
          <a:lstStyle/>
          <a:p>
            <a:fld id="{DEABF147-411F-4F63-9844-34BA8078D47B}" type="slidenum">
              <a:rPr lang="en-US" smtClean="0"/>
              <a:t>49</a:t>
            </a:fld>
            <a:endParaRPr lang="en-US"/>
          </a:p>
        </p:txBody>
      </p:sp>
    </p:spTree>
    <p:extLst>
      <p:ext uri="{BB962C8B-B14F-4D97-AF65-F5344CB8AC3E}">
        <p14:creationId xmlns:p14="http://schemas.microsoft.com/office/powerpoint/2010/main" val="3954188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AUC is equivalent to the probability that a randomly chosen positive instance is ranked higher than a randomly</a:t>
            </a:r>
          </a:p>
          <a:p>
            <a:r>
              <a:rPr lang="en-US" dirty="0"/>
              <a:t>chosen negative instance.</a:t>
            </a:r>
          </a:p>
          <a:p>
            <a:pPr marL="171450" indent="-171450">
              <a:buFont typeface="Arial" panose="020B0604020202020204" pitchFamily="34" charset="0"/>
              <a:buChar char="•"/>
            </a:pPr>
            <a:r>
              <a:rPr lang="en-US" dirty="0"/>
              <a:t>Accuracy tells us the proportion of observation the model has classified correctly, i.e. 1-Overall Error Rate. (TP+TN/all)</a:t>
            </a:r>
          </a:p>
          <a:p>
            <a:pPr marL="171450" indent="-171450">
              <a:buFont typeface="Arial" panose="020B0604020202020204" pitchFamily="34" charset="0"/>
              <a:buChar char="•"/>
            </a:pPr>
            <a:r>
              <a:rPr lang="en-US" dirty="0"/>
              <a:t>True Positive Rate or Recall showing percentage of relevant instances that are retrieved i.e. what </a:t>
            </a:r>
            <a:r>
              <a:rPr lang="en-US" dirty="0" err="1"/>
              <a:t>prportion</a:t>
            </a:r>
            <a:r>
              <a:rPr lang="en-US" dirty="0"/>
              <a:t> of songs that are actually with a high popularity score were diagnosed as such. (TP/TP+FN)</a:t>
            </a:r>
          </a:p>
          <a:p>
            <a:pPr marL="171450" indent="-171450">
              <a:buFont typeface="Arial" panose="020B0604020202020204" pitchFamily="34" charset="0"/>
              <a:buChar char="•"/>
            </a:pPr>
            <a:r>
              <a:rPr lang="en-US" dirty="0"/>
              <a:t>Precision: a measure that tells us what songs classified as highly popular are actually that popular. (TP/TP+FP)</a:t>
            </a:r>
          </a:p>
          <a:p>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50</a:t>
            </a:fld>
            <a:endParaRPr lang="en-US"/>
          </a:p>
        </p:txBody>
      </p:sp>
    </p:spTree>
    <p:extLst>
      <p:ext uri="{BB962C8B-B14F-4D97-AF65-F5344CB8AC3E}">
        <p14:creationId xmlns:p14="http://schemas.microsoft.com/office/powerpoint/2010/main" val="2305531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prior probabilities of the group tell us that 93.42% of training data corresponds to a song having</a:t>
            </a:r>
          </a:p>
          <a:p>
            <a:pPr marL="171450" indent="-171450">
              <a:buFont typeface="Arial" panose="020B0604020202020204" pitchFamily="34" charset="0"/>
              <a:buChar char="•"/>
            </a:pPr>
            <a:r>
              <a:rPr lang="en-US" dirty="0"/>
              <a:t>popularity score below 75, while only 6.57% of the observations are very popular among users.</a:t>
            </a:r>
          </a:p>
          <a:p>
            <a:pPr marL="171450" indent="-171450">
              <a:buFont typeface="Arial" panose="020B0604020202020204" pitchFamily="34" charset="0"/>
              <a:buChar char="•"/>
            </a:pPr>
            <a:r>
              <a:rPr lang="en-US" dirty="0"/>
              <a:t>QDA also provides us the group means - estimated average of each predictor within each class. These</a:t>
            </a:r>
          </a:p>
          <a:p>
            <a:pPr marL="171450" indent="-171450">
              <a:buFont typeface="Arial" panose="020B0604020202020204" pitchFamily="34" charset="0"/>
              <a:buChar char="•"/>
            </a:pPr>
            <a:r>
              <a:rPr lang="en-US" dirty="0"/>
              <a:t>suggest that when songs have a high popularity score, their song duration, danceability, </a:t>
            </a:r>
            <a:r>
              <a:rPr lang="en-US" dirty="0" err="1"/>
              <a:t>enery</a:t>
            </a:r>
            <a:r>
              <a:rPr lang="en-US" dirty="0"/>
              <a:t> and loudness</a:t>
            </a:r>
          </a:p>
          <a:p>
            <a:pPr marL="171450" indent="-171450">
              <a:buFont typeface="Arial" panose="020B0604020202020204" pitchFamily="34" charset="0"/>
              <a:buChar char="•"/>
            </a:pPr>
            <a:r>
              <a:rPr lang="en-US" dirty="0"/>
              <a:t>are greater than in songs with low popularity score. We expected valence to be greater too, but we suspect</a:t>
            </a:r>
          </a:p>
          <a:p>
            <a:pPr marL="171450" indent="-171450">
              <a:buFont typeface="Arial" panose="020B0604020202020204" pitchFamily="34" charset="0"/>
              <a:buChar char="•"/>
            </a:pPr>
            <a:r>
              <a:rPr lang="en-US" dirty="0"/>
              <a:t>that this might be due to classes being unbalanced...unless people do feel better with pleasing and mellow</a:t>
            </a:r>
          </a:p>
          <a:p>
            <a:pPr marL="171450" indent="-171450">
              <a:buFont typeface="Arial" panose="020B0604020202020204" pitchFamily="34" charset="0"/>
              <a:buChar char="•"/>
            </a:pPr>
            <a:r>
              <a:rPr lang="en-US" dirty="0"/>
              <a:t>music, but not too energetic and danceable. On the contrary, songs with low popularity tend to have greater</a:t>
            </a:r>
          </a:p>
          <a:p>
            <a:pPr marL="171450" indent="-171450">
              <a:buFont typeface="Arial" panose="020B0604020202020204" pitchFamily="34" charset="0"/>
              <a:buChar char="•"/>
            </a:pPr>
            <a:r>
              <a:rPr lang="en-US" dirty="0" err="1"/>
              <a:t>acousticness</a:t>
            </a:r>
            <a:r>
              <a:rPr lang="en-US" dirty="0"/>
              <a:t> and </a:t>
            </a:r>
            <a:r>
              <a:rPr lang="en-US" dirty="0" err="1"/>
              <a:t>instrumentalness</a:t>
            </a:r>
            <a:r>
              <a:rPr lang="en-US" dirty="0"/>
              <a:t> values, which does not come as a surprise.</a:t>
            </a:r>
          </a:p>
        </p:txBody>
      </p:sp>
      <p:sp>
        <p:nvSpPr>
          <p:cNvPr id="4" name="Slide Number Placeholder 3"/>
          <p:cNvSpPr>
            <a:spLocks noGrp="1"/>
          </p:cNvSpPr>
          <p:nvPr>
            <p:ph type="sldNum" sz="quarter" idx="5"/>
          </p:nvPr>
        </p:nvSpPr>
        <p:spPr/>
        <p:txBody>
          <a:bodyPr/>
          <a:lstStyle/>
          <a:p>
            <a:fld id="{DEABF147-411F-4F63-9844-34BA8078D47B}" type="slidenum">
              <a:rPr lang="en-US" smtClean="0"/>
              <a:t>51</a:t>
            </a:fld>
            <a:endParaRPr lang="en-US"/>
          </a:p>
        </p:txBody>
      </p:sp>
    </p:spTree>
    <p:extLst>
      <p:ext uri="{BB962C8B-B14F-4D97-AF65-F5344CB8AC3E}">
        <p14:creationId xmlns:p14="http://schemas.microsoft.com/office/powerpoint/2010/main" val="752619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threshold of To improve these results, we can construct a ROC curve that will show us the optimal threshold for our data to help deal with the trade-off between TPR (sensitivity) and specificity (1-FPR).</a:t>
            </a:r>
          </a:p>
        </p:txBody>
      </p:sp>
      <p:sp>
        <p:nvSpPr>
          <p:cNvPr id="4" name="Slide Number Placeholder 3"/>
          <p:cNvSpPr>
            <a:spLocks noGrp="1"/>
          </p:cNvSpPr>
          <p:nvPr>
            <p:ph type="sldNum" sz="quarter" idx="5"/>
          </p:nvPr>
        </p:nvSpPr>
        <p:spPr/>
        <p:txBody>
          <a:bodyPr/>
          <a:lstStyle/>
          <a:p>
            <a:fld id="{DEABF147-411F-4F63-9844-34BA8078D47B}" type="slidenum">
              <a:rPr lang="en-US" smtClean="0"/>
              <a:t>52</a:t>
            </a:fld>
            <a:endParaRPr lang="en-US"/>
          </a:p>
        </p:txBody>
      </p:sp>
    </p:spTree>
    <p:extLst>
      <p:ext uri="{BB962C8B-B14F-4D97-AF65-F5344CB8AC3E}">
        <p14:creationId xmlns:p14="http://schemas.microsoft.com/office/powerpoint/2010/main" val="387892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53</a:t>
            </a:fld>
            <a:endParaRPr lang="en-US"/>
          </a:p>
        </p:txBody>
      </p:sp>
    </p:spTree>
    <p:extLst>
      <p:ext uri="{BB962C8B-B14F-4D97-AF65-F5344CB8AC3E}">
        <p14:creationId xmlns:p14="http://schemas.microsoft.com/office/powerpoint/2010/main" val="52710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After doing some research, we were able to find poetic interpretations of these keys, written by Christian </a:t>
            </a:r>
            <a:r>
              <a:rPr lang="en-US" sz="1200" b="0" i="0" u="none" strike="noStrike" kern="1200" baseline="0" dirty="0" err="1">
                <a:solidFill>
                  <a:schemeClr val="tx1"/>
                </a:solidFill>
                <a:latin typeface="+mn-lt"/>
                <a:ea typeface="+mn-ea"/>
                <a:cs typeface="+mn-cs"/>
              </a:rPr>
              <a:t>Schubart</a:t>
            </a:r>
            <a:r>
              <a:rPr lang="en-US" sz="1200" b="0" i="0" u="none" strike="noStrike" kern="1200" baseline="0" dirty="0">
                <a:solidFill>
                  <a:schemeClr val="tx1"/>
                </a:solidFill>
                <a:latin typeface="+mn-lt"/>
                <a:ea typeface="+mn-ea"/>
                <a:cs typeface="+mn-cs"/>
              </a:rPr>
              <a:t> - a German poet, organist, composer, and journalist that </a:t>
            </a:r>
            <a:r>
              <a:rPr lang="en-US" sz="1200" b="0" i="0" u="none" strike="noStrike" kern="1200" baseline="0" dirty="0" err="1">
                <a:solidFill>
                  <a:schemeClr val="tx1"/>
                </a:solidFill>
                <a:latin typeface="+mn-lt"/>
                <a:ea typeface="+mn-ea"/>
                <a:cs typeface="+mn-cs"/>
              </a:rPr>
              <a:t>layed</a:t>
            </a:r>
            <a:r>
              <a:rPr lang="en-US" sz="1200" b="0" i="0" u="none" strike="noStrike" kern="1200" baseline="0" dirty="0">
                <a:solidFill>
                  <a:schemeClr val="tx1"/>
                </a:solidFill>
                <a:latin typeface="+mn-lt"/>
                <a:ea typeface="+mn-ea"/>
                <a:cs typeface="+mn-cs"/>
              </a:rPr>
              <a:t> out his </a:t>
            </a:r>
            <a:r>
              <a:rPr lang="en-US" sz="1200" b="0" i="0" u="none" strike="noStrike" kern="1200" baseline="0" dirty="0" err="1">
                <a:solidFill>
                  <a:schemeClr val="tx1"/>
                </a:solidFill>
                <a:latin typeface="+mn-lt"/>
                <a:ea typeface="+mn-ea"/>
                <a:cs typeface="+mn-cs"/>
              </a:rPr>
              <a:t>thougts</a:t>
            </a:r>
            <a:r>
              <a:rPr lang="en-US" sz="1200" b="0" i="0" u="none" strike="noStrike" kern="1200" baseline="0" dirty="0">
                <a:solidFill>
                  <a:schemeClr val="tx1"/>
                </a:solidFill>
                <a:latin typeface="+mn-lt"/>
                <a:ea typeface="+mn-ea"/>
                <a:cs typeface="+mn-cs"/>
              </a:rPr>
              <a:t> in “Ideas for an </a:t>
            </a:r>
            <a:r>
              <a:rPr lang="de-DE" sz="1200" b="0" i="0" u="none" strike="noStrike" kern="1200" baseline="0" dirty="0">
                <a:solidFill>
                  <a:schemeClr val="tx1"/>
                </a:solidFill>
                <a:latin typeface="+mn-lt"/>
                <a:ea typeface="+mn-ea"/>
                <a:cs typeface="+mn-cs"/>
              </a:rPr>
              <a:t>Aesthetic in Audio Art” (originally titled “Ideen zu einer Aesthetik der Tonkunst”), published in 1806 [2]:</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 major </a:t>
            </a:r>
            <a:r>
              <a:rPr lang="en-US" sz="1200" b="0" i="0" u="none" strike="noStrike" kern="1200" baseline="0" dirty="0">
                <a:solidFill>
                  <a:schemeClr val="tx1"/>
                </a:solidFill>
                <a:latin typeface="+mn-lt"/>
                <a:ea typeface="+mn-ea"/>
                <a:cs typeface="+mn-cs"/>
              </a:rPr>
              <a:t>(equivalent to D-flat): A leering key, degenerating into grief and rapture. It cannot laugh, but it can smile; it cannot howl, but it can at least grimace its crying. Consequently only unusual characters and feelings can be brought out in this key.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 minor</a:t>
            </a:r>
            <a:r>
              <a:rPr lang="en-US" sz="1200" b="0" i="0" u="none" strike="noStrike" kern="1200" baseline="0" dirty="0">
                <a:solidFill>
                  <a:schemeClr val="tx1"/>
                </a:solidFill>
                <a:latin typeface="+mn-lt"/>
                <a:ea typeface="+mn-ea"/>
                <a:cs typeface="+mn-cs"/>
              </a:rPr>
              <a:t>: Penitential lamentation, intimate conversation with God, the friend and help-meet of life; sighs of disappointed friendship and love lie in its radius.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G major</a:t>
            </a:r>
            <a:r>
              <a:rPr lang="en-US" sz="1200" b="0" i="0" u="none" strike="noStrike" kern="1200" baseline="0" dirty="0">
                <a:solidFill>
                  <a:schemeClr val="tx1"/>
                </a:solidFill>
                <a:latin typeface="+mn-lt"/>
                <a:ea typeface="+mn-ea"/>
                <a:cs typeface="+mn-cs"/>
              </a:rPr>
              <a:t>: Everything rustic, idyllic and lyrical, every calm and satisfied passion, every tender gratitude for true friendship and faithful love,–in a word every gentle and peaceful emotion of the heart is correctly expressed by this key.</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G minor</a:t>
            </a:r>
            <a:r>
              <a:rPr lang="en-US" sz="1200" b="0" i="0" u="none" strike="noStrike" kern="1200" baseline="0" dirty="0">
                <a:solidFill>
                  <a:schemeClr val="tx1"/>
                </a:solidFill>
                <a:latin typeface="+mn-lt"/>
                <a:ea typeface="+mn-ea"/>
                <a:cs typeface="+mn-cs"/>
              </a:rPr>
              <a:t>: Discontent, uneasiness, worry about a failed scheme; bad-tempered gnashing of teeth; in a word: resentment and dislike.</a:t>
            </a:r>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18</a:t>
            </a:fld>
            <a:endParaRPr lang="en-US"/>
          </a:p>
        </p:txBody>
      </p:sp>
    </p:spTree>
    <p:extLst>
      <p:ext uri="{BB962C8B-B14F-4D97-AF65-F5344CB8AC3E}">
        <p14:creationId xmlns:p14="http://schemas.microsoft.com/office/powerpoint/2010/main" val="1977406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accuracy and precision are higher when compared to the logistic classifier, they are lower when compared to QDA. But, TPR has increased to 36 with respect to QDA's results, meaning that now a higher rate of correctly classifying songs with high popularity. </a:t>
            </a:r>
          </a:p>
          <a:p>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54</a:t>
            </a:fld>
            <a:endParaRPr lang="en-US"/>
          </a:p>
        </p:txBody>
      </p:sp>
    </p:spTree>
    <p:extLst>
      <p:ext uri="{BB962C8B-B14F-4D97-AF65-F5344CB8AC3E}">
        <p14:creationId xmlns:p14="http://schemas.microsoft.com/office/powerpoint/2010/main" val="1245182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55</a:t>
            </a:fld>
            <a:endParaRPr lang="en-US"/>
          </a:p>
        </p:txBody>
      </p:sp>
    </p:spTree>
    <p:extLst>
      <p:ext uri="{BB962C8B-B14F-4D97-AF65-F5344CB8AC3E}">
        <p14:creationId xmlns:p14="http://schemas.microsoft.com/office/powerpoint/2010/main" val="2107496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setting K=1, the model's accuracy is similar to QDA - which is far better than what we got using logistic regression. Precision now which in comparison to QDA now is not much, but higher than logistic regression. As with QDA and Bayes, using KNN we get better results than the logistic regression model. </a:t>
            </a:r>
          </a:p>
        </p:txBody>
      </p:sp>
      <p:sp>
        <p:nvSpPr>
          <p:cNvPr id="4" name="Slide Number Placeholder 3"/>
          <p:cNvSpPr>
            <a:spLocks noGrp="1"/>
          </p:cNvSpPr>
          <p:nvPr>
            <p:ph type="sldNum" sz="quarter" idx="5"/>
          </p:nvPr>
        </p:nvSpPr>
        <p:spPr/>
        <p:txBody>
          <a:bodyPr/>
          <a:lstStyle/>
          <a:p>
            <a:fld id="{DEABF147-411F-4F63-9844-34BA8078D47B}" type="slidenum">
              <a:rPr lang="en-US" smtClean="0"/>
              <a:t>56</a:t>
            </a:fld>
            <a:endParaRPr lang="en-US"/>
          </a:p>
        </p:txBody>
      </p:sp>
    </p:spTree>
    <p:extLst>
      <p:ext uri="{BB962C8B-B14F-4D97-AF65-F5344CB8AC3E}">
        <p14:creationId xmlns:p14="http://schemas.microsoft.com/office/powerpoint/2010/main" val="3267867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DEABF147-411F-4F63-9844-34BA8078D47B}" type="slidenum">
              <a:rPr lang="en-US" smtClean="0"/>
              <a:t>60</a:t>
            </a:fld>
            <a:endParaRPr lang="en-US"/>
          </a:p>
        </p:txBody>
      </p:sp>
    </p:spTree>
    <p:extLst>
      <p:ext uri="{BB962C8B-B14F-4D97-AF65-F5344CB8AC3E}">
        <p14:creationId xmlns:p14="http://schemas.microsoft.com/office/powerpoint/2010/main" val="315998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Danceability is most dense in the interval [0.5, 0.8] telling us that popular songs are quite danceable.</a:t>
            </a:r>
          </a:p>
          <a:p>
            <a:endParaRPr lang="en-US" dirty="0"/>
          </a:p>
          <a:p>
            <a:r>
              <a:rPr lang="en-US" dirty="0"/>
              <a:t>Energy peaks around 0.7 and is most dense around the same interval</a:t>
            </a:r>
          </a:p>
          <a:p>
            <a:endParaRPr lang="en-US" dirty="0"/>
          </a:p>
          <a:p>
            <a:r>
              <a:rPr lang="en-US" dirty="0"/>
              <a:t>Most songs are less instrumental</a:t>
            </a:r>
          </a:p>
        </p:txBody>
      </p:sp>
      <p:sp>
        <p:nvSpPr>
          <p:cNvPr id="4" name="Slide Number Placeholder 3"/>
          <p:cNvSpPr>
            <a:spLocks noGrp="1"/>
          </p:cNvSpPr>
          <p:nvPr>
            <p:ph type="sldNum" sz="quarter" idx="5"/>
          </p:nvPr>
        </p:nvSpPr>
        <p:spPr/>
        <p:txBody>
          <a:bodyPr/>
          <a:lstStyle/>
          <a:p>
            <a:fld id="{DEABF147-411F-4F63-9844-34BA8078D47B}" type="slidenum">
              <a:rPr lang="en-US" smtClean="0"/>
              <a:t>23</a:t>
            </a:fld>
            <a:endParaRPr lang="en-US"/>
          </a:p>
        </p:txBody>
      </p:sp>
    </p:spTree>
    <p:extLst>
      <p:ext uri="{BB962C8B-B14F-4D97-AF65-F5344CB8AC3E}">
        <p14:creationId xmlns:p14="http://schemas.microsoft.com/office/powerpoint/2010/main" val="250690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majority of the songs tend to have very low liveness, i.e. they are not recorded during a live session, and songs are between -10 and 0 </a:t>
            </a:r>
            <a:r>
              <a:rPr lang="en-US" sz="1200" b="0" i="0" u="none" strike="noStrike" kern="1200" baseline="0" dirty="0" err="1">
                <a:solidFill>
                  <a:schemeClr val="tx1"/>
                </a:solidFill>
                <a:latin typeface="+mn-lt"/>
                <a:ea typeface="+mn-ea"/>
                <a:cs typeface="+mn-cs"/>
              </a:rPr>
              <a:t>dB.</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Acousticness</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speechiness</a:t>
            </a:r>
            <a:r>
              <a:rPr lang="en-US" sz="1200" b="0" i="0" u="none" strike="noStrike" kern="1200" baseline="0" dirty="0">
                <a:solidFill>
                  <a:schemeClr val="tx1"/>
                </a:solidFill>
                <a:latin typeface="+mn-lt"/>
                <a:ea typeface="+mn-ea"/>
                <a:cs typeface="+mn-cs"/>
              </a:rPr>
              <a:t> seem to have a similar distribution, saying that most songs are acoustic and have less spoken words (which too might be concluded looking</a:t>
            </a:r>
          </a:p>
          <a:p>
            <a:r>
              <a:rPr lang="en-US" sz="1200" b="0" i="0" u="none" strike="noStrike" kern="1200" baseline="0" dirty="0">
                <a:solidFill>
                  <a:schemeClr val="tx1"/>
                </a:solidFill>
                <a:latin typeface="+mn-lt"/>
                <a:ea typeface="+mn-ea"/>
                <a:cs typeface="+mn-cs"/>
              </a:rPr>
              <a:t>at the </a:t>
            </a:r>
            <a:r>
              <a:rPr lang="en-US" sz="1200" b="0" i="0" u="none" strike="noStrike" kern="1200" baseline="0" dirty="0" err="1">
                <a:solidFill>
                  <a:schemeClr val="tx1"/>
                </a:solidFill>
                <a:latin typeface="+mn-lt"/>
                <a:ea typeface="+mn-ea"/>
                <a:cs typeface="+mn-cs"/>
              </a:rPr>
              <a:t>instrumentalness</a:t>
            </a:r>
            <a:r>
              <a:rPr lang="en-US" sz="1200" b="0" i="0" u="none" strike="noStrike" kern="1200" baseline="0" dirty="0">
                <a:solidFill>
                  <a:schemeClr val="tx1"/>
                </a:solidFill>
                <a:latin typeface="+mn-lt"/>
                <a:ea typeface="+mn-ea"/>
                <a:cs typeface="+mn-cs"/>
              </a:rPr>
              <a:t> over the songs).</a:t>
            </a:r>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24</a:t>
            </a:fld>
            <a:endParaRPr lang="en-US"/>
          </a:p>
        </p:txBody>
      </p:sp>
    </p:spTree>
    <p:extLst>
      <p:ext uri="{BB962C8B-B14F-4D97-AF65-F5344CB8AC3E}">
        <p14:creationId xmlns:p14="http://schemas.microsoft.com/office/powerpoint/2010/main" val="288290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Number of very popular songs: 981</a:t>
            </a:r>
          </a:p>
          <a:p>
            <a:r>
              <a:rPr lang="en-US" sz="1200" b="0" i="0" u="none" strike="noStrike" kern="1200" baseline="0" dirty="0">
                <a:solidFill>
                  <a:schemeClr val="tx1"/>
                </a:solidFill>
                <a:latin typeface="+mn-lt"/>
                <a:ea typeface="+mn-ea"/>
                <a:cs typeface="+mn-cs"/>
              </a:rPr>
              <a:t>Percentage of highly popular songs: 61%</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Songs that are more popular tend to last 3-4 minutes, and their </a:t>
            </a:r>
            <a:r>
              <a:rPr lang="en-US" sz="1200" b="0" i="0" u="none" strike="noStrike" kern="1200" baseline="0" dirty="0" err="1">
                <a:solidFill>
                  <a:schemeClr val="tx1"/>
                </a:solidFill>
                <a:latin typeface="+mn-lt"/>
                <a:ea typeface="+mn-ea"/>
                <a:cs typeface="+mn-cs"/>
              </a:rPr>
              <a:t>acousticness</a:t>
            </a:r>
            <a:r>
              <a:rPr lang="en-US" sz="1200" b="0" i="0" u="none" strike="noStrike" kern="1200" baseline="0" dirty="0">
                <a:solidFill>
                  <a:schemeClr val="tx1"/>
                </a:solidFill>
                <a:latin typeface="+mn-lt"/>
                <a:ea typeface="+mn-ea"/>
                <a:cs typeface="+mn-cs"/>
              </a:rPr>
              <a:t> level is below 0.2 meaning that the more a song is popular, the less likely that it’s acoustic.</a:t>
            </a:r>
          </a:p>
          <a:p>
            <a:r>
              <a:rPr lang="en-US" sz="1200" b="0" i="0" u="none" strike="noStrike" kern="1200" baseline="0" dirty="0">
                <a:solidFill>
                  <a:schemeClr val="tx1"/>
                </a:solidFill>
                <a:latin typeface="+mn-lt"/>
                <a:ea typeface="+mn-ea"/>
                <a:cs typeface="+mn-cs"/>
              </a:rPr>
              <a:t>• Danceability and energy have a very similar mass, saying when songs are more popular they have a moderate-to-high value in both of them, i.e. the songs are more danceable and energetic.</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25</a:t>
            </a:fld>
            <a:endParaRPr lang="en-US"/>
          </a:p>
        </p:txBody>
      </p:sp>
    </p:spTree>
    <p:extLst>
      <p:ext uri="{BB962C8B-B14F-4D97-AF65-F5344CB8AC3E}">
        <p14:creationId xmlns:p14="http://schemas.microsoft.com/office/powerpoint/2010/main" val="136957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Instrumentalness</a:t>
            </a:r>
            <a:r>
              <a:rPr lang="en-US" sz="1200" b="0" i="0" u="none" strike="noStrike" kern="1200" baseline="0" dirty="0">
                <a:solidFill>
                  <a:schemeClr val="tx1"/>
                </a:solidFill>
                <a:latin typeface="+mn-lt"/>
                <a:ea typeface="+mn-ea"/>
                <a:cs typeface="+mn-cs"/>
              </a:rPr>
              <a:t> is most likely to be 0 when a song is very popular, and when liveness is more than 0.8 we can say that there is strong likelihood that the song is studio-recorded. Our values of liveness for songs with popularity &gt; 75 are concentrated around 0.1.</a:t>
            </a:r>
          </a:p>
          <a:p>
            <a:r>
              <a:rPr lang="en-US" sz="1200" b="0" i="0" u="none" strike="noStrike" kern="1200" baseline="0" dirty="0">
                <a:solidFill>
                  <a:schemeClr val="tx1"/>
                </a:solidFill>
                <a:latin typeface="+mn-lt"/>
                <a:ea typeface="+mn-ea"/>
                <a:cs typeface="+mn-cs"/>
              </a:rPr>
              <a:t>• Popular songs tend to be louder, mostly ranging from -6 to -4 dB, and contain less-to-no lyrics.</a:t>
            </a:r>
          </a:p>
          <a:p>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26</a:t>
            </a:fld>
            <a:endParaRPr lang="en-US"/>
          </a:p>
        </p:txBody>
      </p:sp>
    </p:spTree>
    <p:extLst>
      <p:ext uri="{BB962C8B-B14F-4D97-AF65-F5344CB8AC3E}">
        <p14:creationId xmlns:p14="http://schemas.microsoft.com/office/powerpoint/2010/main" val="211449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mentioned, the average tempo is around 120 BPM, with popular songs having a tempo in the range of (90,130). People also like to listen to moderately cheerful songs - just the right amount of mellow and happy.</a:t>
            </a:r>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27</a:t>
            </a:fld>
            <a:endParaRPr lang="en-US"/>
          </a:p>
        </p:txBody>
      </p:sp>
    </p:spTree>
    <p:extLst>
      <p:ext uri="{BB962C8B-B14F-4D97-AF65-F5344CB8AC3E}">
        <p14:creationId xmlns:p14="http://schemas.microsoft.com/office/powerpoint/2010/main" val="346025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plots above, we observe in the strongest tones existing correlations between some of the predictors. The strongest correlation is between loudness and energy, meaning if the loudness of a track increases then chances of it being energetic are quite higher and vice versa. The second </a:t>
            </a:r>
            <a:r>
              <a:rPr lang="en-US" sz="1200" b="0" i="0" u="none" strike="noStrike" kern="1200" baseline="0" dirty="0" err="1">
                <a:solidFill>
                  <a:schemeClr val="tx1"/>
                </a:solidFill>
                <a:latin typeface="+mn-lt"/>
                <a:ea typeface="+mn-ea"/>
                <a:cs typeface="+mn-cs"/>
              </a:rPr>
              <a:t>laRGESTt</a:t>
            </a:r>
            <a:r>
              <a:rPr lang="en-US" sz="1200" b="0" i="0" u="none" strike="noStrike" kern="1200" baseline="0" dirty="0">
                <a:solidFill>
                  <a:schemeClr val="tx1"/>
                </a:solidFill>
                <a:latin typeface="+mn-lt"/>
                <a:ea typeface="+mn-ea"/>
                <a:cs typeface="+mn-cs"/>
              </a:rPr>
              <a:t> is a negative correlation</a:t>
            </a:r>
          </a:p>
          <a:p>
            <a:r>
              <a:rPr lang="en-US" sz="1200" b="0" i="0" u="none" strike="noStrike" kern="1200" baseline="0" dirty="0">
                <a:solidFill>
                  <a:schemeClr val="tx1"/>
                </a:solidFill>
                <a:latin typeface="+mn-lt"/>
                <a:ea typeface="+mn-ea"/>
                <a:cs typeface="+mn-cs"/>
              </a:rPr>
              <a:t>between energy and </a:t>
            </a:r>
            <a:r>
              <a:rPr lang="en-US" sz="1200" b="0" i="0" u="none" strike="noStrike" kern="1200" baseline="0" dirty="0" err="1">
                <a:solidFill>
                  <a:schemeClr val="tx1"/>
                </a:solidFill>
                <a:latin typeface="+mn-lt"/>
                <a:ea typeface="+mn-ea"/>
                <a:cs typeface="+mn-cs"/>
              </a:rPr>
              <a:t>acosticness</a:t>
            </a:r>
            <a:r>
              <a:rPr lang="en-US" sz="1200" b="0" i="0" u="none" strike="noStrike" kern="1200" baseline="0" dirty="0">
                <a:solidFill>
                  <a:schemeClr val="tx1"/>
                </a:solidFill>
                <a:latin typeface="+mn-lt"/>
                <a:ea typeface="+mn-ea"/>
                <a:cs typeface="+mn-cs"/>
              </a:rPr>
              <a:t>. Hence, we face a problem of multicollinearity.</a:t>
            </a:r>
            <a:endParaRPr lang="en-US" dirty="0"/>
          </a:p>
        </p:txBody>
      </p:sp>
      <p:sp>
        <p:nvSpPr>
          <p:cNvPr id="4" name="Slide Number Placeholder 3"/>
          <p:cNvSpPr>
            <a:spLocks noGrp="1"/>
          </p:cNvSpPr>
          <p:nvPr>
            <p:ph type="sldNum" sz="quarter" idx="5"/>
          </p:nvPr>
        </p:nvSpPr>
        <p:spPr/>
        <p:txBody>
          <a:bodyPr/>
          <a:lstStyle/>
          <a:p>
            <a:fld id="{DEABF147-411F-4F63-9844-34BA8078D47B}" type="slidenum">
              <a:rPr lang="en-US" smtClean="0"/>
              <a:t>28</a:t>
            </a:fld>
            <a:endParaRPr lang="en-US"/>
          </a:p>
        </p:txBody>
      </p:sp>
    </p:spTree>
    <p:extLst>
      <p:ext uri="{BB962C8B-B14F-4D97-AF65-F5344CB8AC3E}">
        <p14:creationId xmlns:p14="http://schemas.microsoft.com/office/powerpoint/2010/main" val="313107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8BAE68-A562-4536-BC4F-25F4058C41E8}"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19295532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BAE68-A562-4536-BC4F-25F4058C41E8}"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29586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B8BAE68-A562-4536-BC4F-25F4058C41E8}"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133462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B8BAE68-A562-4536-BC4F-25F4058C41E8}"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1825445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AE68-A562-4536-BC4F-25F4058C41E8}"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1436649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AE68-A562-4536-BC4F-25F4058C41E8}"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255556684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AE68-A562-4536-BC4F-25F4058C41E8}"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145424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BAE68-A562-4536-BC4F-25F4058C41E8}"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52699001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BAE68-A562-4536-BC4F-25F4058C41E8}"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231508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8BAE68-A562-4536-BC4F-25F4058C41E8}"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296820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8BAE68-A562-4536-BC4F-25F4058C41E8}"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71104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BAE68-A562-4536-BC4F-25F4058C41E8}"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125483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BAE68-A562-4536-BC4F-25F4058C41E8}"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115055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B8BAE68-A562-4536-BC4F-25F4058C41E8}" type="datetimeFigureOut">
              <a:rPr lang="en-US" smtClean="0"/>
              <a:t>6/18/2020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0E190C93-D844-4FDC-99C0-14B94815E987}" type="slidenum">
              <a:rPr lang="en-US" smtClean="0"/>
              <a:t>‹#›</a:t>
            </a:fld>
            <a:endParaRPr lang="en-US"/>
          </a:p>
        </p:txBody>
      </p:sp>
    </p:spTree>
    <p:extLst>
      <p:ext uri="{BB962C8B-B14F-4D97-AF65-F5344CB8AC3E}">
        <p14:creationId xmlns:p14="http://schemas.microsoft.com/office/powerpoint/2010/main" val="103735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B8BAE68-A562-4536-BC4F-25F4058C41E8}" type="datetimeFigureOut">
              <a:rPr lang="en-US" smtClean="0"/>
              <a:t>6/18/2020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E190C93-D844-4FDC-99C0-14B94815E987}" type="slidenum">
              <a:rPr lang="en-US" smtClean="0"/>
              <a:t>‹#›</a:t>
            </a:fld>
            <a:endParaRPr lang="en-US"/>
          </a:p>
        </p:txBody>
      </p:sp>
    </p:spTree>
    <p:extLst>
      <p:ext uri="{BB962C8B-B14F-4D97-AF65-F5344CB8AC3E}">
        <p14:creationId xmlns:p14="http://schemas.microsoft.com/office/powerpoint/2010/main" val="142797228"/>
      </p:ext>
    </p:extLst>
  </p:cSld>
  <p:clrMap bg1="dk1" tx1="lt1" bg2="dk2" tx2="lt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 id="214748406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mich.edu/mus-theo/courses/keys.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imple.wikipedia.org/wiki/Tempo"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edalrami/19000-spotify-songs"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66BC3-ACF5-48FE-84DA-390AD9855B2F}"/>
              </a:ext>
            </a:extLst>
          </p:cNvPr>
          <p:cNvSpPr>
            <a:spLocks noGrp="1"/>
          </p:cNvSpPr>
          <p:nvPr>
            <p:ph type="ctrTitle"/>
          </p:nvPr>
        </p:nvSpPr>
        <p:spPr/>
        <p:txBody>
          <a:bodyPr/>
          <a:lstStyle/>
          <a:p>
            <a:pPr algn="ctr"/>
            <a:r>
              <a:rPr lang="en-US" sz="6000" dirty="0">
                <a:solidFill>
                  <a:schemeClr val="bg1"/>
                </a:solidFill>
              </a:rPr>
              <a:t>Analyzing Spotify Trends and Predicting Song Popularity</a:t>
            </a:r>
          </a:p>
        </p:txBody>
      </p:sp>
      <p:sp>
        <p:nvSpPr>
          <p:cNvPr id="5" name="Subtitle 4">
            <a:extLst>
              <a:ext uri="{FF2B5EF4-FFF2-40B4-BE49-F238E27FC236}">
                <a16:creationId xmlns:a16="http://schemas.microsoft.com/office/drawing/2014/main" id="{69FC89D3-1522-468D-BFF9-25420F293678}"/>
              </a:ext>
            </a:extLst>
          </p:cNvPr>
          <p:cNvSpPr>
            <a:spLocks noGrp="1"/>
          </p:cNvSpPr>
          <p:nvPr>
            <p:ph type="subTitle" idx="1"/>
          </p:nvPr>
        </p:nvSpPr>
        <p:spPr>
          <a:xfrm>
            <a:off x="810001" y="5280846"/>
            <a:ext cx="10572000" cy="939845"/>
          </a:xfrm>
        </p:spPr>
        <p:txBody>
          <a:bodyPr>
            <a:normAutofit/>
          </a:bodyPr>
          <a:lstStyle/>
          <a:p>
            <a:r>
              <a:rPr lang="en-US" sz="2400" dirty="0"/>
              <a:t>By Danail Krzhalovski and Sandra Andovska</a:t>
            </a:r>
          </a:p>
        </p:txBody>
      </p:sp>
    </p:spTree>
    <p:extLst>
      <p:ext uri="{BB962C8B-B14F-4D97-AF65-F5344CB8AC3E}">
        <p14:creationId xmlns:p14="http://schemas.microsoft.com/office/powerpoint/2010/main" val="235987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effectLst/>
        </p:spPr>
        <p:txBody>
          <a:bodyPr vert="horz" lIns="91440" tIns="45720" rIns="91440" bIns="45720" rtlCol="0" anchor="b">
            <a:normAutofit/>
          </a:bodyPr>
          <a:lstStyle/>
          <a:p>
            <a:pPr algn="just">
              <a:lnSpc>
                <a:spcPct val="90000"/>
              </a:lnSpc>
            </a:pPr>
            <a:r>
              <a:rPr lang="en-US" sz="5400" dirty="0">
                <a:solidFill>
                  <a:schemeClr val="bg1"/>
                </a:solidFill>
              </a:rPr>
              <a:t>2. DATA EXPLORATION</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0000" y="2882900"/>
            <a:ext cx="10572000" cy="3527912"/>
          </a:xfrm>
          <a:prstGeom prst="rect">
            <a:avLst/>
          </a:prstGeom>
          <a:effectLst>
            <a:outerShdw blurRad="50800" dir="14400000">
              <a:srgbClr val="000000">
                <a:alpha val="60000"/>
              </a:srgbClr>
            </a:outerShdw>
          </a:effectLst>
        </p:spPr>
        <p:txBody>
          <a:bodyPr vert="horz" lIns="91440" tIns="45720" rIns="91440" bIns="45720" rtlCol="0" anchor="ctr" anchorCtr="0">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b="0" dirty="0"/>
              <a:t>After checking for missing values and duplicates, we are now working with 14926 observations. Data was already cleaned up and tidied, but some additional modifications had to be made. </a:t>
            </a:r>
          </a:p>
          <a:p>
            <a:pPr algn="just"/>
            <a:endParaRPr lang="en-US" sz="2000" b="0" dirty="0"/>
          </a:p>
          <a:p>
            <a:pPr algn="just"/>
            <a:r>
              <a:rPr lang="en-US" sz="2000" b="0" dirty="0"/>
              <a:t>We created factors for the ‘</a:t>
            </a:r>
            <a:r>
              <a:rPr lang="en-US" sz="2000" b="0" dirty="0" err="1"/>
              <a:t>audio_mode</a:t>
            </a:r>
            <a:r>
              <a:rPr lang="en-US" sz="2000" b="0" dirty="0"/>
              <a:t>’ and ‘key’ variables to make the data easier to interpret. Anyone with at least a bit of musical knowledge would prefer and actually find it easier to understand the analysis if the person could see the keys (C, C#, etc.) and modes (major, minor) instead of going back to the description of features to check their numerical values. We too transform the song duration from </a:t>
            </a:r>
            <a:r>
              <a:rPr lang="en-US" sz="2000" b="0" dirty="0" err="1"/>
              <a:t>miliseconds</a:t>
            </a:r>
            <a:r>
              <a:rPr lang="en-US" sz="2000" b="0" dirty="0"/>
              <a:t> to minutes, and factorize the time signature since it does not provide us a true numerical property.  </a:t>
            </a:r>
          </a:p>
        </p:txBody>
      </p:sp>
    </p:spTree>
    <p:extLst>
      <p:ext uri="{BB962C8B-B14F-4D97-AF65-F5344CB8AC3E}">
        <p14:creationId xmlns:p14="http://schemas.microsoft.com/office/powerpoint/2010/main" val="260716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effectLst/>
        </p:spPr>
        <p:txBody>
          <a:bodyPr vert="horz" lIns="91440" tIns="45720" rIns="91440" bIns="45720" rtlCol="0" anchor="b">
            <a:normAutofit/>
          </a:bodyPr>
          <a:lstStyle/>
          <a:p>
            <a:pPr algn="ctr">
              <a:lnSpc>
                <a:spcPct val="90000"/>
              </a:lnSpc>
            </a:pPr>
            <a:r>
              <a:rPr lang="en-US" sz="4800" dirty="0">
                <a:solidFill>
                  <a:schemeClr val="bg1"/>
                </a:solidFill>
              </a:rPr>
              <a:t>2. DATA EXPLORATION</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0000" y="2506822"/>
            <a:ext cx="10572000" cy="4018670"/>
          </a:xfrm>
          <a:prstGeom prst="rect">
            <a:avLst/>
          </a:prstGeom>
          <a:effectLst>
            <a:outerShdw blurRad="50800" dir="14400000">
              <a:srgbClr val="000000">
                <a:alpha val="60000"/>
              </a:srgbClr>
            </a:outerShdw>
          </a:effectLst>
        </p:spPr>
        <p:txBody>
          <a:bodyPr vert="horz" lIns="91440" tIns="45720" rIns="91440" bIns="45720" rtlCol="0" anchor="t" anchorCtr="0">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US" sz="1100" b="0" dirty="0"/>
          </a:p>
        </p:txBody>
      </p:sp>
      <p:pic>
        <p:nvPicPr>
          <p:cNvPr id="6" name="Picture 5">
            <a:extLst>
              <a:ext uri="{FF2B5EF4-FFF2-40B4-BE49-F238E27FC236}">
                <a16:creationId xmlns:a16="http://schemas.microsoft.com/office/drawing/2014/main" id="{0A8A2E82-5266-4F27-ACA2-3348E0E40C6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2737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74C03E86-7F68-47B7-84BA-21BAD16C6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320842" y="240632"/>
            <a:ext cx="5849079" cy="1177006"/>
          </a:xfrm>
        </p:spPr>
        <p:txBody>
          <a:bodyPr vert="horz" lIns="91440" tIns="45720" rIns="91440" bIns="45720" rtlCol="0" anchor="b">
            <a:normAutofit/>
          </a:bodyPr>
          <a:lstStyle/>
          <a:p>
            <a:pPr algn="just"/>
            <a:r>
              <a:rPr lang="en-US" dirty="0">
                <a:solidFill>
                  <a:schemeClr val="bg1"/>
                </a:solidFill>
              </a:rPr>
              <a:t>2. DATA EXPLORATION</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8712" y="2450887"/>
            <a:ext cx="5351209" cy="3636511"/>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90000"/>
              </a:lnSpc>
              <a:spcBef>
                <a:spcPct val="20000"/>
              </a:spcBef>
              <a:spcAft>
                <a:spcPts val="600"/>
              </a:spcAft>
              <a:buClr>
                <a:schemeClr val="accent1"/>
              </a:buClr>
            </a:pPr>
            <a:r>
              <a:rPr lang="en-US" sz="2400" b="0" dirty="0">
                <a:solidFill>
                  <a:schemeClr val="tx1"/>
                </a:solidFill>
                <a:latin typeface="+mn-lt"/>
                <a:ea typeface="+mn-ea"/>
                <a:cs typeface="+mn-cs"/>
              </a:rPr>
              <a:t>We begin our analysis by checking which artists are a part of Spotify playlists the most. By looking at the entire list, we can see that all artists are from different time periods, genres and cultures, so we can say that our data is not biased towards a specific type of music nor a time period.</a:t>
            </a:r>
          </a:p>
        </p:txBody>
      </p:sp>
      <p:sp>
        <p:nvSpPr>
          <p:cNvPr id="26" name="Rectangle 25">
            <a:extLst>
              <a:ext uri="{FF2B5EF4-FFF2-40B4-BE49-F238E27FC236}">
                <a16:creationId xmlns:a16="http://schemas.microsoft.com/office/drawing/2014/main" id="{2550FEC4-B5DD-4289-A5C7-9EA1C9F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17">
            <a:extLst>
              <a:ext uri="{FF2B5EF4-FFF2-40B4-BE49-F238E27FC236}">
                <a16:creationId xmlns:a16="http://schemas.microsoft.com/office/drawing/2014/main" id="{EAF37F7B-10DB-42C1-B6DF-52912D0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78B69AB-472B-48FB-A98A-13069B269D67}"/>
              </a:ext>
            </a:extLst>
          </p:cNvPr>
          <p:cNvPicPr>
            <a:picLocks noChangeAspect="1"/>
          </p:cNvPicPr>
          <p:nvPr/>
        </p:nvPicPr>
        <p:blipFill>
          <a:blip r:embed="rId3"/>
          <a:stretch>
            <a:fillRect/>
          </a:stretch>
        </p:blipFill>
        <p:spPr>
          <a:xfrm>
            <a:off x="7636738" y="1133154"/>
            <a:ext cx="3391373" cy="4591691"/>
          </a:xfrm>
          <a:prstGeom prst="rect">
            <a:avLst/>
          </a:prstGeom>
        </p:spPr>
      </p:pic>
    </p:spTree>
    <p:extLst>
      <p:ext uri="{BB962C8B-B14F-4D97-AF65-F5344CB8AC3E}">
        <p14:creationId xmlns:p14="http://schemas.microsoft.com/office/powerpoint/2010/main" val="122387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effectLst/>
        </p:spPr>
        <p:txBody>
          <a:bodyPr vert="horz" lIns="91440" tIns="45720" rIns="91440" bIns="45720" rtlCol="0" anchor="b">
            <a:normAutofit/>
          </a:bodyPr>
          <a:lstStyle/>
          <a:p>
            <a:pPr algn="just">
              <a:lnSpc>
                <a:spcPct val="90000"/>
              </a:lnSpc>
            </a:pPr>
            <a:r>
              <a:rPr lang="en-US" dirty="0">
                <a:solidFill>
                  <a:schemeClr val="bg1"/>
                </a:solidFill>
              </a:rPr>
              <a:t>SUMMARIES OF THE DATA</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09998" y="2209800"/>
            <a:ext cx="10572000" cy="1473200"/>
          </a:xfrm>
          <a:prstGeom prst="rect">
            <a:avLst/>
          </a:prstGeom>
          <a:effectLst>
            <a:outerShdw blurRad="50800" dir="14400000">
              <a:srgbClr val="000000">
                <a:alpha val="60000"/>
              </a:srgbClr>
            </a:outerShdw>
          </a:effectLst>
        </p:spPr>
        <p:txBody>
          <a:bodyPr vert="horz" lIns="91440" tIns="45720" rIns="91440" bIns="45720" rtlCol="0" anchor="t" anchorCtr="0">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US" sz="1050" b="0" dirty="0"/>
          </a:p>
        </p:txBody>
      </p:sp>
      <p:pic>
        <p:nvPicPr>
          <p:cNvPr id="2" name="Picture 1">
            <a:extLst>
              <a:ext uri="{FF2B5EF4-FFF2-40B4-BE49-F238E27FC236}">
                <a16:creationId xmlns:a16="http://schemas.microsoft.com/office/drawing/2014/main" id="{CE5054BB-3244-4F3B-9E05-D0FAA68BFB57}"/>
              </a:ext>
            </a:extLst>
          </p:cNvPr>
          <p:cNvPicPr>
            <a:picLocks noChangeAspect="1"/>
          </p:cNvPicPr>
          <p:nvPr/>
        </p:nvPicPr>
        <p:blipFill>
          <a:blip r:embed="rId3"/>
          <a:stretch>
            <a:fillRect/>
          </a:stretch>
        </p:blipFill>
        <p:spPr>
          <a:xfrm>
            <a:off x="1390927" y="2209800"/>
            <a:ext cx="9410141" cy="4069250"/>
          </a:xfrm>
          <a:prstGeom prst="rect">
            <a:avLst/>
          </a:prstGeom>
        </p:spPr>
      </p:pic>
    </p:spTree>
    <p:extLst>
      <p:ext uri="{BB962C8B-B14F-4D97-AF65-F5344CB8AC3E}">
        <p14:creationId xmlns:p14="http://schemas.microsoft.com/office/powerpoint/2010/main" val="1217804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44D0BD74-2F0E-4D34-9C06-662E0DE5F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dirty="0"/>
              <a:t>POPULARITY DISTRIBUTION</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8713" y="2413000"/>
            <a:ext cx="3404372" cy="3632200"/>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spcBef>
                <a:spcPct val="20000"/>
              </a:spcBef>
              <a:spcAft>
                <a:spcPts val="600"/>
              </a:spcAft>
              <a:buClr>
                <a:schemeClr val="accent1"/>
              </a:buClr>
            </a:pPr>
            <a:r>
              <a:rPr lang="en-US" sz="1600" b="0" dirty="0">
                <a:solidFill>
                  <a:schemeClr val="tx1"/>
                </a:solidFill>
                <a:latin typeface="+mn-lt"/>
                <a:ea typeface="+mn-ea"/>
                <a:cs typeface="+mn-cs"/>
              </a:rPr>
              <a:t>By taking a look at how the popularity scores are distributed, one thing is noticeable instantly. The data appears to be slightly negatively skewed, with majority of the songs having a popularity score more than 40. The mean popularity score at a value of 48.75 and median is 52.</a:t>
            </a:r>
          </a:p>
        </p:txBody>
      </p:sp>
      <p:sp>
        <p:nvSpPr>
          <p:cNvPr id="34"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logo&#10;&#10;Description automatically generated">
            <a:extLst>
              <a:ext uri="{FF2B5EF4-FFF2-40B4-BE49-F238E27FC236}">
                <a16:creationId xmlns:a16="http://schemas.microsoft.com/office/drawing/2014/main" id="{A40AA6E0-D3B2-4172-BBFE-E29F7D464D1D}"/>
              </a:ext>
            </a:extLst>
          </p:cNvPr>
          <p:cNvPicPr>
            <a:picLocks noChangeAspect="1"/>
          </p:cNvPicPr>
          <p:nvPr/>
        </p:nvPicPr>
        <p:blipFill>
          <a:blip r:embed="rId2"/>
          <a:stretch>
            <a:fillRect/>
          </a:stretch>
        </p:blipFill>
        <p:spPr>
          <a:xfrm>
            <a:off x="5293886" y="1892300"/>
            <a:ext cx="6208889" cy="2933699"/>
          </a:xfrm>
          <a:prstGeom prst="rect">
            <a:avLst/>
          </a:prstGeom>
        </p:spPr>
      </p:pic>
    </p:spTree>
    <p:extLst>
      <p:ext uri="{BB962C8B-B14F-4D97-AF65-F5344CB8AC3E}">
        <p14:creationId xmlns:p14="http://schemas.microsoft.com/office/powerpoint/2010/main" val="104978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74C03E86-7F68-47B7-84BA-21BAD16C6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447188"/>
            <a:ext cx="5359921" cy="970450"/>
          </a:xfrm>
        </p:spPr>
        <p:txBody>
          <a:bodyPr vert="horz" lIns="91440" tIns="45720" rIns="91440" bIns="45720" rtlCol="0" anchor="b">
            <a:normAutofit/>
          </a:bodyPr>
          <a:lstStyle/>
          <a:p>
            <a:r>
              <a:rPr lang="en-US" dirty="0">
                <a:solidFill>
                  <a:schemeClr val="bg1"/>
                </a:solidFill>
              </a:rPr>
              <a:t>ASSUMPTION</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0000" y="2678262"/>
            <a:ext cx="5351209" cy="3225622"/>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800" b="0" dirty="0"/>
              <a:t>We can assume that the audio mode, key, tempo and time signature of a song are composition elements, which we can make us of to describe and classify music.</a:t>
            </a:r>
            <a:endParaRPr lang="en-US" sz="1800" b="0" dirty="0">
              <a:solidFill>
                <a:schemeClr val="tx1"/>
              </a:solidFill>
              <a:latin typeface="+mn-lt"/>
              <a:ea typeface="+mn-ea"/>
              <a:cs typeface="+mn-cs"/>
            </a:endParaRPr>
          </a:p>
        </p:txBody>
      </p:sp>
      <p:sp>
        <p:nvSpPr>
          <p:cNvPr id="41" name="Rectangle 40">
            <a:extLst>
              <a:ext uri="{FF2B5EF4-FFF2-40B4-BE49-F238E27FC236}">
                <a16:creationId xmlns:a16="http://schemas.microsoft.com/office/drawing/2014/main" id="{2550FEC4-B5DD-4289-A5C7-9EA1C9F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17">
            <a:extLst>
              <a:ext uri="{FF2B5EF4-FFF2-40B4-BE49-F238E27FC236}">
                <a16:creationId xmlns:a16="http://schemas.microsoft.com/office/drawing/2014/main" id="{EAF37F7B-10DB-42C1-B6DF-52912D0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lative key - Wikipedia">
            <a:extLst>
              <a:ext uri="{FF2B5EF4-FFF2-40B4-BE49-F238E27FC236}">
                <a16:creationId xmlns:a16="http://schemas.microsoft.com/office/drawing/2014/main" id="{4AE5C3DC-5B15-4B20-86B0-EBCB61CA8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436" y="1306011"/>
            <a:ext cx="4245978" cy="42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29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44D0BD74-2F0E-4D34-9C06-662E0DE5F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1" y="447188"/>
            <a:ext cx="3617620" cy="1559412"/>
          </a:xfrm>
        </p:spPr>
        <p:txBody>
          <a:bodyPr vert="horz" lIns="91440" tIns="45720" rIns="91440" bIns="45720" rtlCol="0" anchor="b">
            <a:normAutofit/>
          </a:bodyPr>
          <a:lstStyle/>
          <a:p>
            <a:r>
              <a:rPr lang="en-US" dirty="0"/>
              <a:t>AUDIO MODE</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8713" y="2413000"/>
            <a:ext cx="3404372" cy="3632200"/>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spcBef>
                <a:spcPct val="20000"/>
              </a:spcBef>
              <a:spcAft>
                <a:spcPts val="600"/>
              </a:spcAft>
              <a:buClr>
                <a:schemeClr val="accent1"/>
              </a:buClr>
            </a:pPr>
            <a:r>
              <a:rPr lang="en-US" sz="1600" b="0" dirty="0"/>
              <a:t>The emotional center of music comes from one of two places: the major chord or the minor chord. If you’re listening to music and you can sense happiness and you’re at ease, you’re probably listening to a song that uses mostly major chords to create that feeling.</a:t>
            </a:r>
            <a:endParaRPr lang="en-US" sz="1600" b="0" dirty="0">
              <a:solidFill>
                <a:schemeClr val="tx1"/>
              </a:solidFill>
              <a:latin typeface="+mn-lt"/>
              <a:ea typeface="+mn-ea"/>
              <a:cs typeface="+mn-cs"/>
            </a:endParaRPr>
          </a:p>
        </p:txBody>
      </p:sp>
      <p:sp>
        <p:nvSpPr>
          <p:cNvPr id="34"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674ED8D-FD95-4871-BC1F-271C729004AE}"/>
              </a:ext>
            </a:extLst>
          </p:cNvPr>
          <p:cNvPicPr>
            <a:picLocks noChangeAspect="1"/>
          </p:cNvPicPr>
          <p:nvPr/>
        </p:nvPicPr>
        <p:blipFill>
          <a:blip r:embed="rId2"/>
          <a:stretch>
            <a:fillRect/>
          </a:stretch>
        </p:blipFill>
        <p:spPr>
          <a:xfrm>
            <a:off x="5337301" y="1995785"/>
            <a:ext cx="6152877" cy="2866430"/>
          </a:xfrm>
          <a:prstGeom prst="rect">
            <a:avLst/>
          </a:prstGeom>
        </p:spPr>
      </p:pic>
    </p:spTree>
    <p:extLst>
      <p:ext uri="{BB962C8B-B14F-4D97-AF65-F5344CB8AC3E}">
        <p14:creationId xmlns:p14="http://schemas.microsoft.com/office/powerpoint/2010/main" val="2279862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44D0BD74-2F0E-4D34-9C06-662E0DE5F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dirty="0"/>
              <a:t>PITCH KEYS</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8713" y="2413000"/>
            <a:ext cx="3404372" cy="3632200"/>
          </a:xfrm>
          <a:prstGeom prst="rect">
            <a:avLst/>
          </a:prstGeom>
        </p:spPr>
        <p:txBody>
          <a:bodyPr vert="horz" lIns="91440" tIns="45720" rIns="91440" bIns="45720" rtlCol="0" anchor="ctr" anchorCtr="0">
            <a:normAutofit fontScale="475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t>In addition to the audio mode, the association of musical keys with specific emotional or qualitative characteristic was fairly common prior to the 20th century. When Mozart wrote a piece in a Ab major, for example, they were well aware that this was the ‘key of the grave’.</a:t>
            </a:r>
            <a:endParaRPr lang="en-US" sz="1600" b="0" dirty="0">
              <a:solidFill>
                <a:schemeClr val="tx1"/>
              </a:solidFill>
              <a:latin typeface="+mn-lt"/>
              <a:ea typeface="+mn-ea"/>
              <a:cs typeface="+mn-cs"/>
            </a:endParaRPr>
          </a:p>
        </p:txBody>
      </p:sp>
      <p:sp>
        <p:nvSpPr>
          <p:cNvPr id="34"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85A9440-5AD0-4BAB-AADA-A437C3DC186B}"/>
              </a:ext>
            </a:extLst>
          </p:cNvPr>
          <p:cNvPicPr>
            <a:picLocks noChangeAspect="1"/>
          </p:cNvPicPr>
          <p:nvPr/>
        </p:nvPicPr>
        <p:blipFill>
          <a:blip r:embed="rId2"/>
          <a:stretch>
            <a:fillRect/>
          </a:stretch>
        </p:blipFill>
        <p:spPr>
          <a:xfrm>
            <a:off x="5339397" y="2006600"/>
            <a:ext cx="6169602" cy="2792245"/>
          </a:xfrm>
          <a:prstGeom prst="rect">
            <a:avLst/>
          </a:prstGeom>
        </p:spPr>
      </p:pic>
    </p:spTree>
    <p:extLst>
      <p:ext uri="{BB962C8B-B14F-4D97-AF65-F5344CB8AC3E}">
        <p14:creationId xmlns:p14="http://schemas.microsoft.com/office/powerpoint/2010/main" val="376096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effectLst/>
        </p:spPr>
        <p:txBody>
          <a:bodyPr vert="horz" lIns="91440" tIns="45720" rIns="91440" bIns="45720" rtlCol="0" anchor="b">
            <a:noAutofit/>
          </a:bodyPr>
          <a:lstStyle/>
          <a:p>
            <a:pPr algn="ctr">
              <a:lnSpc>
                <a:spcPct val="90000"/>
              </a:lnSpc>
            </a:pPr>
            <a:br>
              <a:rPr lang="en-US" dirty="0">
                <a:solidFill>
                  <a:schemeClr val="bg1"/>
                </a:solidFill>
              </a:rPr>
            </a:br>
            <a:r>
              <a:rPr lang="en-US" dirty="0">
                <a:solidFill>
                  <a:schemeClr val="bg1"/>
                </a:solidFill>
                <a:hlinkClick r:id="rId3">
                  <a:extLst>
                    <a:ext uri="{A12FA001-AC4F-418D-AE19-62706E023703}">
                      <ahyp:hlinkClr xmlns:ahyp="http://schemas.microsoft.com/office/drawing/2018/hyperlinkcolor" val="tx"/>
                    </a:ext>
                  </a:extLst>
                </a:hlinkClick>
              </a:rPr>
              <a:t>PITCH KEY INTERPRETATION</a:t>
            </a:r>
            <a:endParaRPr lang="en-US" dirty="0">
              <a:solidFill>
                <a:schemeClr val="bg1"/>
              </a:solidFill>
            </a:endParaRP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0000" y="2870200"/>
            <a:ext cx="10572000" cy="3657600"/>
          </a:xfrm>
          <a:prstGeom prst="rect">
            <a:avLst/>
          </a:prstGeom>
          <a:effectLst>
            <a:outerShdw blurRad="50800" dir="14400000">
              <a:srgbClr val="000000">
                <a:alpha val="60000"/>
              </a:srgbClr>
            </a:outerShdw>
          </a:effectLst>
        </p:spPr>
        <p:txBody>
          <a:bodyPr vert="horz" lIns="91440" tIns="45720" rIns="91440" bIns="45720" rtlCol="0" anchor="t" anchorCtr="0">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b="0" dirty="0"/>
              <a:t>The most common key in our dataset is C: </a:t>
            </a:r>
          </a:p>
          <a:p>
            <a:pPr marL="285750" indent="-285750">
              <a:buClr>
                <a:schemeClr val="accent1"/>
              </a:buClr>
              <a:buFont typeface="Wingdings" panose="05000000000000000000" pitchFamily="2" charset="2"/>
              <a:buChar char="§"/>
            </a:pPr>
            <a:r>
              <a:rPr lang="en-US" sz="1800" dirty="0"/>
              <a:t>C major</a:t>
            </a:r>
            <a:r>
              <a:rPr lang="en-US" sz="1800" b="0" dirty="0"/>
              <a:t>: Completely pure. Its character is: innocence, simplicity, naivety, children’s talk.</a:t>
            </a:r>
          </a:p>
          <a:p>
            <a:pPr marL="285750" indent="-285750" algn="just">
              <a:buClr>
                <a:schemeClr val="accent1"/>
              </a:buClr>
              <a:buFont typeface="Wingdings" panose="05000000000000000000" pitchFamily="2" charset="2"/>
              <a:buChar char="§"/>
            </a:pPr>
            <a:r>
              <a:rPr lang="en-US" sz="1800" dirty="0"/>
              <a:t>C minor</a:t>
            </a:r>
            <a:r>
              <a:rPr lang="en-US" sz="1800" b="0" dirty="0"/>
              <a:t>: Declaration of love and at the same time the lament of unhappy love. All languishing, longing, sighing of the love-sick soul lies in this key.</a:t>
            </a:r>
          </a:p>
          <a:p>
            <a:pPr marL="285750" indent="-285750" algn="just">
              <a:buFont typeface="Arial" panose="020B0604020202020204" pitchFamily="34" charset="0"/>
              <a:buChar char="•"/>
            </a:pPr>
            <a:endParaRPr lang="en-US" sz="1800" b="0" dirty="0"/>
          </a:p>
          <a:p>
            <a:pPr marL="285750" indent="-285750" algn="just">
              <a:buFont typeface="Arial" panose="020B0604020202020204" pitchFamily="34" charset="0"/>
              <a:buChar char="•"/>
            </a:pPr>
            <a:endParaRPr lang="en-US" sz="1800" b="0" dirty="0"/>
          </a:p>
          <a:p>
            <a:pPr algn="just"/>
            <a:r>
              <a:rPr lang="en-US" sz="2000" b="0" dirty="0"/>
              <a:t>The least common key is D#:</a:t>
            </a:r>
          </a:p>
          <a:p>
            <a:pPr marL="285750" indent="-285750">
              <a:buClr>
                <a:schemeClr val="accent1"/>
              </a:buClr>
              <a:buFont typeface="Wingdings" panose="05000000000000000000" pitchFamily="2" charset="2"/>
              <a:buChar char="§"/>
            </a:pPr>
            <a:r>
              <a:rPr lang="en-US" sz="1800" dirty="0"/>
              <a:t>D# major </a:t>
            </a:r>
            <a:r>
              <a:rPr lang="en-US" sz="1800" b="0" dirty="0"/>
              <a:t>(equivalent to E-flat): The key of love, of devotion, of intimate conversation with God.</a:t>
            </a:r>
          </a:p>
          <a:p>
            <a:pPr marL="285750" indent="-285750">
              <a:buClr>
                <a:schemeClr val="accent1"/>
              </a:buClr>
              <a:buFont typeface="Wingdings" panose="05000000000000000000" pitchFamily="2" charset="2"/>
              <a:buChar char="§"/>
            </a:pPr>
            <a:r>
              <a:rPr lang="en-US" sz="1800" dirty="0"/>
              <a:t>D# minor</a:t>
            </a:r>
            <a:r>
              <a:rPr lang="en-US" sz="1800" b="0" dirty="0"/>
              <a:t>: Feelings of the anxiety of the soul’s deepest distress, of brooding despair, of blackest depression, of the most gloomy condition of the soul. Every fear, every hesitation of the shuddering heart.</a:t>
            </a:r>
          </a:p>
        </p:txBody>
      </p:sp>
    </p:spTree>
    <p:extLst>
      <p:ext uri="{BB962C8B-B14F-4D97-AF65-F5344CB8AC3E}">
        <p14:creationId xmlns:p14="http://schemas.microsoft.com/office/powerpoint/2010/main" val="262116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44D0BD74-2F0E-4D34-9C06-662E0DE5F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dirty="0"/>
              <a:t>TEMPO</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8713" y="2438400"/>
            <a:ext cx="3404372" cy="3632200"/>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dirty="0"/>
              <a:t>Popular songs tend to have a faster tempo with an average BPM of 121.105. This is commonly known as ‘allegro’, ranging from 120 – 156 BPM. Modern music tempos are in this range: </a:t>
            </a:r>
          </a:p>
          <a:p>
            <a:pPr marL="342900" indent="-342900">
              <a:buClr>
                <a:schemeClr val="accent1"/>
              </a:buClr>
              <a:buFont typeface="Wingdings" panose="05000000000000000000" pitchFamily="2" charset="2"/>
              <a:buChar char="§"/>
            </a:pPr>
            <a:r>
              <a:rPr lang="en-US" sz="2000" b="0" dirty="0"/>
              <a:t>techno (120-140 BPM)</a:t>
            </a:r>
          </a:p>
          <a:p>
            <a:pPr marL="342900" indent="-342900">
              <a:buClr>
                <a:schemeClr val="accent1"/>
              </a:buClr>
              <a:buFont typeface="Wingdings" panose="05000000000000000000" pitchFamily="2" charset="2"/>
              <a:buChar char="§"/>
            </a:pPr>
            <a:r>
              <a:rPr lang="en-US" sz="2000" b="0" dirty="0"/>
              <a:t>house (115-130 BPM) </a:t>
            </a:r>
          </a:p>
          <a:p>
            <a:pPr marL="342900" indent="-342900">
              <a:buClr>
                <a:schemeClr val="accent1"/>
              </a:buClr>
              <a:buFont typeface="Wingdings" panose="05000000000000000000" pitchFamily="2" charset="2"/>
              <a:buChar char="§"/>
            </a:pPr>
            <a:r>
              <a:rPr lang="en-US" sz="2000" b="0" dirty="0"/>
              <a:t>hip-hop (80-120)</a:t>
            </a:r>
            <a:endParaRPr lang="en-US" sz="800" b="0" dirty="0">
              <a:solidFill>
                <a:schemeClr val="tx1"/>
              </a:solidFill>
              <a:latin typeface="+mn-lt"/>
              <a:ea typeface="+mn-ea"/>
              <a:cs typeface="+mn-cs"/>
            </a:endParaRPr>
          </a:p>
        </p:txBody>
      </p:sp>
      <p:sp>
        <p:nvSpPr>
          <p:cNvPr id="34"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5F3F442-854D-46FE-9747-EA2B2C7141AF}"/>
              </a:ext>
            </a:extLst>
          </p:cNvPr>
          <p:cNvPicPr>
            <a:picLocks noChangeAspect="1"/>
          </p:cNvPicPr>
          <p:nvPr/>
        </p:nvPicPr>
        <p:blipFill>
          <a:blip r:embed="rId2"/>
          <a:stretch>
            <a:fillRect/>
          </a:stretch>
        </p:blipFill>
        <p:spPr>
          <a:xfrm>
            <a:off x="5916781" y="1113251"/>
            <a:ext cx="4992394" cy="4631498"/>
          </a:xfrm>
          <a:prstGeom prst="rect">
            <a:avLst/>
          </a:prstGeom>
        </p:spPr>
      </p:pic>
    </p:spTree>
    <p:extLst>
      <p:ext uri="{BB962C8B-B14F-4D97-AF65-F5344CB8AC3E}">
        <p14:creationId xmlns:p14="http://schemas.microsoft.com/office/powerpoint/2010/main" val="417768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ctrTitle"/>
          </p:nvPr>
        </p:nvSpPr>
        <p:spPr>
          <a:xfrm>
            <a:off x="810001" y="734291"/>
            <a:ext cx="10572000" cy="3685907"/>
          </a:xfrm>
        </p:spPr>
        <p:txBody>
          <a:bodyPr/>
          <a:lstStyle/>
          <a:p>
            <a:pPr algn="just"/>
            <a:r>
              <a:rPr lang="en-US" sz="2400" b="0" dirty="0">
                <a:solidFill>
                  <a:schemeClr val="bg1"/>
                </a:solidFill>
              </a:rPr>
              <a:t>Music streaming services thank its growth to that they are able to react to new expectations of listeners, who want searchable music collections, automatic playlist suggestions, music recognition systems and more (Casey et al. 2008). Next to importance of recommendations, there is the importance of prediction of music popularity. In the music industry too, all parties have an interest in connecting consumers with content they will like and buy and it remains one of the biggest mysteries in the industry why some songs become popular while other songs fail to do so.</a:t>
            </a:r>
            <a:endParaRPr lang="en-US" sz="1600" b="0" dirty="0">
              <a:solidFill>
                <a:schemeClr val="bg1"/>
              </a:solidFill>
            </a:endParaRPr>
          </a:p>
        </p:txBody>
      </p:sp>
      <p:sp>
        <p:nvSpPr>
          <p:cNvPr id="5" name="Subtitle 4">
            <a:extLst>
              <a:ext uri="{FF2B5EF4-FFF2-40B4-BE49-F238E27FC236}">
                <a16:creationId xmlns:a16="http://schemas.microsoft.com/office/drawing/2014/main" id="{233A9FDB-990B-4F4A-A286-1B8FC8392702}"/>
              </a:ext>
            </a:extLst>
          </p:cNvPr>
          <p:cNvSpPr>
            <a:spLocks noGrp="1"/>
          </p:cNvSpPr>
          <p:nvPr>
            <p:ph type="subTitle" idx="1"/>
          </p:nvPr>
        </p:nvSpPr>
        <p:spPr>
          <a:xfrm>
            <a:off x="810001" y="5280846"/>
            <a:ext cx="10572000" cy="1078389"/>
          </a:xfrm>
        </p:spPr>
        <p:txBody>
          <a:bodyPr>
            <a:normAutofit lnSpcReduction="10000"/>
          </a:bodyPr>
          <a:lstStyle/>
          <a:p>
            <a:r>
              <a:rPr lang="en-US" sz="6600" b="1" dirty="0"/>
              <a:t>MOTIVATION</a:t>
            </a:r>
            <a:endParaRPr lang="en-US" b="1" dirty="0"/>
          </a:p>
        </p:txBody>
      </p:sp>
    </p:spTree>
    <p:extLst>
      <p:ext uri="{BB962C8B-B14F-4D97-AF65-F5344CB8AC3E}">
        <p14:creationId xmlns:p14="http://schemas.microsoft.com/office/powerpoint/2010/main" val="1623471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44D0BD74-2F0E-4D34-9C06-662E0DE5F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dirty="0">
                <a:solidFill>
                  <a:schemeClr val="tx1"/>
                </a:solidFill>
                <a:hlinkClick r:id="rId2">
                  <a:extLst>
                    <a:ext uri="{A12FA001-AC4F-418D-AE19-62706E023703}">
                      <ahyp:hlinkClr xmlns:ahyp="http://schemas.microsoft.com/office/drawing/2018/hyperlinkcolor" val="tx"/>
                    </a:ext>
                  </a:extLst>
                </a:hlinkClick>
              </a:rPr>
              <a:t>TEMPO CATEGORIES</a:t>
            </a:r>
            <a:endParaRPr lang="en-US" dirty="0">
              <a:solidFill>
                <a:schemeClr val="tx1"/>
              </a:solidFill>
            </a:endParaRP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0001" y="2453788"/>
            <a:ext cx="3413084" cy="3616812"/>
          </a:xfrm>
          <a:prstGeom prst="rect">
            <a:avLst/>
          </a:prstGeom>
        </p:spPr>
        <p:txBody>
          <a:bodyPr vert="horz" lIns="91440" tIns="45720" rIns="91440" bIns="45720" rtlCol="0" anchor="ctr" anchorCtr="0">
            <a:normAutofit fontScale="92500"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Clr>
                <a:schemeClr val="accent1"/>
              </a:buClr>
              <a:buFont typeface="Wingdings" panose="05000000000000000000" pitchFamily="2" charset="2"/>
              <a:buChar char="§"/>
            </a:pPr>
            <a:r>
              <a:rPr lang="en-US" sz="1800" dirty="0"/>
              <a:t>Adagio </a:t>
            </a:r>
            <a:r>
              <a:rPr lang="en-US" sz="1800" b="0" dirty="0"/>
              <a:t>- slowly with great expression (66-76 bpm)</a:t>
            </a:r>
          </a:p>
          <a:p>
            <a:pPr marL="571500" indent="-571500">
              <a:buClr>
                <a:schemeClr val="accent1"/>
              </a:buClr>
              <a:buFont typeface="Wingdings" panose="05000000000000000000" pitchFamily="2" charset="2"/>
              <a:buChar char="§"/>
            </a:pPr>
            <a:r>
              <a:rPr lang="en-US" sz="1800" dirty="0"/>
              <a:t>Andante </a:t>
            </a:r>
            <a:r>
              <a:rPr lang="en-US" sz="1800" b="0" dirty="0"/>
              <a:t>- at a walking pace (76-108 bpm)</a:t>
            </a:r>
          </a:p>
          <a:p>
            <a:pPr marL="571500" indent="-571500">
              <a:buClr>
                <a:schemeClr val="accent1"/>
              </a:buClr>
              <a:buFont typeface="Wingdings" panose="05000000000000000000" pitchFamily="2" charset="2"/>
              <a:buChar char="§"/>
            </a:pPr>
            <a:r>
              <a:rPr lang="en-US" sz="1800" dirty="0"/>
              <a:t>Moderato </a:t>
            </a:r>
            <a:r>
              <a:rPr lang="en-US" sz="1800" b="0" dirty="0"/>
              <a:t>- at a moderate speed (108-120 bpm)</a:t>
            </a:r>
          </a:p>
          <a:p>
            <a:pPr marL="571500" indent="-571500">
              <a:buClr>
                <a:schemeClr val="accent1"/>
              </a:buClr>
              <a:buFont typeface="Wingdings" panose="05000000000000000000" pitchFamily="2" charset="2"/>
              <a:buChar char="§"/>
            </a:pPr>
            <a:r>
              <a:rPr lang="en-US" sz="1800" dirty="0"/>
              <a:t>Allegro </a:t>
            </a:r>
            <a:r>
              <a:rPr lang="en-US" sz="1800" b="0" dirty="0"/>
              <a:t>- fast, quickly, and bright (120-156 bpm)</a:t>
            </a:r>
          </a:p>
          <a:p>
            <a:pPr marL="571500" indent="-571500">
              <a:buClr>
                <a:schemeClr val="accent1"/>
              </a:buClr>
              <a:buFont typeface="Wingdings" panose="05000000000000000000" pitchFamily="2" charset="2"/>
              <a:buChar char="§"/>
            </a:pPr>
            <a:r>
              <a:rPr lang="en-US" sz="1800" dirty="0" err="1"/>
              <a:t>Vivace</a:t>
            </a:r>
            <a:r>
              <a:rPr lang="en-US" sz="1800" dirty="0"/>
              <a:t> </a:t>
            </a:r>
            <a:r>
              <a:rPr lang="en-US" sz="1800" b="0" dirty="0"/>
              <a:t>- lively and fast (156-176 bpm)</a:t>
            </a:r>
          </a:p>
          <a:p>
            <a:pPr marL="571500" indent="-571500">
              <a:buClr>
                <a:schemeClr val="accent1"/>
              </a:buClr>
              <a:buFont typeface="Wingdings" panose="05000000000000000000" pitchFamily="2" charset="2"/>
              <a:buChar char="§"/>
            </a:pPr>
            <a:r>
              <a:rPr lang="en-US" sz="1800" dirty="0"/>
              <a:t>Presto </a:t>
            </a:r>
            <a:r>
              <a:rPr lang="en-US" sz="1800" b="0" dirty="0"/>
              <a:t>- very, very fast (168-200 bpm)</a:t>
            </a:r>
            <a:endParaRPr lang="en-US" sz="600" b="0" dirty="0">
              <a:solidFill>
                <a:schemeClr val="tx1"/>
              </a:solidFill>
              <a:latin typeface="+mn-lt"/>
              <a:ea typeface="+mn-ea"/>
              <a:cs typeface="+mn-cs"/>
            </a:endParaRPr>
          </a:p>
        </p:txBody>
      </p:sp>
      <p:sp>
        <p:nvSpPr>
          <p:cNvPr id="34"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36177D5-699F-47AD-BF78-591813B87BA2}"/>
              </a:ext>
            </a:extLst>
          </p:cNvPr>
          <p:cNvPicPr>
            <a:picLocks noChangeAspect="1"/>
          </p:cNvPicPr>
          <p:nvPr/>
        </p:nvPicPr>
        <p:blipFill>
          <a:blip r:embed="rId3"/>
          <a:stretch>
            <a:fillRect/>
          </a:stretch>
        </p:blipFill>
        <p:spPr>
          <a:xfrm>
            <a:off x="5973931" y="1110399"/>
            <a:ext cx="4878094" cy="4637201"/>
          </a:xfrm>
          <a:prstGeom prst="rect">
            <a:avLst/>
          </a:prstGeom>
        </p:spPr>
      </p:pic>
    </p:spTree>
    <p:extLst>
      <p:ext uri="{BB962C8B-B14F-4D97-AF65-F5344CB8AC3E}">
        <p14:creationId xmlns:p14="http://schemas.microsoft.com/office/powerpoint/2010/main" val="3227135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just"/>
            <a:br>
              <a:rPr lang="en-US" sz="1800" dirty="0">
                <a:solidFill>
                  <a:schemeClr val="tx1"/>
                </a:solidFill>
              </a:rPr>
            </a:br>
            <a:r>
              <a:rPr lang="en-US" sz="1800" dirty="0">
                <a:solidFill>
                  <a:schemeClr val="tx1"/>
                </a:solidFill>
              </a:rPr>
              <a:t>We also have a clear indication of the consistency of mean tempos across all songs and their popularities, with a symmetrical distribution. We could say that the data is approximately normally distributed in terms of the songs’ tempo. We too can observe a consistency of mean tempos across all keys.</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89309CF3-6B19-4A37-BE03-A58F3100F0B7}"/>
              </a:ext>
            </a:extLst>
          </p:cNvPr>
          <p:cNvPicPr>
            <a:picLocks noChangeAspect="1"/>
          </p:cNvPicPr>
          <p:nvPr/>
        </p:nvPicPr>
        <p:blipFill>
          <a:blip r:embed="rId2"/>
          <a:stretch>
            <a:fillRect/>
          </a:stretch>
        </p:blipFill>
        <p:spPr>
          <a:xfrm>
            <a:off x="1426869" y="1997912"/>
            <a:ext cx="9338260" cy="4116066"/>
          </a:xfrm>
          <a:prstGeom prst="rect">
            <a:avLst/>
          </a:prstGeom>
        </p:spPr>
      </p:pic>
    </p:spTree>
    <p:extLst>
      <p:ext uri="{BB962C8B-B14F-4D97-AF65-F5344CB8AC3E}">
        <p14:creationId xmlns:p14="http://schemas.microsoft.com/office/powerpoint/2010/main" val="237469103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just"/>
            <a:br>
              <a:rPr lang="en-US" sz="1800" dirty="0">
                <a:solidFill>
                  <a:schemeClr val="tx1"/>
                </a:solidFill>
              </a:rPr>
            </a:br>
            <a:r>
              <a:rPr lang="en-US" sz="1800" dirty="0">
                <a:solidFill>
                  <a:schemeClr val="tx1"/>
                </a:solidFill>
              </a:rPr>
              <a:t>We can see that the most common time signature used in music is the 4/4 meter, known as ‘common time’, and that a song has an average duration of 3-4 minutes.</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29D61DC4-D35A-4186-99AB-4ECA9A0A87C3}"/>
              </a:ext>
            </a:extLst>
          </p:cNvPr>
          <p:cNvPicPr>
            <a:picLocks noChangeAspect="1"/>
          </p:cNvPicPr>
          <p:nvPr/>
        </p:nvPicPr>
        <p:blipFill>
          <a:blip r:embed="rId2"/>
          <a:stretch>
            <a:fillRect/>
          </a:stretch>
        </p:blipFill>
        <p:spPr>
          <a:xfrm>
            <a:off x="674753" y="2640954"/>
            <a:ext cx="5378470" cy="2967373"/>
          </a:xfrm>
          <a:prstGeom prst="rect">
            <a:avLst/>
          </a:prstGeom>
        </p:spPr>
      </p:pic>
      <p:pic>
        <p:nvPicPr>
          <p:cNvPr id="5" name="Picture 4">
            <a:extLst>
              <a:ext uri="{FF2B5EF4-FFF2-40B4-BE49-F238E27FC236}">
                <a16:creationId xmlns:a16="http://schemas.microsoft.com/office/drawing/2014/main" id="{47D728E1-EDA0-4F6F-9EC6-8B171C407F28}"/>
              </a:ext>
            </a:extLst>
          </p:cNvPr>
          <p:cNvPicPr>
            <a:picLocks noChangeAspect="1"/>
          </p:cNvPicPr>
          <p:nvPr/>
        </p:nvPicPr>
        <p:blipFill>
          <a:blip r:embed="rId3"/>
          <a:stretch>
            <a:fillRect/>
          </a:stretch>
        </p:blipFill>
        <p:spPr>
          <a:xfrm>
            <a:off x="5938482" y="2525835"/>
            <a:ext cx="5535989" cy="3082492"/>
          </a:xfrm>
          <a:prstGeom prst="rect">
            <a:avLst/>
          </a:prstGeom>
        </p:spPr>
      </p:pic>
    </p:spTree>
    <p:extLst>
      <p:ext uri="{BB962C8B-B14F-4D97-AF65-F5344CB8AC3E}">
        <p14:creationId xmlns:p14="http://schemas.microsoft.com/office/powerpoint/2010/main" val="316111351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ctr"/>
            <a:br>
              <a:rPr lang="en-US" sz="2400" dirty="0">
                <a:solidFill>
                  <a:schemeClr val="tx1"/>
                </a:solidFill>
              </a:rPr>
            </a:br>
            <a:r>
              <a:rPr lang="en-US" sz="2400" dirty="0">
                <a:solidFill>
                  <a:schemeClr val="tx1"/>
                </a:solidFill>
              </a:rPr>
              <a:t>Distribution of </a:t>
            </a:r>
            <a:r>
              <a:rPr lang="en-US" sz="2400" dirty="0" err="1">
                <a:solidFill>
                  <a:schemeClr val="tx1"/>
                </a:solidFill>
              </a:rPr>
              <a:t>acousticness</a:t>
            </a:r>
            <a:r>
              <a:rPr lang="en-US" sz="2400" dirty="0">
                <a:solidFill>
                  <a:schemeClr val="tx1"/>
                </a:solidFill>
              </a:rPr>
              <a:t>, danceability, energy and </a:t>
            </a:r>
            <a:r>
              <a:rPr lang="en-US" sz="2400" dirty="0" err="1">
                <a:solidFill>
                  <a:schemeClr val="tx1"/>
                </a:solidFill>
              </a:rPr>
              <a:t>instrumentalness</a:t>
            </a:r>
            <a:r>
              <a:rPr lang="en-US" sz="2400" dirty="0">
                <a:solidFill>
                  <a:schemeClr val="tx1"/>
                </a:solidFill>
              </a:rPr>
              <a:t> of our data</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C7B5151C-C8C9-4F38-B546-FDBE6ACFFD8D}"/>
              </a:ext>
            </a:extLst>
          </p:cNvPr>
          <p:cNvPicPr>
            <a:picLocks noChangeAspect="1"/>
          </p:cNvPicPr>
          <p:nvPr/>
        </p:nvPicPr>
        <p:blipFill>
          <a:blip r:embed="rId3"/>
          <a:stretch>
            <a:fillRect/>
          </a:stretch>
        </p:blipFill>
        <p:spPr>
          <a:xfrm>
            <a:off x="1490849" y="1906608"/>
            <a:ext cx="9210300" cy="4292487"/>
          </a:xfrm>
          <a:prstGeom prst="rect">
            <a:avLst/>
          </a:prstGeom>
        </p:spPr>
      </p:pic>
    </p:spTree>
    <p:extLst>
      <p:ext uri="{BB962C8B-B14F-4D97-AF65-F5344CB8AC3E}">
        <p14:creationId xmlns:p14="http://schemas.microsoft.com/office/powerpoint/2010/main" val="425719367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ctr"/>
            <a:br>
              <a:rPr lang="en-US" sz="2400" dirty="0">
                <a:solidFill>
                  <a:schemeClr val="tx1"/>
                </a:solidFill>
              </a:rPr>
            </a:br>
            <a:r>
              <a:rPr lang="en-US" sz="2400" dirty="0">
                <a:solidFill>
                  <a:schemeClr val="tx1"/>
                </a:solidFill>
              </a:rPr>
              <a:t>Distribution of liveness, loudness, </a:t>
            </a:r>
            <a:r>
              <a:rPr lang="en-US" sz="2400" dirty="0" err="1">
                <a:solidFill>
                  <a:schemeClr val="tx1"/>
                </a:solidFill>
              </a:rPr>
              <a:t>speechiness</a:t>
            </a:r>
            <a:r>
              <a:rPr lang="en-US" sz="2400" dirty="0">
                <a:solidFill>
                  <a:schemeClr val="tx1"/>
                </a:solidFill>
              </a:rPr>
              <a:t> and valence of our data</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0E9F0071-485D-4EFE-9FEE-4BC0B2FBFA5D}"/>
              </a:ext>
            </a:extLst>
          </p:cNvPr>
          <p:cNvPicPr>
            <a:picLocks noChangeAspect="1"/>
          </p:cNvPicPr>
          <p:nvPr/>
        </p:nvPicPr>
        <p:blipFill>
          <a:blip r:embed="rId3"/>
          <a:stretch>
            <a:fillRect/>
          </a:stretch>
        </p:blipFill>
        <p:spPr>
          <a:xfrm>
            <a:off x="1422516" y="1906608"/>
            <a:ext cx="9346966" cy="4259376"/>
          </a:xfrm>
          <a:prstGeom prst="rect">
            <a:avLst/>
          </a:prstGeom>
        </p:spPr>
      </p:pic>
    </p:spTree>
    <p:extLst>
      <p:ext uri="{BB962C8B-B14F-4D97-AF65-F5344CB8AC3E}">
        <p14:creationId xmlns:p14="http://schemas.microsoft.com/office/powerpoint/2010/main" val="38852432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just"/>
            <a:r>
              <a:rPr lang="en-US" sz="2400" dirty="0">
                <a:solidFill>
                  <a:schemeClr val="tx1"/>
                </a:solidFill>
              </a:rPr>
              <a:t>Because we deal with classification in the second part, we divide the song popularity into low and high. We choose a popularity score of 75, since this is the border of the top 25% of songs.</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C4717F09-3C96-45D6-9EC1-F3E89AC2B11E}"/>
              </a:ext>
            </a:extLst>
          </p:cNvPr>
          <p:cNvPicPr>
            <a:picLocks noChangeAspect="1"/>
          </p:cNvPicPr>
          <p:nvPr/>
        </p:nvPicPr>
        <p:blipFill>
          <a:blip r:embed="rId3"/>
          <a:stretch>
            <a:fillRect/>
          </a:stretch>
        </p:blipFill>
        <p:spPr>
          <a:xfrm>
            <a:off x="1273680" y="1902466"/>
            <a:ext cx="9644638" cy="4297553"/>
          </a:xfrm>
          <a:prstGeom prst="rect">
            <a:avLst/>
          </a:prstGeom>
        </p:spPr>
      </p:pic>
    </p:spTree>
    <p:extLst>
      <p:ext uri="{BB962C8B-B14F-4D97-AF65-F5344CB8AC3E}">
        <p14:creationId xmlns:p14="http://schemas.microsoft.com/office/powerpoint/2010/main" val="221940033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0C0F6534-D03A-4D37-B29A-A0336BD1DC15}"/>
              </a:ext>
            </a:extLst>
          </p:cNvPr>
          <p:cNvPicPr>
            <a:picLocks noChangeAspect="1"/>
          </p:cNvPicPr>
          <p:nvPr/>
        </p:nvPicPr>
        <p:blipFill>
          <a:blip r:embed="rId3"/>
          <a:stretch>
            <a:fillRect/>
          </a:stretch>
        </p:blipFill>
        <p:spPr>
          <a:xfrm>
            <a:off x="1290371" y="1916468"/>
            <a:ext cx="9611255" cy="4254523"/>
          </a:xfrm>
          <a:prstGeom prst="rect">
            <a:avLst/>
          </a:prstGeom>
        </p:spPr>
      </p:pic>
    </p:spTree>
    <p:extLst>
      <p:ext uri="{BB962C8B-B14F-4D97-AF65-F5344CB8AC3E}">
        <p14:creationId xmlns:p14="http://schemas.microsoft.com/office/powerpoint/2010/main" val="218894582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C0FC04C5-E2DC-405E-B0D9-7BA5393B8DBF}"/>
              </a:ext>
            </a:extLst>
          </p:cNvPr>
          <p:cNvPicPr>
            <a:picLocks noChangeAspect="1"/>
          </p:cNvPicPr>
          <p:nvPr/>
        </p:nvPicPr>
        <p:blipFill>
          <a:blip r:embed="rId3"/>
          <a:stretch>
            <a:fillRect/>
          </a:stretch>
        </p:blipFill>
        <p:spPr>
          <a:xfrm>
            <a:off x="1174889" y="1927097"/>
            <a:ext cx="9842222" cy="4243894"/>
          </a:xfrm>
          <a:prstGeom prst="rect">
            <a:avLst/>
          </a:prstGeom>
        </p:spPr>
      </p:pic>
    </p:spTree>
    <p:extLst>
      <p:ext uri="{BB962C8B-B14F-4D97-AF65-F5344CB8AC3E}">
        <p14:creationId xmlns:p14="http://schemas.microsoft.com/office/powerpoint/2010/main" val="5173331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44D0BD74-2F0E-4D34-9C06-662E0DE5F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643464" y="1985815"/>
            <a:ext cx="3404372" cy="3870892"/>
          </a:xfrm>
          <a:prstGeom prst="rect">
            <a:avLst/>
          </a:prstGeom>
        </p:spPr>
        <p:txBody>
          <a:bodyPr vert="horz" lIns="91440" tIns="45720" rIns="91440" bIns="45720" rtlCol="0" anchor="ctr" anchorCtr="0">
            <a:normAutofit fontScale="550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t>We further need to check the covariance matrix to see the direction of the linear relationship between</a:t>
            </a:r>
          </a:p>
          <a:p>
            <a:r>
              <a:rPr lang="en-US" b="0" dirty="0"/>
              <a:t>variables, but since correlation measures both its direction and strength, we use a </a:t>
            </a:r>
            <a:r>
              <a:rPr lang="en-US" b="0" dirty="0" err="1"/>
              <a:t>colour</a:t>
            </a:r>
            <a:r>
              <a:rPr lang="en-US" b="0" dirty="0"/>
              <a:t> correlation plot</a:t>
            </a:r>
          </a:p>
          <a:p>
            <a:pPr algn="just"/>
            <a:r>
              <a:rPr lang="en-US" b="0" dirty="0"/>
              <a:t>just to see how our data behaves.</a:t>
            </a:r>
            <a:endParaRPr lang="en-US" sz="1600" b="0" dirty="0">
              <a:solidFill>
                <a:schemeClr val="tx1"/>
              </a:solidFill>
              <a:latin typeface="+mn-lt"/>
              <a:ea typeface="+mn-ea"/>
              <a:cs typeface="+mn-cs"/>
            </a:endParaRPr>
          </a:p>
        </p:txBody>
      </p:sp>
      <p:sp>
        <p:nvSpPr>
          <p:cNvPr id="34"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E07E122-CC91-462B-8BA3-01B1CA6C4AED}"/>
              </a:ext>
            </a:extLst>
          </p:cNvPr>
          <p:cNvPicPr>
            <a:picLocks noChangeAspect="1"/>
          </p:cNvPicPr>
          <p:nvPr/>
        </p:nvPicPr>
        <p:blipFill>
          <a:blip r:embed="rId3"/>
          <a:stretch>
            <a:fillRect/>
          </a:stretch>
        </p:blipFill>
        <p:spPr>
          <a:xfrm>
            <a:off x="5801221" y="1005910"/>
            <a:ext cx="5223515" cy="4876027"/>
          </a:xfrm>
          <a:prstGeom prst="rect">
            <a:avLst/>
          </a:prstGeom>
        </p:spPr>
      </p:pic>
      <p:sp>
        <p:nvSpPr>
          <p:cNvPr id="11" name="Title 3">
            <a:extLst>
              <a:ext uri="{FF2B5EF4-FFF2-40B4-BE49-F238E27FC236}">
                <a16:creationId xmlns:a16="http://schemas.microsoft.com/office/drawing/2014/main" id="{0A9B3609-31A0-42EE-ACA1-3958EBC9CE91}"/>
              </a:ext>
            </a:extLst>
          </p:cNvPr>
          <p:cNvSpPr>
            <a:spLocks noGrp="1"/>
          </p:cNvSpPr>
          <p:nvPr>
            <p:ph type="title"/>
          </p:nvPr>
        </p:nvSpPr>
        <p:spPr>
          <a:xfrm>
            <a:off x="810001" y="447188"/>
            <a:ext cx="3617620" cy="1559412"/>
          </a:xfrm>
        </p:spPr>
        <p:txBody>
          <a:bodyPr vert="horz" lIns="91440" tIns="45720" rIns="91440" bIns="45720" rtlCol="0" anchor="b">
            <a:normAutofit/>
          </a:bodyPr>
          <a:lstStyle/>
          <a:p>
            <a:r>
              <a:rPr lang="en-US" dirty="0">
                <a:solidFill>
                  <a:schemeClr val="tx1"/>
                </a:solidFill>
              </a:rPr>
              <a:t>COLLINEARITY</a:t>
            </a:r>
          </a:p>
        </p:txBody>
      </p:sp>
    </p:spTree>
    <p:extLst>
      <p:ext uri="{BB962C8B-B14F-4D97-AF65-F5344CB8AC3E}">
        <p14:creationId xmlns:p14="http://schemas.microsoft.com/office/powerpoint/2010/main" val="1814839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3BCF-3C63-4E23-BA70-34CB25257A1F}"/>
              </a:ext>
            </a:extLst>
          </p:cNvPr>
          <p:cNvSpPr>
            <a:spLocks noGrp="1"/>
          </p:cNvSpPr>
          <p:nvPr>
            <p:ph type="title"/>
          </p:nvPr>
        </p:nvSpPr>
        <p:spPr/>
        <p:txBody>
          <a:bodyPr/>
          <a:lstStyle/>
          <a:p>
            <a:pPr algn="just"/>
            <a:r>
              <a:rPr lang="en-US" sz="5400" dirty="0">
                <a:solidFill>
                  <a:schemeClr val="bg1"/>
                </a:solidFill>
              </a:rPr>
              <a:t>3. REGRESSION MODELS</a:t>
            </a:r>
          </a:p>
        </p:txBody>
      </p:sp>
      <p:sp>
        <p:nvSpPr>
          <p:cNvPr id="3" name="Content Placeholder 2">
            <a:extLst>
              <a:ext uri="{FF2B5EF4-FFF2-40B4-BE49-F238E27FC236}">
                <a16:creationId xmlns:a16="http://schemas.microsoft.com/office/drawing/2014/main" id="{F9A42702-C561-41EC-90EB-B2E8207DA21D}"/>
              </a:ext>
            </a:extLst>
          </p:cNvPr>
          <p:cNvSpPr>
            <a:spLocks noGrp="1"/>
          </p:cNvSpPr>
          <p:nvPr>
            <p:ph idx="1"/>
          </p:nvPr>
        </p:nvSpPr>
        <p:spPr/>
        <p:txBody>
          <a:bodyPr>
            <a:normAutofit fontScale="92500" lnSpcReduction="10000"/>
          </a:bodyPr>
          <a:lstStyle/>
          <a:p>
            <a:pPr marL="0" indent="0" algn="just">
              <a:buNone/>
            </a:pPr>
            <a:r>
              <a:rPr lang="en-US" sz="2000" b="1" dirty="0"/>
              <a:t>Judging by the looks of our data, and the relationship among the predictors and the response variable, we do not expect a linear model to help us predict a song’s popularity, but we do try out several:</a:t>
            </a:r>
          </a:p>
          <a:p>
            <a:pPr algn="just">
              <a:buFont typeface="Wingdings" panose="05000000000000000000" pitchFamily="2" charset="2"/>
              <a:buChar char="§"/>
            </a:pPr>
            <a:r>
              <a:rPr lang="en-US" sz="2000" b="1" dirty="0"/>
              <a:t>Linear Regression</a:t>
            </a:r>
          </a:p>
          <a:p>
            <a:pPr algn="just">
              <a:buFont typeface="Wingdings" panose="05000000000000000000" pitchFamily="2" charset="2"/>
              <a:buChar char="§"/>
            </a:pPr>
            <a:r>
              <a:rPr lang="en-US" sz="2000" b="1" dirty="0"/>
              <a:t>Ridge Regression</a:t>
            </a:r>
          </a:p>
          <a:p>
            <a:pPr algn="just">
              <a:buFont typeface="Wingdings" panose="05000000000000000000" pitchFamily="2" charset="2"/>
              <a:buChar char="§"/>
            </a:pPr>
            <a:r>
              <a:rPr lang="en-US" sz="2000" b="1" dirty="0"/>
              <a:t>LASSO</a:t>
            </a:r>
          </a:p>
          <a:p>
            <a:pPr algn="just">
              <a:buFont typeface="Wingdings" panose="05000000000000000000" pitchFamily="2" charset="2"/>
              <a:buChar char="§"/>
            </a:pPr>
            <a:r>
              <a:rPr lang="en-US" sz="2000" b="1" dirty="0"/>
              <a:t>Bayes Regression</a:t>
            </a:r>
          </a:p>
          <a:p>
            <a:pPr algn="just">
              <a:buFont typeface="Wingdings" panose="05000000000000000000" pitchFamily="2" charset="2"/>
              <a:buChar char="§"/>
            </a:pPr>
            <a:endParaRPr lang="en-US" sz="2000" b="1" dirty="0"/>
          </a:p>
          <a:p>
            <a:pPr marL="0" indent="0" algn="just">
              <a:buNone/>
            </a:pPr>
            <a:r>
              <a:rPr lang="en-US" sz="2000" b="1" dirty="0"/>
              <a:t>To evaluate the results, we use Root Mean Squared Error. Mean Squared Error tells us how close a regression line is to a set of points, and we are simply taking its root.</a:t>
            </a:r>
          </a:p>
        </p:txBody>
      </p:sp>
    </p:spTree>
    <p:extLst>
      <p:ext uri="{BB962C8B-B14F-4D97-AF65-F5344CB8AC3E}">
        <p14:creationId xmlns:p14="http://schemas.microsoft.com/office/powerpoint/2010/main" val="358494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ctrTitle"/>
          </p:nvPr>
        </p:nvSpPr>
        <p:spPr>
          <a:xfrm>
            <a:off x="810001" y="734291"/>
            <a:ext cx="10572000" cy="3685907"/>
          </a:xfrm>
        </p:spPr>
        <p:txBody>
          <a:bodyPr/>
          <a:lstStyle/>
          <a:p>
            <a:r>
              <a:rPr lang="en-US" sz="4000" dirty="0">
                <a:solidFill>
                  <a:schemeClr val="bg1"/>
                </a:solidFill>
              </a:rPr>
              <a:t>1. Data Collection</a:t>
            </a:r>
            <a:br>
              <a:rPr lang="en-US" sz="4000" dirty="0">
                <a:solidFill>
                  <a:schemeClr val="bg1"/>
                </a:solidFill>
              </a:rPr>
            </a:br>
            <a:r>
              <a:rPr lang="en-US" sz="4000" dirty="0">
                <a:solidFill>
                  <a:schemeClr val="bg1"/>
                </a:solidFill>
              </a:rPr>
              <a:t>2. Data Exploration</a:t>
            </a:r>
            <a:br>
              <a:rPr lang="en-US" sz="4000" dirty="0">
                <a:solidFill>
                  <a:schemeClr val="bg1"/>
                </a:solidFill>
              </a:rPr>
            </a:br>
            <a:r>
              <a:rPr lang="en-US" sz="4000" dirty="0">
                <a:solidFill>
                  <a:schemeClr val="bg1"/>
                </a:solidFill>
              </a:rPr>
              <a:t>3. Regression Models</a:t>
            </a:r>
            <a:br>
              <a:rPr lang="en-US" sz="4000" dirty="0">
                <a:solidFill>
                  <a:schemeClr val="bg1"/>
                </a:solidFill>
              </a:rPr>
            </a:br>
            <a:r>
              <a:rPr lang="en-US" sz="4000" dirty="0">
                <a:solidFill>
                  <a:schemeClr val="bg1"/>
                </a:solidFill>
              </a:rPr>
              <a:t>4. Classification Models</a:t>
            </a:r>
            <a:br>
              <a:rPr lang="en-US" sz="4000" dirty="0">
                <a:solidFill>
                  <a:schemeClr val="bg1"/>
                </a:solidFill>
              </a:rPr>
            </a:br>
            <a:r>
              <a:rPr lang="en-US" sz="4000" dirty="0">
                <a:solidFill>
                  <a:schemeClr val="bg1"/>
                </a:solidFill>
              </a:rPr>
              <a:t>5. Main Results and Discussion</a:t>
            </a:r>
            <a:br>
              <a:rPr lang="en-US" sz="4000" dirty="0">
                <a:solidFill>
                  <a:schemeClr val="bg1"/>
                </a:solidFill>
              </a:rPr>
            </a:br>
            <a:r>
              <a:rPr lang="en-US" sz="4000" dirty="0">
                <a:solidFill>
                  <a:schemeClr val="bg1"/>
                </a:solidFill>
              </a:rPr>
              <a:t>6. Technical Appendix</a:t>
            </a:r>
          </a:p>
        </p:txBody>
      </p:sp>
      <p:sp>
        <p:nvSpPr>
          <p:cNvPr id="5" name="Subtitle 4">
            <a:extLst>
              <a:ext uri="{FF2B5EF4-FFF2-40B4-BE49-F238E27FC236}">
                <a16:creationId xmlns:a16="http://schemas.microsoft.com/office/drawing/2014/main" id="{233A9FDB-990B-4F4A-A286-1B8FC8392702}"/>
              </a:ext>
            </a:extLst>
          </p:cNvPr>
          <p:cNvSpPr>
            <a:spLocks noGrp="1"/>
          </p:cNvSpPr>
          <p:nvPr>
            <p:ph type="subTitle" idx="1"/>
          </p:nvPr>
        </p:nvSpPr>
        <p:spPr>
          <a:xfrm>
            <a:off x="810001" y="5280846"/>
            <a:ext cx="10572000" cy="1078389"/>
          </a:xfrm>
        </p:spPr>
        <p:txBody>
          <a:bodyPr>
            <a:normAutofit lnSpcReduction="10000"/>
          </a:bodyPr>
          <a:lstStyle/>
          <a:p>
            <a:r>
              <a:rPr lang="en-US" sz="6600" b="1" dirty="0"/>
              <a:t>OVERVIEW</a:t>
            </a:r>
            <a:endParaRPr lang="en-US" b="1" dirty="0"/>
          </a:p>
        </p:txBody>
      </p:sp>
    </p:spTree>
    <p:extLst>
      <p:ext uri="{BB962C8B-B14F-4D97-AF65-F5344CB8AC3E}">
        <p14:creationId xmlns:p14="http://schemas.microsoft.com/office/powerpoint/2010/main" val="1890281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ctr"/>
            <a:r>
              <a:rPr lang="en-US" sz="4400" dirty="0">
                <a:solidFill>
                  <a:schemeClr val="tx1"/>
                </a:solidFill>
              </a:rPr>
              <a:t>3.1 LINEAR REGRESSION</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10CE17F4-533D-451F-A157-4DB06E5A5E22}"/>
              </a:ext>
            </a:extLst>
          </p:cNvPr>
          <p:cNvPicPr>
            <a:picLocks noChangeAspect="1"/>
          </p:cNvPicPr>
          <p:nvPr/>
        </p:nvPicPr>
        <p:blipFill>
          <a:blip r:embed="rId3"/>
          <a:stretch>
            <a:fillRect/>
          </a:stretch>
        </p:blipFill>
        <p:spPr>
          <a:xfrm>
            <a:off x="1246096" y="1896644"/>
            <a:ext cx="9473486" cy="4296365"/>
          </a:xfrm>
          <a:prstGeom prst="rect">
            <a:avLst/>
          </a:prstGeom>
        </p:spPr>
      </p:pic>
    </p:spTree>
    <p:extLst>
      <p:ext uri="{BB962C8B-B14F-4D97-AF65-F5344CB8AC3E}">
        <p14:creationId xmlns:p14="http://schemas.microsoft.com/office/powerpoint/2010/main" val="278948222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44D0BD74-2F0E-4D34-9C06-662E0DE5F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1" y="447188"/>
            <a:ext cx="3413084" cy="1559412"/>
          </a:xfrm>
        </p:spPr>
        <p:txBody>
          <a:bodyPr vert="horz" lIns="91440" tIns="45720" rIns="91440" bIns="45720" rtlCol="0" anchor="b">
            <a:normAutofit/>
          </a:bodyPr>
          <a:lstStyle/>
          <a:p>
            <a:pPr algn="ctr"/>
            <a:r>
              <a:rPr lang="en-US" sz="2400" dirty="0"/>
              <a:t>95% CONFIDENCE INTERVALS OF ESTIMATES</a:t>
            </a:r>
            <a:endParaRPr lang="en-US" sz="2400" dirty="0">
              <a:solidFill>
                <a:schemeClr val="tx1"/>
              </a:solidFill>
            </a:endParaRP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0001" y="2453788"/>
            <a:ext cx="3413084" cy="3616812"/>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600" b="0" dirty="0"/>
              <a:t>The estimates of the regression coefficients are subject to sampling uncertainty. Therefore, we will never exactly estimate the true value of these parameters from sample data in an empirical application.</a:t>
            </a:r>
            <a:endParaRPr kumimoji="0" lang="en-US" sz="100" b="0" i="0" u="none" strike="noStrike" kern="1200" cap="none" spc="0" normalizeH="0" baseline="0" noProof="0" dirty="0">
              <a:ln>
                <a:noFill/>
              </a:ln>
              <a:solidFill>
                <a:prstClr val="white"/>
              </a:solidFill>
              <a:effectLst/>
              <a:uLnTx/>
              <a:uFillTx/>
              <a:latin typeface="Century Gothic" panose="020B0502020202020204"/>
              <a:ea typeface="+mj-ea"/>
              <a:cs typeface="+mj-cs"/>
            </a:endParaRPr>
          </a:p>
        </p:txBody>
      </p:sp>
      <p:sp>
        <p:nvSpPr>
          <p:cNvPr id="34"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9" name="Picture 8" descr="A screenshot of text&#10;&#10;Description automatically generated">
            <a:extLst>
              <a:ext uri="{FF2B5EF4-FFF2-40B4-BE49-F238E27FC236}">
                <a16:creationId xmlns:a16="http://schemas.microsoft.com/office/drawing/2014/main" id="{C731FA03-D8D8-4EF3-BD95-33753FA2C4CB}"/>
              </a:ext>
            </a:extLst>
          </p:cNvPr>
          <p:cNvPicPr>
            <a:picLocks noChangeAspect="1"/>
          </p:cNvPicPr>
          <p:nvPr/>
        </p:nvPicPr>
        <p:blipFill>
          <a:blip r:embed="rId3"/>
          <a:stretch>
            <a:fillRect/>
          </a:stretch>
        </p:blipFill>
        <p:spPr>
          <a:xfrm>
            <a:off x="6590189" y="983580"/>
            <a:ext cx="3645579" cy="2160343"/>
          </a:xfrm>
          <a:prstGeom prst="rect">
            <a:avLst/>
          </a:prstGeom>
        </p:spPr>
      </p:pic>
      <p:pic>
        <p:nvPicPr>
          <p:cNvPr id="10" name="Picture 9">
            <a:extLst>
              <a:ext uri="{FF2B5EF4-FFF2-40B4-BE49-F238E27FC236}">
                <a16:creationId xmlns:a16="http://schemas.microsoft.com/office/drawing/2014/main" id="{CB63142A-F9F8-446C-A763-ABD764BB624C}"/>
              </a:ext>
            </a:extLst>
          </p:cNvPr>
          <p:cNvPicPr>
            <a:picLocks noChangeAspect="1"/>
          </p:cNvPicPr>
          <p:nvPr/>
        </p:nvPicPr>
        <p:blipFill>
          <a:blip r:embed="rId4"/>
          <a:stretch>
            <a:fillRect/>
          </a:stretch>
        </p:blipFill>
        <p:spPr>
          <a:xfrm>
            <a:off x="6590189" y="3189160"/>
            <a:ext cx="3645578" cy="2710200"/>
          </a:xfrm>
          <a:prstGeom prst="rect">
            <a:avLst/>
          </a:prstGeom>
        </p:spPr>
      </p:pic>
      <p:pic>
        <p:nvPicPr>
          <p:cNvPr id="3" name="Picture 2">
            <a:extLst>
              <a:ext uri="{FF2B5EF4-FFF2-40B4-BE49-F238E27FC236}">
                <a16:creationId xmlns:a16="http://schemas.microsoft.com/office/drawing/2014/main" id="{DA72541D-1744-43E0-8391-D7403E7CDEAE}"/>
              </a:ext>
            </a:extLst>
          </p:cNvPr>
          <p:cNvPicPr>
            <a:picLocks noChangeAspect="1"/>
          </p:cNvPicPr>
          <p:nvPr/>
        </p:nvPicPr>
        <p:blipFill>
          <a:blip r:embed="rId5"/>
          <a:stretch>
            <a:fillRect/>
          </a:stretch>
        </p:blipFill>
        <p:spPr>
          <a:xfrm>
            <a:off x="4881274" y="447188"/>
            <a:ext cx="7063408" cy="431527"/>
          </a:xfrm>
          <a:prstGeom prst="rect">
            <a:avLst/>
          </a:prstGeom>
        </p:spPr>
      </p:pic>
    </p:spTree>
    <p:extLst>
      <p:ext uri="{BB962C8B-B14F-4D97-AF65-F5344CB8AC3E}">
        <p14:creationId xmlns:p14="http://schemas.microsoft.com/office/powerpoint/2010/main" val="990178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ctr"/>
            <a:r>
              <a:rPr lang="en-US" sz="4400" dirty="0">
                <a:solidFill>
                  <a:schemeClr val="tx1"/>
                </a:solidFill>
              </a:rPr>
              <a:t>3.1 LINEAR REGRESSION</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41938" y="2171474"/>
            <a:ext cx="10554574" cy="3992245"/>
          </a:xfrm>
          <a:prstGeom prst="rect">
            <a:avLst/>
          </a:prstGeom>
        </p:spPr>
        <p:txBody>
          <a:bodyP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sz="2000" b="1" dirty="0"/>
              <a:t>Backward variable selection gave us the following model to work with:</a:t>
            </a:r>
          </a:p>
          <a:p>
            <a:pPr marL="0" indent="0" algn="just">
              <a:buFont typeface="Wingdings 2" charset="2"/>
              <a:buNone/>
            </a:pPr>
            <a:endParaRPr lang="en-US" sz="2000" b="1" dirty="0"/>
          </a:p>
          <a:p>
            <a:pPr marL="0" indent="0" algn="just">
              <a:buFont typeface="Wingdings 2" charset="2"/>
              <a:buNone/>
            </a:pPr>
            <a:endParaRPr lang="en-US" sz="2000" b="1" dirty="0"/>
          </a:p>
          <a:p>
            <a:pPr marL="0" indent="0" algn="just">
              <a:buFont typeface="Wingdings 2" charset="2"/>
              <a:buNone/>
            </a:pPr>
            <a:endParaRPr lang="en-US" sz="2000" b="1" dirty="0"/>
          </a:p>
          <a:p>
            <a:pPr marL="0" indent="0" algn="just">
              <a:buFont typeface="Wingdings 2" charset="2"/>
              <a:buNone/>
            </a:pPr>
            <a:r>
              <a:rPr lang="en-US" sz="2000" b="1" dirty="0"/>
              <a:t>The attributes that have the largest effect on song popularity using this model are:</a:t>
            </a:r>
          </a:p>
          <a:p>
            <a:pPr algn="just">
              <a:buFont typeface="Wingdings" panose="05000000000000000000" pitchFamily="2" charset="2"/>
              <a:buChar char="§"/>
            </a:pPr>
            <a:r>
              <a:rPr lang="en-US" sz="2000" b="1" dirty="0"/>
              <a:t>Danceability </a:t>
            </a:r>
            <a:r>
              <a:rPr lang="en-US" sz="2000" dirty="0"/>
              <a:t>with 8.481296, meaning with each unit increase, song popularity increases by roughly 8.48;</a:t>
            </a:r>
          </a:p>
          <a:p>
            <a:pPr algn="just">
              <a:buFont typeface="Wingdings" panose="05000000000000000000" pitchFamily="2" charset="2"/>
              <a:buChar char="§"/>
            </a:pPr>
            <a:r>
              <a:rPr lang="en-US" sz="2000" b="1" dirty="0" err="1"/>
              <a:t>Instrumentalness</a:t>
            </a:r>
            <a:r>
              <a:rPr lang="en-US" sz="2000" b="1" dirty="0"/>
              <a:t> </a:t>
            </a:r>
            <a:r>
              <a:rPr lang="en-US" sz="2000" dirty="0"/>
              <a:t>with -8.017524, meaning with each unit increase, song popularity decreases by roughly 8.02;</a:t>
            </a:r>
          </a:p>
          <a:p>
            <a:pPr algn="just">
              <a:buFont typeface="Wingdings" panose="05000000000000000000" pitchFamily="2" charset="2"/>
              <a:buChar char="§"/>
            </a:pPr>
            <a:r>
              <a:rPr lang="en-US" sz="2000" b="1" dirty="0"/>
              <a:t>Audio valence </a:t>
            </a:r>
            <a:r>
              <a:rPr lang="en-US" sz="2000" dirty="0"/>
              <a:t>with -7.460624, meaning with each unit increase, song popularity decreases by roughly 7.46.</a:t>
            </a:r>
          </a:p>
        </p:txBody>
      </p:sp>
      <p:pic>
        <p:nvPicPr>
          <p:cNvPr id="8" name="Picture 7">
            <a:extLst>
              <a:ext uri="{FF2B5EF4-FFF2-40B4-BE49-F238E27FC236}">
                <a16:creationId xmlns:a16="http://schemas.microsoft.com/office/drawing/2014/main" id="{C5AF8F5B-5DD2-4B73-8561-D668BE64CD3B}"/>
              </a:ext>
            </a:extLst>
          </p:cNvPr>
          <p:cNvPicPr>
            <a:picLocks noChangeAspect="1"/>
          </p:cNvPicPr>
          <p:nvPr/>
        </p:nvPicPr>
        <p:blipFill>
          <a:blip r:embed="rId3"/>
          <a:stretch>
            <a:fillRect/>
          </a:stretch>
        </p:blipFill>
        <p:spPr>
          <a:xfrm>
            <a:off x="1401506" y="2639539"/>
            <a:ext cx="9435438" cy="789461"/>
          </a:xfrm>
          <a:prstGeom prst="rect">
            <a:avLst/>
          </a:prstGeom>
        </p:spPr>
      </p:pic>
    </p:spTree>
    <p:extLst>
      <p:ext uri="{BB962C8B-B14F-4D97-AF65-F5344CB8AC3E}">
        <p14:creationId xmlns:p14="http://schemas.microsoft.com/office/powerpoint/2010/main" val="3566632755"/>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ctr"/>
            <a:r>
              <a:rPr lang="en-US" dirty="0">
                <a:solidFill>
                  <a:schemeClr val="tx1"/>
                </a:solidFill>
              </a:rPr>
              <a:t>3.1.1 REVIEW</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18712" y="2222287"/>
            <a:ext cx="10554574" cy="399224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endParaRPr lang="en-US" sz="2000" dirty="0"/>
          </a:p>
        </p:txBody>
      </p:sp>
      <p:sp>
        <p:nvSpPr>
          <p:cNvPr id="8" name="Content Placeholder 2">
            <a:extLst>
              <a:ext uri="{FF2B5EF4-FFF2-40B4-BE49-F238E27FC236}">
                <a16:creationId xmlns:a16="http://schemas.microsoft.com/office/drawing/2014/main" id="{F1AA4ED0-141B-48CE-896B-C873F0897C10}"/>
              </a:ext>
            </a:extLst>
          </p:cNvPr>
          <p:cNvSpPr txBox="1">
            <a:spLocks/>
          </p:cNvSpPr>
          <p:nvPr/>
        </p:nvSpPr>
        <p:spPr>
          <a:xfrm>
            <a:off x="810000" y="2185988"/>
            <a:ext cx="10554574" cy="3764869"/>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US" dirty="0"/>
              <a:t>Once we are done with training our model, we can not just assume that it is going to work well on data that it has not seen before. In other words, we can’t be sure that the model will have the desired accuracy and variance in production environment. We validate our model using 5-fold Cross Validation to calculate RMSE:</a:t>
            </a:r>
          </a:p>
          <a:p>
            <a:pPr marL="0" indent="0">
              <a:buNone/>
            </a:pPr>
            <a:endParaRPr lang="en-US" dirty="0"/>
          </a:p>
          <a:p>
            <a:pPr marL="0" indent="0">
              <a:buNone/>
            </a:pPr>
            <a:endParaRPr lang="en-US" dirty="0"/>
          </a:p>
          <a:p>
            <a:pPr marL="0" indent="0">
              <a:buNone/>
            </a:pPr>
            <a:endParaRPr lang="en-US" dirty="0"/>
          </a:p>
          <a:p>
            <a:pPr marL="0" indent="0" algn="just">
              <a:buNone/>
            </a:pPr>
            <a:r>
              <a:rPr lang="en-US" dirty="0"/>
              <a:t>Because we couldn’t get a lower error, we suspect that the reason for this is either removing the energy variable (although it seemed justified at the time), or that the variable selection is not good enough, so we further use Ridge regression to impose a penalty term on predictors to impose a bias on the estimators and LASSO for the latter.</a:t>
            </a:r>
            <a:endParaRPr lang="en-US" sz="2000" dirty="0"/>
          </a:p>
        </p:txBody>
      </p:sp>
      <p:pic>
        <p:nvPicPr>
          <p:cNvPr id="3" name="Picture 2">
            <a:extLst>
              <a:ext uri="{FF2B5EF4-FFF2-40B4-BE49-F238E27FC236}">
                <a16:creationId xmlns:a16="http://schemas.microsoft.com/office/drawing/2014/main" id="{D1BE8F23-EB4A-40F0-8E91-D3CC30A82594}"/>
              </a:ext>
            </a:extLst>
          </p:cNvPr>
          <p:cNvPicPr>
            <a:picLocks noChangeAspect="1"/>
          </p:cNvPicPr>
          <p:nvPr/>
        </p:nvPicPr>
        <p:blipFill>
          <a:blip r:embed="rId3"/>
          <a:stretch>
            <a:fillRect/>
          </a:stretch>
        </p:blipFill>
        <p:spPr>
          <a:xfrm>
            <a:off x="4148679" y="3542996"/>
            <a:ext cx="3877216" cy="704948"/>
          </a:xfrm>
          <a:prstGeom prst="rect">
            <a:avLst/>
          </a:prstGeom>
        </p:spPr>
      </p:pic>
    </p:spTree>
    <p:extLst>
      <p:ext uri="{BB962C8B-B14F-4D97-AF65-F5344CB8AC3E}">
        <p14:creationId xmlns:p14="http://schemas.microsoft.com/office/powerpoint/2010/main" val="124964257"/>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3BCF-3C63-4E23-BA70-34CB25257A1F}"/>
              </a:ext>
            </a:extLst>
          </p:cNvPr>
          <p:cNvSpPr>
            <a:spLocks noGrp="1"/>
          </p:cNvSpPr>
          <p:nvPr>
            <p:ph type="title"/>
          </p:nvPr>
        </p:nvSpPr>
        <p:spPr/>
        <p:txBody>
          <a:bodyPr/>
          <a:lstStyle/>
          <a:p>
            <a:pPr algn="just"/>
            <a:r>
              <a:rPr lang="en-US" sz="4400" dirty="0">
                <a:solidFill>
                  <a:schemeClr val="bg1"/>
                </a:solidFill>
              </a:rPr>
              <a:t>3.2 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A42702-C561-41EC-90EB-B2E8207DA21D}"/>
                  </a:ext>
                </a:extLst>
              </p:cNvPr>
              <p:cNvSpPr>
                <a:spLocks noGrp="1"/>
              </p:cNvSpPr>
              <p:nvPr>
                <p:ph idx="1"/>
              </p:nvPr>
            </p:nvSpPr>
            <p:spPr/>
            <p:txBody>
              <a:bodyPr>
                <a:normAutofit/>
              </a:bodyPr>
              <a:lstStyle/>
              <a:p>
                <a:pPr marL="0" indent="0" algn="just">
                  <a:buNone/>
                </a:pPr>
                <a:r>
                  <a:rPr lang="en-US" sz="2000" dirty="0"/>
                  <a:t>The least square method shown previously finds the coefficients that best fit the data. We are trying to find coefficient estimates that would minimize the error in the previous linear model, by adding a shrinkage penalty called L2-norm, which is the sum of the squared coefficients </a:t>
                </a:r>
                <a14:m>
                  <m:oMath xmlns:m="http://schemas.openxmlformats.org/officeDocument/2006/math">
                    <m:r>
                      <a:rPr lang="en-US" sz="2000" i="1" smtClean="0">
                        <a:latin typeface="Cambria Math" panose="02040503050406030204" pitchFamily="18" charset="0"/>
                      </a:rPr>
                      <m:t>𝜆</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2</m:t>
                            </m:r>
                          </m:sup>
                        </m:sSubSup>
                      </m:e>
                    </m:nary>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where</m:t>
                    </m:r>
                    <m:r>
                      <a:rPr lang="en-US" sz="2000" b="0" i="0" smtClean="0">
                        <a:latin typeface="Cambria Math" panose="02040503050406030204" pitchFamily="18" charset="0"/>
                      </a:rPr>
                      <m:t> </m:t>
                    </m:r>
                    <m:r>
                      <a:rPr lang="en-US" sz="2000" b="0" i="1" smtClean="0">
                        <a:latin typeface="Cambria Math" panose="02040503050406030204" pitchFamily="18" charset="0"/>
                      </a:rPr>
                      <m:t>𝜆</m:t>
                    </m:r>
                  </m:oMath>
                </a14:m>
                <a:r>
                  <a:rPr lang="en-US" sz="2000" dirty="0"/>
                  <a:t> is a constant that can fine-tune amount of the penalty. We use all predictors in hope to bias the estimates and yield a better result.</a:t>
                </a:r>
                <a:endParaRPr lang="en-US" sz="2400" b="1" dirty="0"/>
              </a:p>
            </p:txBody>
          </p:sp>
        </mc:Choice>
        <mc:Fallback xmlns="">
          <p:sp>
            <p:nvSpPr>
              <p:cNvPr id="3" name="Content Placeholder 2">
                <a:extLst>
                  <a:ext uri="{FF2B5EF4-FFF2-40B4-BE49-F238E27FC236}">
                    <a16:creationId xmlns:a16="http://schemas.microsoft.com/office/drawing/2014/main" id="{F9A42702-C561-41EC-90EB-B2E8207DA21D}"/>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0329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just"/>
                <a:r>
                  <a:rPr lang="en-US" sz="1800" dirty="0">
                    <a:solidFill>
                      <a:schemeClr val="tx1"/>
                    </a:solidFill>
                  </a:rPr>
                  <a:t>Since the optimal value for </a:t>
                </a:r>
                <a14:m>
                  <m:oMath xmlns:m="http://schemas.openxmlformats.org/officeDocument/2006/math">
                    <m:r>
                      <a:rPr lang="en-US" sz="1800" b="1" i="0" smtClean="0">
                        <a:solidFill>
                          <a:schemeClr val="tx1"/>
                        </a:solidFill>
                        <a:latin typeface="Cambria Math" panose="02040503050406030204" pitchFamily="18" charset="0"/>
                      </a:rPr>
                      <m:t>𝐥𝐨𝐠</m:t>
                    </m:r>
                    <m:r>
                      <a:rPr lang="en-US" sz="1800" b="1" i="1" smtClean="0">
                        <a:solidFill>
                          <a:schemeClr val="tx1"/>
                        </a:solidFill>
                        <a:latin typeface="Cambria Math" panose="02040503050406030204" pitchFamily="18" charset="0"/>
                      </a:rPr>
                      <m:t>(</m:t>
                    </m:r>
                    <m:r>
                      <a:rPr lang="en-US" sz="1800" b="1" i="1" smtClean="0">
                        <a:solidFill>
                          <a:schemeClr val="tx1"/>
                        </a:solidFill>
                        <a:latin typeface="Cambria Math" panose="02040503050406030204" pitchFamily="18" charset="0"/>
                      </a:rPr>
                      <m:t>𝝀</m:t>
                    </m:r>
                    <m:r>
                      <a:rPr lang="en-US" sz="1800" b="1" i="1" smtClean="0">
                        <a:solidFill>
                          <a:schemeClr val="tx1"/>
                        </a:solidFill>
                        <a:latin typeface="Cambria Math" panose="02040503050406030204" pitchFamily="18" charset="0"/>
                      </a:rPr>
                      <m:t>)</m:t>
                    </m:r>
                  </m:oMath>
                </a14:m>
                <a:r>
                  <a:rPr lang="en-US" sz="1800" dirty="0">
                    <a:solidFill>
                      <a:schemeClr val="tx1"/>
                    </a:solidFill>
                  </a:rPr>
                  <a:t> obtained by 5-fold CV is very close to 0, this model is equivalent to the previous. </a:t>
                </a:r>
              </a:p>
            </p:txBody>
          </p:sp>
        </mc:Choice>
        <mc:Fallback xmlns="">
          <p:sp>
            <p:nvSpPr>
              <p:cNvPr id="4" name="Title 3">
                <a:extLst>
                  <a:ext uri="{FF2B5EF4-FFF2-40B4-BE49-F238E27FC236}">
                    <a16:creationId xmlns:a16="http://schemas.microsoft.com/office/drawing/2014/main" id="{E3E5110C-1A1E-4086-889C-0536B7526892}"/>
                  </a:ext>
                </a:extLst>
              </p:cNvPr>
              <p:cNvSpPr>
                <a:spLocks noGrp="1" noRot="1" noChangeAspect="1" noMove="1" noResize="1" noEditPoints="1" noAdjustHandles="1" noChangeArrowheads="1" noChangeShapeType="1" noTextEdit="1"/>
              </p:cNvSpPr>
              <p:nvPr>
                <p:ph type="title"/>
              </p:nvPr>
            </p:nvSpPr>
            <p:spPr>
              <a:xfrm>
                <a:off x="810000" y="292100"/>
                <a:ext cx="10571998" cy="1284308"/>
              </a:xfrm>
              <a:blipFill>
                <a:blip r:embed="rId3"/>
                <a:stretch>
                  <a:fillRect l="-519" r="-461"/>
                </a:stretch>
              </a:blipFill>
              <a:effectLst/>
            </p:spPr>
            <p:txBody>
              <a:bodyPr/>
              <a:lstStyle/>
              <a:p>
                <a:r>
                  <a:rPr lang="en-US">
                    <a:noFill/>
                  </a:rPr>
                  <a:t> </a:t>
                </a:r>
              </a:p>
            </p:txBody>
          </p:sp>
        </mc:Fallback>
      </mc:AlternateContent>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18712" y="2222287"/>
            <a:ext cx="10554574" cy="399224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endParaRPr lang="en-US" sz="2000" dirty="0"/>
          </a:p>
        </p:txBody>
      </p:sp>
      <p:pic>
        <p:nvPicPr>
          <p:cNvPr id="3" name="Picture 2">
            <a:extLst>
              <a:ext uri="{FF2B5EF4-FFF2-40B4-BE49-F238E27FC236}">
                <a16:creationId xmlns:a16="http://schemas.microsoft.com/office/drawing/2014/main" id="{CDC4FC5C-CC92-4EF4-BE1A-1D183B881120}"/>
              </a:ext>
            </a:extLst>
          </p:cNvPr>
          <p:cNvPicPr>
            <a:picLocks noChangeAspect="1"/>
          </p:cNvPicPr>
          <p:nvPr/>
        </p:nvPicPr>
        <p:blipFill>
          <a:blip r:embed="rId4"/>
          <a:stretch>
            <a:fillRect/>
          </a:stretch>
        </p:blipFill>
        <p:spPr>
          <a:xfrm>
            <a:off x="1669913" y="1939245"/>
            <a:ext cx="8969058" cy="4199385"/>
          </a:xfrm>
          <a:prstGeom prst="rect">
            <a:avLst/>
          </a:prstGeom>
        </p:spPr>
      </p:pic>
    </p:spTree>
    <p:extLst>
      <p:ext uri="{BB962C8B-B14F-4D97-AF65-F5344CB8AC3E}">
        <p14:creationId xmlns:p14="http://schemas.microsoft.com/office/powerpoint/2010/main" val="251919051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3BCF-3C63-4E23-BA70-34CB25257A1F}"/>
              </a:ext>
            </a:extLst>
          </p:cNvPr>
          <p:cNvSpPr>
            <a:spLocks noGrp="1"/>
          </p:cNvSpPr>
          <p:nvPr>
            <p:ph type="title"/>
          </p:nvPr>
        </p:nvSpPr>
        <p:spPr/>
        <p:txBody>
          <a:bodyPr/>
          <a:lstStyle/>
          <a:p>
            <a:pPr algn="just"/>
            <a:r>
              <a:rPr lang="en-US" sz="4400" dirty="0">
                <a:solidFill>
                  <a:schemeClr val="bg1"/>
                </a:solidFill>
              </a:rPr>
              <a:t>3.3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A42702-C561-41EC-90EB-B2E8207DA21D}"/>
                  </a:ext>
                </a:extLst>
              </p:cNvPr>
              <p:cNvSpPr>
                <a:spLocks noGrp="1"/>
              </p:cNvSpPr>
              <p:nvPr>
                <p:ph idx="1"/>
              </p:nvPr>
            </p:nvSpPr>
            <p:spPr/>
            <p:txBody>
              <a:bodyPr>
                <a:normAutofit/>
              </a:bodyPr>
              <a:lstStyle/>
              <a:p>
                <a:pPr marL="0" indent="0" algn="just">
                  <a:buNone/>
                </a:pPr>
                <a:r>
                  <a:rPr lang="en-US" sz="2000" dirty="0"/>
                  <a:t>We saw that ridge regression with a wise choice of lambda didn’t really outperform least squares. Now, we’re interested in whether the LASSO can yield either a more accurate and a more interpretable model. We are trying to find coefficient estimates that would minimize the error in the linear model, by adding a shrinkage penalty called L1-norm, which is the sum of the absolute coefficients </a:t>
                </a:r>
                <a14:m>
                  <m:oMath xmlns:m="http://schemas.openxmlformats.org/officeDocument/2006/math">
                    <m:r>
                      <a:rPr lang="en-US" sz="2000" i="1" smtClean="0">
                        <a:latin typeface="Cambria Math" panose="02040503050406030204" pitchFamily="18" charset="0"/>
                      </a:rPr>
                      <m:t>𝜆</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e>
                    </m:nary>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where</m:t>
                    </m:r>
                    <m:r>
                      <a:rPr lang="en-US" sz="2000" b="0" i="0" smtClean="0">
                        <a:latin typeface="Cambria Math" panose="02040503050406030204" pitchFamily="18" charset="0"/>
                      </a:rPr>
                      <m:t> </m:t>
                    </m:r>
                    <m:r>
                      <a:rPr lang="en-US" sz="2000" b="0" i="1" smtClean="0">
                        <a:latin typeface="Cambria Math" panose="02040503050406030204" pitchFamily="18" charset="0"/>
                      </a:rPr>
                      <m:t>𝜆</m:t>
                    </m:r>
                  </m:oMath>
                </a14:m>
                <a:r>
                  <a:rPr lang="en-US" sz="2000" dirty="0"/>
                  <a:t>  is a constant as in Ridge Regression. </a:t>
                </a:r>
                <a:endParaRPr lang="en-US" sz="2400" b="1" dirty="0"/>
              </a:p>
            </p:txBody>
          </p:sp>
        </mc:Choice>
        <mc:Fallback xmlns="">
          <p:sp>
            <p:nvSpPr>
              <p:cNvPr id="3" name="Content Placeholder 2">
                <a:extLst>
                  <a:ext uri="{FF2B5EF4-FFF2-40B4-BE49-F238E27FC236}">
                    <a16:creationId xmlns:a16="http://schemas.microsoft.com/office/drawing/2014/main" id="{F9A42702-C561-41EC-90EB-B2E8207DA21D}"/>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81548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8712" y="355381"/>
                <a:ext cx="10571998" cy="932941"/>
              </a:xfrm>
              <a:effectLst/>
            </p:spPr>
            <p:txBody>
              <a:bodyPr vert="horz" lIns="91440" tIns="45720" rIns="91440" bIns="45720" rtlCol="0" anchor="ctr">
                <a:noAutofit/>
              </a:bodyPr>
              <a:lstStyle/>
              <a:p>
                <a:pPr algn="ctr"/>
                <a:r>
                  <a:rPr lang="en-US" sz="2000" dirty="0">
                    <a:solidFill>
                      <a:schemeClr val="tx1"/>
                    </a:solidFill>
                  </a:rPr>
                  <a:t>Using 5-fold CV the optimal </a:t>
                </a:r>
                <a14:m>
                  <m:oMath xmlns:m="http://schemas.openxmlformats.org/officeDocument/2006/math">
                    <m:r>
                      <a:rPr lang="en-US" sz="2000" b="1" i="0" smtClean="0">
                        <a:solidFill>
                          <a:schemeClr val="tx1"/>
                        </a:solidFill>
                        <a:latin typeface="Cambria Math" panose="02040503050406030204" pitchFamily="18" charset="0"/>
                      </a:rPr>
                      <m:t>𝐥𝐨𝐠</m:t>
                    </m:r>
                    <m:r>
                      <a:rPr lang="en-US" sz="2000" b="1" i="0"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𝝀</m:t>
                    </m:r>
                    <m:r>
                      <a:rPr lang="en-US" sz="2000" b="1" i="1" smtClean="0">
                        <a:solidFill>
                          <a:schemeClr val="tx1"/>
                        </a:solidFill>
                        <a:latin typeface="Cambria Math" panose="02040503050406030204" pitchFamily="18" charset="0"/>
                      </a:rPr>
                      <m:t>)</m:t>
                    </m:r>
                  </m:oMath>
                </a14:m>
                <a:r>
                  <a:rPr lang="en-US" sz="2000" dirty="0">
                    <a:solidFill>
                      <a:schemeClr val="tx1"/>
                    </a:solidFill>
                  </a:rPr>
                  <a:t> obtained is nearly -3, and the model obtained is </a:t>
                </a:r>
              </a:p>
            </p:txBody>
          </p:sp>
        </mc:Choice>
        <mc:Fallback xmlns="">
          <p:sp>
            <p:nvSpPr>
              <p:cNvPr id="4" name="Title 3">
                <a:extLst>
                  <a:ext uri="{FF2B5EF4-FFF2-40B4-BE49-F238E27FC236}">
                    <a16:creationId xmlns:a16="http://schemas.microsoft.com/office/drawing/2014/main" id="{E3E5110C-1A1E-4086-889C-0536B7526892}"/>
                  </a:ext>
                </a:extLst>
              </p:cNvPr>
              <p:cNvSpPr>
                <a:spLocks noGrp="1" noRot="1" noChangeAspect="1" noMove="1" noResize="1" noEditPoints="1" noAdjustHandles="1" noChangeArrowheads="1" noChangeShapeType="1" noTextEdit="1"/>
              </p:cNvSpPr>
              <p:nvPr>
                <p:ph type="title"/>
              </p:nvPr>
            </p:nvSpPr>
            <p:spPr>
              <a:xfrm>
                <a:off x="818712" y="355381"/>
                <a:ext cx="10571998" cy="932941"/>
              </a:xfrm>
              <a:blipFill>
                <a:blip r:embed="rId3"/>
                <a:stretch>
                  <a:fillRect/>
                </a:stretch>
              </a:blipFill>
              <a:effectLst/>
            </p:spPr>
            <p:txBody>
              <a:bodyPr/>
              <a:lstStyle/>
              <a:p>
                <a:r>
                  <a:rPr lang="en-US">
                    <a:noFill/>
                  </a:rPr>
                  <a:t> </a:t>
                </a:r>
              </a:p>
            </p:txBody>
          </p:sp>
        </mc:Fallback>
      </mc:AlternateContent>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18712" y="2222287"/>
            <a:ext cx="10554574" cy="399224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endParaRPr lang="en-US" sz="2000" dirty="0"/>
          </a:p>
        </p:txBody>
      </p:sp>
      <p:pic>
        <p:nvPicPr>
          <p:cNvPr id="2" name="Picture 1">
            <a:extLst>
              <a:ext uri="{FF2B5EF4-FFF2-40B4-BE49-F238E27FC236}">
                <a16:creationId xmlns:a16="http://schemas.microsoft.com/office/drawing/2014/main" id="{2A3B7248-3ECC-4C80-A9EA-796D46AB3A64}"/>
              </a:ext>
            </a:extLst>
          </p:cNvPr>
          <p:cNvPicPr>
            <a:picLocks noChangeAspect="1"/>
          </p:cNvPicPr>
          <p:nvPr/>
        </p:nvPicPr>
        <p:blipFill>
          <a:blip r:embed="rId4"/>
          <a:stretch>
            <a:fillRect/>
          </a:stretch>
        </p:blipFill>
        <p:spPr>
          <a:xfrm>
            <a:off x="1485845" y="1933176"/>
            <a:ext cx="9220307" cy="4222125"/>
          </a:xfrm>
          <a:prstGeom prst="rect">
            <a:avLst/>
          </a:prstGeom>
        </p:spPr>
      </p:pic>
      <p:pic>
        <p:nvPicPr>
          <p:cNvPr id="5" name="Picture 4">
            <a:extLst>
              <a:ext uri="{FF2B5EF4-FFF2-40B4-BE49-F238E27FC236}">
                <a16:creationId xmlns:a16="http://schemas.microsoft.com/office/drawing/2014/main" id="{03E7519E-5429-4E64-8D4C-8518E05505B3}"/>
              </a:ext>
            </a:extLst>
          </p:cNvPr>
          <p:cNvPicPr>
            <a:picLocks noChangeAspect="1"/>
          </p:cNvPicPr>
          <p:nvPr/>
        </p:nvPicPr>
        <p:blipFill>
          <a:blip r:embed="rId5"/>
          <a:stretch>
            <a:fillRect/>
          </a:stretch>
        </p:blipFill>
        <p:spPr>
          <a:xfrm>
            <a:off x="1269695" y="1104090"/>
            <a:ext cx="9652605" cy="302779"/>
          </a:xfrm>
          <a:prstGeom prst="rect">
            <a:avLst/>
          </a:prstGeom>
        </p:spPr>
      </p:pic>
    </p:spTree>
    <p:extLst>
      <p:ext uri="{BB962C8B-B14F-4D97-AF65-F5344CB8AC3E}">
        <p14:creationId xmlns:p14="http://schemas.microsoft.com/office/powerpoint/2010/main" val="1590394736"/>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ctr"/>
            <a:r>
              <a:rPr lang="en-US" sz="4400" dirty="0">
                <a:solidFill>
                  <a:schemeClr val="tx1"/>
                </a:solidFill>
              </a:rPr>
              <a:t>3.4 REVIEW</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18712" y="2222287"/>
            <a:ext cx="10554574" cy="399224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endParaRPr lang="en-US" sz="2000" dirty="0"/>
          </a:p>
        </p:txBody>
      </p:sp>
      <p:sp>
        <p:nvSpPr>
          <p:cNvPr id="8" name="Content Placeholder 2">
            <a:extLst>
              <a:ext uri="{FF2B5EF4-FFF2-40B4-BE49-F238E27FC236}">
                <a16:creationId xmlns:a16="http://schemas.microsoft.com/office/drawing/2014/main" id="{F1AA4ED0-141B-48CE-896B-C873F0897C10}"/>
              </a:ext>
            </a:extLst>
          </p:cNvPr>
          <p:cNvSpPr txBox="1">
            <a:spLocks/>
          </p:cNvSpPr>
          <p:nvPr/>
        </p:nvSpPr>
        <p:spPr>
          <a:xfrm>
            <a:off x="810000" y="2185988"/>
            <a:ext cx="10554574" cy="3764869"/>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US" dirty="0"/>
              <a:t>We see that what makes a song popular, according to LASSO, is people's perception of danceability and valence. As mentioned previously, songs that are more danceable, such as club songs which we sing to, end up being more popular than the ones containing no vocals. We see LASSO considers whether a song has an overall key of C as an important factor to our analysis. We see that 80% of the observations with an overall musical key C are in fact with an audio mode in major. This means that people tend to enjoy innocently happy, </a:t>
            </a:r>
            <a:r>
              <a:rPr lang="en-US" dirty="0" err="1"/>
              <a:t>childlish</a:t>
            </a:r>
            <a:r>
              <a:rPr lang="en-US" dirty="0"/>
              <a:t>-like songs, and LASSO studies this as important. The results from these models are the following:</a:t>
            </a:r>
          </a:p>
          <a:p>
            <a:pPr marL="0" indent="0" algn="just">
              <a:buNone/>
            </a:pPr>
            <a:endParaRPr lang="en-US" dirty="0"/>
          </a:p>
          <a:p>
            <a:pPr marL="0" indent="0" algn="just">
              <a:buNone/>
            </a:pPr>
            <a:endParaRPr lang="en-US" dirty="0"/>
          </a:p>
          <a:p>
            <a:pPr marL="0" indent="0" algn="just">
              <a:buNone/>
            </a:pPr>
            <a:endParaRPr lang="en-US" sz="2000" dirty="0"/>
          </a:p>
        </p:txBody>
      </p:sp>
      <p:pic>
        <p:nvPicPr>
          <p:cNvPr id="2" name="Picture 1">
            <a:extLst>
              <a:ext uri="{FF2B5EF4-FFF2-40B4-BE49-F238E27FC236}">
                <a16:creationId xmlns:a16="http://schemas.microsoft.com/office/drawing/2014/main" id="{5EA4AEA5-B95E-430E-B626-8454BD74A1FE}"/>
              </a:ext>
            </a:extLst>
          </p:cNvPr>
          <p:cNvPicPr>
            <a:picLocks noChangeAspect="1"/>
          </p:cNvPicPr>
          <p:nvPr/>
        </p:nvPicPr>
        <p:blipFill>
          <a:blip r:embed="rId3"/>
          <a:stretch>
            <a:fillRect/>
          </a:stretch>
        </p:blipFill>
        <p:spPr>
          <a:xfrm>
            <a:off x="3240345" y="4581473"/>
            <a:ext cx="5711309" cy="1166184"/>
          </a:xfrm>
          <a:prstGeom prst="rect">
            <a:avLst/>
          </a:prstGeom>
        </p:spPr>
      </p:pic>
    </p:spTree>
    <p:extLst>
      <p:ext uri="{BB962C8B-B14F-4D97-AF65-F5344CB8AC3E}">
        <p14:creationId xmlns:p14="http://schemas.microsoft.com/office/powerpoint/2010/main" val="2732246177"/>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3BCF-3C63-4E23-BA70-34CB25257A1F}"/>
              </a:ext>
            </a:extLst>
          </p:cNvPr>
          <p:cNvSpPr>
            <a:spLocks noGrp="1"/>
          </p:cNvSpPr>
          <p:nvPr>
            <p:ph type="title"/>
          </p:nvPr>
        </p:nvSpPr>
        <p:spPr/>
        <p:txBody>
          <a:bodyPr/>
          <a:lstStyle/>
          <a:p>
            <a:pPr algn="just"/>
            <a:r>
              <a:rPr lang="en-US" sz="4400" dirty="0">
                <a:solidFill>
                  <a:schemeClr val="bg1"/>
                </a:solidFill>
              </a:rPr>
              <a:t>3.5 BAYESIAN APPROACH</a:t>
            </a:r>
          </a:p>
        </p:txBody>
      </p:sp>
      <p:sp>
        <p:nvSpPr>
          <p:cNvPr id="3" name="Content Placeholder 2">
            <a:extLst>
              <a:ext uri="{FF2B5EF4-FFF2-40B4-BE49-F238E27FC236}">
                <a16:creationId xmlns:a16="http://schemas.microsoft.com/office/drawing/2014/main" id="{F9A42702-C561-41EC-90EB-B2E8207DA21D}"/>
              </a:ext>
            </a:extLst>
          </p:cNvPr>
          <p:cNvSpPr>
            <a:spLocks noGrp="1"/>
          </p:cNvSpPr>
          <p:nvPr>
            <p:ph idx="1"/>
          </p:nvPr>
        </p:nvSpPr>
        <p:spPr/>
        <p:txBody>
          <a:bodyPr>
            <a:normAutofit/>
          </a:bodyPr>
          <a:lstStyle/>
          <a:p>
            <a:pPr marL="0" indent="0" algn="just">
              <a:buNone/>
            </a:pPr>
            <a:r>
              <a:rPr lang="en-US" sz="2000" dirty="0"/>
              <a:t>We show another approach which is more intuitive and close to how we think about probability in everyday life and yet is a very powerful tool: Bayesian statistics, which has its foundations on conditional probability and Bayes theorem. There is a key element when we want to build a model under Bayesian approach: the Bayes factor - the ratio of the likelihood probability of two competing hypotheses (usually null and alternative hypothesis) and it helps us to quantify the support of a model over another one.</a:t>
            </a:r>
            <a:endParaRPr lang="en-US" sz="2400" b="1" dirty="0"/>
          </a:p>
        </p:txBody>
      </p:sp>
    </p:spTree>
    <p:extLst>
      <p:ext uri="{BB962C8B-B14F-4D97-AF65-F5344CB8AC3E}">
        <p14:creationId xmlns:p14="http://schemas.microsoft.com/office/powerpoint/2010/main" val="318518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effectLst/>
        </p:spPr>
        <p:txBody>
          <a:bodyPr vert="horz" lIns="91440" tIns="45720" rIns="91440" bIns="45720" rtlCol="0" anchor="b">
            <a:normAutofit/>
          </a:bodyPr>
          <a:lstStyle/>
          <a:p>
            <a:pPr algn="just">
              <a:lnSpc>
                <a:spcPct val="90000"/>
              </a:lnSpc>
            </a:pPr>
            <a:r>
              <a:rPr lang="en-US" sz="5400" dirty="0">
                <a:solidFill>
                  <a:schemeClr val="bg1"/>
                </a:solidFill>
              </a:rPr>
              <a:t>1. DATA COLLECTION</a:t>
            </a:r>
          </a:p>
        </p:txBody>
      </p:sp>
      <p:sp>
        <p:nvSpPr>
          <p:cNvPr id="15" name="Title 3">
            <a:extLst>
              <a:ext uri="{FF2B5EF4-FFF2-40B4-BE49-F238E27FC236}">
                <a16:creationId xmlns:a16="http://schemas.microsoft.com/office/drawing/2014/main" id="{15A8A3B3-3325-4B86-86F1-823C9EB5DDB9}"/>
              </a:ext>
            </a:extLst>
          </p:cNvPr>
          <p:cNvSpPr txBox="1">
            <a:spLocks/>
          </p:cNvSpPr>
          <p:nvPr/>
        </p:nvSpPr>
        <p:spPr>
          <a:xfrm>
            <a:off x="810000" y="2506821"/>
            <a:ext cx="10572000" cy="368590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0" dirty="0"/>
              <a:t>Spotify is a digital music service that enables users to remotely source millions of different songs on various record labels. To recommend new music to users, and to be able to internally classify songs, Spotify assigns each song values from 13 different attributes/features. Spotify also assigns each song a popularity score, based on total number of clicks/listens. This dataset contains approximately 19000 songs from different Spotify playlists, which includes a popularity score and a set of metrics for each one. The dataset is available on </a:t>
            </a:r>
            <a:r>
              <a:rPr lang="en-US" sz="2400" dirty="0">
                <a:hlinkClick r:id="rId2"/>
              </a:rPr>
              <a:t>Kaggle</a:t>
            </a:r>
            <a:r>
              <a:rPr lang="en-US" sz="2400" b="0" dirty="0"/>
              <a:t>.</a:t>
            </a:r>
            <a:endParaRPr lang="en-US" sz="1050" b="0" dirty="0">
              <a:solidFill>
                <a:schemeClr val="tx1"/>
              </a:solidFill>
            </a:endParaRPr>
          </a:p>
        </p:txBody>
      </p:sp>
    </p:spTree>
    <p:extLst>
      <p:ext uri="{BB962C8B-B14F-4D97-AF65-F5344CB8AC3E}">
        <p14:creationId xmlns:p14="http://schemas.microsoft.com/office/powerpoint/2010/main" val="2550805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8712" y="355381"/>
            <a:ext cx="10571998" cy="932941"/>
          </a:xfrm>
          <a:effectLst/>
        </p:spPr>
        <p:txBody>
          <a:bodyPr vert="horz" lIns="91440" tIns="45720" rIns="91440" bIns="45720" rtlCol="0" anchor="ctr">
            <a:noAutofit/>
          </a:bodyPr>
          <a:lstStyle/>
          <a:p>
            <a:pPr algn="just"/>
            <a:r>
              <a:rPr lang="en-US" sz="2000" dirty="0">
                <a:solidFill>
                  <a:schemeClr val="tx1"/>
                </a:solidFill>
              </a:rPr>
              <a:t>We analyze the residuals and see how they differ from the regular multivariate linear regression observed previously.</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18712" y="2222287"/>
            <a:ext cx="10554574" cy="399224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endParaRPr lang="en-US" sz="2000" dirty="0"/>
          </a:p>
        </p:txBody>
      </p:sp>
      <p:pic>
        <p:nvPicPr>
          <p:cNvPr id="3" name="Picture 2">
            <a:extLst>
              <a:ext uri="{FF2B5EF4-FFF2-40B4-BE49-F238E27FC236}">
                <a16:creationId xmlns:a16="http://schemas.microsoft.com/office/drawing/2014/main" id="{F121DB52-0A4E-4167-B570-9C9ADEE55C7D}"/>
              </a:ext>
            </a:extLst>
          </p:cNvPr>
          <p:cNvPicPr>
            <a:picLocks noChangeAspect="1"/>
          </p:cNvPicPr>
          <p:nvPr/>
        </p:nvPicPr>
        <p:blipFill>
          <a:blip r:embed="rId3"/>
          <a:stretch>
            <a:fillRect/>
          </a:stretch>
        </p:blipFill>
        <p:spPr>
          <a:xfrm>
            <a:off x="1792437" y="1910131"/>
            <a:ext cx="8607123" cy="4275373"/>
          </a:xfrm>
          <a:prstGeom prst="rect">
            <a:avLst/>
          </a:prstGeom>
        </p:spPr>
      </p:pic>
    </p:spTree>
    <p:extLst>
      <p:ext uri="{BB962C8B-B14F-4D97-AF65-F5344CB8AC3E}">
        <p14:creationId xmlns:p14="http://schemas.microsoft.com/office/powerpoint/2010/main" val="231270904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8712" y="355381"/>
            <a:ext cx="10571998" cy="932941"/>
          </a:xfrm>
          <a:effectLst/>
        </p:spPr>
        <p:txBody>
          <a:bodyPr vert="horz" lIns="91440" tIns="45720" rIns="91440" bIns="45720" rtlCol="0" anchor="ctr">
            <a:noAutofit/>
          </a:bodyPr>
          <a:lstStyle/>
          <a:p>
            <a:pPr algn="just"/>
            <a:r>
              <a:rPr lang="en-US" sz="2000" dirty="0">
                <a:solidFill>
                  <a:schemeClr val="tx1"/>
                </a:solidFill>
              </a:rPr>
              <a:t>Obtaining the coefficient estimates and standard deviations to be able to examine the marginal distributions for the significant predictors:</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18712" y="2222287"/>
            <a:ext cx="10554574" cy="399224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endParaRPr lang="en-US" sz="2000" dirty="0"/>
          </a:p>
        </p:txBody>
      </p:sp>
      <p:pic>
        <p:nvPicPr>
          <p:cNvPr id="5" name="Picture 4">
            <a:extLst>
              <a:ext uri="{FF2B5EF4-FFF2-40B4-BE49-F238E27FC236}">
                <a16:creationId xmlns:a16="http://schemas.microsoft.com/office/drawing/2014/main" id="{862B185D-0C08-4853-AD9B-1A0C673BB5D1}"/>
              </a:ext>
            </a:extLst>
          </p:cNvPr>
          <p:cNvPicPr>
            <a:picLocks noChangeAspect="1"/>
          </p:cNvPicPr>
          <p:nvPr/>
        </p:nvPicPr>
        <p:blipFill>
          <a:blip r:embed="rId3"/>
          <a:stretch>
            <a:fillRect/>
          </a:stretch>
        </p:blipFill>
        <p:spPr>
          <a:xfrm>
            <a:off x="2479979" y="1923957"/>
            <a:ext cx="7249463" cy="4226407"/>
          </a:xfrm>
          <a:prstGeom prst="rect">
            <a:avLst/>
          </a:prstGeom>
        </p:spPr>
      </p:pic>
    </p:spTree>
    <p:extLst>
      <p:ext uri="{BB962C8B-B14F-4D97-AF65-F5344CB8AC3E}">
        <p14:creationId xmlns:p14="http://schemas.microsoft.com/office/powerpoint/2010/main" val="241780788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sz="4400" dirty="0">
                <a:solidFill>
                  <a:schemeClr val="bg1"/>
                </a:solidFill>
              </a:rPr>
              <a:t>3.6 RESULTS AND DISCUSSION</a:t>
            </a:r>
          </a:p>
        </p:txBody>
      </p:sp>
      <p:graphicFrame>
        <p:nvGraphicFramePr>
          <p:cNvPr id="3" name="Table 3">
            <a:extLst>
              <a:ext uri="{FF2B5EF4-FFF2-40B4-BE49-F238E27FC236}">
                <a16:creationId xmlns:a16="http://schemas.microsoft.com/office/drawing/2014/main" id="{180A266C-679B-4DD7-96D9-EA9CF0715EE4}"/>
              </a:ext>
            </a:extLst>
          </p:cNvPr>
          <p:cNvGraphicFramePr>
            <a:graphicFrameLocks noGrp="1"/>
          </p:cNvGraphicFramePr>
          <p:nvPr>
            <p:extLst>
              <p:ext uri="{D42A27DB-BD31-4B8C-83A1-F6EECF244321}">
                <p14:modId xmlns:p14="http://schemas.microsoft.com/office/powerpoint/2010/main" val="2799775495"/>
              </p:ext>
            </p:extLst>
          </p:nvPr>
        </p:nvGraphicFramePr>
        <p:xfrm>
          <a:off x="1421000" y="2838751"/>
          <a:ext cx="9350000" cy="3213705"/>
        </p:xfrm>
        <a:graphic>
          <a:graphicData uri="http://schemas.openxmlformats.org/drawingml/2006/table">
            <a:tbl>
              <a:tblPr firstRow="1" bandRow="1">
                <a:tableStyleId>{5C22544A-7EE6-4342-B048-85BDC9FD1C3A}</a:tableStyleId>
              </a:tblPr>
              <a:tblGrid>
                <a:gridCol w="4675000">
                  <a:extLst>
                    <a:ext uri="{9D8B030D-6E8A-4147-A177-3AD203B41FA5}">
                      <a16:colId xmlns:a16="http://schemas.microsoft.com/office/drawing/2014/main" val="3060569527"/>
                    </a:ext>
                  </a:extLst>
                </a:gridCol>
                <a:gridCol w="4675000">
                  <a:extLst>
                    <a:ext uri="{9D8B030D-6E8A-4147-A177-3AD203B41FA5}">
                      <a16:colId xmlns:a16="http://schemas.microsoft.com/office/drawing/2014/main" val="1640531287"/>
                    </a:ext>
                  </a:extLst>
                </a:gridCol>
              </a:tblGrid>
              <a:tr h="642741">
                <a:tc>
                  <a:txBody>
                    <a:bodyPr/>
                    <a:lstStyle/>
                    <a:p>
                      <a:pPr algn="ctr"/>
                      <a:r>
                        <a:rPr lang="en-US" sz="3600" dirty="0">
                          <a:solidFill>
                            <a:schemeClr val="bg1"/>
                          </a:solidFill>
                        </a:rPr>
                        <a:t>MODEL</a:t>
                      </a:r>
                    </a:p>
                  </a:txBody>
                  <a:tcPr/>
                </a:tc>
                <a:tc>
                  <a:txBody>
                    <a:bodyPr/>
                    <a:lstStyle/>
                    <a:p>
                      <a:pPr algn="ctr"/>
                      <a:r>
                        <a:rPr lang="en-US" sz="3600" dirty="0">
                          <a:solidFill>
                            <a:schemeClr val="bg1"/>
                          </a:solidFill>
                        </a:rPr>
                        <a:t>RMSE</a:t>
                      </a:r>
                    </a:p>
                  </a:txBody>
                  <a:tcPr/>
                </a:tc>
                <a:extLst>
                  <a:ext uri="{0D108BD9-81ED-4DB2-BD59-A6C34878D82A}">
                    <a16:rowId xmlns:a16="http://schemas.microsoft.com/office/drawing/2014/main" val="472084473"/>
                  </a:ext>
                </a:extLst>
              </a:tr>
              <a:tr h="642741">
                <a:tc>
                  <a:txBody>
                    <a:bodyPr/>
                    <a:lstStyle/>
                    <a:p>
                      <a:pPr algn="ctr"/>
                      <a:r>
                        <a:rPr lang="en-US" sz="2800" b="0" dirty="0"/>
                        <a:t>LINEAR</a:t>
                      </a:r>
                    </a:p>
                  </a:txBody>
                  <a:tcPr/>
                </a:tc>
                <a:tc>
                  <a:txBody>
                    <a:bodyPr/>
                    <a:lstStyle/>
                    <a:p>
                      <a:pPr algn="ctr"/>
                      <a:r>
                        <a:rPr lang="en-US" sz="2800" b="0" dirty="0"/>
                        <a:t>20.19</a:t>
                      </a:r>
                    </a:p>
                  </a:txBody>
                  <a:tcPr/>
                </a:tc>
                <a:extLst>
                  <a:ext uri="{0D108BD9-81ED-4DB2-BD59-A6C34878D82A}">
                    <a16:rowId xmlns:a16="http://schemas.microsoft.com/office/drawing/2014/main" val="2455290343"/>
                  </a:ext>
                </a:extLst>
              </a:tr>
              <a:tr h="642741">
                <a:tc>
                  <a:txBody>
                    <a:bodyPr/>
                    <a:lstStyle/>
                    <a:p>
                      <a:pPr algn="ctr"/>
                      <a:r>
                        <a:rPr lang="en-US" sz="2800" b="0" dirty="0"/>
                        <a:t>RIDGE</a:t>
                      </a:r>
                    </a:p>
                  </a:txBody>
                  <a:tcPr/>
                </a:tc>
                <a:tc>
                  <a:txBody>
                    <a:bodyPr/>
                    <a:lstStyle/>
                    <a:p>
                      <a:pPr algn="ctr"/>
                      <a:r>
                        <a:rPr lang="en-US" sz="2800" b="0" dirty="0"/>
                        <a:t>20.25</a:t>
                      </a:r>
                    </a:p>
                  </a:txBody>
                  <a:tcPr/>
                </a:tc>
                <a:extLst>
                  <a:ext uri="{0D108BD9-81ED-4DB2-BD59-A6C34878D82A}">
                    <a16:rowId xmlns:a16="http://schemas.microsoft.com/office/drawing/2014/main" val="3050221546"/>
                  </a:ext>
                </a:extLst>
              </a:tr>
              <a:tr h="642741">
                <a:tc>
                  <a:txBody>
                    <a:bodyPr/>
                    <a:lstStyle/>
                    <a:p>
                      <a:pPr algn="ctr"/>
                      <a:r>
                        <a:rPr lang="en-US" sz="2800" b="0" dirty="0"/>
                        <a:t>LASSO</a:t>
                      </a:r>
                    </a:p>
                  </a:txBody>
                  <a:tcPr/>
                </a:tc>
                <a:tc>
                  <a:txBody>
                    <a:bodyPr/>
                    <a:lstStyle/>
                    <a:p>
                      <a:pPr algn="ctr"/>
                      <a:r>
                        <a:rPr lang="en-US" sz="2800" b="0" dirty="0"/>
                        <a:t>20.21</a:t>
                      </a:r>
                    </a:p>
                  </a:txBody>
                  <a:tcPr/>
                </a:tc>
                <a:extLst>
                  <a:ext uri="{0D108BD9-81ED-4DB2-BD59-A6C34878D82A}">
                    <a16:rowId xmlns:a16="http://schemas.microsoft.com/office/drawing/2014/main" val="3318912239"/>
                  </a:ext>
                </a:extLst>
              </a:tr>
              <a:tr h="642741">
                <a:tc>
                  <a:txBody>
                    <a:bodyPr/>
                    <a:lstStyle/>
                    <a:p>
                      <a:pPr algn="ctr"/>
                      <a:r>
                        <a:rPr lang="en-US" sz="2800" b="0" dirty="0"/>
                        <a:t>BAYES</a:t>
                      </a:r>
                    </a:p>
                  </a:txBody>
                  <a:tcPr/>
                </a:tc>
                <a:tc>
                  <a:txBody>
                    <a:bodyPr/>
                    <a:lstStyle/>
                    <a:p>
                      <a:pPr algn="ctr"/>
                      <a:r>
                        <a:rPr lang="en-US" sz="2800" b="0" dirty="0"/>
                        <a:t>20.14</a:t>
                      </a:r>
                    </a:p>
                  </a:txBody>
                  <a:tcPr/>
                </a:tc>
                <a:extLst>
                  <a:ext uri="{0D108BD9-81ED-4DB2-BD59-A6C34878D82A}">
                    <a16:rowId xmlns:a16="http://schemas.microsoft.com/office/drawing/2014/main" val="705950260"/>
                  </a:ext>
                </a:extLst>
              </a:tr>
            </a:tbl>
          </a:graphicData>
        </a:graphic>
      </p:graphicFrame>
    </p:spTree>
    <p:extLst>
      <p:ext uri="{BB962C8B-B14F-4D97-AF65-F5344CB8AC3E}">
        <p14:creationId xmlns:p14="http://schemas.microsoft.com/office/powerpoint/2010/main" val="484477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00CD-16A5-40F5-9EA4-F66F489C6B77}"/>
              </a:ext>
            </a:extLst>
          </p:cNvPr>
          <p:cNvSpPr>
            <a:spLocks noGrp="1"/>
          </p:cNvSpPr>
          <p:nvPr>
            <p:ph type="title"/>
          </p:nvPr>
        </p:nvSpPr>
        <p:spPr/>
        <p:txBody>
          <a:bodyPr/>
          <a:lstStyle/>
          <a:p>
            <a:r>
              <a:rPr lang="en-US" sz="4400" dirty="0">
                <a:solidFill>
                  <a:schemeClr val="bg1"/>
                </a:solidFill>
              </a:rPr>
              <a:t>3.6 RESULTS AND DISCUSSION</a:t>
            </a:r>
            <a:endParaRPr lang="en-US" sz="4400" dirty="0"/>
          </a:p>
        </p:txBody>
      </p:sp>
      <p:sp>
        <p:nvSpPr>
          <p:cNvPr id="3" name="Content Placeholder 2">
            <a:extLst>
              <a:ext uri="{FF2B5EF4-FFF2-40B4-BE49-F238E27FC236}">
                <a16:creationId xmlns:a16="http://schemas.microsoft.com/office/drawing/2014/main" id="{75A9AE9B-8BBA-4A0E-884C-B8CDB598264F}"/>
              </a:ext>
            </a:extLst>
          </p:cNvPr>
          <p:cNvSpPr txBox="1">
            <a:spLocks/>
          </p:cNvSpPr>
          <p:nvPr/>
        </p:nvSpPr>
        <p:spPr>
          <a:xfrm>
            <a:off x="827424" y="2502568"/>
            <a:ext cx="10554574" cy="3908244"/>
          </a:xfrm>
          <a:prstGeom prst="rect">
            <a:avLst/>
          </a:prstGeom>
        </p:spPr>
        <p:txBody>
          <a:bodyP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US" sz="2000" b="1" dirty="0"/>
              <a:t>What we can conclude is that with an increase in the value of danceability, a song gains in popularity. This has been confirmed by all models. As has the fact that if a song is more instrumental it gains less popularity. What perplexed us was the fact that valence had a negative effect on our target variable. This means that the more happy a song sounds, the less popularity score it will obtain. This might be due to the fact that music features gradual changes along these dimensions (song attributes) within a broader emotion category remaining the same throughout the musical segment. Sometimes, listeners do not even perceive any discrete emotion in the music. They merely perceive a certain level of arousal. What may be of greater impact, according to LASSO, is whether or not the songs has an overall key C#: giving us a strange, but pleasant feeling, sometimes uneasy but freeing. What is certain is that even regularizing our linear regression fit did not yield better results, not even when the statistical analysis is undertaken within the context of Bayesian inference. This gives us the motivation to try predicting popularity from another angle. </a:t>
            </a:r>
          </a:p>
        </p:txBody>
      </p:sp>
    </p:spTree>
    <p:extLst>
      <p:ext uri="{BB962C8B-B14F-4D97-AF65-F5344CB8AC3E}">
        <p14:creationId xmlns:p14="http://schemas.microsoft.com/office/powerpoint/2010/main" val="2133437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8712" y="355381"/>
            <a:ext cx="10571998" cy="932941"/>
          </a:xfrm>
          <a:effectLst/>
        </p:spPr>
        <p:txBody>
          <a:bodyPr vert="horz" lIns="91440" tIns="45720" rIns="91440" bIns="45720" rtlCol="0" anchor="ctr">
            <a:noAutofit/>
          </a:bodyPr>
          <a:lstStyle/>
          <a:p>
            <a:pPr algn="just"/>
            <a:r>
              <a:rPr lang="en-US" sz="2000" dirty="0">
                <a:solidFill>
                  <a:schemeClr val="tx1"/>
                </a:solidFill>
              </a:rPr>
              <a:t>Songs in C# </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18712" y="2222287"/>
            <a:ext cx="10554574" cy="399224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endParaRPr lang="en-US" sz="2000" dirty="0"/>
          </a:p>
        </p:txBody>
      </p:sp>
      <p:pic>
        <p:nvPicPr>
          <p:cNvPr id="2" name="Picture 1">
            <a:extLst>
              <a:ext uri="{FF2B5EF4-FFF2-40B4-BE49-F238E27FC236}">
                <a16:creationId xmlns:a16="http://schemas.microsoft.com/office/drawing/2014/main" id="{BF694B87-7FCF-41DA-BB06-76E6D00D5A36}"/>
              </a:ext>
            </a:extLst>
          </p:cNvPr>
          <p:cNvPicPr>
            <a:picLocks noChangeAspect="1"/>
          </p:cNvPicPr>
          <p:nvPr/>
        </p:nvPicPr>
        <p:blipFill>
          <a:blip r:embed="rId3"/>
          <a:stretch>
            <a:fillRect/>
          </a:stretch>
        </p:blipFill>
        <p:spPr>
          <a:xfrm>
            <a:off x="2976764" y="1920261"/>
            <a:ext cx="6255894" cy="4176373"/>
          </a:xfrm>
          <a:prstGeom prst="rect">
            <a:avLst/>
          </a:prstGeom>
        </p:spPr>
      </p:pic>
    </p:spTree>
    <p:extLst>
      <p:ext uri="{BB962C8B-B14F-4D97-AF65-F5344CB8AC3E}">
        <p14:creationId xmlns:p14="http://schemas.microsoft.com/office/powerpoint/2010/main" val="4227508632"/>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3BCF-3C63-4E23-BA70-34CB25257A1F}"/>
              </a:ext>
            </a:extLst>
          </p:cNvPr>
          <p:cNvSpPr>
            <a:spLocks noGrp="1"/>
          </p:cNvSpPr>
          <p:nvPr>
            <p:ph type="title"/>
          </p:nvPr>
        </p:nvSpPr>
        <p:spPr/>
        <p:txBody>
          <a:bodyPr/>
          <a:lstStyle/>
          <a:p>
            <a:pPr algn="just"/>
            <a:r>
              <a:rPr lang="en-US" sz="4800" dirty="0">
                <a:solidFill>
                  <a:schemeClr val="bg1"/>
                </a:solidFill>
              </a:rPr>
              <a:t>4. CLASSIFICATION MODELS</a:t>
            </a:r>
          </a:p>
        </p:txBody>
      </p:sp>
      <p:sp>
        <p:nvSpPr>
          <p:cNvPr id="3" name="Content Placeholder 2">
            <a:extLst>
              <a:ext uri="{FF2B5EF4-FFF2-40B4-BE49-F238E27FC236}">
                <a16:creationId xmlns:a16="http://schemas.microsoft.com/office/drawing/2014/main" id="{F9A42702-C561-41EC-90EB-B2E8207DA21D}"/>
              </a:ext>
            </a:extLst>
          </p:cNvPr>
          <p:cNvSpPr>
            <a:spLocks noGrp="1"/>
          </p:cNvSpPr>
          <p:nvPr>
            <p:ph idx="1"/>
          </p:nvPr>
        </p:nvSpPr>
        <p:spPr>
          <a:xfrm>
            <a:off x="827424" y="2222287"/>
            <a:ext cx="10554574" cy="4188525"/>
          </a:xfrm>
        </p:spPr>
        <p:txBody>
          <a:bodyPr>
            <a:normAutofit lnSpcReduction="10000"/>
          </a:bodyPr>
          <a:lstStyle/>
          <a:p>
            <a:pPr marL="0" indent="0" algn="just">
              <a:buNone/>
            </a:pPr>
            <a:r>
              <a:rPr lang="en-US" sz="2000" b="1" dirty="0"/>
              <a:t>We now use classification models to predict the probability a song is highly popular among users (i.e. has a popularity score above 75). We fit our models to predict the probability of a song being very popular: P(Y = high popularity | X), via:</a:t>
            </a:r>
          </a:p>
          <a:p>
            <a:pPr algn="just">
              <a:buFont typeface="Wingdings" panose="05000000000000000000" pitchFamily="2" charset="2"/>
              <a:buChar char="§"/>
            </a:pPr>
            <a:r>
              <a:rPr lang="en-US" sz="2000" b="1" dirty="0"/>
              <a:t>Logistic Regression</a:t>
            </a:r>
          </a:p>
          <a:p>
            <a:pPr algn="just">
              <a:buFont typeface="Wingdings" panose="05000000000000000000" pitchFamily="2" charset="2"/>
              <a:buChar char="§"/>
            </a:pPr>
            <a:r>
              <a:rPr lang="en-US" sz="2000" b="1" dirty="0"/>
              <a:t>Quadratic Discriminant Analysis</a:t>
            </a:r>
          </a:p>
          <a:p>
            <a:pPr algn="just">
              <a:buFont typeface="Wingdings" panose="05000000000000000000" pitchFamily="2" charset="2"/>
              <a:buChar char="§"/>
            </a:pPr>
            <a:r>
              <a:rPr lang="en-US" sz="2000" b="1" dirty="0"/>
              <a:t>K – Nearest </a:t>
            </a:r>
            <a:r>
              <a:rPr lang="en-US" sz="2000" b="1" dirty="0" err="1"/>
              <a:t>Neighbours</a:t>
            </a:r>
            <a:endParaRPr lang="en-US" sz="2000" b="1" dirty="0"/>
          </a:p>
          <a:p>
            <a:pPr algn="just">
              <a:buFont typeface="Wingdings" panose="05000000000000000000" pitchFamily="2" charset="2"/>
              <a:buChar char="§"/>
            </a:pPr>
            <a:r>
              <a:rPr lang="en-US" sz="2000" b="1" dirty="0"/>
              <a:t>Bayes Classification</a:t>
            </a:r>
          </a:p>
          <a:p>
            <a:pPr algn="just">
              <a:buFont typeface="Wingdings" panose="05000000000000000000" pitchFamily="2" charset="2"/>
              <a:buChar char="§"/>
            </a:pPr>
            <a:endParaRPr lang="en-US" sz="2000" b="1" dirty="0"/>
          </a:p>
          <a:p>
            <a:pPr marL="0" indent="0" algn="just">
              <a:buNone/>
            </a:pPr>
            <a:r>
              <a:rPr lang="en-US" sz="2000" b="1" dirty="0"/>
              <a:t>The evaluation metrics used are: accuracy, recall (True Positive Rate) and precision. Instead of cross validation, we see how the models generalize using a single validation (test) set approach. </a:t>
            </a:r>
          </a:p>
        </p:txBody>
      </p:sp>
    </p:spTree>
    <p:extLst>
      <p:ext uri="{BB962C8B-B14F-4D97-AF65-F5344CB8AC3E}">
        <p14:creationId xmlns:p14="http://schemas.microsoft.com/office/powerpoint/2010/main" val="960556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292100"/>
            <a:ext cx="10571998" cy="1284308"/>
          </a:xfrm>
          <a:effectLst/>
        </p:spPr>
        <p:txBody>
          <a:bodyPr vert="horz" lIns="91440" tIns="45720" rIns="91440" bIns="45720" rtlCol="0" anchor="ctr">
            <a:noAutofit/>
          </a:bodyPr>
          <a:lstStyle/>
          <a:p>
            <a:pPr algn="ctr"/>
            <a:r>
              <a:rPr lang="en-US" sz="4400" dirty="0">
                <a:solidFill>
                  <a:schemeClr val="tx1"/>
                </a:solidFill>
              </a:rPr>
              <a:t>4.1 CHOICE OF MODEL</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18712" y="2222287"/>
            <a:ext cx="10554574" cy="399224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sz="2000" dirty="0"/>
              <a:t>Opposite to the linear regression model at the beginning, different predictors turned out significant when we fit the full logistic regression model. Not all had a great contribution to the response variable, so post appropriate hypothesis testing – the following model obtained through backward variable selection was chosen:</a:t>
            </a:r>
          </a:p>
          <a:p>
            <a:pPr marL="0" indent="0" algn="just">
              <a:buFont typeface="Wingdings 2" charset="2"/>
              <a:buNone/>
            </a:pPr>
            <a:endParaRPr lang="en-US" sz="2000" dirty="0"/>
          </a:p>
        </p:txBody>
      </p:sp>
      <p:sp>
        <p:nvSpPr>
          <p:cNvPr id="8" name="Content Placeholder 2">
            <a:extLst>
              <a:ext uri="{FF2B5EF4-FFF2-40B4-BE49-F238E27FC236}">
                <a16:creationId xmlns:a16="http://schemas.microsoft.com/office/drawing/2014/main" id="{F1AA4ED0-141B-48CE-896B-C873F0897C10}"/>
              </a:ext>
            </a:extLst>
          </p:cNvPr>
          <p:cNvSpPr txBox="1">
            <a:spLocks/>
          </p:cNvSpPr>
          <p:nvPr/>
        </p:nvSpPr>
        <p:spPr>
          <a:xfrm>
            <a:off x="810000" y="2185988"/>
            <a:ext cx="10554574" cy="3764869"/>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endParaRPr lang="en-US" dirty="0"/>
          </a:p>
          <a:p>
            <a:pPr marL="0" indent="0" algn="just">
              <a:buNone/>
            </a:pPr>
            <a:endParaRPr lang="en-US" dirty="0"/>
          </a:p>
          <a:p>
            <a:pPr marL="0" indent="0" algn="just">
              <a:buNone/>
            </a:pPr>
            <a:endParaRPr lang="en-US" sz="2000" dirty="0"/>
          </a:p>
        </p:txBody>
      </p:sp>
      <p:pic>
        <p:nvPicPr>
          <p:cNvPr id="3" name="Picture 2">
            <a:extLst>
              <a:ext uri="{FF2B5EF4-FFF2-40B4-BE49-F238E27FC236}">
                <a16:creationId xmlns:a16="http://schemas.microsoft.com/office/drawing/2014/main" id="{E421DBF7-F350-4118-AD13-E0D69357C39F}"/>
              </a:ext>
            </a:extLst>
          </p:cNvPr>
          <p:cNvPicPr>
            <a:picLocks noChangeAspect="1"/>
          </p:cNvPicPr>
          <p:nvPr/>
        </p:nvPicPr>
        <p:blipFill>
          <a:blip r:embed="rId3"/>
          <a:stretch>
            <a:fillRect/>
          </a:stretch>
        </p:blipFill>
        <p:spPr>
          <a:xfrm>
            <a:off x="818712" y="4004823"/>
            <a:ext cx="10554575" cy="667190"/>
          </a:xfrm>
          <a:prstGeom prst="rect">
            <a:avLst/>
          </a:prstGeom>
        </p:spPr>
      </p:pic>
    </p:spTree>
    <p:extLst>
      <p:ext uri="{BB962C8B-B14F-4D97-AF65-F5344CB8AC3E}">
        <p14:creationId xmlns:p14="http://schemas.microsoft.com/office/powerpoint/2010/main" val="796031792"/>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3BCF-3C63-4E23-BA70-34CB25257A1F}"/>
              </a:ext>
            </a:extLst>
          </p:cNvPr>
          <p:cNvSpPr>
            <a:spLocks noGrp="1"/>
          </p:cNvSpPr>
          <p:nvPr>
            <p:ph type="title"/>
          </p:nvPr>
        </p:nvSpPr>
        <p:spPr/>
        <p:txBody>
          <a:bodyPr/>
          <a:lstStyle/>
          <a:p>
            <a:pPr algn="just"/>
            <a:r>
              <a:rPr lang="en-US" sz="4800" dirty="0">
                <a:solidFill>
                  <a:schemeClr val="bg1"/>
                </a:solidFill>
              </a:rPr>
              <a:t>4.1 LOGISTIC REGRESSION</a:t>
            </a:r>
          </a:p>
        </p:txBody>
      </p:sp>
      <p:sp>
        <p:nvSpPr>
          <p:cNvPr id="3" name="Content Placeholder 2">
            <a:extLst>
              <a:ext uri="{FF2B5EF4-FFF2-40B4-BE49-F238E27FC236}">
                <a16:creationId xmlns:a16="http://schemas.microsoft.com/office/drawing/2014/main" id="{F9A42702-C561-41EC-90EB-B2E8207DA21D}"/>
              </a:ext>
            </a:extLst>
          </p:cNvPr>
          <p:cNvSpPr>
            <a:spLocks noGrp="1"/>
          </p:cNvSpPr>
          <p:nvPr>
            <p:ph idx="1"/>
          </p:nvPr>
        </p:nvSpPr>
        <p:spPr>
          <a:xfrm>
            <a:off x="827424" y="2222287"/>
            <a:ext cx="10554574" cy="4188525"/>
          </a:xfrm>
        </p:spPr>
        <p:txBody>
          <a:bodyPr>
            <a:normAutofit/>
          </a:bodyPr>
          <a:lstStyle/>
          <a:p>
            <a:pPr marL="0" indent="0" algn="just">
              <a:buNone/>
            </a:pPr>
            <a:r>
              <a:rPr lang="en-US" sz="2000" b="1" dirty="0"/>
              <a:t>The estimates now give the change in the log odds of the outcome for a one unit increase in the predictor variable. Here we report the most significant:</a:t>
            </a:r>
          </a:p>
          <a:p>
            <a:pPr marL="0" indent="0" algn="just">
              <a:buNone/>
            </a:pPr>
            <a:endParaRPr lang="en-US" sz="2000" b="1" dirty="0"/>
          </a:p>
          <a:p>
            <a:pPr marL="0" indent="0" algn="just">
              <a:buNone/>
            </a:pPr>
            <a:r>
              <a:rPr lang="en-US" sz="2000" b="1" dirty="0"/>
              <a:t>• Valence, the log odds of a song being popular decreases by 0.9;</a:t>
            </a:r>
          </a:p>
          <a:p>
            <a:pPr marL="0" indent="0" algn="just">
              <a:buNone/>
            </a:pPr>
            <a:r>
              <a:rPr lang="en-US" sz="2000" b="1" dirty="0"/>
              <a:t>• </a:t>
            </a:r>
            <a:r>
              <a:rPr lang="en-US" sz="2000" b="1" dirty="0" err="1"/>
              <a:t>Acousticness</a:t>
            </a:r>
            <a:r>
              <a:rPr lang="en-US" sz="2000" b="1" dirty="0"/>
              <a:t>, the log odds of a song being popular decreases by 0.75;</a:t>
            </a:r>
          </a:p>
          <a:p>
            <a:pPr marL="0" indent="0" algn="just">
              <a:buNone/>
            </a:pPr>
            <a:r>
              <a:rPr lang="en-US" sz="2000" b="1" dirty="0"/>
              <a:t>• Danceability, the log odds of a song being popular increases by 1.87;</a:t>
            </a:r>
          </a:p>
          <a:p>
            <a:pPr marL="0" indent="0" algn="just">
              <a:buNone/>
            </a:pPr>
            <a:r>
              <a:rPr lang="en-US" sz="2000" b="1" dirty="0"/>
              <a:t>• Energy, the log odds of a song being popular decreases by 2.53;</a:t>
            </a:r>
          </a:p>
          <a:p>
            <a:pPr marL="0" indent="0" algn="just">
              <a:buNone/>
            </a:pPr>
            <a:r>
              <a:rPr lang="en-US" sz="2000" b="1" dirty="0"/>
              <a:t>• </a:t>
            </a:r>
            <a:r>
              <a:rPr lang="en-US" sz="2000" b="1" dirty="0" err="1"/>
              <a:t>Instrumentalness</a:t>
            </a:r>
            <a:r>
              <a:rPr lang="en-US" sz="2000" b="1" dirty="0"/>
              <a:t>, the log odds of a song being popular decreases by 3.82.</a:t>
            </a:r>
          </a:p>
        </p:txBody>
      </p:sp>
    </p:spTree>
    <p:extLst>
      <p:ext uri="{BB962C8B-B14F-4D97-AF65-F5344CB8AC3E}">
        <p14:creationId xmlns:p14="http://schemas.microsoft.com/office/powerpoint/2010/main" val="3002902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44D0BD74-2F0E-4D34-9C06-662E0DE5F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449179" y="1486694"/>
            <a:ext cx="3741822" cy="3884612"/>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95% CONFIDENCE INTERVALS IN TERMS OF THEIR EFFECT ON THE LOG ODDS OF A SONG BEING POPULAR</a:t>
            </a:r>
            <a:endParaRPr kumimoji="0" lang="en-US" sz="500" b="0" i="0" u="none" strike="noStrike" kern="1200" cap="none" spc="0" normalizeH="0" baseline="0" noProof="0" dirty="0">
              <a:ln>
                <a:noFill/>
              </a:ln>
              <a:solidFill>
                <a:prstClr val="white"/>
              </a:solidFill>
              <a:effectLst/>
              <a:uLnTx/>
              <a:uFillTx/>
              <a:latin typeface="Century Gothic" panose="020B0502020202020204"/>
              <a:ea typeface="+mj-ea"/>
              <a:cs typeface="+mj-cs"/>
            </a:endParaRPr>
          </a:p>
        </p:txBody>
      </p:sp>
      <p:sp>
        <p:nvSpPr>
          <p:cNvPr id="34"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0E56197A-8368-4ACE-A8E7-958F6DF6F18B}"/>
              </a:ext>
            </a:extLst>
          </p:cNvPr>
          <p:cNvPicPr>
            <a:picLocks noChangeAspect="1"/>
          </p:cNvPicPr>
          <p:nvPr/>
        </p:nvPicPr>
        <p:blipFill>
          <a:blip r:embed="rId3"/>
          <a:stretch>
            <a:fillRect/>
          </a:stretch>
        </p:blipFill>
        <p:spPr>
          <a:xfrm>
            <a:off x="5469342" y="2061971"/>
            <a:ext cx="5887272" cy="2734057"/>
          </a:xfrm>
          <a:prstGeom prst="rect">
            <a:avLst/>
          </a:prstGeom>
        </p:spPr>
      </p:pic>
    </p:spTree>
    <p:extLst>
      <p:ext uri="{BB962C8B-B14F-4D97-AF65-F5344CB8AC3E}">
        <p14:creationId xmlns:p14="http://schemas.microsoft.com/office/powerpoint/2010/main" val="1406938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dirty="0">
                <a:solidFill>
                  <a:schemeClr val="bg1"/>
                </a:solidFill>
              </a:rPr>
              <a:t>RESULTS ON TRAINING AND TESTING SET</a:t>
            </a:r>
          </a:p>
        </p:txBody>
      </p:sp>
      <p:sp>
        <p:nvSpPr>
          <p:cNvPr id="19" name="Text Placeholder 18">
            <a:extLst>
              <a:ext uri="{FF2B5EF4-FFF2-40B4-BE49-F238E27FC236}">
                <a16:creationId xmlns:a16="http://schemas.microsoft.com/office/drawing/2014/main" id="{15D75C8B-C01A-4755-A2CE-11B1E5E1515B}"/>
              </a:ext>
            </a:extLst>
          </p:cNvPr>
          <p:cNvSpPr>
            <a:spLocks noGrp="1"/>
          </p:cNvSpPr>
          <p:nvPr>
            <p:ph type="body" idx="1"/>
          </p:nvPr>
        </p:nvSpPr>
        <p:spPr>
          <a:xfrm>
            <a:off x="814728" y="2495715"/>
            <a:ext cx="5189857" cy="576262"/>
          </a:xfrm>
        </p:spPr>
        <p:txBody>
          <a:bodyPr/>
          <a:lstStyle/>
          <a:p>
            <a:r>
              <a:rPr lang="en-US" sz="3200" b="1" dirty="0"/>
              <a:t>TRAINING PREDICTIONS</a:t>
            </a:r>
          </a:p>
        </p:txBody>
      </p:sp>
      <p:sp>
        <p:nvSpPr>
          <p:cNvPr id="21" name="Text Placeholder 20">
            <a:extLst>
              <a:ext uri="{FF2B5EF4-FFF2-40B4-BE49-F238E27FC236}">
                <a16:creationId xmlns:a16="http://schemas.microsoft.com/office/drawing/2014/main" id="{0B4FFE35-AD60-450C-9E6E-E3C659CDB151}"/>
              </a:ext>
            </a:extLst>
          </p:cNvPr>
          <p:cNvSpPr>
            <a:spLocks noGrp="1"/>
          </p:cNvSpPr>
          <p:nvPr>
            <p:ph type="body" sz="quarter" idx="3"/>
          </p:nvPr>
        </p:nvSpPr>
        <p:spPr>
          <a:xfrm>
            <a:off x="6187415" y="2495715"/>
            <a:ext cx="5194583" cy="576262"/>
          </a:xfrm>
        </p:spPr>
        <p:txBody>
          <a:bodyPr/>
          <a:lstStyle/>
          <a:p>
            <a:r>
              <a:rPr lang="en-US" sz="3200" b="1" dirty="0"/>
              <a:t>TESTING PREDICTIONS</a:t>
            </a:r>
          </a:p>
        </p:txBody>
      </p:sp>
      <p:sp>
        <p:nvSpPr>
          <p:cNvPr id="8" name="Content Placeholder 2">
            <a:extLst>
              <a:ext uri="{FF2B5EF4-FFF2-40B4-BE49-F238E27FC236}">
                <a16:creationId xmlns:a16="http://schemas.microsoft.com/office/drawing/2014/main" id="{E7CC55C4-7C16-4C96-A5AF-3EBBE64B1BFB}"/>
              </a:ext>
            </a:extLst>
          </p:cNvPr>
          <p:cNvSpPr txBox="1">
            <a:spLocks/>
          </p:cNvSpPr>
          <p:nvPr/>
        </p:nvSpPr>
        <p:spPr>
          <a:xfrm>
            <a:off x="827424" y="2222287"/>
            <a:ext cx="10554574" cy="418852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sz="2000" b="1" dirty="0"/>
              <a:t> </a:t>
            </a:r>
          </a:p>
        </p:txBody>
      </p:sp>
      <p:graphicFrame>
        <p:nvGraphicFramePr>
          <p:cNvPr id="13" name="Table 13">
            <a:extLst>
              <a:ext uri="{FF2B5EF4-FFF2-40B4-BE49-F238E27FC236}">
                <a16:creationId xmlns:a16="http://schemas.microsoft.com/office/drawing/2014/main" id="{7DAB03D6-2F64-4CE5-AB89-D3E959D06178}"/>
              </a:ext>
            </a:extLst>
          </p:cNvPr>
          <p:cNvGraphicFramePr>
            <a:graphicFrameLocks noGrp="1"/>
          </p:cNvGraphicFramePr>
          <p:nvPr>
            <p:extLst>
              <p:ext uri="{D42A27DB-BD31-4B8C-83A1-F6EECF244321}">
                <p14:modId xmlns:p14="http://schemas.microsoft.com/office/powerpoint/2010/main" val="1105326475"/>
              </p:ext>
            </p:extLst>
          </p:nvPr>
        </p:nvGraphicFramePr>
        <p:xfrm>
          <a:off x="827424" y="3106137"/>
          <a:ext cx="5177160" cy="3075754"/>
        </p:xfrm>
        <a:graphic>
          <a:graphicData uri="http://schemas.openxmlformats.org/drawingml/2006/table">
            <a:tbl>
              <a:tblPr firstRow="1" bandRow="1">
                <a:tableStyleId>{69CF1AB2-1976-4502-BF36-3FF5EA218861}</a:tableStyleId>
              </a:tblPr>
              <a:tblGrid>
                <a:gridCol w="2588580">
                  <a:extLst>
                    <a:ext uri="{9D8B030D-6E8A-4147-A177-3AD203B41FA5}">
                      <a16:colId xmlns:a16="http://schemas.microsoft.com/office/drawing/2014/main" val="3874285857"/>
                    </a:ext>
                  </a:extLst>
                </a:gridCol>
                <a:gridCol w="2588580">
                  <a:extLst>
                    <a:ext uri="{9D8B030D-6E8A-4147-A177-3AD203B41FA5}">
                      <a16:colId xmlns:a16="http://schemas.microsoft.com/office/drawing/2014/main" val="3447553746"/>
                    </a:ext>
                  </a:extLst>
                </a:gridCol>
              </a:tblGrid>
              <a:tr h="1537877">
                <a:tc>
                  <a:txBody>
                    <a:bodyPr/>
                    <a:lstStyle/>
                    <a:p>
                      <a:pPr algn="ctr"/>
                      <a:r>
                        <a:rPr lang="en-US" sz="2800" dirty="0"/>
                        <a:t>TP = 565</a:t>
                      </a:r>
                      <a:endParaRPr lang="en-US" sz="2800" b="1" dirty="0"/>
                    </a:p>
                  </a:txBody>
                  <a:tcPr anchor="ctr"/>
                </a:tc>
                <a:tc>
                  <a:txBody>
                    <a:bodyPr/>
                    <a:lstStyle/>
                    <a:p>
                      <a:pPr algn="ctr"/>
                      <a:r>
                        <a:rPr lang="en-US" sz="2800" dirty="0"/>
                        <a:t>FN = 220</a:t>
                      </a:r>
                      <a:endParaRPr lang="en-US" sz="2800" b="1" dirty="0"/>
                    </a:p>
                  </a:txBody>
                  <a:tcPr anchor="ctr"/>
                </a:tc>
                <a:extLst>
                  <a:ext uri="{0D108BD9-81ED-4DB2-BD59-A6C34878D82A}">
                    <a16:rowId xmlns:a16="http://schemas.microsoft.com/office/drawing/2014/main" val="131085937"/>
                  </a:ext>
                </a:extLst>
              </a:tr>
              <a:tr h="1537877">
                <a:tc>
                  <a:txBody>
                    <a:bodyPr/>
                    <a:lstStyle/>
                    <a:p>
                      <a:pPr algn="ctr"/>
                      <a:r>
                        <a:rPr lang="en-US" sz="2800" b="1" dirty="0"/>
                        <a:t>FP = 4398</a:t>
                      </a:r>
                    </a:p>
                  </a:txBody>
                  <a:tcPr anchor="ctr"/>
                </a:tc>
                <a:tc>
                  <a:txBody>
                    <a:bodyPr/>
                    <a:lstStyle/>
                    <a:p>
                      <a:pPr algn="ctr"/>
                      <a:r>
                        <a:rPr lang="en-US" sz="2800" b="1" dirty="0"/>
                        <a:t>TN = 6758</a:t>
                      </a:r>
                    </a:p>
                  </a:txBody>
                  <a:tcPr anchor="ctr"/>
                </a:tc>
                <a:extLst>
                  <a:ext uri="{0D108BD9-81ED-4DB2-BD59-A6C34878D82A}">
                    <a16:rowId xmlns:a16="http://schemas.microsoft.com/office/drawing/2014/main" val="942009012"/>
                  </a:ext>
                </a:extLst>
              </a:tr>
            </a:tbl>
          </a:graphicData>
        </a:graphic>
      </p:graphicFrame>
      <p:graphicFrame>
        <p:nvGraphicFramePr>
          <p:cNvPr id="25" name="Table 13">
            <a:extLst>
              <a:ext uri="{FF2B5EF4-FFF2-40B4-BE49-F238E27FC236}">
                <a16:creationId xmlns:a16="http://schemas.microsoft.com/office/drawing/2014/main" id="{F51ADD95-E5F8-4D57-8A0C-2129BE0D73E9}"/>
              </a:ext>
            </a:extLst>
          </p:cNvPr>
          <p:cNvGraphicFramePr>
            <a:graphicFrameLocks noGrp="1"/>
          </p:cNvGraphicFramePr>
          <p:nvPr>
            <p:extLst>
              <p:ext uri="{D42A27DB-BD31-4B8C-83A1-F6EECF244321}">
                <p14:modId xmlns:p14="http://schemas.microsoft.com/office/powerpoint/2010/main" val="1719887573"/>
              </p:ext>
            </p:extLst>
          </p:nvPr>
        </p:nvGraphicFramePr>
        <p:xfrm>
          <a:off x="6219898" y="3119389"/>
          <a:ext cx="5144678" cy="3062502"/>
        </p:xfrm>
        <a:graphic>
          <a:graphicData uri="http://schemas.openxmlformats.org/drawingml/2006/table">
            <a:tbl>
              <a:tblPr firstRow="1" bandRow="1">
                <a:tableStyleId>{69CF1AB2-1976-4502-BF36-3FF5EA218861}</a:tableStyleId>
              </a:tblPr>
              <a:tblGrid>
                <a:gridCol w="2572339">
                  <a:extLst>
                    <a:ext uri="{9D8B030D-6E8A-4147-A177-3AD203B41FA5}">
                      <a16:colId xmlns:a16="http://schemas.microsoft.com/office/drawing/2014/main" val="3874285857"/>
                    </a:ext>
                  </a:extLst>
                </a:gridCol>
                <a:gridCol w="2572339">
                  <a:extLst>
                    <a:ext uri="{9D8B030D-6E8A-4147-A177-3AD203B41FA5}">
                      <a16:colId xmlns:a16="http://schemas.microsoft.com/office/drawing/2014/main" val="3447553746"/>
                    </a:ext>
                  </a:extLst>
                </a:gridCol>
              </a:tblGrid>
              <a:tr h="1531251">
                <a:tc>
                  <a:txBody>
                    <a:bodyPr/>
                    <a:lstStyle/>
                    <a:p>
                      <a:pPr algn="ctr"/>
                      <a:r>
                        <a:rPr lang="en-US" sz="2800" dirty="0"/>
                        <a:t>TP = 144</a:t>
                      </a:r>
                      <a:endParaRPr lang="en-US" sz="2800" b="1" dirty="0"/>
                    </a:p>
                  </a:txBody>
                  <a:tcPr anchor="ctr"/>
                </a:tc>
                <a:tc>
                  <a:txBody>
                    <a:bodyPr/>
                    <a:lstStyle/>
                    <a:p>
                      <a:pPr algn="ctr"/>
                      <a:r>
                        <a:rPr lang="en-US" sz="2800" dirty="0"/>
                        <a:t>FN = 52</a:t>
                      </a:r>
                      <a:endParaRPr lang="en-US" sz="2800" b="1" dirty="0"/>
                    </a:p>
                  </a:txBody>
                  <a:tcPr anchor="ctr"/>
                </a:tc>
                <a:extLst>
                  <a:ext uri="{0D108BD9-81ED-4DB2-BD59-A6C34878D82A}">
                    <a16:rowId xmlns:a16="http://schemas.microsoft.com/office/drawing/2014/main" val="131085937"/>
                  </a:ext>
                </a:extLst>
              </a:tr>
              <a:tr h="1531251">
                <a:tc>
                  <a:txBody>
                    <a:bodyPr/>
                    <a:lstStyle/>
                    <a:p>
                      <a:pPr algn="ctr"/>
                      <a:r>
                        <a:rPr lang="en-US" sz="2800" b="1" dirty="0"/>
                        <a:t>FP = 1114</a:t>
                      </a:r>
                    </a:p>
                  </a:txBody>
                  <a:tcPr anchor="ctr"/>
                </a:tc>
                <a:tc>
                  <a:txBody>
                    <a:bodyPr/>
                    <a:lstStyle/>
                    <a:p>
                      <a:pPr algn="ctr"/>
                      <a:r>
                        <a:rPr lang="en-US" sz="2800" b="1" dirty="0"/>
                        <a:t>TN = 1675</a:t>
                      </a:r>
                    </a:p>
                  </a:txBody>
                  <a:tcPr anchor="ctr"/>
                </a:tc>
                <a:extLst>
                  <a:ext uri="{0D108BD9-81ED-4DB2-BD59-A6C34878D82A}">
                    <a16:rowId xmlns:a16="http://schemas.microsoft.com/office/drawing/2014/main" val="942009012"/>
                  </a:ext>
                </a:extLst>
              </a:tr>
            </a:tbl>
          </a:graphicData>
        </a:graphic>
      </p:graphicFrame>
    </p:spTree>
    <p:extLst>
      <p:ext uri="{BB962C8B-B14F-4D97-AF65-F5344CB8AC3E}">
        <p14:creationId xmlns:p14="http://schemas.microsoft.com/office/powerpoint/2010/main" val="207944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effectLst/>
        </p:spPr>
        <p:txBody>
          <a:bodyPr vert="horz" lIns="91440" tIns="45720" rIns="91440" bIns="45720" rtlCol="0" anchor="b">
            <a:normAutofit/>
          </a:bodyPr>
          <a:lstStyle/>
          <a:p>
            <a:pPr algn="just">
              <a:lnSpc>
                <a:spcPct val="90000"/>
              </a:lnSpc>
            </a:pPr>
            <a:r>
              <a:rPr lang="en-US" sz="5400" dirty="0">
                <a:solidFill>
                  <a:schemeClr val="bg1"/>
                </a:solidFill>
              </a:rPr>
              <a:t>1. DATA COLLECTION</a:t>
            </a:r>
          </a:p>
        </p:txBody>
      </p:sp>
      <p:sp>
        <p:nvSpPr>
          <p:cNvPr id="15" name="Title 3">
            <a:extLst>
              <a:ext uri="{FF2B5EF4-FFF2-40B4-BE49-F238E27FC236}">
                <a16:creationId xmlns:a16="http://schemas.microsoft.com/office/drawing/2014/main" id="{15A8A3B3-3325-4B86-86F1-823C9EB5DDB9}"/>
              </a:ext>
            </a:extLst>
          </p:cNvPr>
          <p:cNvSpPr txBox="1">
            <a:spLocks/>
          </p:cNvSpPr>
          <p:nvPr/>
        </p:nvSpPr>
        <p:spPr>
          <a:xfrm>
            <a:off x="810000" y="2082420"/>
            <a:ext cx="10572000" cy="432839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0" dirty="0"/>
              <a:t>Using Excel, we merged the two .csv files into one, and carefully analyzed which columns to work with. Some were duplicates, such as the names of the song and artists present in both sheets, and some we found to be redundant – album name and playlist. We are working the following: </a:t>
            </a:r>
          </a:p>
          <a:p>
            <a:pPr marL="342900" indent="-342900" algn="just">
              <a:buClr>
                <a:schemeClr val="accent1"/>
              </a:buClr>
              <a:buFont typeface="Wingdings" panose="05000000000000000000" pitchFamily="2" charset="2"/>
              <a:buChar char="§"/>
            </a:pPr>
            <a:r>
              <a:rPr lang="en-US" sz="2000" dirty="0" err="1"/>
              <a:t>song_name</a:t>
            </a:r>
            <a:r>
              <a:rPr lang="en-US" sz="2000" b="0" dirty="0"/>
              <a:t>: name of the song observed</a:t>
            </a:r>
          </a:p>
          <a:p>
            <a:pPr marL="342900" indent="-342900" algn="just">
              <a:buClr>
                <a:schemeClr val="accent1"/>
              </a:buClr>
              <a:buFont typeface="Wingdings" panose="05000000000000000000" pitchFamily="2" charset="2"/>
              <a:buChar char="§"/>
            </a:pPr>
            <a:endParaRPr lang="en-US" sz="2000" b="0" dirty="0"/>
          </a:p>
          <a:p>
            <a:pPr marL="342900" indent="-342900" algn="just">
              <a:buClr>
                <a:schemeClr val="accent1"/>
              </a:buClr>
              <a:buFont typeface="Wingdings" panose="05000000000000000000" pitchFamily="2" charset="2"/>
              <a:buChar char="§"/>
            </a:pPr>
            <a:r>
              <a:rPr lang="en-US" sz="2000" dirty="0" err="1"/>
              <a:t>arist_name</a:t>
            </a:r>
            <a:r>
              <a:rPr lang="en-US" sz="2000" b="0" dirty="0"/>
              <a:t>: name of the artist.</a:t>
            </a:r>
          </a:p>
          <a:p>
            <a:pPr marL="342900" indent="-342900" algn="just">
              <a:buClr>
                <a:schemeClr val="accent1"/>
              </a:buClr>
              <a:buFont typeface="Wingdings" panose="05000000000000000000" pitchFamily="2" charset="2"/>
              <a:buChar char="§"/>
            </a:pPr>
            <a:endParaRPr lang="en-US" sz="2000" b="0" dirty="0"/>
          </a:p>
          <a:p>
            <a:pPr marL="342900" indent="-342900" algn="just">
              <a:buClr>
                <a:schemeClr val="accent1"/>
              </a:buClr>
              <a:buFont typeface="Wingdings" panose="05000000000000000000" pitchFamily="2" charset="2"/>
              <a:buChar char="§"/>
            </a:pPr>
            <a:r>
              <a:rPr lang="en-US" sz="2000" dirty="0" err="1"/>
              <a:t>song_duration</a:t>
            </a:r>
            <a:r>
              <a:rPr lang="en-US" sz="2000" b="0" dirty="0"/>
              <a:t>: duration of the song in </a:t>
            </a:r>
            <a:r>
              <a:rPr lang="en-US" sz="2000" b="0" dirty="0" err="1"/>
              <a:t>miliseconds</a:t>
            </a:r>
            <a:r>
              <a:rPr lang="en-US" sz="2000" b="0" dirty="0"/>
              <a:t>, changed to minutes</a:t>
            </a:r>
          </a:p>
          <a:p>
            <a:pPr marL="342900" indent="-342900" algn="just">
              <a:buClr>
                <a:schemeClr val="accent1"/>
              </a:buClr>
              <a:buFont typeface="Wingdings" panose="05000000000000000000" pitchFamily="2" charset="2"/>
              <a:buChar char="§"/>
            </a:pPr>
            <a:endParaRPr lang="en-US" sz="2000" b="0" dirty="0"/>
          </a:p>
          <a:p>
            <a:pPr marL="342900" indent="-342900" algn="just">
              <a:buClr>
                <a:schemeClr val="accent1"/>
              </a:buClr>
              <a:buFont typeface="Wingdings" panose="05000000000000000000" pitchFamily="2" charset="2"/>
              <a:buChar char="§"/>
            </a:pPr>
            <a:r>
              <a:rPr lang="en-US" sz="2000" dirty="0" err="1"/>
              <a:t>acousticness</a:t>
            </a:r>
            <a:r>
              <a:rPr lang="en-US" sz="2000" b="0" dirty="0"/>
              <a:t>: a confidence measure from 0.0 to 1.0 of whether the song is acoustic. 1.0 represents high confidence the song is acoustic.</a:t>
            </a:r>
          </a:p>
        </p:txBody>
      </p:sp>
    </p:spTree>
    <p:extLst>
      <p:ext uri="{BB962C8B-B14F-4D97-AF65-F5344CB8AC3E}">
        <p14:creationId xmlns:p14="http://schemas.microsoft.com/office/powerpoint/2010/main" val="1549145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dirty="0">
                <a:solidFill>
                  <a:schemeClr val="bg1"/>
                </a:solidFill>
              </a:rPr>
              <a:t>RESULTS ON TRAINING AND TESTING SET</a:t>
            </a:r>
          </a:p>
        </p:txBody>
      </p:sp>
      <p:sp>
        <p:nvSpPr>
          <p:cNvPr id="8" name="Content Placeholder 2">
            <a:extLst>
              <a:ext uri="{FF2B5EF4-FFF2-40B4-BE49-F238E27FC236}">
                <a16:creationId xmlns:a16="http://schemas.microsoft.com/office/drawing/2014/main" id="{E7CC55C4-7C16-4C96-A5AF-3EBBE64B1BFB}"/>
              </a:ext>
            </a:extLst>
          </p:cNvPr>
          <p:cNvSpPr txBox="1">
            <a:spLocks/>
          </p:cNvSpPr>
          <p:nvPr/>
        </p:nvSpPr>
        <p:spPr>
          <a:xfrm>
            <a:off x="827424" y="2222287"/>
            <a:ext cx="10554574" cy="418852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sz="2000" b="1" dirty="0"/>
              <a:t> </a:t>
            </a:r>
          </a:p>
        </p:txBody>
      </p:sp>
      <p:graphicFrame>
        <p:nvGraphicFramePr>
          <p:cNvPr id="7" name="Table 8">
            <a:extLst>
              <a:ext uri="{FF2B5EF4-FFF2-40B4-BE49-F238E27FC236}">
                <a16:creationId xmlns:a16="http://schemas.microsoft.com/office/drawing/2014/main" id="{9F1272D8-EAD7-4E96-BE79-90526D7E34E6}"/>
              </a:ext>
            </a:extLst>
          </p:cNvPr>
          <p:cNvGraphicFramePr>
            <a:graphicFrameLocks noGrp="1"/>
          </p:cNvGraphicFramePr>
          <p:nvPr>
            <p:extLst>
              <p:ext uri="{D42A27DB-BD31-4B8C-83A1-F6EECF244321}">
                <p14:modId xmlns:p14="http://schemas.microsoft.com/office/powerpoint/2010/main" val="3760715322"/>
              </p:ext>
            </p:extLst>
          </p:nvPr>
        </p:nvGraphicFramePr>
        <p:xfrm>
          <a:off x="1235241" y="2792549"/>
          <a:ext cx="9721515" cy="3048000"/>
        </p:xfrm>
        <a:graphic>
          <a:graphicData uri="http://schemas.openxmlformats.org/drawingml/2006/table">
            <a:tbl>
              <a:tblPr firstRow="1" bandRow="1">
                <a:tableStyleId>{5C22544A-7EE6-4342-B048-85BDC9FD1C3A}</a:tableStyleId>
              </a:tblPr>
              <a:tblGrid>
                <a:gridCol w="3240505">
                  <a:extLst>
                    <a:ext uri="{9D8B030D-6E8A-4147-A177-3AD203B41FA5}">
                      <a16:colId xmlns:a16="http://schemas.microsoft.com/office/drawing/2014/main" val="1297862622"/>
                    </a:ext>
                  </a:extLst>
                </a:gridCol>
                <a:gridCol w="3240505">
                  <a:extLst>
                    <a:ext uri="{9D8B030D-6E8A-4147-A177-3AD203B41FA5}">
                      <a16:colId xmlns:a16="http://schemas.microsoft.com/office/drawing/2014/main" val="1519984191"/>
                    </a:ext>
                  </a:extLst>
                </a:gridCol>
                <a:gridCol w="3240505">
                  <a:extLst>
                    <a:ext uri="{9D8B030D-6E8A-4147-A177-3AD203B41FA5}">
                      <a16:colId xmlns:a16="http://schemas.microsoft.com/office/drawing/2014/main" val="2695816691"/>
                    </a:ext>
                  </a:extLst>
                </a:gridCol>
              </a:tblGrid>
              <a:tr h="609600">
                <a:tc>
                  <a:txBody>
                    <a:bodyPr/>
                    <a:lstStyle/>
                    <a:p>
                      <a:pPr algn="ctr"/>
                      <a:r>
                        <a:rPr lang="en-US" sz="3200" b="1" dirty="0">
                          <a:solidFill>
                            <a:schemeClr val="bg1"/>
                          </a:solidFill>
                        </a:rPr>
                        <a:t>METRIC</a:t>
                      </a:r>
                    </a:p>
                  </a:txBody>
                  <a:tcPr/>
                </a:tc>
                <a:tc>
                  <a:txBody>
                    <a:bodyPr/>
                    <a:lstStyle/>
                    <a:p>
                      <a:pPr algn="ctr"/>
                      <a:r>
                        <a:rPr lang="en-US" sz="3200" b="1" dirty="0">
                          <a:solidFill>
                            <a:schemeClr val="bg1"/>
                          </a:solidFill>
                        </a:rPr>
                        <a:t>TRAINING</a:t>
                      </a:r>
                    </a:p>
                  </a:txBody>
                  <a:tcPr/>
                </a:tc>
                <a:tc>
                  <a:txBody>
                    <a:bodyPr/>
                    <a:lstStyle/>
                    <a:p>
                      <a:pPr algn="ctr"/>
                      <a:r>
                        <a:rPr lang="en-US" sz="3200" b="1" dirty="0">
                          <a:solidFill>
                            <a:schemeClr val="bg1"/>
                          </a:solidFill>
                        </a:rPr>
                        <a:t>TESTING</a:t>
                      </a:r>
                    </a:p>
                  </a:txBody>
                  <a:tcPr/>
                </a:tc>
                <a:extLst>
                  <a:ext uri="{0D108BD9-81ED-4DB2-BD59-A6C34878D82A}">
                    <a16:rowId xmlns:a16="http://schemas.microsoft.com/office/drawing/2014/main" val="600400024"/>
                  </a:ext>
                </a:extLst>
              </a:tr>
              <a:tr h="609600">
                <a:tc>
                  <a:txBody>
                    <a:bodyPr/>
                    <a:lstStyle/>
                    <a:p>
                      <a:pPr algn="ctr"/>
                      <a:r>
                        <a:rPr lang="en-US" sz="2800" dirty="0"/>
                        <a:t>AUC</a:t>
                      </a:r>
                    </a:p>
                  </a:txBody>
                  <a:tcPr/>
                </a:tc>
                <a:tc>
                  <a:txBody>
                    <a:bodyPr/>
                    <a:lstStyle/>
                    <a:p>
                      <a:pPr algn="ctr"/>
                      <a:r>
                        <a:rPr lang="en-US" sz="2800" dirty="0"/>
                        <a:t>71.7%</a:t>
                      </a:r>
                    </a:p>
                  </a:txBody>
                  <a:tcPr/>
                </a:tc>
                <a:tc>
                  <a:txBody>
                    <a:bodyPr/>
                    <a:lstStyle/>
                    <a:p>
                      <a:pPr algn="ctr"/>
                      <a:r>
                        <a:rPr lang="en-US" sz="2800" dirty="0"/>
                        <a:t>72%</a:t>
                      </a:r>
                    </a:p>
                  </a:txBody>
                  <a:tcPr/>
                </a:tc>
                <a:extLst>
                  <a:ext uri="{0D108BD9-81ED-4DB2-BD59-A6C34878D82A}">
                    <a16:rowId xmlns:a16="http://schemas.microsoft.com/office/drawing/2014/main" val="3165956422"/>
                  </a:ext>
                </a:extLst>
              </a:tr>
              <a:tr h="609600">
                <a:tc>
                  <a:txBody>
                    <a:bodyPr/>
                    <a:lstStyle/>
                    <a:p>
                      <a:pPr algn="ctr"/>
                      <a:r>
                        <a:rPr lang="en-US" sz="2800" dirty="0"/>
                        <a:t>ACCURACY</a:t>
                      </a:r>
                    </a:p>
                  </a:txBody>
                  <a:tcPr/>
                </a:tc>
                <a:tc>
                  <a:txBody>
                    <a:bodyPr/>
                    <a:lstStyle/>
                    <a:p>
                      <a:pPr algn="ctr"/>
                      <a:r>
                        <a:rPr lang="en-US" sz="2800" dirty="0"/>
                        <a:t>61.33%</a:t>
                      </a:r>
                    </a:p>
                  </a:txBody>
                  <a:tcPr/>
                </a:tc>
                <a:tc>
                  <a:txBody>
                    <a:bodyPr/>
                    <a:lstStyle/>
                    <a:p>
                      <a:pPr algn="ctr"/>
                      <a:r>
                        <a:rPr lang="en-US" sz="2800" dirty="0"/>
                        <a:t>60.94%</a:t>
                      </a:r>
                    </a:p>
                  </a:txBody>
                  <a:tcPr/>
                </a:tc>
                <a:extLst>
                  <a:ext uri="{0D108BD9-81ED-4DB2-BD59-A6C34878D82A}">
                    <a16:rowId xmlns:a16="http://schemas.microsoft.com/office/drawing/2014/main" val="1964012447"/>
                  </a:ext>
                </a:extLst>
              </a:tr>
              <a:tr h="609600">
                <a:tc>
                  <a:txBody>
                    <a:bodyPr/>
                    <a:lstStyle/>
                    <a:p>
                      <a:pPr algn="ctr"/>
                      <a:r>
                        <a:rPr lang="en-US" sz="2800" dirty="0"/>
                        <a:t>TPR/RECALL</a:t>
                      </a:r>
                    </a:p>
                  </a:txBody>
                  <a:tcPr/>
                </a:tc>
                <a:tc>
                  <a:txBody>
                    <a:bodyPr/>
                    <a:lstStyle/>
                    <a:p>
                      <a:pPr algn="ctr"/>
                      <a:r>
                        <a:rPr lang="en-US" sz="2800" dirty="0"/>
                        <a:t>71.97%</a:t>
                      </a:r>
                    </a:p>
                  </a:txBody>
                  <a:tcPr/>
                </a:tc>
                <a:tc>
                  <a:txBody>
                    <a:bodyPr/>
                    <a:lstStyle/>
                    <a:p>
                      <a:pPr algn="ctr"/>
                      <a:r>
                        <a:rPr lang="en-US" sz="2800" dirty="0"/>
                        <a:t>73.47%</a:t>
                      </a:r>
                    </a:p>
                  </a:txBody>
                  <a:tcPr/>
                </a:tc>
                <a:extLst>
                  <a:ext uri="{0D108BD9-81ED-4DB2-BD59-A6C34878D82A}">
                    <a16:rowId xmlns:a16="http://schemas.microsoft.com/office/drawing/2014/main" val="2732514576"/>
                  </a:ext>
                </a:extLst>
              </a:tr>
              <a:tr h="609600">
                <a:tc>
                  <a:txBody>
                    <a:bodyPr/>
                    <a:lstStyle/>
                    <a:p>
                      <a:pPr algn="ctr"/>
                      <a:r>
                        <a:rPr lang="en-US" sz="2800" dirty="0"/>
                        <a:t>PRECISION</a:t>
                      </a:r>
                    </a:p>
                  </a:txBody>
                  <a:tcPr/>
                </a:tc>
                <a:tc>
                  <a:txBody>
                    <a:bodyPr/>
                    <a:lstStyle/>
                    <a:p>
                      <a:pPr algn="ctr"/>
                      <a:r>
                        <a:rPr lang="en-US" sz="2800" dirty="0"/>
                        <a:t>11.38%</a:t>
                      </a:r>
                    </a:p>
                  </a:txBody>
                  <a:tcPr/>
                </a:tc>
                <a:tc>
                  <a:txBody>
                    <a:bodyPr/>
                    <a:lstStyle/>
                    <a:p>
                      <a:pPr algn="ctr"/>
                      <a:r>
                        <a:rPr lang="en-US" sz="2800" dirty="0"/>
                        <a:t>11.45%</a:t>
                      </a:r>
                    </a:p>
                  </a:txBody>
                  <a:tcPr/>
                </a:tc>
                <a:extLst>
                  <a:ext uri="{0D108BD9-81ED-4DB2-BD59-A6C34878D82A}">
                    <a16:rowId xmlns:a16="http://schemas.microsoft.com/office/drawing/2014/main" val="3467102145"/>
                  </a:ext>
                </a:extLst>
              </a:tr>
            </a:tbl>
          </a:graphicData>
        </a:graphic>
      </p:graphicFrame>
    </p:spTree>
    <p:extLst>
      <p:ext uri="{BB962C8B-B14F-4D97-AF65-F5344CB8AC3E}">
        <p14:creationId xmlns:p14="http://schemas.microsoft.com/office/powerpoint/2010/main" val="2239460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sz="4800" dirty="0">
                <a:solidFill>
                  <a:schemeClr val="bg1"/>
                </a:solidFill>
              </a:rPr>
              <a:t>4.2 QDA</a:t>
            </a:r>
          </a:p>
        </p:txBody>
      </p:sp>
      <p:sp>
        <p:nvSpPr>
          <p:cNvPr id="8" name="Content Placeholder 2">
            <a:extLst>
              <a:ext uri="{FF2B5EF4-FFF2-40B4-BE49-F238E27FC236}">
                <a16:creationId xmlns:a16="http://schemas.microsoft.com/office/drawing/2014/main" id="{E7CC55C4-7C16-4C96-A5AF-3EBBE64B1BFB}"/>
              </a:ext>
            </a:extLst>
          </p:cNvPr>
          <p:cNvSpPr txBox="1">
            <a:spLocks/>
          </p:cNvSpPr>
          <p:nvPr/>
        </p:nvSpPr>
        <p:spPr>
          <a:xfrm>
            <a:off x="827424" y="2222287"/>
            <a:ext cx="10554574" cy="4188525"/>
          </a:xfrm>
          <a:prstGeom prst="rect">
            <a:avLst/>
          </a:prstGeom>
        </p:spPr>
        <p:txBody>
          <a:bodyPr anchor="ctr" anchorCtr="0">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endParaRPr lang="en-US" sz="2000" b="1" dirty="0"/>
          </a:p>
          <a:p>
            <a:pPr marL="0" indent="0" algn="just">
              <a:buNone/>
            </a:pPr>
            <a:r>
              <a:rPr lang="en-US" sz="2000" b="1" dirty="0"/>
              <a:t>We now try to fit a non-linear boundary between classifiers. To do so, we perform a Quadratic Discriminant Analysis on our dataset, assuming that the observations from each class are drawn from a Gaussian distribution, and plugging estimates for the parameters into Bayes’ theorem in order to perform prediction. It assumes that each class has its own covariance matrix.</a:t>
            </a:r>
          </a:p>
          <a:p>
            <a:pPr marL="0" indent="0" algn="just">
              <a:buNone/>
            </a:pPr>
            <a:endParaRPr lang="en-US" sz="2000" b="1" dirty="0"/>
          </a:p>
          <a:p>
            <a:pPr marL="0" indent="0" algn="just">
              <a:buNone/>
            </a:pPr>
            <a:endParaRPr lang="en-US" sz="2000" b="1" dirty="0"/>
          </a:p>
          <a:p>
            <a:pPr marL="0" indent="0" algn="just">
              <a:buNone/>
            </a:pPr>
            <a:endParaRPr lang="en-US" sz="2000" b="1" dirty="0"/>
          </a:p>
          <a:p>
            <a:pPr marL="0" indent="0" algn="just">
              <a:buNone/>
            </a:pPr>
            <a:endParaRPr lang="en-US" sz="2000" b="1" dirty="0"/>
          </a:p>
        </p:txBody>
      </p:sp>
      <p:pic>
        <p:nvPicPr>
          <p:cNvPr id="3" name="Picture 2">
            <a:extLst>
              <a:ext uri="{FF2B5EF4-FFF2-40B4-BE49-F238E27FC236}">
                <a16:creationId xmlns:a16="http://schemas.microsoft.com/office/drawing/2014/main" id="{6F7366B7-ACFC-410D-9648-9B0F1586C546}"/>
              </a:ext>
            </a:extLst>
          </p:cNvPr>
          <p:cNvPicPr>
            <a:picLocks noChangeAspect="1"/>
          </p:cNvPicPr>
          <p:nvPr/>
        </p:nvPicPr>
        <p:blipFill>
          <a:blip r:embed="rId3"/>
          <a:stretch>
            <a:fillRect/>
          </a:stretch>
        </p:blipFill>
        <p:spPr>
          <a:xfrm>
            <a:off x="827424" y="4589842"/>
            <a:ext cx="10748785" cy="1820970"/>
          </a:xfrm>
          <a:prstGeom prst="rect">
            <a:avLst/>
          </a:prstGeom>
        </p:spPr>
      </p:pic>
    </p:spTree>
    <p:extLst>
      <p:ext uri="{BB962C8B-B14F-4D97-AF65-F5344CB8AC3E}">
        <p14:creationId xmlns:p14="http://schemas.microsoft.com/office/powerpoint/2010/main" val="2801985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dirty="0">
                <a:solidFill>
                  <a:schemeClr val="bg1"/>
                </a:solidFill>
              </a:rPr>
              <a:t>RESULTS ON TESTING SET</a:t>
            </a:r>
          </a:p>
        </p:txBody>
      </p:sp>
      <p:sp>
        <p:nvSpPr>
          <p:cNvPr id="8" name="Content Placeholder 2">
            <a:extLst>
              <a:ext uri="{FF2B5EF4-FFF2-40B4-BE49-F238E27FC236}">
                <a16:creationId xmlns:a16="http://schemas.microsoft.com/office/drawing/2014/main" id="{E7CC55C4-7C16-4C96-A5AF-3EBBE64B1BFB}"/>
              </a:ext>
            </a:extLst>
          </p:cNvPr>
          <p:cNvSpPr txBox="1">
            <a:spLocks/>
          </p:cNvSpPr>
          <p:nvPr/>
        </p:nvSpPr>
        <p:spPr>
          <a:xfrm>
            <a:off x="827424" y="2222287"/>
            <a:ext cx="10554574" cy="418852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sz="2000" b="1" dirty="0"/>
              <a:t> </a:t>
            </a:r>
          </a:p>
        </p:txBody>
      </p:sp>
      <p:graphicFrame>
        <p:nvGraphicFramePr>
          <p:cNvPr id="13" name="Table 13">
            <a:extLst>
              <a:ext uri="{FF2B5EF4-FFF2-40B4-BE49-F238E27FC236}">
                <a16:creationId xmlns:a16="http://schemas.microsoft.com/office/drawing/2014/main" id="{7DAB03D6-2F64-4CE5-AB89-D3E959D06178}"/>
              </a:ext>
            </a:extLst>
          </p:cNvPr>
          <p:cNvGraphicFramePr>
            <a:graphicFrameLocks noGrp="1"/>
          </p:cNvGraphicFramePr>
          <p:nvPr>
            <p:extLst>
              <p:ext uri="{D42A27DB-BD31-4B8C-83A1-F6EECF244321}">
                <p14:modId xmlns:p14="http://schemas.microsoft.com/office/powerpoint/2010/main" val="2511286072"/>
              </p:ext>
            </p:extLst>
          </p:nvPr>
        </p:nvGraphicFramePr>
        <p:xfrm>
          <a:off x="810001" y="3106137"/>
          <a:ext cx="5177160" cy="3075754"/>
        </p:xfrm>
        <a:graphic>
          <a:graphicData uri="http://schemas.openxmlformats.org/drawingml/2006/table">
            <a:tbl>
              <a:tblPr firstRow="1" bandRow="1">
                <a:tableStyleId>{69CF1AB2-1976-4502-BF36-3FF5EA218861}</a:tableStyleId>
              </a:tblPr>
              <a:tblGrid>
                <a:gridCol w="2588580">
                  <a:extLst>
                    <a:ext uri="{9D8B030D-6E8A-4147-A177-3AD203B41FA5}">
                      <a16:colId xmlns:a16="http://schemas.microsoft.com/office/drawing/2014/main" val="3874285857"/>
                    </a:ext>
                  </a:extLst>
                </a:gridCol>
                <a:gridCol w="2588580">
                  <a:extLst>
                    <a:ext uri="{9D8B030D-6E8A-4147-A177-3AD203B41FA5}">
                      <a16:colId xmlns:a16="http://schemas.microsoft.com/office/drawing/2014/main" val="3447553746"/>
                    </a:ext>
                  </a:extLst>
                </a:gridCol>
              </a:tblGrid>
              <a:tr h="1537877">
                <a:tc>
                  <a:txBody>
                    <a:bodyPr/>
                    <a:lstStyle/>
                    <a:p>
                      <a:pPr algn="ctr"/>
                      <a:r>
                        <a:rPr lang="en-US" sz="2800" dirty="0"/>
                        <a:t>TP = 28</a:t>
                      </a:r>
                      <a:endParaRPr lang="en-US" sz="2800" b="1" dirty="0"/>
                    </a:p>
                  </a:txBody>
                  <a:tcPr anchor="ctr"/>
                </a:tc>
                <a:tc>
                  <a:txBody>
                    <a:bodyPr/>
                    <a:lstStyle/>
                    <a:p>
                      <a:pPr algn="ctr"/>
                      <a:r>
                        <a:rPr lang="en-US" sz="2800" dirty="0"/>
                        <a:t>FN = 168</a:t>
                      </a:r>
                      <a:endParaRPr lang="en-US" sz="2800" b="1" dirty="0"/>
                    </a:p>
                  </a:txBody>
                  <a:tcPr anchor="ctr"/>
                </a:tc>
                <a:extLst>
                  <a:ext uri="{0D108BD9-81ED-4DB2-BD59-A6C34878D82A}">
                    <a16:rowId xmlns:a16="http://schemas.microsoft.com/office/drawing/2014/main" val="131085937"/>
                  </a:ext>
                </a:extLst>
              </a:tr>
              <a:tr h="1537877">
                <a:tc>
                  <a:txBody>
                    <a:bodyPr/>
                    <a:lstStyle/>
                    <a:p>
                      <a:pPr algn="ctr"/>
                      <a:r>
                        <a:rPr lang="en-US" sz="2800" b="1" dirty="0"/>
                        <a:t>FP = 144</a:t>
                      </a:r>
                    </a:p>
                  </a:txBody>
                  <a:tcPr anchor="ctr"/>
                </a:tc>
                <a:tc>
                  <a:txBody>
                    <a:bodyPr/>
                    <a:lstStyle/>
                    <a:p>
                      <a:pPr algn="ctr"/>
                      <a:r>
                        <a:rPr lang="en-US" sz="2800" b="1" dirty="0"/>
                        <a:t>TN = 2645</a:t>
                      </a:r>
                    </a:p>
                  </a:txBody>
                  <a:tcPr anchor="ctr"/>
                </a:tc>
                <a:extLst>
                  <a:ext uri="{0D108BD9-81ED-4DB2-BD59-A6C34878D82A}">
                    <a16:rowId xmlns:a16="http://schemas.microsoft.com/office/drawing/2014/main" val="942009012"/>
                  </a:ext>
                </a:extLst>
              </a:tr>
            </a:tbl>
          </a:graphicData>
        </a:graphic>
      </p:graphicFrame>
      <p:graphicFrame>
        <p:nvGraphicFramePr>
          <p:cNvPr id="9" name="Table 8">
            <a:extLst>
              <a:ext uri="{FF2B5EF4-FFF2-40B4-BE49-F238E27FC236}">
                <a16:creationId xmlns:a16="http://schemas.microsoft.com/office/drawing/2014/main" id="{4AA8A142-B9EB-4D59-A50A-3B2A75B92DBA}"/>
              </a:ext>
            </a:extLst>
          </p:cNvPr>
          <p:cNvGraphicFramePr>
            <a:graphicFrameLocks noGrp="1"/>
          </p:cNvGraphicFramePr>
          <p:nvPr>
            <p:extLst>
              <p:ext uri="{D42A27DB-BD31-4B8C-83A1-F6EECF244321}">
                <p14:modId xmlns:p14="http://schemas.microsoft.com/office/powerpoint/2010/main" val="2568574260"/>
              </p:ext>
            </p:extLst>
          </p:nvPr>
        </p:nvGraphicFramePr>
        <p:xfrm>
          <a:off x="6204840" y="3558866"/>
          <a:ext cx="5177158" cy="2170296"/>
        </p:xfrm>
        <a:graphic>
          <a:graphicData uri="http://schemas.openxmlformats.org/drawingml/2006/table">
            <a:tbl>
              <a:tblPr firstRow="1" bandRow="1">
                <a:tableStyleId>{69CF1AB2-1976-4502-BF36-3FF5EA218861}</a:tableStyleId>
              </a:tblPr>
              <a:tblGrid>
                <a:gridCol w="2588579">
                  <a:extLst>
                    <a:ext uri="{9D8B030D-6E8A-4147-A177-3AD203B41FA5}">
                      <a16:colId xmlns:a16="http://schemas.microsoft.com/office/drawing/2014/main" val="1297862622"/>
                    </a:ext>
                  </a:extLst>
                </a:gridCol>
                <a:gridCol w="2588579">
                  <a:extLst>
                    <a:ext uri="{9D8B030D-6E8A-4147-A177-3AD203B41FA5}">
                      <a16:colId xmlns:a16="http://schemas.microsoft.com/office/drawing/2014/main" val="1519984191"/>
                    </a:ext>
                  </a:extLst>
                </a:gridCol>
              </a:tblGrid>
              <a:tr h="530392">
                <a:tc>
                  <a:txBody>
                    <a:bodyPr/>
                    <a:lstStyle/>
                    <a:p>
                      <a:pPr algn="ctr"/>
                      <a:r>
                        <a:rPr lang="en-US" sz="3200" dirty="0"/>
                        <a:t>METRIC</a:t>
                      </a:r>
                      <a:endParaRPr lang="en-US" sz="3200" b="1" dirty="0">
                        <a:solidFill>
                          <a:schemeClr val="bg1"/>
                        </a:solidFill>
                      </a:endParaRPr>
                    </a:p>
                  </a:txBody>
                  <a:tcPr/>
                </a:tc>
                <a:tc>
                  <a:txBody>
                    <a:bodyPr/>
                    <a:lstStyle/>
                    <a:p>
                      <a:pPr algn="ctr"/>
                      <a:r>
                        <a:rPr lang="en-US" sz="3200" dirty="0"/>
                        <a:t>SCORE</a:t>
                      </a:r>
                      <a:endParaRPr lang="en-US" sz="3200" b="1" dirty="0">
                        <a:solidFill>
                          <a:schemeClr val="bg1"/>
                        </a:solidFill>
                      </a:endParaRPr>
                    </a:p>
                  </a:txBody>
                  <a:tcPr/>
                </a:tc>
                <a:extLst>
                  <a:ext uri="{0D108BD9-81ED-4DB2-BD59-A6C34878D82A}">
                    <a16:rowId xmlns:a16="http://schemas.microsoft.com/office/drawing/2014/main" val="600400024"/>
                  </a:ext>
                </a:extLst>
              </a:tr>
              <a:tr h="530392">
                <a:tc>
                  <a:txBody>
                    <a:bodyPr/>
                    <a:lstStyle/>
                    <a:p>
                      <a:pPr algn="ctr"/>
                      <a:r>
                        <a:rPr lang="en-US" sz="2800" dirty="0"/>
                        <a:t>ACCURACY</a:t>
                      </a:r>
                    </a:p>
                  </a:txBody>
                  <a:tcPr/>
                </a:tc>
                <a:tc>
                  <a:txBody>
                    <a:bodyPr/>
                    <a:lstStyle/>
                    <a:p>
                      <a:pPr algn="ctr"/>
                      <a:r>
                        <a:rPr lang="en-US" sz="2800" dirty="0"/>
                        <a:t>89.55%</a:t>
                      </a:r>
                    </a:p>
                  </a:txBody>
                  <a:tcPr/>
                </a:tc>
                <a:extLst>
                  <a:ext uri="{0D108BD9-81ED-4DB2-BD59-A6C34878D82A}">
                    <a16:rowId xmlns:a16="http://schemas.microsoft.com/office/drawing/2014/main" val="1964012447"/>
                  </a:ext>
                </a:extLst>
              </a:tr>
              <a:tr h="530392">
                <a:tc>
                  <a:txBody>
                    <a:bodyPr/>
                    <a:lstStyle/>
                    <a:p>
                      <a:pPr algn="ctr"/>
                      <a:r>
                        <a:rPr lang="en-US" sz="2800" dirty="0"/>
                        <a:t>TPR/RECALL</a:t>
                      </a:r>
                    </a:p>
                  </a:txBody>
                  <a:tcPr/>
                </a:tc>
                <a:tc>
                  <a:txBody>
                    <a:bodyPr/>
                    <a:lstStyle/>
                    <a:p>
                      <a:pPr algn="ctr"/>
                      <a:r>
                        <a:rPr lang="en-US" sz="2800" dirty="0"/>
                        <a:t>14.29%</a:t>
                      </a:r>
                    </a:p>
                  </a:txBody>
                  <a:tcPr/>
                </a:tc>
                <a:extLst>
                  <a:ext uri="{0D108BD9-81ED-4DB2-BD59-A6C34878D82A}">
                    <a16:rowId xmlns:a16="http://schemas.microsoft.com/office/drawing/2014/main" val="2732514576"/>
                  </a:ext>
                </a:extLst>
              </a:tr>
              <a:tr h="530392">
                <a:tc>
                  <a:txBody>
                    <a:bodyPr/>
                    <a:lstStyle/>
                    <a:p>
                      <a:pPr algn="ctr"/>
                      <a:r>
                        <a:rPr lang="en-US" sz="2800" dirty="0"/>
                        <a:t>PRECISION</a:t>
                      </a:r>
                    </a:p>
                  </a:txBody>
                  <a:tcPr/>
                </a:tc>
                <a:tc>
                  <a:txBody>
                    <a:bodyPr/>
                    <a:lstStyle/>
                    <a:p>
                      <a:pPr algn="ctr"/>
                      <a:r>
                        <a:rPr lang="en-US" sz="2800" dirty="0"/>
                        <a:t>16.28%</a:t>
                      </a:r>
                    </a:p>
                  </a:txBody>
                  <a:tcPr/>
                </a:tc>
                <a:extLst>
                  <a:ext uri="{0D108BD9-81ED-4DB2-BD59-A6C34878D82A}">
                    <a16:rowId xmlns:a16="http://schemas.microsoft.com/office/drawing/2014/main" val="3467102145"/>
                  </a:ext>
                </a:extLst>
              </a:tr>
            </a:tbl>
          </a:graphicData>
        </a:graphic>
      </p:graphicFrame>
    </p:spTree>
    <p:extLst>
      <p:ext uri="{BB962C8B-B14F-4D97-AF65-F5344CB8AC3E}">
        <p14:creationId xmlns:p14="http://schemas.microsoft.com/office/powerpoint/2010/main" val="507127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sz="4800" dirty="0">
                <a:solidFill>
                  <a:schemeClr val="bg1"/>
                </a:solidFill>
              </a:rPr>
              <a:t>4.3 Naïve Bayes Classification</a:t>
            </a:r>
          </a:p>
        </p:txBody>
      </p:sp>
      <p:sp>
        <p:nvSpPr>
          <p:cNvPr id="8" name="Content Placeholder 2">
            <a:extLst>
              <a:ext uri="{FF2B5EF4-FFF2-40B4-BE49-F238E27FC236}">
                <a16:creationId xmlns:a16="http://schemas.microsoft.com/office/drawing/2014/main" id="{E7CC55C4-7C16-4C96-A5AF-3EBBE64B1BFB}"/>
              </a:ext>
            </a:extLst>
          </p:cNvPr>
          <p:cNvSpPr txBox="1">
            <a:spLocks/>
          </p:cNvSpPr>
          <p:nvPr/>
        </p:nvSpPr>
        <p:spPr>
          <a:xfrm>
            <a:off x="827424" y="2222287"/>
            <a:ext cx="10554574" cy="4188525"/>
          </a:xfrm>
          <a:prstGeom prst="rect">
            <a:avLst/>
          </a:prstGeom>
        </p:spPr>
        <p:txBody>
          <a:bodyPr anchor="ctr" anchorCtr="0">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endParaRPr lang="en-US" sz="2000" b="1" dirty="0"/>
          </a:p>
        </p:txBody>
      </p:sp>
      <p:sp>
        <p:nvSpPr>
          <p:cNvPr id="4" name="Content Placeholder 2">
            <a:extLst>
              <a:ext uri="{FF2B5EF4-FFF2-40B4-BE49-F238E27FC236}">
                <a16:creationId xmlns:a16="http://schemas.microsoft.com/office/drawing/2014/main" id="{882A9CD7-1133-4310-BA15-BC23395AD80F}"/>
              </a:ext>
            </a:extLst>
          </p:cNvPr>
          <p:cNvSpPr txBox="1">
            <a:spLocks/>
          </p:cNvSpPr>
          <p:nvPr/>
        </p:nvSpPr>
        <p:spPr>
          <a:xfrm>
            <a:off x="979824" y="2374687"/>
            <a:ext cx="10554574" cy="4188525"/>
          </a:xfrm>
          <a:prstGeom prst="rect">
            <a:avLst/>
          </a:prstGeom>
        </p:spPr>
        <p:txBody>
          <a:bodyPr anchor="ctr" anchorCtr="0">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US" sz="2000" b="1" dirty="0"/>
              <a:t>We additionally decide to fit a generative model - Naive Bayes, which is a classification technique based on Bayes’ Theorem with an assumption of independence among predictors. In simple terms, a Naive Bayes classifier assumes that the presence of a particular feature in a class is unrelated to the presence of any other feature. </a:t>
            </a:r>
          </a:p>
        </p:txBody>
      </p:sp>
    </p:spTree>
    <p:extLst>
      <p:ext uri="{BB962C8B-B14F-4D97-AF65-F5344CB8AC3E}">
        <p14:creationId xmlns:p14="http://schemas.microsoft.com/office/powerpoint/2010/main" val="169490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dirty="0">
                <a:solidFill>
                  <a:schemeClr val="bg1"/>
                </a:solidFill>
              </a:rPr>
              <a:t>RESULTS ON TESTING SET</a:t>
            </a:r>
          </a:p>
        </p:txBody>
      </p:sp>
      <p:sp>
        <p:nvSpPr>
          <p:cNvPr id="8" name="Content Placeholder 2">
            <a:extLst>
              <a:ext uri="{FF2B5EF4-FFF2-40B4-BE49-F238E27FC236}">
                <a16:creationId xmlns:a16="http://schemas.microsoft.com/office/drawing/2014/main" id="{E7CC55C4-7C16-4C96-A5AF-3EBBE64B1BFB}"/>
              </a:ext>
            </a:extLst>
          </p:cNvPr>
          <p:cNvSpPr txBox="1">
            <a:spLocks/>
          </p:cNvSpPr>
          <p:nvPr/>
        </p:nvSpPr>
        <p:spPr>
          <a:xfrm>
            <a:off x="827424" y="2222287"/>
            <a:ext cx="10554574" cy="418852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sz="2000" b="1" dirty="0"/>
              <a:t> </a:t>
            </a:r>
          </a:p>
        </p:txBody>
      </p:sp>
      <p:graphicFrame>
        <p:nvGraphicFramePr>
          <p:cNvPr id="13" name="Table 13">
            <a:extLst>
              <a:ext uri="{FF2B5EF4-FFF2-40B4-BE49-F238E27FC236}">
                <a16:creationId xmlns:a16="http://schemas.microsoft.com/office/drawing/2014/main" id="{7DAB03D6-2F64-4CE5-AB89-D3E959D06178}"/>
              </a:ext>
            </a:extLst>
          </p:cNvPr>
          <p:cNvGraphicFramePr>
            <a:graphicFrameLocks noGrp="1"/>
          </p:cNvGraphicFramePr>
          <p:nvPr>
            <p:extLst>
              <p:ext uri="{D42A27DB-BD31-4B8C-83A1-F6EECF244321}">
                <p14:modId xmlns:p14="http://schemas.microsoft.com/office/powerpoint/2010/main" val="2664378147"/>
              </p:ext>
            </p:extLst>
          </p:nvPr>
        </p:nvGraphicFramePr>
        <p:xfrm>
          <a:off x="810001" y="3106137"/>
          <a:ext cx="5177160" cy="3075754"/>
        </p:xfrm>
        <a:graphic>
          <a:graphicData uri="http://schemas.openxmlformats.org/drawingml/2006/table">
            <a:tbl>
              <a:tblPr firstRow="1" bandRow="1">
                <a:tableStyleId>{69CF1AB2-1976-4502-BF36-3FF5EA218861}</a:tableStyleId>
              </a:tblPr>
              <a:tblGrid>
                <a:gridCol w="2588580">
                  <a:extLst>
                    <a:ext uri="{9D8B030D-6E8A-4147-A177-3AD203B41FA5}">
                      <a16:colId xmlns:a16="http://schemas.microsoft.com/office/drawing/2014/main" val="3874285857"/>
                    </a:ext>
                  </a:extLst>
                </a:gridCol>
                <a:gridCol w="2588580">
                  <a:extLst>
                    <a:ext uri="{9D8B030D-6E8A-4147-A177-3AD203B41FA5}">
                      <a16:colId xmlns:a16="http://schemas.microsoft.com/office/drawing/2014/main" val="3447553746"/>
                    </a:ext>
                  </a:extLst>
                </a:gridCol>
              </a:tblGrid>
              <a:tr h="1537877">
                <a:tc>
                  <a:txBody>
                    <a:bodyPr/>
                    <a:lstStyle/>
                    <a:p>
                      <a:pPr algn="ctr"/>
                      <a:r>
                        <a:rPr lang="en-US" sz="2800" dirty="0"/>
                        <a:t>TP = 71</a:t>
                      </a:r>
                      <a:endParaRPr lang="en-US" sz="2800" b="1" dirty="0"/>
                    </a:p>
                  </a:txBody>
                  <a:tcPr anchor="ctr"/>
                </a:tc>
                <a:tc>
                  <a:txBody>
                    <a:bodyPr/>
                    <a:lstStyle/>
                    <a:p>
                      <a:pPr algn="ctr"/>
                      <a:r>
                        <a:rPr lang="en-US" sz="2800" dirty="0"/>
                        <a:t>FN = 125</a:t>
                      </a:r>
                      <a:endParaRPr lang="en-US" sz="2800" b="1" dirty="0"/>
                    </a:p>
                  </a:txBody>
                  <a:tcPr anchor="ctr"/>
                </a:tc>
                <a:extLst>
                  <a:ext uri="{0D108BD9-81ED-4DB2-BD59-A6C34878D82A}">
                    <a16:rowId xmlns:a16="http://schemas.microsoft.com/office/drawing/2014/main" val="131085937"/>
                  </a:ext>
                </a:extLst>
              </a:tr>
              <a:tr h="1537877">
                <a:tc>
                  <a:txBody>
                    <a:bodyPr/>
                    <a:lstStyle/>
                    <a:p>
                      <a:pPr algn="ctr"/>
                      <a:r>
                        <a:rPr lang="en-US" sz="2800" b="1" dirty="0"/>
                        <a:t>FP = 459</a:t>
                      </a:r>
                    </a:p>
                  </a:txBody>
                  <a:tcPr anchor="ctr"/>
                </a:tc>
                <a:tc>
                  <a:txBody>
                    <a:bodyPr/>
                    <a:lstStyle/>
                    <a:p>
                      <a:pPr algn="ctr"/>
                      <a:r>
                        <a:rPr lang="en-US" sz="2800" b="1" dirty="0"/>
                        <a:t>TN = 2230</a:t>
                      </a:r>
                    </a:p>
                  </a:txBody>
                  <a:tcPr anchor="ctr"/>
                </a:tc>
                <a:extLst>
                  <a:ext uri="{0D108BD9-81ED-4DB2-BD59-A6C34878D82A}">
                    <a16:rowId xmlns:a16="http://schemas.microsoft.com/office/drawing/2014/main" val="942009012"/>
                  </a:ext>
                </a:extLst>
              </a:tr>
            </a:tbl>
          </a:graphicData>
        </a:graphic>
      </p:graphicFrame>
      <p:graphicFrame>
        <p:nvGraphicFramePr>
          <p:cNvPr id="9" name="Table 8">
            <a:extLst>
              <a:ext uri="{FF2B5EF4-FFF2-40B4-BE49-F238E27FC236}">
                <a16:creationId xmlns:a16="http://schemas.microsoft.com/office/drawing/2014/main" id="{4AA8A142-B9EB-4D59-A50A-3B2A75B92DBA}"/>
              </a:ext>
            </a:extLst>
          </p:cNvPr>
          <p:cNvGraphicFramePr>
            <a:graphicFrameLocks noGrp="1"/>
          </p:cNvGraphicFramePr>
          <p:nvPr>
            <p:extLst>
              <p:ext uri="{D42A27DB-BD31-4B8C-83A1-F6EECF244321}">
                <p14:modId xmlns:p14="http://schemas.microsoft.com/office/powerpoint/2010/main" val="325153382"/>
              </p:ext>
            </p:extLst>
          </p:nvPr>
        </p:nvGraphicFramePr>
        <p:xfrm>
          <a:off x="6204840" y="3558866"/>
          <a:ext cx="5177158" cy="2170296"/>
        </p:xfrm>
        <a:graphic>
          <a:graphicData uri="http://schemas.openxmlformats.org/drawingml/2006/table">
            <a:tbl>
              <a:tblPr firstRow="1" bandRow="1">
                <a:tableStyleId>{69CF1AB2-1976-4502-BF36-3FF5EA218861}</a:tableStyleId>
              </a:tblPr>
              <a:tblGrid>
                <a:gridCol w="2588579">
                  <a:extLst>
                    <a:ext uri="{9D8B030D-6E8A-4147-A177-3AD203B41FA5}">
                      <a16:colId xmlns:a16="http://schemas.microsoft.com/office/drawing/2014/main" val="1297862622"/>
                    </a:ext>
                  </a:extLst>
                </a:gridCol>
                <a:gridCol w="2588579">
                  <a:extLst>
                    <a:ext uri="{9D8B030D-6E8A-4147-A177-3AD203B41FA5}">
                      <a16:colId xmlns:a16="http://schemas.microsoft.com/office/drawing/2014/main" val="1519984191"/>
                    </a:ext>
                  </a:extLst>
                </a:gridCol>
              </a:tblGrid>
              <a:tr h="530392">
                <a:tc>
                  <a:txBody>
                    <a:bodyPr/>
                    <a:lstStyle/>
                    <a:p>
                      <a:pPr algn="ctr"/>
                      <a:r>
                        <a:rPr lang="en-US" sz="3200" dirty="0"/>
                        <a:t>METRIC</a:t>
                      </a:r>
                      <a:endParaRPr lang="en-US" sz="3200" b="1" dirty="0">
                        <a:solidFill>
                          <a:schemeClr val="bg1"/>
                        </a:solidFill>
                      </a:endParaRPr>
                    </a:p>
                  </a:txBody>
                  <a:tcPr/>
                </a:tc>
                <a:tc>
                  <a:txBody>
                    <a:bodyPr/>
                    <a:lstStyle/>
                    <a:p>
                      <a:pPr algn="ctr"/>
                      <a:r>
                        <a:rPr lang="en-US" sz="3200" dirty="0"/>
                        <a:t>SCORE</a:t>
                      </a:r>
                      <a:endParaRPr lang="en-US" sz="3200" b="1" dirty="0">
                        <a:solidFill>
                          <a:schemeClr val="bg1"/>
                        </a:solidFill>
                      </a:endParaRPr>
                    </a:p>
                  </a:txBody>
                  <a:tcPr/>
                </a:tc>
                <a:extLst>
                  <a:ext uri="{0D108BD9-81ED-4DB2-BD59-A6C34878D82A}">
                    <a16:rowId xmlns:a16="http://schemas.microsoft.com/office/drawing/2014/main" val="600400024"/>
                  </a:ext>
                </a:extLst>
              </a:tr>
              <a:tr h="530392">
                <a:tc>
                  <a:txBody>
                    <a:bodyPr/>
                    <a:lstStyle/>
                    <a:p>
                      <a:pPr algn="ctr"/>
                      <a:r>
                        <a:rPr lang="en-US" sz="2800" dirty="0"/>
                        <a:t>ACCURACY</a:t>
                      </a:r>
                    </a:p>
                  </a:txBody>
                  <a:tcPr/>
                </a:tc>
                <a:tc>
                  <a:txBody>
                    <a:bodyPr/>
                    <a:lstStyle/>
                    <a:p>
                      <a:pPr algn="ctr"/>
                      <a:r>
                        <a:rPr lang="en-US" sz="2800" dirty="0"/>
                        <a:t>80.44%</a:t>
                      </a:r>
                    </a:p>
                  </a:txBody>
                  <a:tcPr/>
                </a:tc>
                <a:extLst>
                  <a:ext uri="{0D108BD9-81ED-4DB2-BD59-A6C34878D82A}">
                    <a16:rowId xmlns:a16="http://schemas.microsoft.com/office/drawing/2014/main" val="1964012447"/>
                  </a:ext>
                </a:extLst>
              </a:tr>
              <a:tr h="530392">
                <a:tc>
                  <a:txBody>
                    <a:bodyPr/>
                    <a:lstStyle/>
                    <a:p>
                      <a:pPr algn="ctr"/>
                      <a:r>
                        <a:rPr lang="en-US" sz="2800" dirty="0"/>
                        <a:t>TPR/RECALL</a:t>
                      </a:r>
                    </a:p>
                  </a:txBody>
                  <a:tcPr/>
                </a:tc>
                <a:tc>
                  <a:txBody>
                    <a:bodyPr/>
                    <a:lstStyle/>
                    <a:p>
                      <a:pPr algn="ctr"/>
                      <a:r>
                        <a:rPr lang="en-US" sz="2800" dirty="0"/>
                        <a:t>36.22%</a:t>
                      </a:r>
                    </a:p>
                  </a:txBody>
                  <a:tcPr/>
                </a:tc>
                <a:extLst>
                  <a:ext uri="{0D108BD9-81ED-4DB2-BD59-A6C34878D82A}">
                    <a16:rowId xmlns:a16="http://schemas.microsoft.com/office/drawing/2014/main" val="2732514576"/>
                  </a:ext>
                </a:extLst>
              </a:tr>
              <a:tr h="530392">
                <a:tc>
                  <a:txBody>
                    <a:bodyPr/>
                    <a:lstStyle/>
                    <a:p>
                      <a:pPr algn="ctr"/>
                      <a:r>
                        <a:rPr lang="en-US" sz="2800" dirty="0"/>
                        <a:t>PRECISION</a:t>
                      </a:r>
                    </a:p>
                  </a:txBody>
                  <a:tcPr/>
                </a:tc>
                <a:tc>
                  <a:txBody>
                    <a:bodyPr/>
                    <a:lstStyle/>
                    <a:p>
                      <a:pPr algn="ctr"/>
                      <a:r>
                        <a:rPr lang="en-US" sz="2800" dirty="0"/>
                        <a:t>13.4%</a:t>
                      </a:r>
                    </a:p>
                  </a:txBody>
                  <a:tcPr/>
                </a:tc>
                <a:extLst>
                  <a:ext uri="{0D108BD9-81ED-4DB2-BD59-A6C34878D82A}">
                    <a16:rowId xmlns:a16="http://schemas.microsoft.com/office/drawing/2014/main" val="3467102145"/>
                  </a:ext>
                </a:extLst>
              </a:tr>
            </a:tbl>
          </a:graphicData>
        </a:graphic>
      </p:graphicFrame>
    </p:spTree>
    <p:extLst>
      <p:ext uri="{BB962C8B-B14F-4D97-AF65-F5344CB8AC3E}">
        <p14:creationId xmlns:p14="http://schemas.microsoft.com/office/powerpoint/2010/main" val="3584793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sz="4800" dirty="0">
                <a:solidFill>
                  <a:schemeClr val="bg1"/>
                </a:solidFill>
              </a:rPr>
              <a:t>4.4 K-Nearest </a:t>
            </a:r>
            <a:r>
              <a:rPr lang="en-US" sz="4800" dirty="0" err="1">
                <a:solidFill>
                  <a:schemeClr val="bg1"/>
                </a:solidFill>
              </a:rPr>
              <a:t>Neighbours</a:t>
            </a:r>
            <a:endParaRPr lang="en-US" sz="4800" dirty="0">
              <a:solidFill>
                <a:schemeClr val="bg1"/>
              </a:solidFill>
            </a:endParaRPr>
          </a:p>
        </p:txBody>
      </p:sp>
      <p:sp>
        <p:nvSpPr>
          <p:cNvPr id="8" name="Content Placeholder 2">
            <a:extLst>
              <a:ext uri="{FF2B5EF4-FFF2-40B4-BE49-F238E27FC236}">
                <a16:creationId xmlns:a16="http://schemas.microsoft.com/office/drawing/2014/main" id="{E7CC55C4-7C16-4C96-A5AF-3EBBE64B1BFB}"/>
              </a:ext>
            </a:extLst>
          </p:cNvPr>
          <p:cNvSpPr txBox="1">
            <a:spLocks/>
          </p:cNvSpPr>
          <p:nvPr/>
        </p:nvSpPr>
        <p:spPr>
          <a:xfrm>
            <a:off x="827424" y="2622620"/>
            <a:ext cx="10554574" cy="3788192"/>
          </a:xfrm>
          <a:prstGeom prst="rect">
            <a:avLst/>
          </a:prstGeom>
        </p:spPr>
        <p:txBody>
          <a:bodyPr anchor="ctr" anchorCtr="0">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US" sz="2000" b="1" dirty="0"/>
              <a:t>Since we suspect that songs that share similar features have approximately the same popularity score, we perform a K-Nearest </a:t>
            </a:r>
            <a:r>
              <a:rPr lang="en-US" sz="2000" b="1" dirty="0" err="1"/>
              <a:t>Neighbour</a:t>
            </a:r>
            <a:r>
              <a:rPr lang="en-US" sz="2000" b="1" dirty="0"/>
              <a:t> classification for the test set from training set. Unlike most algorithms, this algorithm is non-parametric which means that it does not make any assumptions about the dataset. This makes it more effective since it can handle realistic data.</a:t>
            </a:r>
          </a:p>
          <a:p>
            <a:pPr marL="0" indent="0" algn="just">
              <a:buNone/>
            </a:pPr>
            <a:r>
              <a:rPr lang="en-US" sz="2000" b="1" dirty="0"/>
              <a:t>We set K=1, meaning that our model will classify a song based on most similar features with another already classified observation in the training set.</a:t>
            </a:r>
          </a:p>
        </p:txBody>
      </p:sp>
    </p:spTree>
    <p:extLst>
      <p:ext uri="{BB962C8B-B14F-4D97-AF65-F5344CB8AC3E}">
        <p14:creationId xmlns:p14="http://schemas.microsoft.com/office/powerpoint/2010/main" val="1855181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dirty="0">
                <a:solidFill>
                  <a:schemeClr val="bg1"/>
                </a:solidFill>
              </a:rPr>
              <a:t>RESULTS ON TESTING SET</a:t>
            </a:r>
          </a:p>
        </p:txBody>
      </p:sp>
      <p:sp>
        <p:nvSpPr>
          <p:cNvPr id="8" name="Content Placeholder 2">
            <a:extLst>
              <a:ext uri="{FF2B5EF4-FFF2-40B4-BE49-F238E27FC236}">
                <a16:creationId xmlns:a16="http://schemas.microsoft.com/office/drawing/2014/main" id="{E7CC55C4-7C16-4C96-A5AF-3EBBE64B1BFB}"/>
              </a:ext>
            </a:extLst>
          </p:cNvPr>
          <p:cNvSpPr txBox="1">
            <a:spLocks/>
          </p:cNvSpPr>
          <p:nvPr/>
        </p:nvSpPr>
        <p:spPr>
          <a:xfrm>
            <a:off x="827424" y="2222287"/>
            <a:ext cx="10554574" cy="418852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sz="2000" b="1" dirty="0"/>
              <a:t> </a:t>
            </a:r>
          </a:p>
        </p:txBody>
      </p:sp>
      <p:graphicFrame>
        <p:nvGraphicFramePr>
          <p:cNvPr id="13" name="Table 13">
            <a:extLst>
              <a:ext uri="{FF2B5EF4-FFF2-40B4-BE49-F238E27FC236}">
                <a16:creationId xmlns:a16="http://schemas.microsoft.com/office/drawing/2014/main" id="{7DAB03D6-2F64-4CE5-AB89-D3E959D06178}"/>
              </a:ext>
            </a:extLst>
          </p:cNvPr>
          <p:cNvGraphicFramePr>
            <a:graphicFrameLocks noGrp="1"/>
          </p:cNvGraphicFramePr>
          <p:nvPr>
            <p:extLst>
              <p:ext uri="{D42A27DB-BD31-4B8C-83A1-F6EECF244321}">
                <p14:modId xmlns:p14="http://schemas.microsoft.com/office/powerpoint/2010/main" val="2487621257"/>
              </p:ext>
            </p:extLst>
          </p:nvPr>
        </p:nvGraphicFramePr>
        <p:xfrm>
          <a:off x="810001" y="3106137"/>
          <a:ext cx="5177160" cy="3075754"/>
        </p:xfrm>
        <a:graphic>
          <a:graphicData uri="http://schemas.openxmlformats.org/drawingml/2006/table">
            <a:tbl>
              <a:tblPr firstRow="1" bandRow="1">
                <a:tableStyleId>{69CF1AB2-1976-4502-BF36-3FF5EA218861}</a:tableStyleId>
              </a:tblPr>
              <a:tblGrid>
                <a:gridCol w="2588580">
                  <a:extLst>
                    <a:ext uri="{9D8B030D-6E8A-4147-A177-3AD203B41FA5}">
                      <a16:colId xmlns:a16="http://schemas.microsoft.com/office/drawing/2014/main" val="3874285857"/>
                    </a:ext>
                  </a:extLst>
                </a:gridCol>
                <a:gridCol w="2588580">
                  <a:extLst>
                    <a:ext uri="{9D8B030D-6E8A-4147-A177-3AD203B41FA5}">
                      <a16:colId xmlns:a16="http://schemas.microsoft.com/office/drawing/2014/main" val="3447553746"/>
                    </a:ext>
                  </a:extLst>
                </a:gridCol>
              </a:tblGrid>
              <a:tr h="1537877">
                <a:tc>
                  <a:txBody>
                    <a:bodyPr/>
                    <a:lstStyle/>
                    <a:p>
                      <a:pPr algn="ctr"/>
                      <a:r>
                        <a:rPr lang="en-US" sz="2800" dirty="0"/>
                        <a:t>TP = 24</a:t>
                      </a:r>
                      <a:endParaRPr lang="en-US" sz="2800" b="1" dirty="0"/>
                    </a:p>
                  </a:txBody>
                  <a:tcPr anchor="ctr"/>
                </a:tc>
                <a:tc>
                  <a:txBody>
                    <a:bodyPr/>
                    <a:lstStyle/>
                    <a:p>
                      <a:pPr algn="ctr"/>
                      <a:r>
                        <a:rPr lang="en-US" sz="2800" dirty="0"/>
                        <a:t>FN = 172</a:t>
                      </a:r>
                      <a:endParaRPr lang="en-US" sz="2800" b="1" dirty="0"/>
                    </a:p>
                  </a:txBody>
                  <a:tcPr anchor="ctr"/>
                </a:tc>
                <a:extLst>
                  <a:ext uri="{0D108BD9-81ED-4DB2-BD59-A6C34878D82A}">
                    <a16:rowId xmlns:a16="http://schemas.microsoft.com/office/drawing/2014/main" val="131085937"/>
                  </a:ext>
                </a:extLst>
              </a:tr>
              <a:tr h="1537877">
                <a:tc>
                  <a:txBody>
                    <a:bodyPr/>
                    <a:lstStyle/>
                    <a:p>
                      <a:pPr algn="ctr"/>
                      <a:r>
                        <a:rPr lang="en-US" sz="2800" b="1" dirty="0"/>
                        <a:t>FP = 172</a:t>
                      </a:r>
                    </a:p>
                  </a:txBody>
                  <a:tcPr anchor="ctr"/>
                </a:tc>
                <a:tc>
                  <a:txBody>
                    <a:bodyPr/>
                    <a:lstStyle/>
                    <a:p>
                      <a:pPr algn="ctr"/>
                      <a:r>
                        <a:rPr lang="en-US" sz="2800" b="1" dirty="0"/>
                        <a:t>TN = 2617</a:t>
                      </a:r>
                    </a:p>
                  </a:txBody>
                  <a:tcPr anchor="ctr"/>
                </a:tc>
                <a:extLst>
                  <a:ext uri="{0D108BD9-81ED-4DB2-BD59-A6C34878D82A}">
                    <a16:rowId xmlns:a16="http://schemas.microsoft.com/office/drawing/2014/main" val="942009012"/>
                  </a:ext>
                </a:extLst>
              </a:tr>
            </a:tbl>
          </a:graphicData>
        </a:graphic>
      </p:graphicFrame>
      <p:graphicFrame>
        <p:nvGraphicFramePr>
          <p:cNvPr id="9" name="Table 8">
            <a:extLst>
              <a:ext uri="{FF2B5EF4-FFF2-40B4-BE49-F238E27FC236}">
                <a16:creationId xmlns:a16="http://schemas.microsoft.com/office/drawing/2014/main" id="{4AA8A142-B9EB-4D59-A50A-3B2A75B92DBA}"/>
              </a:ext>
            </a:extLst>
          </p:cNvPr>
          <p:cNvGraphicFramePr>
            <a:graphicFrameLocks noGrp="1"/>
          </p:cNvGraphicFramePr>
          <p:nvPr>
            <p:extLst>
              <p:ext uri="{D42A27DB-BD31-4B8C-83A1-F6EECF244321}">
                <p14:modId xmlns:p14="http://schemas.microsoft.com/office/powerpoint/2010/main" val="4050069513"/>
              </p:ext>
            </p:extLst>
          </p:nvPr>
        </p:nvGraphicFramePr>
        <p:xfrm>
          <a:off x="6204840" y="3558866"/>
          <a:ext cx="5177158" cy="2170296"/>
        </p:xfrm>
        <a:graphic>
          <a:graphicData uri="http://schemas.openxmlformats.org/drawingml/2006/table">
            <a:tbl>
              <a:tblPr firstRow="1" bandRow="1">
                <a:tableStyleId>{69CF1AB2-1976-4502-BF36-3FF5EA218861}</a:tableStyleId>
              </a:tblPr>
              <a:tblGrid>
                <a:gridCol w="2588579">
                  <a:extLst>
                    <a:ext uri="{9D8B030D-6E8A-4147-A177-3AD203B41FA5}">
                      <a16:colId xmlns:a16="http://schemas.microsoft.com/office/drawing/2014/main" val="1297862622"/>
                    </a:ext>
                  </a:extLst>
                </a:gridCol>
                <a:gridCol w="2588579">
                  <a:extLst>
                    <a:ext uri="{9D8B030D-6E8A-4147-A177-3AD203B41FA5}">
                      <a16:colId xmlns:a16="http://schemas.microsoft.com/office/drawing/2014/main" val="1519984191"/>
                    </a:ext>
                  </a:extLst>
                </a:gridCol>
              </a:tblGrid>
              <a:tr h="530392">
                <a:tc>
                  <a:txBody>
                    <a:bodyPr/>
                    <a:lstStyle/>
                    <a:p>
                      <a:pPr algn="ctr"/>
                      <a:r>
                        <a:rPr lang="en-US" sz="3200" dirty="0"/>
                        <a:t>METRIC</a:t>
                      </a:r>
                      <a:endParaRPr lang="en-US" sz="3200" b="1" dirty="0">
                        <a:solidFill>
                          <a:schemeClr val="bg1"/>
                        </a:solidFill>
                      </a:endParaRPr>
                    </a:p>
                  </a:txBody>
                  <a:tcPr/>
                </a:tc>
                <a:tc>
                  <a:txBody>
                    <a:bodyPr/>
                    <a:lstStyle/>
                    <a:p>
                      <a:pPr algn="ctr"/>
                      <a:r>
                        <a:rPr lang="en-US" sz="3200" dirty="0"/>
                        <a:t>SCORE</a:t>
                      </a:r>
                      <a:endParaRPr lang="en-US" sz="3200" b="1" dirty="0">
                        <a:solidFill>
                          <a:schemeClr val="bg1"/>
                        </a:solidFill>
                      </a:endParaRPr>
                    </a:p>
                  </a:txBody>
                  <a:tcPr/>
                </a:tc>
                <a:extLst>
                  <a:ext uri="{0D108BD9-81ED-4DB2-BD59-A6C34878D82A}">
                    <a16:rowId xmlns:a16="http://schemas.microsoft.com/office/drawing/2014/main" val="600400024"/>
                  </a:ext>
                </a:extLst>
              </a:tr>
              <a:tr h="530392">
                <a:tc>
                  <a:txBody>
                    <a:bodyPr/>
                    <a:lstStyle/>
                    <a:p>
                      <a:pPr algn="ctr"/>
                      <a:r>
                        <a:rPr lang="en-US" sz="2800" dirty="0"/>
                        <a:t>ACCURACY</a:t>
                      </a:r>
                    </a:p>
                  </a:txBody>
                  <a:tcPr/>
                </a:tc>
                <a:tc>
                  <a:txBody>
                    <a:bodyPr/>
                    <a:lstStyle/>
                    <a:p>
                      <a:pPr algn="ctr"/>
                      <a:r>
                        <a:rPr lang="en-US" sz="2800" dirty="0"/>
                        <a:t>88.48%</a:t>
                      </a:r>
                    </a:p>
                  </a:txBody>
                  <a:tcPr/>
                </a:tc>
                <a:extLst>
                  <a:ext uri="{0D108BD9-81ED-4DB2-BD59-A6C34878D82A}">
                    <a16:rowId xmlns:a16="http://schemas.microsoft.com/office/drawing/2014/main" val="1964012447"/>
                  </a:ext>
                </a:extLst>
              </a:tr>
              <a:tr h="530392">
                <a:tc>
                  <a:txBody>
                    <a:bodyPr/>
                    <a:lstStyle/>
                    <a:p>
                      <a:pPr algn="ctr"/>
                      <a:r>
                        <a:rPr lang="en-US" sz="2800" dirty="0"/>
                        <a:t>TPR/RECALL</a:t>
                      </a:r>
                    </a:p>
                  </a:txBody>
                  <a:tcPr/>
                </a:tc>
                <a:tc>
                  <a:txBody>
                    <a:bodyPr/>
                    <a:lstStyle/>
                    <a:p>
                      <a:pPr algn="ctr"/>
                      <a:r>
                        <a:rPr lang="en-US" sz="2800" dirty="0"/>
                        <a:t>12.24%</a:t>
                      </a:r>
                    </a:p>
                  </a:txBody>
                  <a:tcPr/>
                </a:tc>
                <a:extLst>
                  <a:ext uri="{0D108BD9-81ED-4DB2-BD59-A6C34878D82A}">
                    <a16:rowId xmlns:a16="http://schemas.microsoft.com/office/drawing/2014/main" val="2732514576"/>
                  </a:ext>
                </a:extLst>
              </a:tr>
              <a:tr h="530392">
                <a:tc>
                  <a:txBody>
                    <a:bodyPr/>
                    <a:lstStyle/>
                    <a:p>
                      <a:pPr algn="ctr"/>
                      <a:r>
                        <a:rPr lang="en-US" sz="2800" dirty="0"/>
                        <a:t>PRECISION</a:t>
                      </a:r>
                    </a:p>
                  </a:txBody>
                  <a:tcPr/>
                </a:tc>
                <a:tc>
                  <a:txBody>
                    <a:bodyPr/>
                    <a:lstStyle/>
                    <a:p>
                      <a:pPr algn="ctr"/>
                      <a:r>
                        <a:rPr lang="en-US" sz="2800" dirty="0"/>
                        <a:t>12.24%</a:t>
                      </a:r>
                    </a:p>
                  </a:txBody>
                  <a:tcPr/>
                </a:tc>
                <a:extLst>
                  <a:ext uri="{0D108BD9-81ED-4DB2-BD59-A6C34878D82A}">
                    <a16:rowId xmlns:a16="http://schemas.microsoft.com/office/drawing/2014/main" val="3467102145"/>
                  </a:ext>
                </a:extLst>
              </a:tr>
            </a:tbl>
          </a:graphicData>
        </a:graphic>
      </p:graphicFrame>
    </p:spTree>
    <p:extLst>
      <p:ext uri="{BB962C8B-B14F-4D97-AF65-F5344CB8AC3E}">
        <p14:creationId xmlns:p14="http://schemas.microsoft.com/office/powerpoint/2010/main" val="2034366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3B8-4077-4758-A1DF-543C523D94D3}"/>
              </a:ext>
            </a:extLst>
          </p:cNvPr>
          <p:cNvSpPr>
            <a:spLocks noGrp="1"/>
          </p:cNvSpPr>
          <p:nvPr>
            <p:ph type="title"/>
          </p:nvPr>
        </p:nvSpPr>
        <p:spPr/>
        <p:txBody>
          <a:bodyPr/>
          <a:lstStyle/>
          <a:p>
            <a:r>
              <a:rPr lang="en-US" sz="4400" dirty="0">
                <a:solidFill>
                  <a:schemeClr val="bg1"/>
                </a:solidFill>
              </a:rPr>
              <a:t>4.5 RESULTS AND DISCUSSION</a:t>
            </a:r>
          </a:p>
        </p:txBody>
      </p:sp>
      <p:graphicFrame>
        <p:nvGraphicFramePr>
          <p:cNvPr id="4" name="Table 8">
            <a:extLst>
              <a:ext uri="{FF2B5EF4-FFF2-40B4-BE49-F238E27FC236}">
                <a16:creationId xmlns:a16="http://schemas.microsoft.com/office/drawing/2014/main" id="{1E804AF1-488B-48E5-9CF6-1BA6BE9DC06F}"/>
              </a:ext>
            </a:extLst>
          </p:cNvPr>
          <p:cNvGraphicFramePr>
            <a:graphicFrameLocks noGrp="1"/>
          </p:cNvGraphicFramePr>
          <p:nvPr>
            <p:extLst>
              <p:ext uri="{D42A27DB-BD31-4B8C-83A1-F6EECF244321}">
                <p14:modId xmlns:p14="http://schemas.microsoft.com/office/powerpoint/2010/main" val="2993466552"/>
              </p:ext>
            </p:extLst>
          </p:nvPr>
        </p:nvGraphicFramePr>
        <p:xfrm>
          <a:off x="316831" y="2904843"/>
          <a:ext cx="9246668" cy="2758020"/>
        </p:xfrm>
        <a:graphic>
          <a:graphicData uri="http://schemas.openxmlformats.org/drawingml/2006/table">
            <a:tbl>
              <a:tblPr firstRow="1" bandRow="1">
                <a:tableStyleId>{5C22544A-7EE6-4342-B048-85BDC9FD1C3A}</a:tableStyleId>
              </a:tblPr>
              <a:tblGrid>
                <a:gridCol w="2311667">
                  <a:extLst>
                    <a:ext uri="{9D8B030D-6E8A-4147-A177-3AD203B41FA5}">
                      <a16:colId xmlns:a16="http://schemas.microsoft.com/office/drawing/2014/main" val="1297862622"/>
                    </a:ext>
                  </a:extLst>
                </a:gridCol>
                <a:gridCol w="2311667">
                  <a:extLst>
                    <a:ext uri="{9D8B030D-6E8A-4147-A177-3AD203B41FA5}">
                      <a16:colId xmlns:a16="http://schemas.microsoft.com/office/drawing/2014/main" val="1519984191"/>
                    </a:ext>
                  </a:extLst>
                </a:gridCol>
                <a:gridCol w="2311667">
                  <a:extLst>
                    <a:ext uri="{9D8B030D-6E8A-4147-A177-3AD203B41FA5}">
                      <a16:colId xmlns:a16="http://schemas.microsoft.com/office/drawing/2014/main" val="2695816691"/>
                    </a:ext>
                  </a:extLst>
                </a:gridCol>
                <a:gridCol w="2311667">
                  <a:extLst>
                    <a:ext uri="{9D8B030D-6E8A-4147-A177-3AD203B41FA5}">
                      <a16:colId xmlns:a16="http://schemas.microsoft.com/office/drawing/2014/main" val="3578693411"/>
                    </a:ext>
                  </a:extLst>
                </a:gridCol>
              </a:tblGrid>
              <a:tr h="689505">
                <a:tc>
                  <a:txBody>
                    <a:bodyPr/>
                    <a:lstStyle/>
                    <a:p>
                      <a:pPr algn="ctr"/>
                      <a:r>
                        <a:rPr lang="en-US" sz="3200" b="1" dirty="0">
                          <a:solidFill>
                            <a:schemeClr val="bg1"/>
                          </a:solidFill>
                        </a:rPr>
                        <a:t>METRIC</a:t>
                      </a:r>
                    </a:p>
                  </a:txBody>
                  <a:tcPr/>
                </a:tc>
                <a:tc>
                  <a:txBody>
                    <a:bodyPr/>
                    <a:lstStyle/>
                    <a:p>
                      <a:pPr algn="ctr"/>
                      <a:r>
                        <a:rPr lang="en-US" sz="3200" b="1" dirty="0">
                          <a:solidFill>
                            <a:schemeClr val="bg1"/>
                          </a:solidFill>
                        </a:rPr>
                        <a:t>LOGISTIC</a:t>
                      </a:r>
                    </a:p>
                  </a:txBody>
                  <a:tcPr/>
                </a:tc>
                <a:tc>
                  <a:txBody>
                    <a:bodyPr/>
                    <a:lstStyle/>
                    <a:p>
                      <a:pPr algn="ctr"/>
                      <a:r>
                        <a:rPr lang="en-US" sz="3200" b="1" dirty="0">
                          <a:solidFill>
                            <a:schemeClr val="bg1"/>
                          </a:solidFill>
                        </a:rPr>
                        <a:t>QDA</a:t>
                      </a:r>
                    </a:p>
                  </a:txBody>
                  <a:tcPr/>
                </a:tc>
                <a:tc>
                  <a:txBody>
                    <a:bodyPr/>
                    <a:lstStyle/>
                    <a:p>
                      <a:pPr algn="ctr"/>
                      <a:r>
                        <a:rPr lang="en-US" sz="3200" b="1" dirty="0">
                          <a:solidFill>
                            <a:schemeClr val="bg1"/>
                          </a:solidFill>
                        </a:rPr>
                        <a:t>BAYES</a:t>
                      </a:r>
                    </a:p>
                  </a:txBody>
                  <a:tcPr/>
                </a:tc>
                <a:extLst>
                  <a:ext uri="{0D108BD9-81ED-4DB2-BD59-A6C34878D82A}">
                    <a16:rowId xmlns:a16="http://schemas.microsoft.com/office/drawing/2014/main" val="600400024"/>
                  </a:ext>
                </a:extLst>
              </a:tr>
              <a:tr h="689505">
                <a:tc>
                  <a:txBody>
                    <a:bodyPr/>
                    <a:lstStyle/>
                    <a:p>
                      <a:pPr algn="ctr"/>
                      <a:r>
                        <a:rPr lang="en-US" sz="2800" dirty="0"/>
                        <a:t>ACCURACY</a:t>
                      </a:r>
                    </a:p>
                  </a:txBody>
                  <a:tcPr/>
                </a:tc>
                <a:tc>
                  <a:txBody>
                    <a:bodyPr/>
                    <a:lstStyle/>
                    <a:p>
                      <a:pPr algn="ctr"/>
                      <a:r>
                        <a:rPr lang="en-US" sz="2800" dirty="0"/>
                        <a:t>60.94%</a:t>
                      </a:r>
                    </a:p>
                  </a:txBody>
                  <a:tcPr/>
                </a:tc>
                <a:tc>
                  <a:txBody>
                    <a:bodyPr/>
                    <a:lstStyle/>
                    <a:p>
                      <a:pPr algn="ctr"/>
                      <a:r>
                        <a:rPr lang="en-US" sz="2800" dirty="0"/>
                        <a:t>89.55%</a:t>
                      </a:r>
                    </a:p>
                  </a:txBody>
                  <a:tcPr/>
                </a:tc>
                <a:tc>
                  <a:txBody>
                    <a:bodyPr/>
                    <a:lstStyle/>
                    <a:p>
                      <a:pPr algn="ctr"/>
                      <a:r>
                        <a:rPr lang="en-US" sz="2800" dirty="0"/>
                        <a:t>80.44%</a:t>
                      </a:r>
                    </a:p>
                  </a:txBody>
                  <a:tcPr/>
                </a:tc>
                <a:extLst>
                  <a:ext uri="{0D108BD9-81ED-4DB2-BD59-A6C34878D82A}">
                    <a16:rowId xmlns:a16="http://schemas.microsoft.com/office/drawing/2014/main" val="1964012447"/>
                  </a:ext>
                </a:extLst>
              </a:tr>
              <a:tr h="689505">
                <a:tc>
                  <a:txBody>
                    <a:bodyPr/>
                    <a:lstStyle/>
                    <a:p>
                      <a:pPr algn="ctr"/>
                      <a:r>
                        <a:rPr lang="en-US" sz="2800" dirty="0"/>
                        <a:t>TPR/RECALL</a:t>
                      </a:r>
                    </a:p>
                  </a:txBody>
                  <a:tcPr/>
                </a:tc>
                <a:tc>
                  <a:txBody>
                    <a:bodyPr/>
                    <a:lstStyle/>
                    <a:p>
                      <a:pPr algn="ctr"/>
                      <a:r>
                        <a:rPr lang="en-US" sz="2800" dirty="0"/>
                        <a:t>73.47%</a:t>
                      </a:r>
                    </a:p>
                  </a:txBody>
                  <a:tcPr/>
                </a:tc>
                <a:tc>
                  <a:txBody>
                    <a:bodyPr/>
                    <a:lstStyle/>
                    <a:p>
                      <a:pPr algn="ctr"/>
                      <a:r>
                        <a:rPr lang="en-US" sz="2800" dirty="0"/>
                        <a:t>14.29%</a:t>
                      </a:r>
                    </a:p>
                  </a:txBody>
                  <a:tcPr/>
                </a:tc>
                <a:tc>
                  <a:txBody>
                    <a:bodyPr/>
                    <a:lstStyle/>
                    <a:p>
                      <a:pPr algn="ctr"/>
                      <a:r>
                        <a:rPr lang="en-US" sz="2800" dirty="0"/>
                        <a:t>36.22%</a:t>
                      </a:r>
                    </a:p>
                  </a:txBody>
                  <a:tcPr/>
                </a:tc>
                <a:extLst>
                  <a:ext uri="{0D108BD9-81ED-4DB2-BD59-A6C34878D82A}">
                    <a16:rowId xmlns:a16="http://schemas.microsoft.com/office/drawing/2014/main" val="2732514576"/>
                  </a:ext>
                </a:extLst>
              </a:tr>
              <a:tr h="689505">
                <a:tc>
                  <a:txBody>
                    <a:bodyPr/>
                    <a:lstStyle/>
                    <a:p>
                      <a:pPr algn="ctr"/>
                      <a:r>
                        <a:rPr lang="en-US" sz="2800" dirty="0"/>
                        <a:t>PRECISION</a:t>
                      </a:r>
                    </a:p>
                  </a:txBody>
                  <a:tcPr/>
                </a:tc>
                <a:tc>
                  <a:txBody>
                    <a:bodyPr/>
                    <a:lstStyle/>
                    <a:p>
                      <a:pPr algn="ctr"/>
                      <a:r>
                        <a:rPr lang="en-US" sz="2800" dirty="0"/>
                        <a:t>11.45%</a:t>
                      </a:r>
                    </a:p>
                  </a:txBody>
                  <a:tcPr/>
                </a:tc>
                <a:tc>
                  <a:txBody>
                    <a:bodyPr/>
                    <a:lstStyle/>
                    <a:p>
                      <a:pPr algn="ctr"/>
                      <a:r>
                        <a:rPr lang="en-US" sz="2800" dirty="0"/>
                        <a:t>16.28%</a:t>
                      </a:r>
                    </a:p>
                  </a:txBody>
                  <a:tcPr/>
                </a:tc>
                <a:tc>
                  <a:txBody>
                    <a:bodyPr/>
                    <a:lstStyle/>
                    <a:p>
                      <a:pPr algn="ctr"/>
                      <a:r>
                        <a:rPr lang="en-US" sz="2800" dirty="0"/>
                        <a:t>13.4%</a:t>
                      </a:r>
                    </a:p>
                  </a:txBody>
                  <a:tcPr/>
                </a:tc>
                <a:extLst>
                  <a:ext uri="{0D108BD9-81ED-4DB2-BD59-A6C34878D82A}">
                    <a16:rowId xmlns:a16="http://schemas.microsoft.com/office/drawing/2014/main" val="3467102145"/>
                  </a:ext>
                </a:extLst>
              </a:tr>
            </a:tbl>
          </a:graphicData>
        </a:graphic>
      </p:graphicFrame>
      <p:graphicFrame>
        <p:nvGraphicFramePr>
          <p:cNvPr id="3" name="Table 2">
            <a:extLst>
              <a:ext uri="{FF2B5EF4-FFF2-40B4-BE49-F238E27FC236}">
                <a16:creationId xmlns:a16="http://schemas.microsoft.com/office/drawing/2014/main" id="{32D843F6-C699-4D4F-A41B-20C17C4FD438}"/>
              </a:ext>
            </a:extLst>
          </p:cNvPr>
          <p:cNvGraphicFramePr>
            <a:graphicFrameLocks noGrp="1"/>
          </p:cNvGraphicFramePr>
          <p:nvPr>
            <p:extLst>
              <p:ext uri="{D42A27DB-BD31-4B8C-83A1-F6EECF244321}">
                <p14:modId xmlns:p14="http://schemas.microsoft.com/office/powerpoint/2010/main" val="4027816950"/>
              </p:ext>
            </p:extLst>
          </p:nvPr>
        </p:nvGraphicFramePr>
        <p:xfrm>
          <a:off x="9563499" y="2904843"/>
          <a:ext cx="2311667" cy="2758020"/>
        </p:xfrm>
        <a:graphic>
          <a:graphicData uri="http://schemas.openxmlformats.org/drawingml/2006/table">
            <a:tbl>
              <a:tblPr firstRow="1" bandRow="1">
                <a:tableStyleId>{5C22544A-7EE6-4342-B048-85BDC9FD1C3A}</a:tableStyleId>
              </a:tblPr>
              <a:tblGrid>
                <a:gridCol w="2311667">
                  <a:extLst>
                    <a:ext uri="{9D8B030D-6E8A-4147-A177-3AD203B41FA5}">
                      <a16:colId xmlns:a16="http://schemas.microsoft.com/office/drawing/2014/main" val="2616179741"/>
                    </a:ext>
                  </a:extLst>
                </a:gridCol>
              </a:tblGrid>
              <a:tr h="689505">
                <a:tc>
                  <a:txBody>
                    <a:bodyPr/>
                    <a:lstStyle/>
                    <a:p>
                      <a:pPr algn="ctr"/>
                      <a:r>
                        <a:rPr lang="en-US" sz="3200" b="1" dirty="0">
                          <a:solidFill>
                            <a:schemeClr val="bg1"/>
                          </a:solidFill>
                        </a:rPr>
                        <a:t>1-NN</a:t>
                      </a:r>
                    </a:p>
                  </a:txBody>
                  <a:tcPr/>
                </a:tc>
                <a:extLst>
                  <a:ext uri="{0D108BD9-81ED-4DB2-BD59-A6C34878D82A}">
                    <a16:rowId xmlns:a16="http://schemas.microsoft.com/office/drawing/2014/main" val="3690786781"/>
                  </a:ext>
                </a:extLst>
              </a:tr>
              <a:tr h="689505">
                <a:tc>
                  <a:txBody>
                    <a:bodyPr/>
                    <a:lstStyle/>
                    <a:p>
                      <a:pPr algn="ctr"/>
                      <a:r>
                        <a:rPr lang="en-US" sz="2800" dirty="0"/>
                        <a:t>88.48%</a:t>
                      </a:r>
                    </a:p>
                  </a:txBody>
                  <a:tcPr/>
                </a:tc>
                <a:extLst>
                  <a:ext uri="{0D108BD9-81ED-4DB2-BD59-A6C34878D82A}">
                    <a16:rowId xmlns:a16="http://schemas.microsoft.com/office/drawing/2014/main" val="2329454199"/>
                  </a:ext>
                </a:extLst>
              </a:tr>
              <a:tr h="689505">
                <a:tc>
                  <a:txBody>
                    <a:bodyPr/>
                    <a:lstStyle/>
                    <a:p>
                      <a:pPr algn="ctr"/>
                      <a:r>
                        <a:rPr lang="en-US" sz="2800" dirty="0"/>
                        <a:t>12.24%</a:t>
                      </a:r>
                    </a:p>
                  </a:txBody>
                  <a:tcPr/>
                </a:tc>
                <a:extLst>
                  <a:ext uri="{0D108BD9-81ED-4DB2-BD59-A6C34878D82A}">
                    <a16:rowId xmlns:a16="http://schemas.microsoft.com/office/drawing/2014/main" val="3864538991"/>
                  </a:ext>
                </a:extLst>
              </a:tr>
              <a:tr h="689505">
                <a:tc>
                  <a:txBody>
                    <a:bodyPr/>
                    <a:lstStyle/>
                    <a:p>
                      <a:pPr algn="ctr"/>
                      <a:r>
                        <a:rPr lang="en-US" sz="2800" dirty="0"/>
                        <a:t>12.24%</a:t>
                      </a:r>
                    </a:p>
                  </a:txBody>
                  <a:tcPr/>
                </a:tc>
                <a:extLst>
                  <a:ext uri="{0D108BD9-81ED-4DB2-BD59-A6C34878D82A}">
                    <a16:rowId xmlns:a16="http://schemas.microsoft.com/office/drawing/2014/main" val="1507971690"/>
                  </a:ext>
                </a:extLst>
              </a:tr>
            </a:tbl>
          </a:graphicData>
        </a:graphic>
      </p:graphicFrame>
    </p:spTree>
    <p:extLst>
      <p:ext uri="{BB962C8B-B14F-4D97-AF65-F5344CB8AC3E}">
        <p14:creationId xmlns:p14="http://schemas.microsoft.com/office/powerpoint/2010/main" val="10722999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00CD-16A5-40F5-9EA4-F66F489C6B77}"/>
              </a:ext>
            </a:extLst>
          </p:cNvPr>
          <p:cNvSpPr>
            <a:spLocks noGrp="1"/>
          </p:cNvSpPr>
          <p:nvPr>
            <p:ph type="title"/>
          </p:nvPr>
        </p:nvSpPr>
        <p:spPr/>
        <p:txBody>
          <a:bodyPr/>
          <a:lstStyle/>
          <a:p>
            <a:r>
              <a:rPr lang="en-US" sz="4400" dirty="0">
                <a:solidFill>
                  <a:schemeClr val="bg1"/>
                </a:solidFill>
              </a:rPr>
              <a:t>4.5 RESULTS AND DISCUSSION</a:t>
            </a:r>
            <a:endParaRPr lang="en-US" sz="4400" dirty="0"/>
          </a:p>
        </p:txBody>
      </p:sp>
      <p:sp>
        <p:nvSpPr>
          <p:cNvPr id="3" name="Content Placeholder 2">
            <a:extLst>
              <a:ext uri="{FF2B5EF4-FFF2-40B4-BE49-F238E27FC236}">
                <a16:creationId xmlns:a16="http://schemas.microsoft.com/office/drawing/2014/main" id="{75A9AE9B-8BBA-4A0E-884C-B8CDB598264F}"/>
              </a:ext>
            </a:extLst>
          </p:cNvPr>
          <p:cNvSpPr txBox="1">
            <a:spLocks/>
          </p:cNvSpPr>
          <p:nvPr/>
        </p:nvSpPr>
        <p:spPr>
          <a:xfrm>
            <a:off x="827424" y="2502568"/>
            <a:ext cx="10554574" cy="3908244"/>
          </a:xfrm>
          <a:prstGeom prst="rect">
            <a:avLst/>
          </a:prstGeom>
        </p:spPr>
        <p:txBody>
          <a:bodyP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US" sz="2000" b="1" dirty="0"/>
              <a:t>Looking at the results of the classifiers, we can say with certainty that QDA performed the best in term of accuracy. We get a similar accuracy using 1-NN, but we suspect that setting K=1 induces high variance and an overly flexible decision boundary. Since we have a sufficient number of training examples, and the variance of the classifier is not a major concern, QDA serves as a compromise between K-NN and the logistic regression approach. Though not as flexible as KNN, it still yielded better results, including the ones for precision and recall. But, by fitting the Naive Bayes Classification model, we obtained an accuracy rate of somewhere in between these, but a recall (TPR) which outperformed both QDA and 1-NN. This might be due to the naive assumptions, i.e. independence among features, but speed does come at a cost. Logistic regression gives a recall rate almost 5 times larger than QDA and twice as large in comparison to Bayes. This does comes as a surprise, since it supports only linear solutions, but we suspect that this is due to the classes being unbalanced.  </a:t>
            </a:r>
          </a:p>
        </p:txBody>
      </p:sp>
      <p:sp>
        <p:nvSpPr>
          <p:cNvPr id="4" name="Content Placeholder 2">
            <a:extLst>
              <a:ext uri="{FF2B5EF4-FFF2-40B4-BE49-F238E27FC236}">
                <a16:creationId xmlns:a16="http://schemas.microsoft.com/office/drawing/2014/main" id="{D2EA0E9F-74B5-405A-B037-57EFCECE383A}"/>
              </a:ext>
            </a:extLst>
          </p:cNvPr>
          <p:cNvSpPr txBox="1">
            <a:spLocks/>
          </p:cNvSpPr>
          <p:nvPr/>
        </p:nvSpPr>
        <p:spPr>
          <a:xfrm>
            <a:off x="827424" y="2622620"/>
            <a:ext cx="10554574" cy="3788192"/>
          </a:xfrm>
          <a:prstGeom prst="rect">
            <a:avLst/>
          </a:prstGeom>
        </p:spPr>
        <p:txBody>
          <a:bodyPr anchor="ctr" anchorCtr="0">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endParaRPr lang="en-US" sz="2000" b="1" dirty="0"/>
          </a:p>
        </p:txBody>
      </p:sp>
    </p:spTree>
    <p:extLst>
      <p:ext uri="{BB962C8B-B14F-4D97-AF65-F5344CB8AC3E}">
        <p14:creationId xmlns:p14="http://schemas.microsoft.com/office/powerpoint/2010/main" val="3362968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1612-65BF-43F7-A14F-D038BF965536}"/>
              </a:ext>
            </a:extLst>
          </p:cNvPr>
          <p:cNvSpPr>
            <a:spLocks noGrp="1"/>
          </p:cNvSpPr>
          <p:nvPr>
            <p:ph type="title"/>
          </p:nvPr>
        </p:nvSpPr>
        <p:spPr/>
        <p:txBody>
          <a:bodyPr/>
          <a:lstStyle/>
          <a:p>
            <a:r>
              <a:rPr lang="en-US" sz="4800" dirty="0">
                <a:solidFill>
                  <a:schemeClr val="bg1"/>
                </a:solidFill>
              </a:rPr>
              <a:t>5. NOTES</a:t>
            </a:r>
            <a:endParaRPr lang="en-US" sz="4800" dirty="0"/>
          </a:p>
        </p:txBody>
      </p:sp>
      <p:sp>
        <p:nvSpPr>
          <p:cNvPr id="3" name="Content Placeholder 2">
            <a:extLst>
              <a:ext uri="{FF2B5EF4-FFF2-40B4-BE49-F238E27FC236}">
                <a16:creationId xmlns:a16="http://schemas.microsoft.com/office/drawing/2014/main" id="{385E02CC-28C1-4FC2-9F7D-EB193C1117B0}"/>
              </a:ext>
            </a:extLst>
          </p:cNvPr>
          <p:cNvSpPr txBox="1">
            <a:spLocks/>
          </p:cNvSpPr>
          <p:nvPr/>
        </p:nvSpPr>
        <p:spPr>
          <a:xfrm>
            <a:off x="827424" y="2502568"/>
            <a:ext cx="10554574" cy="3908244"/>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There appear to be other factors missing that could potentially help in determining whether a song is popular or not, as well as it popularity score in the regression case.</a:t>
            </a:r>
          </a:p>
          <a:p>
            <a:pPr marL="0" indent="0">
              <a:buNone/>
            </a:pPr>
            <a:endParaRPr lang="en-US" b="1" dirty="0"/>
          </a:p>
          <a:p>
            <a:pPr marL="0" indent="0">
              <a:buNone/>
            </a:pPr>
            <a:r>
              <a:rPr lang="en-US" b="1" dirty="0"/>
              <a:t>Factors that might contribute could be:</a:t>
            </a:r>
          </a:p>
          <a:p>
            <a:pPr>
              <a:buFont typeface="Wingdings" panose="05000000000000000000" pitchFamily="2" charset="2"/>
              <a:buChar char="§"/>
            </a:pPr>
            <a:r>
              <a:rPr lang="en-US" b="1" dirty="0"/>
              <a:t>Whether an artist has had previous hits;</a:t>
            </a:r>
          </a:p>
          <a:p>
            <a:pPr>
              <a:buFont typeface="Wingdings" panose="05000000000000000000" pitchFamily="2" charset="2"/>
              <a:buChar char="§"/>
            </a:pPr>
            <a:r>
              <a:rPr lang="en-US" b="1" dirty="0"/>
              <a:t>Collaborations between artists;</a:t>
            </a:r>
          </a:p>
          <a:p>
            <a:pPr>
              <a:buFont typeface="Wingdings" panose="05000000000000000000" pitchFamily="2" charset="2"/>
              <a:buChar char="§"/>
            </a:pPr>
            <a:r>
              <a:rPr lang="en-US" b="1" dirty="0"/>
              <a:t>Genre of the song; </a:t>
            </a:r>
          </a:p>
          <a:p>
            <a:pPr marL="0" indent="0">
              <a:buNone/>
            </a:pPr>
            <a:r>
              <a:rPr lang="en-US" b="1" dirty="0"/>
              <a:t>and similar. </a:t>
            </a:r>
          </a:p>
        </p:txBody>
      </p:sp>
    </p:spTree>
    <p:extLst>
      <p:ext uri="{BB962C8B-B14F-4D97-AF65-F5344CB8AC3E}">
        <p14:creationId xmlns:p14="http://schemas.microsoft.com/office/powerpoint/2010/main" val="308536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effectLst/>
        </p:spPr>
        <p:txBody>
          <a:bodyPr vert="horz" lIns="91440" tIns="45720" rIns="91440" bIns="45720" rtlCol="0" anchor="b">
            <a:normAutofit/>
          </a:bodyPr>
          <a:lstStyle/>
          <a:p>
            <a:pPr algn="just">
              <a:lnSpc>
                <a:spcPct val="90000"/>
              </a:lnSpc>
            </a:pPr>
            <a:r>
              <a:rPr lang="en-US" sz="5400" dirty="0">
                <a:solidFill>
                  <a:schemeClr val="bg1"/>
                </a:solidFill>
              </a:rPr>
              <a:t>1. DATA COLLECTION</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09998" y="2392142"/>
            <a:ext cx="10572000" cy="401867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Clr>
                <a:schemeClr val="accent1"/>
              </a:buClr>
              <a:buFont typeface="Wingdings" panose="05000000000000000000" pitchFamily="2" charset="2"/>
              <a:buChar char="§"/>
            </a:pPr>
            <a:r>
              <a:rPr lang="en-US" sz="2000" dirty="0"/>
              <a:t>liveness</a:t>
            </a:r>
            <a:r>
              <a:rPr lang="en-US" sz="2000" b="0" dirty="0"/>
              <a:t>: detects presence of an audience in recording</a:t>
            </a:r>
          </a:p>
          <a:p>
            <a:pPr marL="342900" indent="-342900">
              <a:buClr>
                <a:schemeClr val="accent1"/>
              </a:buClr>
              <a:buFont typeface="Wingdings" panose="05000000000000000000" pitchFamily="2" charset="2"/>
              <a:buChar char="§"/>
            </a:pPr>
            <a:endParaRPr lang="en-US" sz="2000" b="0" dirty="0"/>
          </a:p>
          <a:p>
            <a:pPr marL="342900" indent="-342900">
              <a:buClr>
                <a:schemeClr val="accent1"/>
              </a:buClr>
              <a:buFont typeface="Wingdings" panose="05000000000000000000" pitchFamily="2" charset="2"/>
              <a:buChar char="§"/>
            </a:pPr>
            <a:r>
              <a:rPr lang="en-US" sz="2000" dirty="0"/>
              <a:t>danceability</a:t>
            </a:r>
            <a:r>
              <a:rPr lang="en-US" sz="2000" b="0" dirty="0"/>
              <a:t>: describes how suitable a song is for dancing based on a combination of musical elements including tempo, rhythm stability, beat strength, and overall regularity</a:t>
            </a:r>
          </a:p>
          <a:p>
            <a:pPr marL="342900" indent="-342900">
              <a:buClr>
                <a:schemeClr val="accent1"/>
              </a:buClr>
              <a:buFont typeface="Wingdings" panose="05000000000000000000" pitchFamily="2" charset="2"/>
              <a:buChar char="§"/>
            </a:pPr>
            <a:endParaRPr lang="en-US" sz="2000" b="0" dirty="0"/>
          </a:p>
          <a:p>
            <a:pPr marL="342900" indent="-342900">
              <a:buClr>
                <a:schemeClr val="accent1"/>
              </a:buClr>
              <a:buFont typeface="Wingdings" panose="05000000000000000000" pitchFamily="2" charset="2"/>
              <a:buChar char="§"/>
            </a:pPr>
            <a:r>
              <a:rPr lang="en-US" sz="2000" dirty="0"/>
              <a:t>energy</a:t>
            </a:r>
            <a:r>
              <a:rPr lang="en-US" sz="2000" b="0" dirty="0"/>
              <a:t>: a perceptual measure from 0.0 to 1.0 of intensity and activity</a:t>
            </a:r>
          </a:p>
          <a:p>
            <a:pPr marL="342900" indent="-342900">
              <a:buClr>
                <a:schemeClr val="accent1"/>
              </a:buClr>
              <a:buFont typeface="Wingdings" panose="05000000000000000000" pitchFamily="2" charset="2"/>
              <a:buChar char="§"/>
            </a:pPr>
            <a:endParaRPr lang="en-US" sz="2000" b="0" dirty="0"/>
          </a:p>
          <a:p>
            <a:pPr marL="342900" indent="-342900">
              <a:buClr>
                <a:schemeClr val="accent1"/>
              </a:buClr>
              <a:buFont typeface="Wingdings" panose="05000000000000000000" pitchFamily="2" charset="2"/>
              <a:buChar char="§"/>
            </a:pPr>
            <a:r>
              <a:rPr lang="en-US" sz="2000" dirty="0" err="1"/>
              <a:t>instrumentalness</a:t>
            </a:r>
            <a:r>
              <a:rPr lang="en-US" sz="2000" b="0" dirty="0"/>
              <a:t>: predicts whether a song contains no vocals</a:t>
            </a:r>
          </a:p>
          <a:p>
            <a:pPr marL="342900" indent="-342900">
              <a:buClr>
                <a:schemeClr val="accent1"/>
              </a:buClr>
              <a:buFont typeface="Wingdings" panose="05000000000000000000" pitchFamily="2" charset="2"/>
              <a:buChar char="§"/>
            </a:pPr>
            <a:endParaRPr lang="en-US" sz="2000" b="0" dirty="0"/>
          </a:p>
          <a:p>
            <a:pPr marL="342900" indent="-342900">
              <a:buClr>
                <a:schemeClr val="accent1"/>
              </a:buClr>
              <a:buFont typeface="Wingdings" panose="05000000000000000000" pitchFamily="2" charset="2"/>
              <a:buChar char="§"/>
            </a:pPr>
            <a:r>
              <a:rPr lang="en-US" sz="2000" dirty="0"/>
              <a:t>key</a:t>
            </a:r>
            <a:r>
              <a:rPr lang="en-US" sz="2000" b="0" dirty="0"/>
              <a:t>: represents the overall musical key the song is composed in. Integers map to pitches using standard Pitch Class notation. E.g. 0 = C, 1 = C#/Db, 2 = D, etc.</a:t>
            </a:r>
          </a:p>
        </p:txBody>
      </p:sp>
    </p:spTree>
    <p:extLst>
      <p:ext uri="{BB962C8B-B14F-4D97-AF65-F5344CB8AC3E}">
        <p14:creationId xmlns:p14="http://schemas.microsoft.com/office/powerpoint/2010/main" val="2886775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xfrm>
            <a:off x="810000" y="3426268"/>
            <a:ext cx="10571998" cy="1284308"/>
          </a:xfrm>
          <a:effectLst/>
        </p:spPr>
        <p:txBody>
          <a:bodyPr vert="horz" lIns="91440" tIns="45720" rIns="91440" bIns="45720" rtlCol="0" anchor="ctr">
            <a:noAutofit/>
          </a:bodyPr>
          <a:lstStyle/>
          <a:p>
            <a:pPr algn="ctr"/>
            <a:r>
              <a:rPr lang="en-US" sz="13800" dirty="0">
                <a:solidFill>
                  <a:schemeClr val="tx1"/>
                </a:solidFill>
              </a:rPr>
              <a:t>THANK YOU</a:t>
            </a:r>
          </a:p>
        </p:txBody>
      </p:sp>
      <p:sp>
        <p:nvSpPr>
          <p:cNvPr id="14" name="Freeform: Shape 1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CCDF0849-DE74-47F5-8B7F-B982A8FBF478}"/>
              </a:ext>
            </a:extLst>
          </p:cNvPr>
          <p:cNvSpPr txBox="1">
            <a:spLocks/>
          </p:cNvSpPr>
          <p:nvPr/>
        </p:nvSpPr>
        <p:spPr>
          <a:xfrm>
            <a:off x="818712" y="2222287"/>
            <a:ext cx="10554574" cy="399224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endParaRPr lang="en-US" sz="2000" dirty="0"/>
          </a:p>
        </p:txBody>
      </p:sp>
      <p:sp>
        <p:nvSpPr>
          <p:cNvPr id="8" name="Content Placeholder 2">
            <a:extLst>
              <a:ext uri="{FF2B5EF4-FFF2-40B4-BE49-F238E27FC236}">
                <a16:creationId xmlns:a16="http://schemas.microsoft.com/office/drawing/2014/main" id="{F1AA4ED0-141B-48CE-896B-C873F0897C10}"/>
              </a:ext>
            </a:extLst>
          </p:cNvPr>
          <p:cNvSpPr txBox="1">
            <a:spLocks/>
          </p:cNvSpPr>
          <p:nvPr/>
        </p:nvSpPr>
        <p:spPr>
          <a:xfrm>
            <a:off x="810000" y="2185988"/>
            <a:ext cx="10554574" cy="3764869"/>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endParaRPr lang="en-US" dirty="0"/>
          </a:p>
          <a:p>
            <a:pPr marL="0" indent="0" algn="just">
              <a:buNone/>
            </a:pPr>
            <a:endParaRPr lang="en-US" dirty="0"/>
          </a:p>
          <a:p>
            <a:pPr marL="0" indent="0" algn="just">
              <a:buNone/>
            </a:pPr>
            <a:endParaRPr lang="en-US" sz="2000" dirty="0"/>
          </a:p>
        </p:txBody>
      </p:sp>
    </p:spTree>
    <p:extLst>
      <p:ext uri="{BB962C8B-B14F-4D97-AF65-F5344CB8AC3E}">
        <p14:creationId xmlns:p14="http://schemas.microsoft.com/office/powerpoint/2010/main" val="10293140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effectLst/>
        </p:spPr>
        <p:txBody>
          <a:bodyPr vert="horz" lIns="91440" tIns="45720" rIns="91440" bIns="45720" rtlCol="0" anchor="b">
            <a:normAutofit/>
          </a:bodyPr>
          <a:lstStyle/>
          <a:p>
            <a:pPr algn="just">
              <a:lnSpc>
                <a:spcPct val="90000"/>
              </a:lnSpc>
            </a:pPr>
            <a:r>
              <a:rPr lang="en-US" sz="5400" dirty="0">
                <a:solidFill>
                  <a:schemeClr val="bg1"/>
                </a:solidFill>
              </a:rPr>
              <a:t>1. DATA COLLECTION</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0000" y="2392142"/>
            <a:ext cx="10572000" cy="401867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Clr>
                <a:schemeClr val="accent1"/>
              </a:buClr>
              <a:buFont typeface="Wingdings" panose="05000000000000000000" pitchFamily="2" charset="2"/>
              <a:buChar char="§"/>
            </a:pPr>
            <a:r>
              <a:rPr lang="en-US" sz="2000" dirty="0"/>
              <a:t>loudness</a:t>
            </a:r>
            <a:r>
              <a:rPr lang="en-US" sz="2000" b="0" dirty="0"/>
              <a:t>: overall loudness of a song in decibels (dB) </a:t>
            </a:r>
          </a:p>
          <a:p>
            <a:pPr marL="457200" indent="-457200">
              <a:buClr>
                <a:schemeClr val="accent1"/>
              </a:buClr>
              <a:buFont typeface="Wingdings" panose="05000000000000000000" pitchFamily="2" charset="2"/>
              <a:buChar char="§"/>
            </a:pPr>
            <a:endParaRPr lang="en-US" sz="2000" b="0" dirty="0"/>
          </a:p>
          <a:p>
            <a:pPr marL="457200" indent="-457200">
              <a:buClr>
                <a:schemeClr val="accent1"/>
              </a:buClr>
              <a:buFont typeface="Wingdings" panose="05000000000000000000" pitchFamily="2" charset="2"/>
              <a:buChar char="§"/>
            </a:pPr>
            <a:r>
              <a:rPr lang="en-US" sz="2000" dirty="0" err="1"/>
              <a:t>speechiness</a:t>
            </a:r>
            <a:r>
              <a:rPr lang="en-US" sz="2000" b="0" dirty="0"/>
              <a:t>: detects presence of spoken words in a song</a:t>
            </a:r>
          </a:p>
          <a:p>
            <a:pPr marL="457200" indent="-457200">
              <a:buClr>
                <a:schemeClr val="accent1"/>
              </a:buClr>
              <a:buFont typeface="Wingdings" panose="05000000000000000000" pitchFamily="2" charset="2"/>
              <a:buChar char="§"/>
            </a:pPr>
            <a:endParaRPr lang="en-US" sz="2000" b="0" dirty="0"/>
          </a:p>
          <a:p>
            <a:pPr marL="457200" indent="-457200">
              <a:buClr>
                <a:schemeClr val="accent1"/>
              </a:buClr>
              <a:buFont typeface="Wingdings" panose="05000000000000000000" pitchFamily="2" charset="2"/>
              <a:buChar char="§"/>
            </a:pPr>
            <a:r>
              <a:rPr lang="en-US" sz="2000" dirty="0"/>
              <a:t>tempo</a:t>
            </a:r>
            <a:r>
              <a:rPr lang="en-US" sz="2000" b="0" dirty="0"/>
              <a:t>: estimated tempo of a song in beats per minute (BPM)</a:t>
            </a:r>
          </a:p>
          <a:p>
            <a:pPr marL="457200" indent="-457200">
              <a:buClr>
                <a:schemeClr val="accent1"/>
              </a:buClr>
              <a:buFont typeface="Wingdings" panose="05000000000000000000" pitchFamily="2" charset="2"/>
              <a:buChar char="§"/>
            </a:pPr>
            <a:endParaRPr lang="en-US" sz="2000" dirty="0"/>
          </a:p>
          <a:p>
            <a:pPr marL="457200" indent="-457200">
              <a:buClr>
                <a:schemeClr val="accent1"/>
              </a:buClr>
              <a:buFont typeface="Wingdings" panose="05000000000000000000" pitchFamily="2" charset="2"/>
              <a:buChar char="§"/>
            </a:pPr>
            <a:r>
              <a:rPr lang="en-US" sz="2000" dirty="0"/>
              <a:t>time signature</a:t>
            </a:r>
            <a:r>
              <a:rPr lang="en-US" sz="2000" b="0" dirty="0"/>
              <a:t>: estimated overall time signature of a track (how many beats in each bar)</a:t>
            </a:r>
          </a:p>
          <a:p>
            <a:pPr marL="457200" indent="-457200">
              <a:buClr>
                <a:schemeClr val="accent1"/>
              </a:buClr>
              <a:buFont typeface="Wingdings" panose="05000000000000000000" pitchFamily="2" charset="2"/>
              <a:buChar char="§"/>
            </a:pPr>
            <a:endParaRPr lang="en-US" sz="2000" b="0" dirty="0"/>
          </a:p>
          <a:p>
            <a:pPr marL="457200" indent="-457200">
              <a:buClr>
                <a:schemeClr val="accent1"/>
              </a:buClr>
              <a:buFont typeface="Wingdings" panose="05000000000000000000" pitchFamily="2" charset="2"/>
              <a:buChar char="§"/>
            </a:pPr>
            <a:r>
              <a:rPr lang="en-US" sz="2000" dirty="0"/>
              <a:t>valence</a:t>
            </a:r>
            <a:r>
              <a:rPr lang="en-US" sz="2000" b="0" dirty="0"/>
              <a:t>: measure from 0.0 to 1.0 describing musical positiveness </a:t>
            </a:r>
          </a:p>
          <a:p>
            <a:pPr marL="457200" indent="-457200">
              <a:buClr>
                <a:schemeClr val="accent1"/>
              </a:buClr>
              <a:buFont typeface="Wingdings" panose="05000000000000000000" pitchFamily="2" charset="2"/>
              <a:buChar char="§"/>
            </a:pPr>
            <a:endParaRPr lang="en-US" sz="2000" b="0" dirty="0"/>
          </a:p>
          <a:p>
            <a:pPr marL="457200" indent="-457200">
              <a:buClr>
                <a:schemeClr val="accent1"/>
              </a:buClr>
              <a:buFont typeface="Wingdings" panose="05000000000000000000" pitchFamily="2" charset="2"/>
              <a:buChar char="§"/>
            </a:pPr>
            <a:r>
              <a:rPr lang="en-US" sz="2000" dirty="0"/>
              <a:t>popularity</a:t>
            </a:r>
            <a:r>
              <a:rPr lang="en-US" sz="2000" b="0" dirty="0"/>
              <a:t>: dependent variable in the range [0,100]</a:t>
            </a:r>
          </a:p>
        </p:txBody>
      </p:sp>
    </p:spTree>
    <p:extLst>
      <p:ext uri="{BB962C8B-B14F-4D97-AF65-F5344CB8AC3E}">
        <p14:creationId xmlns:p14="http://schemas.microsoft.com/office/powerpoint/2010/main" val="262696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474912A-7C23-4B99-A309-924BFA6DA146}"/>
              </a:ext>
            </a:extLst>
          </p:cNvPr>
          <p:cNvSpPr txBox="1">
            <a:spLocks/>
          </p:cNvSpPr>
          <p:nvPr/>
        </p:nvSpPr>
        <p:spPr>
          <a:xfrm>
            <a:off x="810000" y="2506822"/>
            <a:ext cx="10572000" cy="401867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endParaRPr lang="en-US" sz="2000" b="0" dirty="0"/>
          </a:p>
        </p:txBody>
      </p:sp>
      <p:pic>
        <p:nvPicPr>
          <p:cNvPr id="7" name="Picture 6">
            <a:extLst>
              <a:ext uri="{FF2B5EF4-FFF2-40B4-BE49-F238E27FC236}">
                <a16:creationId xmlns:a16="http://schemas.microsoft.com/office/drawing/2014/main" id="{243825B1-A3A1-4E2C-A157-5EE1FB05869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078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5110C-1A1E-4086-889C-0536B7526892}"/>
              </a:ext>
            </a:extLst>
          </p:cNvPr>
          <p:cNvSpPr>
            <a:spLocks noGrp="1"/>
          </p:cNvSpPr>
          <p:nvPr>
            <p:ph type="title"/>
          </p:nvPr>
        </p:nvSpPr>
        <p:spPr>
          <a:effectLst/>
        </p:spPr>
        <p:txBody>
          <a:bodyPr vert="horz" lIns="91440" tIns="45720" rIns="91440" bIns="45720" rtlCol="0" anchor="b">
            <a:normAutofit/>
          </a:bodyPr>
          <a:lstStyle/>
          <a:p>
            <a:pPr algn="just">
              <a:lnSpc>
                <a:spcPct val="90000"/>
              </a:lnSpc>
            </a:pPr>
            <a:r>
              <a:rPr lang="en-US" sz="5400" dirty="0">
                <a:solidFill>
                  <a:schemeClr val="bg1"/>
                </a:solidFill>
              </a:rPr>
              <a:t>1. DATA COLLECTION</a:t>
            </a:r>
          </a:p>
        </p:txBody>
      </p:sp>
      <p:sp>
        <p:nvSpPr>
          <p:cNvPr id="5" name="Title 3">
            <a:extLst>
              <a:ext uri="{FF2B5EF4-FFF2-40B4-BE49-F238E27FC236}">
                <a16:creationId xmlns:a16="http://schemas.microsoft.com/office/drawing/2014/main" id="{6474912A-7C23-4B99-A309-924BFA6DA146}"/>
              </a:ext>
            </a:extLst>
          </p:cNvPr>
          <p:cNvSpPr txBox="1">
            <a:spLocks/>
          </p:cNvSpPr>
          <p:nvPr/>
        </p:nvSpPr>
        <p:spPr>
          <a:xfrm>
            <a:off x="810000" y="2697322"/>
            <a:ext cx="10572000" cy="401867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US" sz="1800" b="0" dirty="0"/>
          </a:p>
          <a:p>
            <a:pPr algn="just"/>
            <a:endParaRPr lang="en-US" sz="1800" b="0" dirty="0"/>
          </a:p>
          <a:p>
            <a:pPr algn="just"/>
            <a:endParaRPr lang="en-US" sz="1800" b="0" dirty="0"/>
          </a:p>
          <a:p>
            <a:pPr algn="just"/>
            <a:endParaRPr lang="en-US" sz="1800" b="0" dirty="0"/>
          </a:p>
          <a:p>
            <a:pPr algn="just"/>
            <a:endParaRPr lang="en-US" sz="1800" b="0" dirty="0"/>
          </a:p>
          <a:p>
            <a:pPr algn="just"/>
            <a:endParaRPr lang="en-US" sz="1800" b="0" dirty="0"/>
          </a:p>
          <a:p>
            <a:pPr algn="just"/>
            <a:endParaRPr lang="en-US" sz="1800" b="0" dirty="0"/>
          </a:p>
          <a:p>
            <a:pPr algn="just"/>
            <a:endParaRPr lang="en-US" sz="1800" b="0" dirty="0"/>
          </a:p>
          <a:p>
            <a:pPr algn="just"/>
            <a:endParaRPr lang="en-US" sz="1050" b="0" dirty="0"/>
          </a:p>
        </p:txBody>
      </p:sp>
      <p:sp>
        <p:nvSpPr>
          <p:cNvPr id="7" name="Title 3">
            <a:extLst>
              <a:ext uri="{FF2B5EF4-FFF2-40B4-BE49-F238E27FC236}">
                <a16:creationId xmlns:a16="http://schemas.microsoft.com/office/drawing/2014/main" id="{F662BB71-5145-4470-A333-E9CC0BB9388A}"/>
              </a:ext>
            </a:extLst>
          </p:cNvPr>
          <p:cNvSpPr txBox="1">
            <a:spLocks/>
          </p:cNvSpPr>
          <p:nvPr/>
        </p:nvSpPr>
        <p:spPr>
          <a:xfrm>
            <a:off x="810000" y="2506822"/>
            <a:ext cx="10572000" cy="4018670"/>
          </a:xfrm>
          <a:prstGeom prst="rect">
            <a:avLst/>
          </a:prstGeom>
          <a:effectLst>
            <a:outerShdw blurRad="50800" dir="14400000">
              <a:srgbClr val="000000">
                <a:alpha val="60000"/>
              </a:srgbClr>
            </a:outerShdw>
          </a:effectLst>
        </p:spPr>
        <p:txBody>
          <a:bodyPr vert="horz" lIns="91440" tIns="45720" rIns="91440" bIns="45720" rtlCol="0" anchor="ctr" anchorCtr="0">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b="0" dirty="0"/>
              <a:t>Data was already cleaned up and tidied, but some additional modifications had to</a:t>
            </a:r>
          </a:p>
          <a:p>
            <a:pPr algn="just"/>
            <a:r>
              <a:rPr lang="en-US" sz="2000" b="0" dirty="0"/>
              <a:t>be made. We created factors for the ‘</a:t>
            </a:r>
            <a:r>
              <a:rPr lang="en-US" sz="2000" b="0" dirty="0" err="1"/>
              <a:t>audio_mode</a:t>
            </a:r>
            <a:r>
              <a:rPr lang="en-US" sz="2000" b="0" dirty="0"/>
              <a:t>’ and ‘key’ variables to make the data easier to interpret. Anyone with at least a bit of musical knowledge would prefer and actually find it easier to understand the analysis if the person could see the keys (C, C#, etc.) and modes (major, minor) instead of going back to the description of features to check their numerical values. We too transform the song duration from </a:t>
            </a:r>
            <a:r>
              <a:rPr lang="en-US" sz="2000" b="0" dirty="0" err="1"/>
              <a:t>miliseconds</a:t>
            </a:r>
            <a:r>
              <a:rPr lang="en-US" sz="2000" b="0" dirty="0"/>
              <a:t> to minutes, and factorize the time signature since it does not provide us a true numerical property.  </a:t>
            </a:r>
          </a:p>
        </p:txBody>
      </p:sp>
    </p:spTree>
    <p:extLst>
      <p:ext uri="{BB962C8B-B14F-4D97-AF65-F5344CB8AC3E}">
        <p14:creationId xmlns:p14="http://schemas.microsoft.com/office/powerpoint/2010/main" val="654766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6161</Words>
  <Application>Microsoft Office PowerPoint</Application>
  <PresentationFormat>Widescreen</PresentationFormat>
  <Paragraphs>387</Paragraphs>
  <Slides>60</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Cambria Math</vt:lpstr>
      <vt:lpstr>Century Gothic</vt:lpstr>
      <vt:lpstr>Wingdings</vt:lpstr>
      <vt:lpstr>Wingdings 2</vt:lpstr>
      <vt:lpstr>Quotable</vt:lpstr>
      <vt:lpstr>Analyzing Spotify Trends and Predicting Song Popularity</vt:lpstr>
      <vt:lpstr>Music streaming services thank its growth to that they are able to react to new expectations of listeners, who want searchable music collections, automatic playlist suggestions, music recognition systems and more (Casey et al. 2008). Next to importance of recommendations, there is the importance of prediction of music popularity. In the music industry too, all parties have an interest in connecting consumers with content they will like and buy and it remains one of the biggest mysteries in the industry why some songs become popular while other songs fail to do so.</vt:lpstr>
      <vt:lpstr>1. Data Collection 2. Data Exploration 3. Regression Models 4. Classification Models 5. Main Results and Discussion 6. Technical Appendix</vt:lpstr>
      <vt:lpstr>1. DATA COLLECTION</vt:lpstr>
      <vt:lpstr>1. DATA COLLECTION</vt:lpstr>
      <vt:lpstr>1. DATA COLLECTION</vt:lpstr>
      <vt:lpstr>1. DATA COLLECTION</vt:lpstr>
      <vt:lpstr>PowerPoint Presentation</vt:lpstr>
      <vt:lpstr>1. DATA COLLECTION</vt:lpstr>
      <vt:lpstr>2. DATA EXPLORATION</vt:lpstr>
      <vt:lpstr>2. DATA EXPLORATION</vt:lpstr>
      <vt:lpstr>2. DATA EXPLORATION</vt:lpstr>
      <vt:lpstr>SUMMARIES OF THE DATA</vt:lpstr>
      <vt:lpstr>POPULARITY DISTRIBUTION</vt:lpstr>
      <vt:lpstr>ASSUMPTION</vt:lpstr>
      <vt:lpstr>AUDIO MODE</vt:lpstr>
      <vt:lpstr>PITCH KEYS</vt:lpstr>
      <vt:lpstr> PITCH KEY INTERPRETATION</vt:lpstr>
      <vt:lpstr>TEMPO</vt:lpstr>
      <vt:lpstr>TEMPO CATEGORIES</vt:lpstr>
      <vt:lpstr> We also have a clear indication of the consistency of mean tempos across all songs and their popularities, with a symmetrical distribution. We could say that the data is approximately normally distributed in terms of the songs’ tempo. We too can observe a consistency of mean tempos across all keys.</vt:lpstr>
      <vt:lpstr> We can see that the most common time signature used in music is the 4/4 meter, known as ‘common time’, and that a song has an average duration of 3-4 minutes.</vt:lpstr>
      <vt:lpstr> Distribution of acousticness, danceability, energy and instrumentalness of our data</vt:lpstr>
      <vt:lpstr> Distribution of liveness, loudness, speechiness and valence of our data</vt:lpstr>
      <vt:lpstr>Because we deal with classification in the second part, we divide the song popularity into low and high. We choose a popularity score of 75, since this is the border of the top 25% of songs.</vt:lpstr>
      <vt:lpstr>PowerPoint Presentation</vt:lpstr>
      <vt:lpstr>PowerPoint Presentation</vt:lpstr>
      <vt:lpstr>COLLINEARITY</vt:lpstr>
      <vt:lpstr>3. REGRESSION MODELS</vt:lpstr>
      <vt:lpstr>3.1 LINEAR REGRESSION</vt:lpstr>
      <vt:lpstr>95% CONFIDENCE INTERVALS OF ESTIMATES</vt:lpstr>
      <vt:lpstr>3.1 LINEAR REGRESSION</vt:lpstr>
      <vt:lpstr>3.1.1 REVIEW</vt:lpstr>
      <vt:lpstr>3.2 RIDGE REGRESSION</vt:lpstr>
      <vt:lpstr>Since the optimal value for log(λ) obtained by 5-fold CV is very close to 0, this model is equivalent to the previous. </vt:lpstr>
      <vt:lpstr>3.3 LASSO</vt:lpstr>
      <vt:lpstr>Using 5-fold CV the optimal log(λ) obtained is nearly -3, and the model obtained is </vt:lpstr>
      <vt:lpstr>3.4 REVIEW</vt:lpstr>
      <vt:lpstr>3.5 BAYESIAN APPROACH</vt:lpstr>
      <vt:lpstr>We analyze the residuals and see how they differ from the regular multivariate linear regression observed previously.</vt:lpstr>
      <vt:lpstr>Obtaining the coefficient estimates and standard deviations to be able to examine the marginal distributions for the significant predictors:</vt:lpstr>
      <vt:lpstr>3.6 RESULTS AND DISCUSSION</vt:lpstr>
      <vt:lpstr>3.6 RESULTS AND DISCUSSION</vt:lpstr>
      <vt:lpstr>Songs in C# </vt:lpstr>
      <vt:lpstr>4. CLASSIFICATION MODELS</vt:lpstr>
      <vt:lpstr>4.1 CHOICE OF MODEL</vt:lpstr>
      <vt:lpstr>4.1 LOGISTIC REGRESSION</vt:lpstr>
      <vt:lpstr>PowerPoint Presentation</vt:lpstr>
      <vt:lpstr>RESULTS ON TRAINING AND TESTING SET</vt:lpstr>
      <vt:lpstr>RESULTS ON TRAINING AND TESTING SET</vt:lpstr>
      <vt:lpstr>4.2 QDA</vt:lpstr>
      <vt:lpstr>RESULTS ON TESTING SET</vt:lpstr>
      <vt:lpstr>4.3 Naïve Bayes Classification</vt:lpstr>
      <vt:lpstr>RESULTS ON TESTING SET</vt:lpstr>
      <vt:lpstr>4.4 K-Nearest Neighbours</vt:lpstr>
      <vt:lpstr>RESULTS ON TESTING SET</vt:lpstr>
      <vt:lpstr>4.5 RESULTS AND DISCUSSION</vt:lpstr>
      <vt:lpstr>4.5 RESULTS AND DISCUSSION</vt:lpstr>
      <vt:lpstr>5. NOTES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Spotify Trends and Predicting Song Popularity</dc:title>
  <dc:creator>Sandra Andovska</dc:creator>
  <cp:lastModifiedBy>Sandra Andovska</cp:lastModifiedBy>
  <cp:revision>29</cp:revision>
  <dcterms:created xsi:type="dcterms:W3CDTF">2020-06-17T11:19:02Z</dcterms:created>
  <dcterms:modified xsi:type="dcterms:W3CDTF">2020-06-18T14:02:47Z</dcterms:modified>
</cp:coreProperties>
</file>