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1" r:id="rId4"/>
    <p:sldId id="291" r:id="rId5"/>
    <p:sldId id="292" r:id="rId6"/>
    <p:sldId id="293" r:id="rId7"/>
    <p:sldId id="294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22" autoAdjust="0"/>
  </p:normalViewPr>
  <p:slideViewPr>
    <p:cSldViewPr snapToGrid="0">
      <p:cViewPr varScale="1">
        <p:scale>
          <a:sx n="109" d="100"/>
          <a:sy n="109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C192-B26A-422B-AEBA-43537CF0AF9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716C-3F98-439B-8E20-18D18F45E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3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82FED-7788-7A8A-C0F2-C094E3D9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222B6-B555-61EB-75A4-059C7A23C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8142D-4CAE-13D8-953D-5E0F3F50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C2390-D79E-E420-E9AC-FC091A4A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455DA-510A-F546-FB32-1E0F846C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2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AEA6-9ED3-3F08-EE0C-D786B6B2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E04B41-962A-CC10-6231-C0F3372A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68BD5-0742-AB93-9218-4B4EF751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9C8E6-A94E-3AED-657B-C943B89E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900E3-DD11-B20F-D189-2B643308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DDB8C-533C-0F6F-2925-91ED0AB9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61F1AA-E8C0-B5EF-C178-5C1B23C1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9DF5D-4A49-9091-0CF1-0940054C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5C3DC-1D99-ECDD-F8F5-C76299B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84903-DCA3-36AE-7287-589D02CB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D15C-5463-4733-641A-72D4E15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5BE5B-EE2A-150B-0AC2-3A732066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B18D4-93D7-0B3A-8888-0A6AF1B4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A1182-0618-C7C0-2210-4ECFD77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1F16A-B5C4-FB85-75AC-91B6B6D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B6280-7FDA-E0C1-8159-0DB7E35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4B032C-08B6-75A9-B4FE-A12E58F2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13B5A-9312-433E-6690-2C6401BD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74466-47AD-0F65-E00D-75E0C5D4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2967E-EFC0-2ACA-414A-5B3C3081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03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E2D3A-9C91-21BD-A132-E4564C98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AD8D4-FFAB-4704-BD20-593157711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E8A969-5FD9-CFF4-A71F-234CD23B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FAEC61-F438-1C7B-94F6-ECD33C8F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7AD0B-BCD9-6B1B-7EE8-D759671D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B3B08-80A5-98E3-7647-052F8B89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8F728-49D0-D77C-C295-730F593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93BF2-78E9-46DF-0BA3-940DC54C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6E8836-FC83-FC87-95BB-0C68A731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04ECD6-938B-B5C4-6641-E41500379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EFFAB5-54A5-515F-BAF1-F47614D0C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228980-2495-6252-6E36-D69303E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1C8107-56CA-DFD7-6838-A48A05E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CD45C8-4D6E-7626-1606-8D0DE215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E45E-82A1-C6FE-6CC6-E4CED6E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43AAC8-04B0-2D25-8EE6-7261AD0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E29935-3700-55F4-BA95-90D49AB2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BDCE7D-D2DF-18C6-6076-31F69DBD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D09984-42EF-5C51-EC1D-234D357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1DCE1-1DC9-F777-134F-1006D670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49C01F-C86A-FF9E-3851-7FC013D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2A6E7-7A0E-9B81-5069-618B9F0A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7836E-0C22-E089-B001-AEAAF9AA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4FA066-1AB0-86C0-9FC2-637D31B5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E415E-AA25-628D-D75F-AF44EDE1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88991-5810-AE5C-37FF-113538C1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17477-ECDF-68BA-1D5B-F9DD381D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C5CF7-160E-C0D8-37EA-5E3D8CD4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DE35F8-2EC7-DBF1-5B82-2B03D7BA8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A903B1-FB78-A3E8-D806-545B1D95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D88FB-57D7-4E4C-F7E6-501B93F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23D672-B7E9-3660-A95A-9A936F0C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B4778B-A75B-C912-57D7-995808DA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9DC46-DB32-FB5B-616A-920BD06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DE3E88-406B-B40C-4230-1962EC5E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BFFEB-6A8A-ED4F-6ECB-00E5B090C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992F-FA6D-4E15-B8C8-356402368A25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AD4CB-2209-2B51-1DAD-1CF3F410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38EE0-5194-627A-BD7D-0C3E7BAB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5C08-818D-423D-9E9D-00A811BCE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1AB6F-F48D-46BA-9D1A-A39A6C3C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Медицинский помощник</a:t>
            </a:r>
          </a:p>
        </p:txBody>
      </p:sp>
    </p:spTree>
    <p:extLst>
      <p:ext uri="{BB962C8B-B14F-4D97-AF65-F5344CB8AC3E}">
        <p14:creationId xmlns:p14="http://schemas.microsoft.com/office/powerpoint/2010/main" val="26991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11A6C-A452-8E9A-A779-CDDAC22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34" y="571761"/>
            <a:ext cx="3932237" cy="16002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Команда проекта «Чайный клуб»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D6195ED-13ED-2DFD-257B-979C143A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988" y="2474651"/>
            <a:ext cx="5567329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Желудев Кирилл Игоревич,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team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leader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Гольдберг Артемий Александрович, 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backend-developer</a:t>
            </a:r>
            <a:endParaRPr lang="ru-RU" sz="2000" dirty="0">
              <a:solidFill>
                <a:schemeClr val="accent3">
                  <a:lumMod val="50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Иванова Анна Сергеевна,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frontend-developer</a:t>
            </a:r>
            <a:endParaRPr lang="ru-RU" sz="2000" dirty="0">
              <a:solidFill>
                <a:schemeClr val="accent3">
                  <a:lumMod val="50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Кочетков Игорь Дмитриевич, 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back-developer</a:t>
            </a:r>
            <a:endParaRPr lang="ru-RU" sz="2000" dirty="0">
              <a:solidFill>
                <a:schemeClr val="accent3">
                  <a:lumMod val="50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22D7E0-CE01-A34C-61CD-A77DE8C54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96"/>
          <a:stretch/>
        </p:blipFill>
        <p:spPr>
          <a:xfrm>
            <a:off x="9729259" y="74495"/>
            <a:ext cx="2321632" cy="3354505"/>
          </a:xfrm>
          <a:prstGeom prst="round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FC1865E-F3B9-822F-F583-A568BF2E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560" y="3898069"/>
            <a:ext cx="2490331" cy="2616043"/>
          </a:xfrm>
          <a:prstGeom prst="round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E464F6-2A3D-70FD-6BCD-A5586B77D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9" t="33777" r="11893" b="-1155"/>
          <a:stretch/>
        </p:blipFill>
        <p:spPr bwMode="auto">
          <a:xfrm>
            <a:off x="5941317" y="1371861"/>
            <a:ext cx="3542191" cy="4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4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11A6C-A452-8E9A-A779-CDDAC22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15" y="0"/>
            <a:ext cx="8627169" cy="564581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Образ продукта</a:t>
            </a:r>
          </a:p>
        </p:txBody>
      </p:sp>
      <p:graphicFrame>
        <p:nvGraphicFramePr>
          <p:cNvPr id="6" name="Google Shape;379;g10d5072d593_0_316">
            <a:extLst>
              <a:ext uri="{FF2B5EF4-FFF2-40B4-BE49-F238E27FC236}">
                <a16:creationId xmlns:a16="http://schemas.microsoft.com/office/drawing/2014/main" id="{89FC53D3-177E-031E-5BAD-77A0CCEC1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62902"/>
              </p:ext>
            </p:extLst>
          </p:nvPr>
        </p:nvGraphicFramePr>
        <p:xfrm>
          <a:off x="216031" y="673719"/>
          <a:ext cx="11759935" cy="60471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732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3728611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</a:tblGrid>
              <a:tr h="519061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Проект: 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приложение для взаимодействия врачей с пациентами (медицинский помощник).</a:t>
                      </a:r>
                      <a:endParaRPr sz="12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2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После некоторого изучения проблемы взаимодействий врачей и пациентов были выявлены следующие проблемы:  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Не всегда требуется записываться к врачу на приём для консультации, иногда достаточно данных, собранных в домашних условиях и их анализа для получения необходимых рекомендаций это экономит много ресурсов (в основном временные ресурсы врачей и пациентов) 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Многим пациентам требуется постоянный и частый контакт с врачом для получения оперативный рекомендаций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Многие пациенты боятся подсознательно идти к врачу. Возможно, некоторые клише в приложении смогут снизить уровень из тревожности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Чем больше способов записаться на какую-либо процедуру или на приём, тем лучше: пациентам не надо будет прилагать дополнительных усилий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Для просмотра и добавления отзывов про врачей и поликлиники/больницы не будет необходимости использовать другие сервисы</a:t>
                      </a:r>
                      <a:endParaRPr lang="ru-RU" sz="1200" b="0" i="0" u="none" strike="noStrike" cap="none" noProof="0" dirty="0"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Разработать приложение для взаимодействия врачей с пациентами. Его цель – упростить и автоматизировать коммуникацию между врачами и пациентами, предоставить дополнительные инструменты для контроля состояния пациентов.</a:t>
                      </a:r>
                      <a:endParaRPr lang="ru-RU" sz="11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Пациенты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Трудности с контролем протекания заболевания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Трудности с записью на приём к врачу или на необходимые процедуры из-за непонятного интерфейса и прочего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Боязнь посещения врачей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Врачи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Высокая сложность профессии, связанная с необходимостью держать большое количество информации в голове и большой психологической нагрузкой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2778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Arial"/>
                          <a:sym typeface="Arial"/>
                        </a:rPr>
                        <a:t>Приложение для взаимодействия врачей с пациентами, благодаря</a:t>
                      </a:r>
                      <a:r>
                        <a:rPr lang="ru-RU" sz="1200" b="0" i="0" u="none" strike="noStrike" cap="none" noProof="0" dirty="0">
                          <a:latin typeface="Times New Roman"/>
                        </a:rPr>
                        <a:t> которому ожидается анализ большого количества данных о многих пациентах, получения большой базы данных с личными характеристиками и анализом результатов. Может помочь в исследованиях большого количества заболеваний.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Измерительные приборы, такие как термометр, пульсоксиметр, тонометр глюкометр, алкотестер и т.д.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Сайты для записи на приём и процедуры: Госуслуги, сайты поликлиник и больниц и т.д.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Предполагаемые 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Удобный интерфейс для использования всех функций приложения</a:t>
                      </a:r>
                    </a:p>
                    <a:p>
                      <a:pPr marL="171450" lvl="0" indent="-17145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Удобный и понятный способ взаимодействия с врачом</a:t>
                      </a:r>
                    </a:p>
                    <a:p>
                      <a:pPr marL="171450" lvl="0" indent="-17145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Набор алгоритмов для анализа данных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AC34-6A0D-94D7-666A-0AE8742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881"/>
            <a:ext cx="10515600" cy="13255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Портрет потребителя</a:t>
            </a:r>
          </a:p>
        </p:txBody>
      </p:sp>
      <p:pic>
        <p:nvPicPr>
          <p:cNvPr id="5" name="Рисунок 16" descr="Изображение выглядит как текст, человек, доска объявлений&#10;&#10;Автоматически созданное описание">
            <a:extLst>
              <a:ext uri="{FF2B5EF4-FFF2-40B4-BE49-F238E27FC236}">
                <a16:creationId xmlns:a16="http://schemas.microsoft.com/office/drawing/2014/main" id="{2120EE5E-DC9D-A4DA-2056-3755972C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1" y="1130320"/>
            <a:ext cx="1588964" cy="1694716"/>
          </a:xfrm>
          <a:prstGeom prst="rect">
            <a:avLst/>
          </a:prstGeom>
        </p:spPr>
      </p:pic>
      <p:sp>
        <p:nvSpPr>
          <p:cNvPr id="6" name="Google Shape;206;g10d5072d593_0_200">
            <a:extLst>
              <a:ext uri="{FF2B5EF4-FFF2-40B4-BE49-F238E27FC236}">
                <a16:creationId xmlns:a16="http://schemas.microsoft.com/office/drawing/2014/main" id="{07605B32-9339-24B1-BBDF-AB74CB04E3FE}"/>
              </a:ext>
            </a:extLst>
          </p:cNvPr>
          <p:cNvSpPr txBox="1"/>
          <p:nvPr/>
        </p:nvSpPr>
        <p:spPr>
          <a:xfrm>
            <a:off x="54467" y="2979997"/>
            <a:ext cx="2453392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200" i="1" dirty="0">
                <a:latin typeface="Calibri"/>
                <a:ea typeface="Calibri"/>
                <a:cs typeface="Calibri"/>
              </a:rPr>
              <a:t>Артемий в молодости, пациент</a:t>
            </a:r>
            <a:endParaRPr lang="ru-RU"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2;g10d5072d593_0_200">
            <a:extLst>
              <a:ext uri="{FF2B5EF4-FFF2-40B4-BE49-F238E27FC236}">
                <a16:creationId xmlns:a16="http://schemas.microsoft.com/office/drawing/2014/main" id="{9D695839-A395-E4B0-24C2-07B3E42EB7F7}"/>
              </a:ext>
            </a:extLst>
          </p:cNvPr>
          <p:cNvSpPr/>
          <p:nvPr/>
        </p:nvSpPr>
        <p:spPr>
          <a:xfrm>
            <a:off x="3086988" y="1130320"/>
            <a:ext cx="1951231" cy="71857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Род деятельности: студент бакалавриата технического направления</a:t>
            </a:r>
          </a:p>
        </p:txBody>
      </p:sp>
      <p:sp>
        <p:nvSpPr>
          <p:cNvPr id="8" name="Google Shape;193;g10d5072d593_0_200">
            <a:extLst>
              <a:ext uri="{FF2B5EF4-FFF2-40B4-BE49-F238E27FC236}">
                <a16:creationId xmlns:a16="http://schemas.microsoft.com/office/drawing/2014/main" id="{F8124842-565C-6BDD-1438-41CAE21A5952}"/>
              </a:ext>
            </a:extLst>
          </p:cNvPr>
          <p:cNvSpPr/>
          <p:nvPr/>
        </p:nvSpPr>
        <p:spPr>
          <a:xfrm>
            <a:off x="5911972" y="1130320"/>
            <a:ext cx="2044305" cy="71857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Владение технологиями: уверенный пользователь ПК</a:t>
            </a:r>
            <a:endParaRPr lang="ru-RU" dirty="0"/>
          </a:p>
        </p:txBody>
      </p:sp>
      <p:sp>
        <p:nvSpPr>
          <p:cNvPr id="9" name="Google Shape;194;g10d5072d593_0_200">
            <a:extLst>
              <a:ext uri="{FF2B5EF4-FFF2-40B4-BE49-F238E27FC236}">
                <a16:creationId xmlns:a16="http://schemas.microsoft.com/office/drawing/2014/main" id="{D58DD081-F069-0868-D868-24E1BEAE3049}"/>
              </a:ext>
            </a:extLst>
          </p:cNvPr>
          <p:cNvSpPr/>
          <p:nvPr/>
        </p:nvSpPr>
        <p:spPr>
          <a:xfrm>
            <a:off x="3086988" y="2072625"/>
            <a:ext cx="5320165" cy="62332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Преграды к использованию продукта: нежелание использовать приложение, связанное с кажущимся увеличением временных затрат по сравнению с уже существующим способам решения проблемы </a:t>
            </a:r>
          </a:p>
        </p:txBody>
      </p:sp>
      <p:sp>
        <p:nvSpPr>
          <p:cNvPr id="10" name="Google Shape;195;g10d5072d593_0_200">
            <a:extLst>
              <a:ext uri="{FF2B5EF4-FFF2-40B4-BE49-F238E27FC236}">
                <a16:creationId xmlns:a16="http://schemas.microsoft.com/office/drawing/2014/main" id="{F586DA16-2A01-6B82-C417-CD8214F8B72D}"/>
              </a:ext>
            </a:extLst>
          </p:cNvPr>
          <p:cNvSpPr/>
          <p:nvPr/>
        </p:nvSpPr>
        <p:spPr>
          <a:xfrm>
            <a:off x="7341393" y="2881771"/>
            <a:ext cx="3634881" cy="71827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 </a:t>
            </a:r>
          </a:p>
          <a:p>
            <a:pPr algn="ctr"/>
            <a:r>
              <a:rPr lang="ru-RU" sz="1200" dirty="0">
                <a:solidFill>
                  <a:schemeClr val="lt1"/>
                </a:solidFill>
              </a:rPr>
              <a:t>экономия времени, автоматизация процесса посещения врачей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2" name="Google Shape;196;g10d5072d593_0_200">
            <a:extLst>
              <a:ext uri="{FF2B5EF4-FFF2-40B4-BE49-F238E27FC236}">
                <a16:creationId xmlns:a16="http://schemas.microsoft.com/office/drawing/2014/main" id="{26B73BAD-D61E-F4B8-DEBD-4FC8EB1116D1}"/>
              </a:ext>
            </a:extLst>
          </p:cNvPr>
          <p:cNvSpPr/>
          <p:nvPr/>
        </p:nvSpPr>
        <p:spPr>
          <a:xfrm>
            <a:off x="3086988" y="2897874"/>
            <a:ext cx="2593571" cy="702171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 не более часа в день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4" name="Google Shape;198;g10d5072d593_0_200">
            <a:extLst>
              <a:ext uri="{FF2B5EF4-FFF2-40B4-BE49-F238E27FC236}">
                <a16:creationId xmlns:a16="http://schemas.microsoft.com/office/drawing/2014/main" id="{DF0F2719-C2A8-B03A-F193-22F31FAEB5F3}"/>
              </a:ext>
            </a:extLst>
          </p:cNvPr>
          <p:cNvSpPr/>
          <p:nvPr/>
        </p:nvSpPr>
        <p:spPr>
          <a:xfrm>
            <a:off x="8540318" y="2072626"/>
            <a:ext cx="2435956" cy="62332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Место работы/учебы: университет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5" name="Google Shape;199;g10d5072d593_0_200">
            <a:extLst>
              <a:ext uri="{FF2B5EF4-FFF2-40B4-BE49-F238E27FC236}">
                <a16:creationId xmlns:a16="http://schemas.microsoft.com/office/drawing/2014/main" id="{2A05DCD2-1A6B-6FCC-3354-9FC5168C877A}"/>
              </a:ext>
            </a:extLst>
          </p:cNvPr>
          <p:cNvSpPr/>
          <p:nvPr/>
        </p:nvSpPr>
        <p:spPr>
          <a:xfrm>
            <a:off x="8830031" y="1130320"/>
            <a:ext cx="2137894" cy="720871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200" dirty="0">
                <a:solidFill>
                  <a:schemeClr val="lt1"/>
                </a:solidFill>
              </a:rPr>
              <a:t>Хобби, интересы: написание научных статей, олимпиады</a:t>
            </a:r>
          </a:p>
        </p:txBody>
      </p:sp>
      <p:sp>
        <p:nvSpPr>
          <p:cNvPr id="17" name="Google Shape;202;g10d5072d593_0_200">
            <a:extLst>
              <a:ext uri="{FF2B5EF4-FFF2-40B4-BE49-F238E27FC236}">
                <a16:creationId xmlns:a16="http://schemas.microsoft.com/office/drawing/2014/main" id="{8234A8B9-BC5B-144F-A41F-355CC5515125}"/>
              </a:ext>
            </a:extLst>
          </p:cNvPr>
          <p:cNvSpPr/>
          <p:nvPr/>
        </p:nvSpPr>
        <p:spPr>
          <a:xfrm>
            <a:off x="5812436" y="2897874"/>
            <a:ext cx="1371076" cy="702171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1200" dirty="0">
                <a:solidFill>
                  <a:schemeClr val="lt1"/>
                </a:solidFill>
              </a:rPr>
              <a:t>Возраст: 17-23 лет</a:t>
            </a:r>
          </a:p>
        </p:txBody>
      </p:sp>
      <p:graphicFrame>
        <p:nvGraphicFramePr>
          <p:cNvPr id="18" name="Google Shape;208;g10d5072d593_0_200">
            <a:extLst>
              <a:ext uri="{FF2B5EF4-FFF2-40B4-BE49-F238E27FC236}">
                <a16:creationId xmlns:a16="http://schemas.microsoft.com/office/drawing/2014/main" id="{657D9D9D-FE0A-F306-7567-CA96250C3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47613"/>
              </p:ext>
            </p:extLst>
          </p:nvPr>
        </p:nvGraphicFramePr>
        <p:xfrm>
          <a:off x="253066" y="4354607"/>
          <a:ext cx="6244908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8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ru-RU" sz="1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Трудности с контролем протекания заболевания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получения данных и их подробный анализ алгоритмами приложения и лечащим врачом без потребности посещения поликлиники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Трудности с записью на приём к врачу или на необходимые процедуры из-за непонятного интерфейса и прочего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приложения понятно любому человеку, присутствуют подсказки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Боязнь посещения врачей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дружелюбного интерфейса, нацеленного на улучшение морального состояния пациента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D8B511-7B62-5044-7D08-A369870D0DA2}"/>
              </a:ext>
            </a:extLst>
          </p:cNvPr>
          <p:cNvSpPr/>
          <p:nvPr/>
        </p:nvSpPr>
        <p:spPr>
          <a:xfrm>
            <a:off x="6640498" y="4354607"/>
            <a:ext cx="4335776" cy="10619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ru-RU" sz="1200" dirty="0"/>
              <a:t>Конкуренты за время и </a:t>
            </a:r>
            <a:r>
              <a:rPr lang="ru-RU" sz="1200" dirty="0">
                <a:ea typeface="+mn-lt"/>
                <a:cs typeface="+mn-lt"/>
              </a:rPr>
              <a:t>внимание</a:t>
            </a:r>
            <a:r>
              <a:rPr lang="ru-RU" sz="1200" dirty="0"/>
              <a:t>: </a:t>
            </a:r>
            <a:r>
              <a:rPr lang="ru-RU" sz="1200" dirty="0">
                <a:ea typeface="+mn-lt"/>
                <a:cs typeface="+mn-lt"/>
              </a:rPr>
              <a:t>проведение времени с друзьями в надежде на улучшение морального самочувствия, ошибочная постановка интересов, связанных с учёбой, выше собственного здоровья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649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AC34-6A0D-94D7-666A-0AE8742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881"/>
            <a:ext cx="10515600" cy="13255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Анализ конкурентов продукта</a:t>
            </a:r>
          </a:p>
        </p:txBody>
      </p:sp>
      <p:graphicFrame>
        <p:nvGraphicFramePr>
          <p:cNvPr id="3" name="Google Shape;319;g10d5072d593_0_53">
            <a:extLst>
              <a:ext uri="{FF2B5EF4-FFF2-40B4-BE49-F238E27FC236}">
                <a16:creationId xmlns:a16="http://schemas.microsoft.com/office/drawing/2014/main" id="{D1DD0A5A-85A0-0CF6-128A-9C4D63FBA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618560"/>
              </p:ext>
            </p:extLst>
          </p:nvPr>
        </p:nvGraphicFramePr>
        <p:xfrm>
          <a:off x="147260" y="1067072"/>
          <a:ext cx="11867024" cy="5376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0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6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lt1"/>
                          </a:solidFill>
                          <a:latin typeface="Times New Roman"/>
                        </a:rPr>
                        <a:t>№</a:t>
                      </a:r>
                      <a:endParaRPr b="1" dirty="0">
                        <a:solidFill>
                          <a:schemeClr val="lt1"/>
                        </a:solidFill>
                        <a:latin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  <a:latin typeface="Times New Roman"/>
                        </a:rPr>
                        <a:t>Название</a:t>
                      </a:r>
                      <a:endParaRPr sz="1200" b="1" dirty="0">
                        <a:solidFill>
                          <a:schemeClr val="lt1"/>
                        </a:solidFill>
                        <a:latin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  <a:latin typeface="Times New Roman"/>
                        </a:rPr>
                        <a:t>Преимущества решения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  <a:latin typeface="Times New Roman"/>
                        </a:rPr>
                        <a:t>Недостатки решения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chemeClr val="lt1"/>
                          </a:solidFill>
                          <a:latin typeface="Times New Roman"/>
                        </a:rPr>
                        <a:t>Какие удачные идеи можно заимствовать?</a:t>
                      </a:r>
                      <a:endParaRPr sz="1200" b="1">
                        <a:solidFill>
                          <a:schemeClr val="lt1"/>
                        </a:solidFill>
                        <a:latin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5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</a:rPr>
                        <a:t>1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Поликлиники/больницы</a:t>
                      </a:r>
                      <a:endParaRPr lang="en-US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Часто есть всё необходимое оборудование для проведения необходимых анализов, процедур и посещения врачей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Можно потратить очень большое количество времени в ожидании своей очереди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Система организации взаимодействия между врачами и пациентами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</a:rPr>
                        <a:t>2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Сервисы для записи к врачам и записи на процедуры и терапии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Можно выбрать комфортные дату, время и место прохождения врача, процедуры или терапии</a:t>
                      </a:r>
                      <a:endParaRPr lang="ru-RU" sz="1200" b="0" i="0" u="none" strike="noStrike" noProof="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Нет прямого взаимодействия с врачом, можно очень много дней ждать своего приёма и получения необходимых рекомендаций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Спектр анализов и процедур, система записи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5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</a:rPr>
                        <a:t>3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Частные поликлиники/больницы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Можно пройти всех необходимых врачей, процедур и терапий за достаточно быстрое время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Часто очень большая стоимость предоставляемых услуг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Устройство работы учреждения, возможность быстро получить помощь пациентам </a:t>
                      </a:r>
                      <a:endParaRPr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86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</a:rPr>
                        <a:t>4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Приборы для измерения различных данных о состоянии человека в домашних условиях</a:t>
                      </a:r>
                      <a:endParaRPr lang="en-US"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noProof="0" dirty="0">
                          <a:latin typeface="Times New Roman"/>
                        </a:rPr>
                        <a:t>Не требуется никуда выходить для предварительной оценки состояния своего организма</a:t>
                      </a:r>
                      <a:endParaRPr lang="en-US" sz="1200" b="0" i="0" u="none" strike="noStrike" noProof="0" dirty="0"/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Нет</a:t>
                      </a:r>
                      <a:r>
                        <a:rPr lang="en-US" sz="1200" dirty="0">
                          <a:latin typeface="Times New Roman"/>
                        </a:rPr>
                        <a:t> </a:t>
                      </a:r>
                      <a:r>
                        <a:rPr lang="ru-RU" sz="1200" dirty="0">
                          <a:latin typeface="Times New Roman"/>
                        </a:rPr>
                        <a:t>прямого взаимодействия с врачом, попытки самолечения могут сделать только хуже </a:t>
                      </a:r>
                      <a:endParaRPr lang="en-US"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Times New Roman"/>
                        </a:rPr>
                        <a:t>Простота использования, компактность приборов</a:t>
                      </a:r>
                      <a:endParaRPr lang="en-US" sz="1200" dirty="0">
                        <a:latin typeface="Times New Roman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7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AC34-6A0D-94D7-666A-0AE8742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1" y="-106532"/>
            <a:ext cx="11740023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Предлагаемые функции у нашего решения</a:t>
            </a:r>
            <a:b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ru-RU" sz="1800" dirty="0"/>
          </a:p>
        </p:txBody>
      </p:sp>
      <p:graphicFrame>
        <p:nvGraphicFramePr>
          <p:cNvPr id="6" name="Google Shape;208;g10d5072d593_0_200">
            <a:extLst>
              <a:ext uri="{FF2B5EF4-FFF2-40B4-BE49-F238E27FC236}">
                <a16:creationId xmlns:a16="http://schemas.microsoft.com/office/drawing/2014/main" id="{677BDB01-A3F2-29C9-6725-290D5F880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666759"/>
              </p:ext>
            </p:extLst>
          </p:nvPr>
        </p:nvGraphicFramePr>
        <p:xfrm>
          <a:off x="290051" y="1040569"/>
          <a:ext cx="11740023" cy="5638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7741">
                  <a:extLst>
                    <a:ext uri="{9D8B030D-6E8A-4147-A177-3AD203B41FA5}">
                      <a16:colId xmlns:a16="http://schemas.microsoft.com/office/drawing/2014/main" val="2223399906"/>
                    </a:ext>
                  </a:extLst>
                </a:gridCol>
                <a:gridCol w="444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Набор действий, доступный всем пользователям приложения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Набор действий, доступный врачам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Набор действий</a:t>
                      </a:r>
                      <a:r>
                        <a:rPr lang="ru-RU" sz="1200" b="1">
                          <a:solidFill>
                            <a:schemeClr val="lt1"/>
                          </a:solidFill>
                        </a:rPr>
                        <a:t>, доступный </a:t>
                      </a: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пациентам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Просмотр информации и контактов о создателях приложения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Выбрать пациента для просмотра возможных взаимодействий с ним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Просмотр списка врачей, возможность подачи заявления на запись к какому-то врачу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Просмотр информации о сервисе и доступных услугах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Смотреть данные о пациенте, включающие в себя его рост, вес, пол, возраст, пульс, давление, сатурацию, а также их динамику изменения в виде графиков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Отправка запроса на внесение и изменение своих данных в свой профиль, также на внесение и изменение максимальных и минимальных возможных допустимых значений данных о пациенте для поддержания нормального самочувствия пациента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Возможность зарегистрироваться и войти в аккаунт, а также в личный кабинет. В случае, если пользователь – врач, то его аккаунт создаётся не через клиент. В случае, если пользователь – пациент, то он в личном кабинете может ввести/изменить свои данные (ФИО, дата рождения, пол, рост, вес), а если пользователь – врач, то может просмотреть информацию в своём личном кабинете (ФИО, специализация)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Внести данные о пациенте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Задавать максимально и минимально возможные допустимые значения данных о пациенте для поддержания нормального самочувствия пациента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2422"/>
                  </a:ext>
                </a:extLst>
              </a:tr>
              <a:tr h="3125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Обработать имеющиеся данные, построить графики и исследовать их на определённом интервале времени: исследовать наибольшие и наименьшие значения, посмотреть время в целевом диапазоне (процент данных, которые находятся между наименьшим и наибольшим значением), исследовать кривую, проходящую через средние значения какой-то величины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09885"/>
                  </a:ext>
                </a:extLst>
              </a:tr>
              <a:tr h="3125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Коммуникация с пациентом: выписка рецептов, рекомендаций, назначение режима приёма лекарств и проведения процедур, а также вызов на осмотр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Коммуникация с врачом: отправка запроса на выписку рецептов, рекомендаций, уточнение режима приёма лекарств и проведения процедур, а также запись на осмотр и процедуры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7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3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AC34-6A0D-94D7-666A-0AE8742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8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Потенциальные потребители продукта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C5DF959-5CCF-944B-7FA4-8CB7FB29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42088"/>
              </p:ext>
            </p:extLst>
          </p:nvPr>
        </p:nvGraphicFramePr>
        <p:xfrm>
          <a:off x="133165" y="946205"/>
          <a:ext cx="11878323" cy="5735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78">
                  <a:extLst>
                    <a:ext uri="{9D8B030D-6E8A-4147-A177-3AD203B41FA5}">
                      <a16:colId xmlns:a16="http://schemas.microsoft.com/office/drawing/2014/main" val="534657219"/>
                    </a:ext>
                  </a:extLst>
                </a:gridCol>
                <a:gridCol w="2437966">
                  <a:extLst>
                    <a:ext uri="{9D8B030D-6E8A-4147-A177-3AD203B41FA5}">
                      <a16:colId xmlns:a16="http://schemas.microsoft.com/office/drawing/2014/main" val="2562710251"/>
                    </a:ext>
                  </a:extLst>
                </a:gridCol>
                <a:gridCol w="3662216">
                  <a:extLst>
                    <a:ext uri="{9D8B030D-6E8A-4147-A177-3AD203B41FA5}">
                      <a16:colId xmlns:a16="http://schemas.microsoft.com/office/drawing/2014/main" val="2286311328"/>
                    </a:ext>
                  </a:extLst>
                </a:gridCol>
                <a:gridCol w="4049569">
                  <a:extLst>
                    <a:ext uri="{9D8B030D-6E8A-4147-A177-3AD203B41FA5}">
                      <a16:colId xmlns:a16="http://schemas.microsoft.com/office/drawing/2014/main" val="1743383200"/>
                    </a:ext>
                  </a:extLst>
                </a:gridCol>
                <a:gridCol w="1473694">
                  <a:extLst>
                    <a:ext uri="{9D8B030D-6E8A-4147-A177-3AD203B41FA5}">
                      <a16:colId xmlns:a16="http://schemas.microsoft.com/office/drawing/2014/main" val="2742717023"/>
                    </a:ext>
                  </a:extLst>
                </a:gridCol>
              </a:tblGrid>
              <a:tr h="874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№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Потребитель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Мотивация к использованию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Наша мотивация к взаимодействию с потребителем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Степень влияния на наш проект в процессе взаимодействия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373955026"/>
                  </a:ext>
                </a:extLst>
              </a:tr>
              <a:tr h="1071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Государственные/частные поликлиники и их пациенты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Оптимизация и автоматизация сбора данных о пациентах, врачи могут не вызывать пациента на приём для выдачи рекомендаций в некоторых ситуациях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Получение большого количества данных для обработки, их анализ, возможность тестирования новых алгоритмов обработки данных на большой выборке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Высокая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2875124506"/>
                  </a:ext>
                </a:extLst>
              </a:tr>
              <a:tr h="16395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Государственные/частные  больницы и их пациенты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Оптимизация и автоматизация сбора данных о пациентах, возможность неограниченного количества измерений данных о пациенте в необходимое для врачей время, в том числе, когда они не могут контактировать с пациентом напрямую (для пациентов, лежащих в стационаре)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Получение большого количества данных для обработки полученных для одного и того же пациента в разных условиях в течение дня, возможность тестирования новых алгоритмов обработки данных на большой выборке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Высокая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848152992"/>
                  </a:ext>
                </a:extLst>
              </a:tr>
              <a:tr h="9003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Обычные люди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Способ контролировать своё состояние из дома, вести дневник заболевания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Возможность получения экстремальных данных, данных, необычных для общей выборки и с их помощью улучшения алгоритмов анализа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Средняя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1789754276"/>
                  </a:ext>
                </a:extLst>
              </a:tr>
              <a:tr h="12496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Медицинские работники/научные сотрудники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Исследование течения заболеваний с научной точки зрения, исследование результатов, полученных после анализа данных встроенными алгоритмами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Проверка правильности алгоритмов с точки зрения теории, более детальный анализ конкретных данных и конкретных частей алгоритма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Высокая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36354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AC34-6A0D-94D7-666A-0AE8742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8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Реестр рисков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C5DF959-5CCF-944B-7FA4-8CB7FB29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22780"/>
              </p:ext>
            </p:extLst>
          </p:nvPr>
        </p:nvGraphicFramePr>
        <p:xfrm>
          <a:off x="434671" y="946204"/>
          <a:ext cx="11571799" cy="562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806">
                  <a:extLst>
                    <a:ext uri="{9D8B030D-6E8A-4147-A177-3AD203B41FA5}">
                      <a16:colId xmlns:a16="http://schemas.microsoft.com/office/drawing/2014/main" val="534657219"/>
                    </a:ext>
                  </a:extLst>
                </a:gridCol>
                <a:gridCol w="2345049">
                  <a:extLst>
                    <a:ext uri="{9D8B030D-6E8A-4147-A177-3AD203B41FA5}">
                      <a16:colId xmlns:a16="http://schemas.microsoft.com/office/drawing/2014/main" val="2562710251"/>
                    </a:ext>
                  </a:extLst>
                </a:gridCol>
                <a:gridCol w="1998801">
                  <a:extLst>
                    <a:ext uri="{9D8B030D-6E8A-4147-A177-3AD203B41FA5}">
                      <a16:colId xmlns:a16="http://schemas.microsoft.com/office/drawing/2014/main" val="2286311328"/>
                    </a:ext>
                  </a:extLst>
                </a:gridCol>
                <a:gridCol w="1463690">
                  <a:extLst>
                    <a:ext uri="{9D8B030D-6E8A-4147-A177-3AD203B41FA5}">
                      <a16:colId xmlns:a16="http://schemas.microsoft.com/office/drawing/2014/main" val="1743383200"/>
                    </a:ext>
                  </a:extLst>
                </a:gridCol>
                <a:gridCol w="1310237">
                  <a:extLst>
                    <a:ext uri="{9D8B030D-6E8A-4147-A177-3AD203B41FA5}">
                      <a16:colId xmlns:a16="http://schemas.microsoft.com/office/drawing/2014/main" val="2742717023"/>
                    </a:ext>
                  </a:extLst>
                </a:gridCol>
                <a:gridCol w="1998801">
                  <a:extLst>
                    <a:ext uri="{9D8B030D-6E8A-4147-A177-3AD203B41FA5}">
                      <a16:colId xmlns:a16="http://schemas.microsoft.com/office/drawing/2014/main" val="911665483"/>
                    </a:ext>
                  </a:extLst>
                </a:gridCol>
                <a:gridCol w="1841415">
                  <a:extLst>
                    <a:ext uri="{9D8B030D-6E8A-4147-A177-3AD203B41FA5}">
                      <a16:colId xmlns:a16="http://schemas.microsoft.com/office/drawing/2014/main" val="1591810846"/>
                    </a:ext>
                  </a:extLst>
                </a:gridCol>
              </a:tblGrid>
              <a:tr h="12978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№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Название риска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Потенциальное воздействие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Вероятность наступления (низкая, средняя, высокая)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Степень влияния риска (низкая, средняя, высокая)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Меры по исключению (снижению) события 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Меры по устранению последствий события в случае наступления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373955026"/>
                  </a:ext>
                </a:extLst>
              </a:tr>
              <a:tr h="6489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1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Утечка информации, в том числе конфиденциальной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Попадание информации в общий доступ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Низкая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Высокая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Хранение информации на защищенном облаке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Изъять материал из открытого доступа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2875124506"/>
                  </a:ext>
                </a:extLst>
              </a:tr>
              <a:tr h="788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Взлом облачного хранилища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Потеря документов, данных и материалов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Низкая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Высокая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Создание резервных копий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Восстановление утерянного материала из копии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848152992"/>
                  </a:ext>
                </a:extLst>
              </a:tr>
              <a:tr h="13802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Пользователям не понравится интерфейс или набор функций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Приложение превращается в неудобный инструмент, не помогающий взаимодействию между врачами и пациентами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Средняя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Высокая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Использование различных подходов к созданию интерфейса, изучение потребностей пациентов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Провести дополнительные исследования на реальных пользователях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1789754276"/>
                  </a:ext>
                </a:extLst>
              </a:tr>
              <a:tr h="15141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Плохое взаимодействие </a:t>
                      </a:r>
                      <a:br>
                        <a:rPr lang="ru-RU" sz="1200" u="none" strike="noStrike">
                          <a:effectLst/>
                        </a:rPr>
                      </a:br>
                      <a:r>
                        <a:rPr lang="ru-RU" sz="1200" u="none" strike="noStrike">
                          <a:effectLst/>
                        </a:rPr>
                        <a:t>команды друг с другом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effectLst/>
                        </a:rPr>
                        <a:t>Сложность в работе, конфликты в команде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Средняя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Средняя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Совместное распределение обязанностей; </a:t>
                      </a:r>
                      <a:br>
                        <a:rPr lang="ru-RU" sz="1200" u="none" strike="noStrike" dirty="0">
                          <a:effectLst/>
                        </a:rPr>
                      </a:br>
                      <a:r>
                        <a:rPr lang="ru-RU" sz="1200" u="none" strike="noStrike" dirty="0">
                          <a:effectLst/>
                        </a:rPr>
                        <a:t>Регулярные встречи 2 раза в неделю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Пересмотр всех ролей, исправление жалоб, собрание команды для проведения работы по решению конфликтов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95" marR="5695" marT="5695" marB="0" anchor="ctr"/>
                </a:tc>
                <a:extLst>
                  <a:ext uri="{0D108BD9-81ED-4DB2-BD59-A6C34878D82A}">
                    <a16:rowId xmlns:a16="http://schemas.microsoft.com/office/drawing/2014/main" val="36354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7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EF0B7-2216-F6C7-1F19-2E9B24E7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82587"/>
            <a:ext cx="9144000" cy="23876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Спасибо за внимание!</a:t>
            </a:r>
          </a:p>
        </p:txBody>
      </p:sp>
      <p:pic>
        <p:nvPicPr>
          <p:cNvPr id="2052" name="Picture 4" descr="Смайлы">
            <a:extLst>
              <a:ext uri="{FF2B5EF4-FFF2-40B4-BE49-F238E27FC236}">
                <a16:creationId xmlns:a16="http://schemas.microsoft.com/office/drawing/2014/main" id="{DA6A2D35-FD10-3679-FF5D-B32413286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8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ерсик">
            <a:extLst>
              <a:ext uri="{FF2B5EF4-FFF2-40B4-BE49-F238E27FC236}">
                <a16:creationId xmlns:a16="http://schemas.microsoft.com/office/drawing/2014/main" id="{7D94149D-C130-3FCF-CC8E-58F940A2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438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Персик">
            <a:extLst>
              <a:ext uri="{FF2B5EF4-FFF2-40B4-BE49-F238E27FC236}">
                <a16:creationId xmlns:a16="http://schemas.microsoft.com/office/drawing/2014/main" id="{5F71C62E-A5D4-40B6-A0B7-272A6AA6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38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70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1404</Words>
  <Application>Microsoft Office PowerPoint</Application>
  <PresentationFormat>Широкоэкранный</PresentationFormat>
  <Paragraphs>162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Yu Gothic UI Light</vt:lpstr>
      <vt:lpstr>Arial</vt:lpstr>
      <vt:lpstr>Calibri</vt:lpstr>
      <vt:lpstr>Calibri Light</vt:lpstr>
      <vt:lpstr>Times New Roman</vt:lpstr>
      <vt:lpstr>Wingdings</vt:lpstr>
      <vt:lpstr>Тема Office</vt:lpstr>
      <vt:lpstr>Медицинский помощник</vt:lpstr>
      <vt:lpstr>Команда проекта «Чайный клуб»</vt:lpstr>
      <vt:lpstr>Образ продукта</vt:lpstr>
      <vt:lpstr>Портрет потребителя</vt:lpstr>
      <vt:lpstr>Анализ конкурентов продукта</vt:lpstr>
      <vt:lpstr>Предлагаемые функции у нашего решения </vt:lpstr>
      <vt:lpstr>Потенциальные потребители продукта</vt:lpstr>
      <vt:lpstr>Реестр рисков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part of project and partners</dc:title>
  <dc:creator>Иванова Анна Сергеевна</dc:creator>
  <cp:lastModifiedBy>Гольдберг Артемий Александрович</cp:lastModifiedBy>
  <cp:revision>104</cp:revision>
  <dcterms:created xsi:type="dcterms:W3CDTF">2022-05-25T22:25:29Z</dcterms:created>
  <dcterms:modified xsi:type="dcterms:W3CDTF">2022-11-21T17:17:58Z</dcterms:modified>
</cp:coreProperties>
</file>