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364" r:id="rId4"/>
    <p:sldId id="365" r:id="rId5"/>
    <p:sldId id="367" r:id="rId6"/>
    <p:sldId id="366" r:id="rId7"/>
    <p:sldId id="368" r:id="rId8"/>
    <p:sldId id="369" r:id="rId9"/>
    <p:sldId id="370" r:id="rId10"/>
    <p:sldId id="371" r:id="rId11"/>
    <p:sldId id="372" r:id="rId12"/>
    <p:sldId id="373" r:id="rId13"/>
    <p:sldId id="358" r:id="rId14"/>
    <p:sldId id="374" r:id="rId15"/>
  </p:sldIdLst>
  <p:sldSz cx="12192000" cy="6858000"/>
  <p:notesSz cx="9296400" cy="701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ekcBSqv68xtRlVHQ7UK57EcQ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3"/>
    <a:srgbClr val="941100"/>
    <a:srgbClr val="008F00"/>
    <a:srgbClr val="0432FF"/>
    <a:srgbClr val="FF2F92"/>
    <a:srgbClr val="FF2600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C5945B-F271-4B6E-9D65-F62B998F826C}">
  <a:tblStyle styleId="{05C5945B-F271-4B6E-9D65-F62B998F8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2449"/>
  </p:normalViewPr>
  <p:slideViewPr>
    <p:cSldViewPr snapToGrid="0" snapToObjects="1">
      <p:cViewPr varScale="1">
        <p:scale>
          <a:sx n="152" d="100"/>
          <a:sy n="152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C547C7-825B-CA44-BC87-D14B7ACFF2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0706-6FE2-1645-A8B1-622EE9B5F9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2485-08C0-7B42-A16B-D5C57A1F4DF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A0118-6693-8745-A255-ED08EE65E7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66255-A28E-DE44-B9CE-12A6390487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E29AD-69EB-C146-9EB7-3B44BC06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1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029282" cy="3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014" y="0"/>
            <a:ext cx="4029282" cy="3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0482" y="3330420"/>
            <a:ext cx="7435436" cy="315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658443"/>
            <a:ext cx="4029282" cy="3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014" y="6658443"/>
            <a:ext cx="4029282" cy="3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30482" y="3330420"/>
            <a:ext cx="7435436" cy="3154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Acknowledgment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3"/>
          <p:cNvCxnSpPr/>
          <p:nvPr/>
        </p:nvCxnSpPr>
        <p:spPr>
          <a:xfrm>
            <a:off x="0" y="1143000"/>
            <a:ext cx="12192000" cy="0"/>
          </a:xfrm>
          <a:prstGeom prst="straightConnector1">
            <a:avLst/>
          </a:prstGeom>
          <a:noFill/>
          <a:ln w="19050" cap="flat" cmpd="sng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3"/>
          <p:cNvSpPr txBox="1">
            <a:spLocks noGrp="1"/>
          </p:cNvSpPr>
          <p:nvPr>
            <p:ph type="subTitle" idx="1"/>
          </p:nvPr>
        </p:nvSpPr>
        <p:spPr>
          <a:xfrm>
            <a:off x="22352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 sz="2400"/>
            </a:lvl1pPr>
            <a:lvl2pPr lvl="1" algn="l">
              <a:spcBef>
                <a:spcPts val="361"/>
              </a:spcBef>
              <a:spcAft>
                <a:spcPts val="0"/>
              </a:spcAft>
              <a:buSzPts val="1800"/>
              <a:buChar char="›"/>
              <a:defRPr/>
            </a:lvl2pPr>
            <a:lvl3pPr lvl="2" algn="l">
              <a:spcBef>
                <a:spcPts val="361"/>
              </a:spcBef>
              <a:spcAft>
                <a:spcPts val="0"/>
              </a:spcAft>
              <a:buSzPts val="1800"/>
              <a:buChar char="»"/>
              <a:defRPr/>
            </a:lvl3pPr>
            <a:lvl4pPr lvl="3" algn="l">
              <a:spcBef>
                <a:spcPts val="361"/>
              </a:spcBef>
              <a:spcAft>
                <a:spcPts val="0"/>
              </a:spcAft>
              <a:buSzPts val="1800"/>
              <a:buChar char="¤"/>
              <a:defRPr/>
            </a:lvl4pPr>
            <a:lvl5pPr lvl="4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ctrTitle"/>
          </p:nvPr>
        </p:nvSpPr>
        <p:spPr>
          <a:xfrm>
            <a:off x="1727200" y="1905003"/>
            <a:ext cx="965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21" name="Google Shape;21;p33"/>
          <p:cNvGraphicFramePr/>
          <p:nvPr/>
        </p:nvGraphicFramePr>
        <p:xfrm>
          <a:off x="0" y="0"/>
          <a:ext cx="13208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4" r:id="rId3" imgW="1320800" imgH="4953000" progId="">
                  <p:embed/>
                </p:oleObj>
              </mc:Choice>
              <mc:Fallback>
                <p:oleObj r:id="rId3" imgW="1320800" imgH="4953000" progId="">
                  <p:embed/>
                  <p:pic>
                    <p:nvPicPr>
                      <p:cNvPr id="21" name="Google Shape;21;p3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3208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813801" y="6396038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539751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4908551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5" name="Google Shape;25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8987" y="381003"/>
            <a:ext cx="2339614" cy="61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523B-2C88-ED4F-9199-E5BEF9F79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A357D-537C-584E-80DD-D75A8753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2F94-01C7-9445-9292-318A9E6E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00FF-38A6-0C4A-A7C4-D31EF0A4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E5EA-77C1-0C40-851C-5FE0BD52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31AF-785E-7F42-B3EA-9B134DE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E46-327D-9F4A-BAA2-F6334A67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18AF-67A6-DE4E-B84A-584A6480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94F0-7E0E-5E42-A59B-4020232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43A6-B317-434C-B908-1E59B3D6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2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8CD2-3189-724D-B1D1-3F2436AF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43E2-942E-1D43-9F48-62EDF90D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140A-5007-2C41-BE5F-AE668239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0D5B-5289-5D43-994A-1D89F2A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48114-7F4D-264D-A128-4F7E07F2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0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7711-C1F3-6F40-8432-87D592BE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A350-5BA9-B94D-8E1B-525CCCBA4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6C9D3-40A1-F049-AC2E-1EF5C6F41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DF05-8A26-2F47-A9B5-C2F58402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D77AA-1A1D-BE4B-AE34-681E3141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D7AE7-F56F-074F-89B5-3EBF3AA8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1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1D6E-6F75-1344-84F1-6327453E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77D4-B52F-2349-B889-5CB13404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61ED2-216F-0F43-B848-1E8C35A4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56D00-36D3-6440-8D1F-4D4199A8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D9FAE-EE69-2747-96D8-4B7D9AC8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B9262-98BB-9148-9E76-AEBBACFD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88CC8-4383-614E-9751-97CA0D01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CDA62-E125-F644-A998-26C290A3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32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4E72-2F25-3547-9667-A38D3C81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F8DCA-393B-7446-85FB-57AE87D7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07D7C-631B-B84F-8A25-F7C9CAA7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BFB63-7452-5B46-87F3-11DBB40B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71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6BFE4-3954-4444-95F9-8326931D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4AE1E-BF5A-6F44-ACF7-F4F1403C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C03F-D6E6-7841-953E-9BA65FFB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46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6C6F-DBF4-3B49-B9B5-EAE1CFE8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D014-1AE9-1147-98BD-DD65F415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706C-ED43-A24C-B964-26C78F49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03BB4-4358-8C48-98B7-5F03D01A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0C3B-FD06-D943-8D76-F91C75B3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3498D-E956-6E47-BDE9-383E44DE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64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F514-71D5-6944-9B65-FE8BEEEB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39D32-C133-9148-9B22-8B11D68D7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C312-A221-6D41-8F80-F86AE957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F94B-670E-3642-BC47-F413EFFD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31C4F-7972-4440-AFE1-8AFA443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1A0-DD92-6949-A674-CB43C017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023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479D-98A0-1047-985B-EFB7BE83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EDAAC-C86D-7C4B-8756-CD55B3B9F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CB4A-F69A-A24A-A34A-F3A66FC4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5B1-5DA0-604E-884D-B3ED3D44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5290C-BCE5-9442-96E5-4EB7DF8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1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575735" y="101602"/>
            <a:ext cx="1102995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533401" y="936628"/>
            <a:ext cx="11169650" cy="533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08618" algn="l">
              <a:spcBef>
                <a:spcPts val="361"/>
              </a:spcBef>
              <a:spcAft>
                <a:spcPts val="0"/>
              </a:spcAft>
              <a:buSzPts val="1260"/>
              <a:buChar char="⧫"/>
              <a:defRPr/>
            </a:lvl1pPr>
            <a:lvl2pPr marL="914423" lvl="1" indent="-342908" algn="l">
              <a:spcBef>
                <a:spcPts val="361"/>
              </a:spcBef>
              <a:spcAft>
                <a:spcPts val="0"/>
              </a:spcAft>
              <a:buSzPts val="1800"/>
              <a:buChar char="›"/>
              <a:defRPr/>
            </a:lvl2pPr>
            <a:lvl3pPr marL="1371634" lvl="2" indent="-342908" algn="l">
              <a:spcBef>
                <a:spcPts val="361"/>
              </a:spcBef>
              <a:spcAft>
                <a:spcPts val="0"/>
              </a:spcAft>
              <a:buSzPts val="1800"/>
              <a:buChar char="»"/>
              <a:defRPr/>
            </a:lvl3pPr>
            <a:lvl4pPr marL="1828846" lvl="3" indent="-342908" algn="l">
              <a:spcBef>
                <a:spcPts val="361"/>
              </a:spcBef>
              <a:spcAft>
                <a:spcPts val="0"/>
              </a:spcAft>
              <a:buSzPts val="1800"/>
              <a:buChar char="¤"/>
              <a:defRPr/>
            </a:lvl4pPr>
            <a:lvl5pPr marL="2286057" lvl="4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5pPr>
            <a:lvl6pPr marL="2743269" lvl="5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6pPr>
            <a:lvl7pPr marL="3200480" lvl="6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7pPr>
            <a:lvl8pPr marL="3657691" lvl="7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8pPr>
            <a:lvl9pPr marL="4114903" lvl="8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91AB4-2D0A-1E41-8D94-42D3380D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8D324-B853-DD4F-9166-3944566D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8383-2C10-744A-AD1D-F6E1A883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34E6-4C70-0146-85C2-E547A5E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CA7E-2F03-D449-BCB3-935E44DD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11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11" lvl="0" indent="-228606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23" lvl="1" indent="-228606" algn="l">
              <a:spcBef>
                <a:spcPts val="361"/>
              </a:spcBef>
              <a:spcAft>
                <a:spcPts val="0"/>
              </a:spcAft>
              <a:buSzPts val="1800"/>
              <a:buNone/>
              <a:defRPr sz="1801"/>
            </a:lvl2pPr>
            <a:lvl3pPr marL="1371634" lvl="2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46" lvl="3" indent="-228606" algn="l">
              <a:spcBef>
                <a:spcPts val="281"/>
              </a:spcBef>
              <a:spcAft>
                <a:spcPts val="0"/>
              </a:spcAft>
              <a:buSzPts val="1400"/>
              <a:buNone/>
              <a:defRPr sz="1401"/>
            </a:lvl4pPr>
            <a:lvl5pPr marL="2286057" lvl="4" indent="-228606" algn="l">
              <a:spcBef>
                <a:spcPts val="281"/>
              </a:spcBef>
              <a:spcAft>
                <a:spcPts val="0"/>
              </a:spcAft>
              <a:buSzPts val="1400"/>
              <a:buNone/>
              <a:defRPr sz="1401"/>
            </a:lvl5pPr>
            <a:lvl6pPr marL="2743269" lvl="5" indent="-228606" algn="l">
              <a:spcBef>
                <a:spcPts val="281"/>
              </a:spcBef>
              <a:spcAft>
                <a:spcPts val="0"/>
              </a:spcAft>
              <a:buSzPts val="1400"/>
              <a:buNone/>
              <a:defRPr sz="1401"/>
            </a:lvl6pPr>
            <a:lvl7pPr marL="3200480" lvl="6" indent="-228606" algn="l">
              <a:spcBef>
                <a:spcPts val="281"/>
              </a:spcBef>
              <a:spcAft>
                <a:spcPts val="0"/>
              </a:spcAft>
              <a:buSzPts val="1400"/>
              <a:buNone/>
              <a:defRPr sz="1401"/>
            </a:lvl7pPr>
            <a:lvl8pPr marL="3657691" lvl="7" indent="-228606" algn="l">
              <a:spcBef>
                <a:spcPts val="281"/>
              </a:spcBef>
              <a:spcAft>
                <a:spcPts val="0"/>
              </a:spcAft>
              <a:buSzPts val="1400"/>
              <a:buNone/>
              <a:defRPr sz="1401"/>
            </a:lvl8pPr>
            <a:lvl9pPr marL="4114903" lvl="8" indent="-228606" algn="l">
              <a:spcBef>
                <a:spcPts val="281"/>
              </a:spcBef>
              <a:spcAft>
                <a:spcPts val="0"/>
              </a:spcAft>
              <a:buSzPts val="1400"/>
              <a:buNone/>
              <a:defRPr sz="1401"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575735" y="101602"/>
            <a:ext cx="1102995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1"/>
          </p:nvPr>
        </p:nvSpPr>
        <p:spPr>
          <a:xfrm>
            <a:off x="533403" y="936628"/>
            <a:ext cx="5482167" cy="533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53069" algn="l">
              <a:spcBef>
                <a:spcPts val="560"/>
              </a:spcBef>
              <a:spcAft>
                <a:spcPts val="0"/>
              </a:spcAft>
              <a:buSzPts val="1960"/>
              <a:buChar char="⧫"/>
              <a:defRPr sz="2800"/>
            </a:lvl1pPr>
            <a:lvl2pPr marL="914423" lvl="1" indent="-381010" algn="l">
              <a:spcBef>
                <a:spcPts val="480"/>
              </a:spcBef>
              <a:spcAft>
                <a:spcPts val="0"/>
              </a:spcAft>
              <a:buSzPts val="2400"/>
              <a:buChar char="›"/>
              <a:defRPr sz="2400"/>
            </a:lvl2pPr>
            <a:lvl3pPr marL="1371634" lvl="2" indent="-355609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46" lvl="3" indent="-342908" algn="l">
              <a:spcBef>
                <a:spcPts val="361"/>
              </a:spcBef>
              <a:spcAft>
                <a:spcPts val="0"/>
              </a:spcAft>
              <a:buSzPts val="1800"/>
              <a:buChar char="¤"/>
              <a:defRPr sz="1801"/>
            </a:lvl4pPr>
            <a:lvl5pPr marL="2286057" lvl="4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5pPr>
            <a:lvl6pPr marL="2743269" lvl="5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6pPr>
            <a:lvl7pPr marL="3200480" lvl="6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7pPr>
            <a:lvl8pPr marL="3657691" lvl="7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8pPr>
            <a:lvl9pPr marL="4114903" lvl="8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2"/>
          </p:nvPr>
        </p:nvSpPr>
        <p:spPr>
          <a:xfrm>
            <a:off x="6218768" y="936628"/>
            <a:ext cx="5484284" cy="533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53069" algn="l">
              <a:spcBef>
                <a:spcPts val="560"/>
              </a:spcBef>
              <a:spcAft>
                <a:spcPts val="0"/>
              </a:spcAft>
              <a:buSzPts val="1960"/>
              <a:buChar char="⧫"/>
              <a:defRPr sz="2800"/>
            </a:lvl1pPr>
            <a:lvl2pPr marL="914423" lvl="1" indent="-381010" algn="l">
              <a:spcBef>
                <a:spcPts val="480"/>
              </a:spcBef>
              <a:spcAft>
                <a:spcPts val="0"/>
              </a:spcAft>
              <a:buSzPts val="2400"/>
              <a:buChar char="›"/>
              <a:defRPr sz="2400"/>
            </a:lvl2pPr>
            <a:lvl3pPr marL="1371634" lvl="2" indent="-355609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46" lvl="3" indent="-342908" algn="l">
              <a:spcBef>
                <a:spcPts val="361"/>
              </a:spcBef>
              <a:spcAft>
                <a:spcPts val="0"/>
              </a:spcAft>
              <a:buSzPts val="1800"/>
              <a:buChar char="¤"/>
              <a:defRPr sz="1801"/>
            </a:lvl4pPr>
            <a:lvl5pPr marL="2286057" lvl="4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5pPr>
            <a:lvl6pPr marL="2743269" lvl="5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6pPr>
            <a:lvl7pPr marL="3200480" lvl="6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7pPr>
            <a:lvl8pPr marL="3657691" lvl="7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8pPr>
            <a:lvl9pPr marL="4114903" lvl="8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 sz="1801"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11" lvl="0" indent="-228606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23" lvl="1" indent="-228606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34" lvl="2" indent="-228606" algn="l">
              <a:spcBef>
                <a:spcPts val="361"/>
              </a:spcBef>
              <a:spcAft>
                <a:spcPts val="0"/>
              </a:spcAft>
              <a:buSzPts val="1800"/>
              <a:buNone/>
              <a:defRPr sz="1801" b="1"/>
            </a:lvl3pPr>
            <a:lvl4pPr marL="1828846" lvl="3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57" lvl="4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69" lvl="5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80" lvl="6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91" lvl="7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903" lvl="8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35288" algn="l">
              <a:spcBef>
                <a:spcPts val="480"/>
              </a:spcBef>
              <a:spcAft>
                <a:spcPts val="0"/>
              </a:spcAft>
              <a:buSzPts val="1680"/>
              <a:buChar char="⧫"/>
              <a:defRPr sz="2400"/>
            </a:lvl1pPr>
            <a:lvl2pPr marL="914423" lvl="1" indent="-355609" algn="l">
              <a:spcBef>
                <a:spcPts val="400"/>
              </a:spcBef>
              <a:spcAft>
                <a:spcPts val="0"/>
              </a:spcAft>
              <a:buSzPts val="2000"/>
              <a:buChar char="›"/>
              <a:defRPr sz="2000"/>
            </a:lvl2pPr>
            <a:lvl3pPr marL="1371634" lvl="2" indent="-342908" algn="l">
              <a:spcBef>
                <a:spcPts val="361"/>
              </a:spcBef>
              <a:spcAft>
                <a:spcPts val="0"/>
              </a:spcAft>
              <a:buSzPts val="1800"/>
              <a:buChar char="»"/>
              <a:defRPr sz="1801"/>
            </a:lvl3pPr>
            <a:lvl4pPr marL="1828846" lvl="3" indent="-330209" algn="l">
              <a:spcBef>
                <a:spcPts val="320"/>
              </a:spcBef>
              <a:spcAft>
                <a:spcPts val="0"/>
              </a:spcAft>
              <a:buSzPts val="1600"/>
              <a:buChar char="¤"/>
              <a:defRPr sz="1600"/>
            </a:lvl4pPr>
            <a:lvl5pPr marL="2286057" lvl="4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69" lvl="5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80" lvl="6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91" lvl="7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903" lvl="8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11" lvl="0" indent="-228606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23" lvl="1" indent="-228606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34" lvl="2" indent="-228606" algn="l">
              <a:spcBef>
                <a:spcPts val="361"/>
              </a:spcBef>
              <a:spcAft>
                <a:spcPts val="0"/>
              </a:spcAft>
              <a:buSzPts val="1800"/>
              <a:buNone/>
              <a:defRPr sz="1801" b="1"/>
            </a:lvl3pPr>
            <a:lvl4pPr marL="1828846" lvl="3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57" lvl="4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69" lvl="5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80" lvl="6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91" lvl="7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903" lvl="8" indent="-228606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35288" algn="l">
              <a:spcBef>
                <a:spcPts val="480"/>
              </a:spcBef>
              <a:spcAft>
                <a:spcPts val="0"/>
              </a:spcAft>
              <a:buSzPts val="1680"/>
              <a:buChar char="⧫"/>
              <a:defRPr sz="2400"/>
            </a:lvl1pPr>
            <a:lvl2pPr marL="914423" lvl="1" indent="-355609" algn="l">
              <a:spcBef>
                <a:spcPts val="400"/>
              </a:spcBef>
              <a:spcAft>
                <a:spcPts val="0"/>
              </a:spcAft>
              <a:buSzPts val="2000"/>
              <a:buChar char="›"/>
              <a:defRPr sz="2000"/>
            </a:lvl2pPr>
            <a:lvl3pPr marL="1371634" lvl="2" indent="-342908" algn="l">
              <a:spcBef>
                <a:spcPts val="361"/>
              </a:spcBef>
              <a:spcAft>
                <a:spcPts val="0"/>
              </a:spcAft>
              <a:buSzPts val="1800"/>
              <a:buChar char="»"/>
              <a:defRPr sz="1801"/>
            </a:lvl3pPr>
            <a:lvl4pPr marL="1828846" lvl="3" indent="-330209" algn="l">
              <a:spcBef>
                <a:spcPts val="320"/>
              </a:spcBef>
              <a:spcAft>
                <a:spcPts val="0"/>
              </a:spcAft>
              <a:buSzPts val="1600"/>
              <a:buChar char="¤"/>
              <a:defRPr sz="1600"/>
            </a:lvl4pPr>
            <a:lvl5pPr marL="2286057" lvl="4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69" lvl="5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80" lvl="6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91" lvl="7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903" lvl="8" indent="-330209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body" idx="1"/>
          </p:nvPr>
        </p:nvSpPr>
        <p:spPr>
          <a:xfrm>
            <a:off x="4766734" y="273053"/>
            <a:ext cx="6815666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70850" algn="l">
              <a:spcBef>
                <a:spcPts val="640"/>
              </a:spcBef>
              <a:spcAft>
                <a:spcPts val="0"/>
              </a:spcAft>
              <a:buSzPts val="2240"/>
              <a:buChar char="⧫"/>
              <a:defRPr sz="3200"/>
            </a:lvl1pPr>
            <a:lvl2pPr marL="914423" lvl="1" indent="-406410" algn="l">
              <a:spcBef>
                <a:spcPts val="560"/>
              </a:spcBef>
              <a:spcAft>
                <a:spcPts val="0"/>
              </a:spcAft>
              <a:buSzPts val="2800"/>
              <a:buChar char="›"/>
              <a:defRPr sz="2800"/>
            </a:lvl2pPr>
            <a:lvl3pPr marL="1371634" lvl="2" indent="-381010" algn="l">
              <a:spcBef>
                <a:spcPts val="480"/>
              </a:spcBef>
              <a:spcAft>
                <a:spcPts val="0"/>
              </a:spcAft>
              <a:buSzPts val="2400"/>
              <a:buChar char="»"/>
              <a:defRPr sz="2400"/>
            </a:lvl3pPr>
            <a:lvl4pPr marL="1828846" lvl="3" indent="-355609" algn="l">
              <a:spcBef>
                <a:spcPts val="400"/>
              </a:spcBef>
              <a:spcAft>
                <a:spcPts val="0"/>
              </a:spcAft>
              <a:buSzPts val="2000"/>
              <a:buChar char="¤"/>
              <a:defRPr sz="2000"/>
            </a:lvl4pPr>
            <a:lvl5pPr marL="2286057" lvl="4" indent="-355609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69" lvl="5" indent="-355609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80" lvl="6" indent="-355609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91" lvl="7" indent="-355609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903" lvl="8" indent="-355609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body" idx="2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228606" algn="l">
              <a:spcBef>
                <a:spcPts val="281"/>
              </a:spcBef>
              <a:spcAft>
                <a:spcPts val="0"/>
              </a:spcAft>
              <a:buSzPts val="980"/>
              <a:buNone/>
              <a:defRPr sz="1401"/>
            </a:lvl1pPr>
            <a:lvl2pPr marL="914423" lvl="1" indent="-228606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34" lvl="2" indent="-228606" algn="l">
              <a:spcBef>
                <a:spcPts val="201"/>
              </a:spcBef>
              <a:spcAft>
                <a:spcPts val="0"/>
              </a:spcAft>
              <a:buSzPts val="1000"/>
              <a:buNone/>
              <a:defRPr sz="1001"/>
            </a:lvl3pPr>
            <a:lvl4pPr marL="1828846" lvl="3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57" lvl="4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69" lvl="5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80" lvl="6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91" lvl="7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903" lvl="8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6600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228606" algn="l">
              <a:spcBef>
                <a:spcPts val="281"/>
              </a:spcBef>
              <a:spcAft>
                <a:spcPts val="0"/>
              </a:spcAft>
              <a:buSzPts val="980"/>
              <a:buNone/>
              <a:defRPr sz="1401"/>
            </a:lvl1pPr>
            <a:lvl2pPr marL="914423" lvl="1" indent="-228606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34" lvl="2" indent="-228606" algn="l">
              <a:spcBef>
                <a:spcPts val="201"/>
              </a:spcBef>
              <a:spcAft>
                <a:spcPts val="0"/>
              </a:spcAft>
              <a:buSzPts val="1000"/>
              <a:buNone/>
              <a:defRPr sz="1001"/>
            </a:lvl3pPr>
            <a:lvl4pPr marL="1828846" lvl="3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57" lvl="4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69" lvl="5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80" lvl="6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91" lvl="7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903" lvl="8" indent="-228606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 txBox="1">
            <a:spLocks noGrp="1"/>
          </p:cNvSpPr>
          <p:nvPr>
            <p:ph type="title"/>
          </p:nvPr>
        </p:nvSpPr>
        <p:spPr>
          <a:xfrm>
            <a:off x="575735" y="101602"/>
            <a:ext cx="1102995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body" idx="1"/>
          </p:nvPr>
        </p:nvSpPr>
        <p:spPr>
          <a:xfrm rot="5400000">
            <a:off x="3449639" y="-1979611"/>
            <a:ext cx="5337175" cy="1116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08618" algn="l">
              <a:spcBef>
                <a:spcPts val="361"/>
              </a:spcBef>
              <a:spcAft>
                <a:spcPts val="0"/>
              </a:spcAft>
              <a:buSzPts val="1260"/>
              <a:buChar char="⧫"/>
              <a:defRPr/>
            </a:lvl1pPr>
            <a:lvl2pPr marL="914423" lvl="1" indent="-342908" algn="l">
              <a:spcBef>
                <a:spcPts val="361"/>
              </a:spcBef>
              <a:spcAft>
                <a:spcPts val="0"/>
              </a:spcAft>
              <a:buSzPts val="1800"/>
              <a:buChar char="›"/>
              <a:defRPr/>
            </a:lvl2pPr>
            <a:lvl3pPr marL="1371634" lvl="2" indent="-342908" algn="l">
              <a:spcBef>
                <a:spcPts val="361"/>
              </a:spcBef>
              <a:spcAft>
                <a:spcPts val="0"/>
              </a:spcAft>
              <a:buSzPts val="1800"/>
              <a:buChar char="»"/>
              <a:defRPr/>
            </a:lvl3pPr>
            <a:lvl4pPr marL="1828846" lvl="3" indent="-342908" algn="l">
              <a:spcBef>
                <a:spcPts val="361"/>
              </a:spcBef>
              <a:spcAft>
                <a:spcPts val="0"/>
              </a:spcAft>
              <a:buSzPts val="1800"/>
              <a:buChar char="¤"/>
              <a:defRPr/>
            </a:lvl4pPr>
            <a:lvl5pPr marL="2286057" lvl="4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5pPr>
            <a:lvl6pPr marL="2743269" lvl="5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6pPr>
            <a:lvl7pPr marL="3200480" lvl="6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7pPr>
            <a:lvl8pPr marL="3657691" lvl="7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8pPr>
            <a:lvl9pPr marL="4114903" lvl="8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 rot="5400000">
            <a:off x="7221009" y="1791758"/>
            <a:ext cx="6172200" cy="279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body" idx="1"/>
          </p:nvPr>
        </p:nvSpPr>
        <p:spPr>
          <a:xfrm rot="5400000">
            <a:off x="1534584" y="-899584"/>
            <a:ext cx="6172200" cy="8174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11" lvl="0" indent="-308618" algn="l">
              <a:spcBef>
                <a:spcPts val="361"/>
              </a:spcBef>
              <a:spcAft>
                <a:spcPts val="0"/>
              </a:spcAft>
              <a:buSzPts val="1260"/>
              <a:buChar char="⧫"/>
              <a:defRPr/>
            </a:lvl1pPr>
            <a:lvl2pPr marL="914423" lvl="1" indent="-342908" algn="l">
              <a:spcBef>
                <a:spcPts val="361"/>
              </a:spcBef>
              <a:spcAft>
                <a:spcPts val="0"/>
              </a:spcAft>
              <a:buSzPts val="1800"/>
              <a:buChar char="›"/>
              <a:defRPr/>
            </a:lvl2pPr>
            <a:lvl3pPr marL="1371634" lvl="2" indent="-342908" algn="l">
              <a:spcBef>
                <a:spcPts val="361"/>
              </a:spcBef>
              <a:spcAft>
                <a:spcPts val="0"/>
              </a:spcAft>
              <a:buSzPts val="1800"/>
              <a:buChar char="»"/>
              <a:defRPr/>
            </a:lvl3pPr>
            <a:lvl4pPr marL="1828846" lvl="3" indent="-342908" algn="l">
              <a:spcBef>
                <a:spcPts val="361"/>
              </a:spcBef>
              <a:spcAft>
                <a:spcPts val="0"/>
              </a:spcAft>
              <a:buSzPts val="1800"/>
              <a:buChar char="¤"/>
              <a:defRPr/>
            </a:lvl4pPr>
            <a:lvl5pPr marL="2286057" lvl="4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5pPr>
            <a:lvl6pPr marL="2743269" lvl="5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6pPr>
            <a:lvl7pPr marL="3200480" lvl="6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7pPr>
            <a:lvl8pPr marL="3657691" lvl="7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8pPr>
            <a:lvl9pPr marL="4114903" lvl="8" indent="-342908" algn="l">
              <a:spcBef>
                <a:spcPts val="361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3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 sz="14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body" idx="1"/>
          </p:nvPr>
        </p:nvSpPr>
        <p:spPr>
          <a:xfrm>
            <a:off x="533401" y="936628"/>
            <a:ext cx="11169650" cy="533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3060" algn="l" rtl="0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1960"/>
              <a:buFont typeface="Noto Sans Symbols"/>
              <a:buChar char="⧫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›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¤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dt" idx="10"/>
          </p:nvPr>
        </p:nvSpPr>
        <p:spPr>
          <a:xfrm>
            <a:off x="8616951" y="641985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ftr" idx="11"/>
          </p:nvPr>
        </p:nvSpPr>
        <p:spPr>
          <a:xfrm>
            <a:off x="558800" y="6400800"/>
            <a:ext cx="35560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ldNum" idx="12"/>
          </p:nvPr>
        </p:nvSpPr>
        <p:spPr>
          <a:xfrm>
            <a:off x="4870450" y="6400800"/>
            <a:ext cx="28448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575735" y="101602"/>
            <a:ext cx="11029951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graphicFrame>
        <p:nvGraphicFramePr>
          <p:cNvPr id="15" name="Google Shape;15;p32"/>
          <p:cNvGraphicFramePr/>
          <p:nvPr/>
        </p:nvGraphicFramePr>
        <p:xfrm>
          <a:off x="518585" y="312741"/>
          <a:ext cx="12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" r:id="rId12" imgW="12700" imgH="1800225" progId="">
                  <p:embed/>
                </p:oleObj>
              </mc:Choice>
              <mc:Fallback>
                <p:oleObj r:id="rId12" imgW="12700" imgH="1800225" progId="">
                  <p:embed/>
                  <p:pic>
                    <p:nvPicPr>
                      <p:cNvPr id="15" name="Google Shape;15;p32"/>
                      <p:cNvPicPr preferRelativeResize="0"/>
                      <p:nvPr/>
                    </p:nvPicPr>
                    <p:blipFill rotWithShape="1">
                      <a:blip r:embed="rId13">
                        <a:alphaModFix/>
                      </a:blip>
                      <a:srcRect/>
                      <a:stretch/>
                    </p:blipFill>
                    <p:spPr>
                      <a:xfrm>
                        <a:off x="518585" y="312741"/>
                        <a:ext cx="127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Google Shape;16;p32"/>
          <p:cNvCxnSpPr/>
          <p:nvPr/>
        </p:nvCxnSpPr>
        <p:spPr>
          <a:xfrm>
            <a:off x="0" y="85090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55C0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577A-6260-6C4C-989B-5821B271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D0305-F820-4144-8321-9E8B94D4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D214-22F0-8449-B3A0-6375A88C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97A7-9B33-6E4C-935B-C2961D6E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4284-65EA-904D-BF25-940DDD307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zhu/abcR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0" y="1994807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Exploring Logic Optimizations with Reinforcement Learning and Graph Convolutional Network</a:t>
            </a:r>
            <a:endParaRPr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09600" y="4390312"/>
            <a:ext cx="1097280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122241">
              <a:spcBef>
                <a:spcPts val="0"/>
              </a:spcBef>
            </a:pPr>
            <a:r>
              <a:rPr lang="en-US" b="1" dirty="0">
                <a:latin typeface="+mj-lt"/>
              </a:rPr>
              <a:t>Keren Zhu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Mingjie</a:t>
            </a:r>
            <a:r>
              <a:rPr lang="en-US" dirty="0">
                <a:latin typeface="+mj-lt"/>
              </a:rPr>
              <a:t> Liu, Hao Chen, Zheng Zhao and David Z. Pan</a:t>
            </a:r>
          </a:p>
          <a:p>
            <a:pPr marL="0" indent="12224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ECE Department</a:t>
            </a:r>
          </a:p>
          <a:p>
            <a:pPr marL="0" indent="12224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The University of Texas at Austin</a:t>
            </a:r>
          </a:p>
        </p:txBody>
      </p:sp>
      <p:sp>
        <p:nvSpPr>
          <p:cNvPr id="97" name="Google Shape;97;p1"/>
          <p:cNvSpPr/>
          <p:nvPr/>
        </p:nvSpPr>
        <p:spPr>
          <a:xfrm>
            <a:off x="9056915" y="333830"/>
            <a:ext cx="2801257" cy="596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000"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3076" name="Picture 4" descr="https://lh3.googleusercontent.com/ht8Ghq9sVwD3NW0LaMa3Qkm3eqRctnTAo07U3cE1uz2OD2uYDVe58roo_UYFnq2WkKjxi59oFvqc5yNZ2iQstQLDMrUrMeeNBRd6_3Awu8WJKCXfi8MJq0H82fesA1v_gRH6rrQ5AwcnGAHtaBo">
            <a:extLst>
              <a:ext uri="{FF2B5EF4-FFF2-40B4-BE49-F238E27FC236}">
                <a16:creationId xmlns:a16="http://schemas.microsoft.com/office/drawing/2014/main" id="{D6A91A6E-94CF-3646-AD3C-9C6AE0EE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333830"/>
            <a:ext cx="2801257" cy="80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4A66-2C15-4AF6-AEDE-B888470F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average return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3990-7C62-49FE-B23E-131FF93C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5846427" cy="5337175"/>
          </a:xfrm>
        </p:spPr>
        <p:txBody>
          <a:bodyPr/>
          <a:lstStyle/>
          <a:p>
            <a:r>
              <a:rPr lang="en-US" dirty="0"/>
              <a:t>We use the RL agent to generate operation sequence of 18</a:t>
            </a:r>
          </a:p>
          <a:p>
            <a:pPr lvl="1"/>
            <a:r>
              <a:rPr lang="en-US" dirty="0"/>
              <a:t>The same length of running resyn2 twice</a:t>
            </a:r>
          </a:p>
          <a:p>
            <a:pPr lvl="1"/>
            <a:endParaRPr lang="en-US" dirty="0"/>
          </a:p>
          <a:p>
            <a:r>
              <a:rPr lang="en-US" dirty="0"/>
              <a:t>We compare the total rewards over episode</a:t>
            </a:r>
          </a:p>
          <a:p>
            <a:pPr lvl="1"/>
            <a:r>
              <a:rPr lang="en-US" dirty="0"/>
              <a:t>RL agent is learning something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23176-A8FB-45DA-BA76-75CE6AC1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61" y="1770077"/>
            <a:ext cx="5453934" cy="390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ADF5-D7C8-4848-BC0F-9F5E6421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optimizing the number of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DC6F4-FFD0-4F17-9499-4890B8B4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936628"/>
            <a:ext cx="3447175" cy="5337175"/>
          </a:xfrm>
        </p:spPr>
        <p:txBody>
          <a:bodyPr/>
          <a:lstStyle/>
          <a:p>
            <a:r>
              <a:rPr lang="en-US" dirty="0"/>
              <a:t>Optimize number of nodes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830AE5-CFF7-4294-8356-15944E23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14913"/>
              </p:ext>
            </p:extLst>
          </p:nvPr>
        </p:nvGraphicFramePr>
        <p:xfrm>
          <a:off x="3946553" y="1189884"/>
          <a:ext cx="8128001" cy="4820920"/>
        </p:xfrm>
        <a:graphic>
          <a:graphicData uri="http://schemas.openxmlformats.org/drawingml/2006/table">
            <a:tbl>
              <a:tblPr firstRow="1" bandRow="1">
                <a:tableStyleId>{05C5945B-F271-4B6E-9D65-F62B998F826C}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186996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11597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79361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4165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528718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67599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00636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Resyn2 twice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work (averaged)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70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4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3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84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c7552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4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c6288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1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c5315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4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6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mainpla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3438.4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7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apex1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8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9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9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8A10-96BC-694D-B42E-AF9AD5EA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78DD-DB74-754B-ADA9-F35E19A3B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11223170" cy="5337175"/>
          </a:xfrm>
        </p:spPr>
        <p:txBody>
          <a:bodyPr/>
          <a:lstStyle/>
          <a:p>
            <a:r>
              <a:rPr lang="en-US" dirty="0"/>
              <a:t>RL algorithm can be applied to the problem of finding a good operation sequence in optimizing combinational logic graph</a:t>
            </a:r>
          </a:p>
          <a:p>
            <a:endParaRPr lang="en-US" dirty="0"/>
          </a:p>
          <a:p>
            <a:r>
              <a:rPr lang="en-US" dirty="0"/>
              <a:t>Graph mining techniques are useful in extracting information into vectors</a:t>
            </a:r>
          </a:p>
          <a:p>
            <a:endParaRPr lang="en-US" dirty="0"/>
          </a:p>
          <a:p>
            <a:r>
              <a:rPr lang="en-US" dirty="0"/>
              <a:t>The source codes have been released </a:t>
            </a:r>
            <a:r>
              <a:rPr lang="en-US"/>
              <a:t>to public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https://github.com/krzhu/abcRL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52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F36B-34DE-4F4B-BA1D-B003102F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D8F42-F535-4ABB-9A24-22061DBC4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obtain how information from the graph?</a:t>
            </a:r>
          </a:p>
          <a:p>
            <a:pPr lvl="1"/>
            <a:r>
              <a:rPr lang="en-US" dirty="0"/>
              <a:t>Graph convolutional network cannot extract the dedicated logic hierarchy from the graphs</a:t>
            </a:r>
          </a:p>
          <a:p>
            <a:pPr lvl="1"/>
            <a:r>
              <a:rPr lang="en-US" dirty="0"/>
              <a:t>The usage of past experience in state representation break the perfect Markov property</a:t>
            </a:r>
          </a:p>
          <a:p>
            <a:pPr lvl="1"/>
            <a:r>
              <a:rPr lang="en-US" dirty="0"/>
              <a:t>More principal method on vectorizing the graph</a:t>
            </a:r>
          </a:p>
          <a:p>
            <a:r>
              <a:rPr lang="en-US" dirty="0"/>
              <a:t>A more generalized action space</a:t>
            </a:r>
          </a:p>
          <a:p>
            <a:pPr lvl="1"/>
            <a:r>
              <a:rPr lang="en-US" dirty="0"/>
              <a:t>Currently assume a small discrete action space. How to extend it to general continuous space?</a:t>
            </a:r>
          </a:p>
          <a:p>
            <a:r>
              <a:rPr lang="en-US" dirty="0"/>
              <a:t>Multi-objective optimization</a:t>
            </a:r>
          </a:p>
          <a:p>
            <a:r>
              <a:rPr lang="en-US" dirty="0"/>
              <a:t>More efficient search space exploration</a:t>
            </a:r>
          </a:p>
        </p:txBody>
      </p:sp>
    </p:spTree>
    <p:extLst>
      <p:ext uri="{BB962C8B-B14F-4D97-AF65-F5344CB8AC3E}">
        <p14:creationId xmlns:p14="http://schemas.microsoft.com/office/powerpoint/2010/main" val="335587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BE5D-957A-4335-894D-C0F72265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logic optimization in VLSI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1D9-F5D7-4B08-BDAE-4E4C6CB9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6928606" cy="5337175"/>
          </a:xfrm>
        </p:spPr>
        <p:txBody>
          <a:bodyPr/>
          <a:lstStyle/>
          <a:p>
            <a:r>
              <a:rPr lang="en-US" dirty="0"/>
              <a:t>Modern VLSI design: </a:t>
            </a:r>
          </a:p>
          <a:p>
            <a:pPr lvl="1"/>
            <a:r>
              <a:rPr lang="en-US" dirty="0"/>
              <a:t>Abstract architecture -&gt; physical layout</a:t>
            </a:r>
          </a:p>
          <a:p>
            <a:pPr lvl="1"/>
            <a:endParaRPr lang="en-US" dirty="0"/>
          </a:p>
          <a:p>
            <a:r>
              <a:rPr lang="en-US" dirty="0"/>
              <a:t>Logic synthesis and technology mapping:</a:t>
            </a:r>
          </a:p>
          <a:p>
            <a:pPr lvl="1"/>
            <a:r>
              <a:rPr lang="en-US" dirty="0"/>
              <a:t>RTL -&gt; Netlist</a:t>
            </a:r>
          </a:p>
          <a:p>
            <a:pPr lvl="1"/>
            <a:endParaRPr lang="en-US" dirty="0"/>
          </a:p>
          <a:p>
            <a:r>
              <a:rPr lang="en-US" dirty="0"/>
              <a:t>Logic optimization:</a:t>
            </a:r>
          </a:p>
          <a:p>
            <a:pPr lvl="1"/>
            <a:r>
              <a:rPr lang="en-US" dirty="0"/>
              <a:t>Optimize the logic in logic synthesis</a:t>
            </a:r>
          </a:p>
          <a:p>
            <a:pPr lvl="1"/>
            <a:r>
              <a:rPr lang="en-US" dirty="0"/>
              <a:t>Sequential and combinational</a:t>
            </a:r>
          </a:p>
          <a:p>
            <a:pPr lvl="1"/>
            <a:endParaRPr lang="en-US" dirty="0"/>
          </a:p>
          <a:p>
            <a:r>
              <a:rPr lang="en-US" dirty="0"/>
              <a:t>This work focus on combinational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EDDF6-90D5-4D37-8257-F5266C8C7B35}"/>
              </a:ext>
            </a:extLst>
          </p:cNvPr>
          <p:cNvSpPr/>
          <p:nvPr/>
        </p:nvSpPr>
        <p:spPr>
          <a:xfrm>
            <a:off x="7587842" y="989905"/>
            <a:ext cx="3540154" cy="712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System Specification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3F0F5-6D24-417D-9635-75FCD905890D}"/>
              </a:ext>
            </a:extLst>
          </p:cNvPr>
          <p:cNvSpPr/>
          <p:nvPr/>
        </p:nvSpPr>
        <p:spPr>
          <a:xfrm>
            <a:off x="7587842" y="1936668"/>
            <a:ext cx="3540154" cy="712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F7E70-29E8-47B1-8DA3-AB62961457DF}"/>
              </a:ext>
            </a:extLst>
          </p:cNvPr>
          <p:cNvSpPr/>
          <p:nvPr/>
        </p:nvSpPr>
        <p:spPr>
          <a:xfrm>
            <a:off x="7587842" y="2883431"/>
            <a:ext cx="3540154" cy="712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Logic Synthesis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AC193-E158-4661-A5BA-FDD95CE1E67F}"/>
              </a:ext>
            </a:extLst>
          </p:cNvPr>
          <p:cNvSpPr/>
          <p:nvPr/>
        </p:nvSpPr>
        <p:spPr>
          <a:xfrm>
            <a:off x="7587842" y="3830194"/>
            <a:ext cx="3540154" cy="712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Technology Mapping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0FCA4-7542-4CA7-866B-D78DC2A2CA84}"/>
              </a:ext>
            </a:extLst>
          </p:cNvPr>
          <p:cNvSpPr/>
          <p:nvPr/>
        </p:nvSpPr>
        <p:spPr>
          <a:xfrm>
            <a:off x="7587842" y="4776957"/>
            <a:ext cx="3540154" cy="712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Synthesis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E045C-9B39-44C3-B8CD-235B5493FE19}"/>
              </a:ext>
            </a:extLst>
          </p:cNvPr>
          <p:cNvSpPr/>
          <p:nvPr/>
        </p:nvSpPr>
        <p:spPr>
          <a:xfrm>
            <a:off x="7587842" y="5723720"/>
            <a:ext cx="3540154" cy="7120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Manufacturing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CBC8F8D-9D82-452F-AF59-CDE544C29B7F}"/>
              </a:ext>
            </a:extLst>
          </p:cNvPr>
          <p:cNvSpPr/>
          <p:nvPr/>
        </p:nvSpPr>
        <p:spPr>
          <a:xfrm>
            <a:off x="9229987" y="1714177"/>
            <a:ext cx="255864" cy="272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0929FC9-5EFA-422A-8B97-A83B43BA1EBF}"/>
              </a:ext>
            </a:extLst>
          </p:cNvPr>
          <p:cNvSpPr/>
          <p:nvPr/>
        </p:nvSpPr>
        <p:spPr>
          <a:xfrm>
            <a:off x="9229987" y="2656009"/>
            <a:ext cx="255864" cy="272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4DFCE0C-A288-40E0-8861-5178115D7C62}"/>
              </a:ext>
            </a:extLst>
          </p:cNvPr>
          <p:cNvSpPr/>
          <p:nvPr/>
        </p:nvSpPr>
        <p:spPr>
          <a:xfrm>
            <a:off x="9229987" y="3595567"/>
            <a:ext cx="255864" cy="272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671A7B8-6C32-4AC0-8A40-E139DB5E9505}"/>
              </a:ext>
            </a:extLst>
          </p:cNvPr>
          <p:cNvSpPr/>
          <p:nvPr/>
        </p:nvSpPr>
        <p:spPr>
          <a:xfrm>
            <a:off x="9229987" y="4558201"/>
            <a:ext cx="255864" cy="272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90F867A-1275-4E4A-9683-53BF88AA6A88}"/>
              </a:ext>
            </a:extLst>
          </p:cNvPr>
          <p:cNvSpPr/>
          <p:nvPr/>
        </p:nvSpPr>
        <p:spPr>
          <a:xfrm>
            <a:off x="9229987" y="5502520"/>
            <a:ext cx="255864" cy="272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E569-0624-4F5F-A7E9-598BA904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Combinational logic is often represented as logic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A453-19C7-4107-90F3-663F86FA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6442045" cy="5337175"/>
          </a:xfrm>
        </p:spPr>
        <p:txBody>
          <a:bodyPr/>
          <a:lstStyle/>
          <a:p>
            <a:r>
              <a:rPr lang="en-US" dirty="0"/>
              <a:t>Standardized logic graph</a:t>
            </a:r>
          </a:p>
          <a:p>
            <a:pPr lvl="1"/>
            <a:r>
              <a:rPr lang="en-US" dirty="0"/>
              <a:t>AIG, MIG etc.</a:t>
            </a:r>
          </a:p>
          <a:p>
            <a:pPr lvl="1"/>
            <a:r>
              <a:rPr lang="en-US" dirty="0"/>
              <a:t>This work focus on AIG</a:t>
            </a:r>
          </a:p>
          <a:p>
            <a:endParaRPr lang="en-US" dirty="0"/>
          </a:p>
          <a:p>
            <a:r>
              <a:rPr lang="en-US" dirty="0"/>
              <a:t>Operations on graph can preserve the Boolean logic but change the graph </a:t>
            </a:r>
          </a:p>
          <a:p>
            <a:pPr lvl="1"/>
            <a:r>
              <a:rPr lang="en-US" dirty="0"/>
              <a:t>Balance, rewrite etc.</a:t>
            </a:r>
          </a:p>
          <a:p>
            <a:pPr lvl="1"/>
            <a:endParaRPr lang="en-US" dirty="0"/>
          </a:p>
          <a:p>
            <a:r>
              <a:rPr lang="en-US" dirty="0"/>
              <a:t>Modern heuristic use a sequence of operation to optimize the logic graph in number of nodes and logic depth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85A9E-5BBA-4C4A-9C08-D701C1F2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64" y="1774269"/>
            <a:ext cx="3514112" cy="376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1D7AB-67BC-4A36-B67A-004E7BA8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04" y="5807756"/>
            <a:ext cx="3585915" cy="3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1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E569-0624-4F5F-A7E9-598BA904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Question: what is the optimal operation sequence?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A453-19C7-4107-90F3-663F86FA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6442045" cy="5337175"/>
          </a:xfrm>
        </p:spPr>
        <p:txBody>
          <a:bodyPr/>
          <a:lstStyle/>
          <a:p>
            <a:r>
              <a:rPr lang="en-US" dirty="0"/>
              <a:t>There are some well-known heuristic </a:t>
            </a:r>
          </a:p>
          <a:p>
            <a:pPr lvl="1"/>
            <a:r>
              <a:rPr lang="en-US" dirty="0"/>
              <a:t>E.g. resyn2 in ABC</a:t>
            </a:r>
          </a:p>
          <a:p>
            <a:r>
              <a:rPr lang="en-US" dirty="0"/>
              <a:t>The effectiveness of an operation sequence is design-dependent</a:t>
            </a:r>
          </a:p>
          <a:p>
            <a:pPr lvl="1"/>
            <a:r>
              <a:rPr lang="en-US" dirty="0"/>
              <a:t>Different circuits have different optimal operation sequence</a:t>
            </a:r>
          </a:p>
          <a:p>
            <a:endParaRPr lang="en-US" dirty="0"/>
          </a:p>
          <a:p>
            <a:r>
              <a:rPr lang="en-US" dirty="0"/>
              <a:t>Question: how to efficiently explore the search space and find good sequences for a new circuit?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85A9E-5BBA-4C4A-9C08-D701C1F2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64" y="1774269"/>
            <a:ext cx="3514112" cy="376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1D7AB-67BC-4A36-B67A-004E7BA8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804" y="5807756"/>
            <a:ext cx="3585915" cy="3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16E-342B-4252-A104-AFEB02F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sequence as an MDP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D3EB-BAAB-40A7-86F2-7D75C4CA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936628"/>
            <a:ext cx="6118951" cy="5337175"/>
          </a:xfrm>
        </p:spPr>
        <p:txBody>
          <a:bodyPr/>
          <a:lstStyle/>
          <a:p>
            <a:r>
              <a:rPr lang="en-US" dirty="0"/>
              <a:t>The user can observe the current AIG graph</a:t>
            </a:r>
          </a:p>
          <a:p>
            <a:endParaRPr lang="en-US" dirty="0"/>
          </a:p>
          <a:p>
            <a:r>
              <a:rPr lang="en-US" dirty="0"/>
              <a:t>The user command ABC to execute an operation on the graph</a:t>
            </a:r>
          </a:p>
          <a:p>
            <a:endParaRPr lang="en-US" dirty="0"/>
          </a:p>
          <a:p>
            <a:r>
              <a:rPr lang="en-US" dirty="0"/>
              <a:t>The user then observe the new graph</a:t>
            </a:r>
          </a:p>
          <a:p>
            <a:endParaRPr lang="en-US" dirty="0"/>
          </a:p>
          <a:p>
            <a:r>
              <a:rPr lang="en-US" dirty="0"/>
              <a:t>The user want to optimize the graph by repeating this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12F81-01E6-40AC-8C00-D757EF31AF11}"/>
              </a:ext>
            </a:extLst>
          </p:cNvPr>
          <p:cNvSpPr/>
          <p:nvPr/>
        </p:nvSpPr>
        <p:spPr>
          <a:xfrm>
            <a:off x="8112154" y="4832059"/>
            <a:ext cx="1707160" cy="12164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9D2E6-924F-4E92-A201-958D87804A13}"/>
              </a:ext>
            </a:extLst>
          </p:cNvPr>
          <p:cNvSpPr/>
          <p:nvPr/>
        </p:nvSpPr>
        <p:spPr>
          <a:xfrm>
            <a:off x="8112154" y="1608408"/>
            <a:ext cx="1707160" cy="12164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ABC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D1F7621-B492-466E-A7AE-E4BFF2401906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0800000">
            <a:off x="8112154" y="2216611"/>
            <a:ext cx="12700" cy="32236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7D8009-3683-4152-849D-8DC5230D7D8D}"/>
              </a:ext>
            </a:extLst>
          </p:cNvPr>
          <p:cNvSpPr txBox="1"/>
          <p:nvPr/>
        </p:nvSpPr>
        <p:spPr>
          <a:xfrm>
            <a:off x="6678215" y="36745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Operation</a:t>
            </a:r>
            <a:endParaRPr lang="en-US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214D453-3F12-4C3A-83CC-381B7DFCA092}"/>
              </a:ext>
            </a:extLst>
          </p:cNvPr>
          <p:cNvCxnSpPr>
            <a:stCxn id="6" idx="6"/>
            <a:endCxn id="4" idx="6"/>
          </p:cNvCxnSpPr>
          <p:nvPr/>
        </p:nvCxnSpPr>
        <p:spPr>
          <a:xfrm>
            <a:off x="9819314" y="2216610"/>
            <a:ext cx="12700" cy="32236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BBA8A9-CAC8-4B14-BB64-F35629559EC4}"/>
              </a:ext>
            </a:extLst>
          </p:cNvPr>
          <p:cNvSpPr txBox="1"/>
          <p:nvPr/>
        </p:nvSpPr>
        <p:spPr>
          <a:xfrm>
            <a:off x="10068188" y="3734836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New graph</a:t>
            </a:r>
          </a:p>
        </p:txBody>
      </p:sp>
    </p:spTree>
    <p:extLst>
      <p:ext uri="{BB962C8B-B14F-4D97-AF65-F5344CB8AC3E}">
        <p14:creationId xmlns:p14="http://schemas.microsoft.com/office/powerpoint/2010/main" val="349473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816E-342B-4252-A104-AFEB02F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sequence as an MDP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D3EB-BAAB-40A7-86F2-7D75C4CA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936628"/>
            <a:ext cx="6899246" cy="5337175"/>
          </a:xfrm>
        </p:spPr>
        <p:txBody>
          <a:bodyPr/>
          <a:lstStyle/>
          <a:p>
            <a:r>
              <a:rPr lang="en-US" dirty="0"/>
              <a:t>Then we can formulate this process as a Markov Decision Process (MDP)</a:t>
            </a:r>
          </a:p>
          <a:p>
            <a:endParaRPr lang="en-US" dirty="0"/>
          </a:p>
          <a:p>
            <a:r>
              <a:rPr lang="en-US" dirty="0"/>
              <a:t>Action: operation</a:t>
            </a:r>
          </a:p>
          <a:p>
            <a:r>
              <a:rPr lang="en-US" dirty="0"/>
              <a:t>State: logic graph</a:t>
            </a:r>
          </a:p>
          <a:p>
            <a:r>
              <a:rPr lang="en-US" dirty="0"/>
              <a:t>Reward: improvements</a:t>
            </a:r>
          </a:p>
          <a:p>
            <a:endParaRPr lang="en-US" dirty="0"/>
          </a:p>
          <a:p>
            <a:r>
              <a:rPr lang="en-US" dirty="0"/>
              <a:t>The process is of Markov property</a:t>
            </a:r>
          </a:p>
          <a:p>
            <a:pPr lvl="1"/>
            <a:r>
              <a:rPr lang="en-US" dirty="0"/>
              <a:t>Each operation on the graph is deterministic and not depend on the past</a:t>
            </a:r>
          </a:p>
          <a:p>
            <a:r>
              <a:rPr lang="en-US" dirty="0"/>
              <a:t>The state is fully observed</a:t>
            </a:r>
          </a:p>
          <a:p>
            <a:pPr lvl="1"/>
            <a:r>
              <a:rPr lang="en-US" dirty="0"/>
              <a:t>Logic graphs contain all the information we need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12F81-01E6-40AC-8C00-D757EF31AF11}"/>
              </a:ext>
            </a:extLst>
          </p:cNvPr>
          <p:cNvSpPr/>
          <p:nvPr/>
        </p:nvSpPr>
        <p:spPr>
          <a:xfrm>
            <a:off x="8112154" y="4832059"/>
            <a:ext cx="2114026" cy="12164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Agent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9D2E6-924F-4E92-A201-958D87804A13}"/>
              </a:ext>
            </a:extLst>
          </p:cNvPr>
          <p:cNvSpPr/>
          <p:nvPr/>
        </p:nvSpPr>
        <p:spPr>
          <a:xfrm>
            <a:off x="8112154" y="1608408"/>
            <a:ext cx="2114026" cy="121640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Environment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D1F7621-B492-466E-A7AE-E4BFF2401906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10800000">
            <a:off x="8112154" y="2216611"/>
            <a:ext cx="12700" cy="32236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7D8009-3683-4152-849D-8DC5230D7D8D}"/>
              </a:ext>
            </a:extLst>
          </p:cNvPr>
          <p:cNvSpPr txBox="1"/>
          <p:nvPr/>
        </p:nvSpPr>
        <p:spPr>
          <a:xfrm>
            <a:off x="6981589" y="36107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Action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BBA8A9-CAC8-4B14-BB64-F35629559EC4}"/>
              </a:ext>
            </a:extLst>
          </p:cNvPr>
          <p:cNvSpPr txBox="1"/>
          <p:nvPr/>
        </p:nvSpPr>
        <p:spPr>
          <a:xfrm>
            <a:off x="9199663" y="36638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State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5B4795A-07C7-4853-8CE1-C69A677151B3}"/>
              </a:ext>
            </a:extLst>
          </p:cNvPr>
          <p:cNvCxnSpPr>
            <a:cxnSpLocks/>
            <a:stCxn id="6" idx="5"/>
            <a:endCxn id="4" idx="7"/>
          </p:cNvCxnSpPr>
          <p:nvPr/>
        </p:nvCxnSpPr>
        <p:spPr>
          <a:xfrm rot="5400000">
            <a:off x="8734826" y="3828435"/>
            <a:ext cx="236352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CA8100C-CDD0-4E89-8B0B-E76F25B536DD}"/>
              </a:ext>
            </a:extLst>
          </p:cNvPr>
          <p:cNvCxnSpPr>
            <a:cxnSpLocks/>
            <a:stCxn id="6" idx="6"/>
            <a:endCxn id="4" idx="6"/>
          </p:cNvCxnSpPr>
          <p:nvPr/>
        </p:nvCxnSpPr>
        <p:spPr>
          <a:xfrm>
            <a:off x="10226180" y="2216610"/>
            <a:ext cx="12700" cy="322365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7B5A49-6612-4ECE-8307-6B16A3916D1E}"/>
              </a:ext>
            </a:extLst>
          </p:cNvPr>
          <p:cNvSpPr txBox="1"/>
          <p:nvPr/>
        </p:nvSpPr>
        <p:spPr>
          <a:xfrm>
            <a:off x="10441408" y="36822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293708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C72D-A3B6-4C86-8233-3151D1AF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challenge: state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13ED3-84E2-496E-ADB2-A08BE0CA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93" y="1778466"/>
            <a:ext cx="3742306" cy="378809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89B62-01D3-4B1F-864C-AEA9F2F4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6391711" cy="5337175"/>
          </a:xfrm>
        </p:spPr>
        <p:txBody>
          <a:bodyPr/>
          <a:lstStyle/>
          <a:p>
            <a:r>
              <a:rPr lang="en-US" dirty="0"/>
              <a:t>Reinforcement learning (RL) algorithms often need vector state representation with fixed dimension</a:t>
            </a:r>
          </a:p>
          <a:p>
            <a:endParaRPr lang="en-US" dirty="0"/>
          </a:p>
          <a:p>
            <a:r>
              <a:rPr lang="en-US" dirty="0"/>
              <a:t>Graph statists can help describing the graph, but not enough</a:t>
            </a:r>
          </a:p>
          <a:p>
            <a:endParaRPr lang="en-US" dirty="0"/>
          </a:p>
          <a:p>
            <a:r>
              <a:rPr lang="en-US" dirty="0"/>
              <a:t>We also use past action record and graph convolutional network for better state representation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78F1E-D38D-4B04-8732-1510888F59B7}"/>
              </a:ext>
            </a:extLst>
          </p:cNvPr>
          <p:cNvSpPr txBox="1"/>
          <p:nvPr/>
        </p:nvSpPr>
        <p:spPr>
          <a:xfrm>
            <a:off x="8810470" y="5700786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An AIG graph</a:t>
            </a:r>
          </a:p>
          <a:p>
            <a:pPr algn="ctr"/>
            <a:r>
              <a:rPr lang="en-US" dirty="0"/>
              <a:t>Courtesy: [Yu+ TCAD18]</a:t>
            </a:r>
          </a:p>
        </p:txBody>
      </p:sp>
    </p:spTree>
    <p:extLst>
      <p:ext uri="{BB962C8B-B14F-4D97-AF65-F5344CB8AC3E}">
        <p14:creationId xmlns:p14="http://schemas.microsoft.com/office/powerpoint/2010/main" val="27194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F1F5-2F78-482A-B8F7-11438A94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Graph convolution network for graph vectorization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239D-E7E6-4850-9755-060C6FE2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4776830" cy="5337175"/>
          </a:xfrm>
        </p:spPr>
        <p:txBody>
          <a:bodyPr/>
          <a:lstStyle/>
          <a:p>
            <a:r>
              <a:rPr lang="en-US" dirty="0"/>
              <a:t>We use graph convolutional network for assisting state representation</a:t>
            </a:r>
          </a:p>
          <a:p>
            <a:r>
              <a:rPr lang="en-US" dirty="0"/>
              <a:t>We use the type as node feature and let graph convolution to aggregate the neighboring features into the nodes</a:t>
            </a:r>
          </a:p>
          <a:p>
            <a:r>
              <a:rPr lang="en-US" dirty="0"/>
              <a:t>We take the mean of the graph nodes to obtain a vectorized representation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004D19-92A7-497B-A34C-ACD4660E4DD8}"/>
              </a:ext>
            </a:extLst>
          </p:cNvPr>
          <p:cNvSpPr/>
          <p:nvPr/>
        </p:nvSpPr>
        <p:spPr>
          <a:xfrm>
            <a:off x="7726267" y="3506598"/>
            <a:ext cx="335560" cy="3355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C642D5-3670-4577-B702-B6E5120D1BEB}"/>
              </a:ext>
            </a:extLst>
          </p:cNvPr>
          <p:cNvSpPr/>
          <p:nvPr/>
        </p:nvSpPr>
        <p:spPr>
          <a:xfrm>
            <a:off x="6981045" y="2719431"/>
            <a:ext cx="335560" cy="335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5AA65-53C4-4E6B-B05A-D5A2BFAD1C66}"/>
              </a:ext>
            </a:extLst>
          </p:cNvPr>
          <p:cNvSpPr/>
          <p:nvPr/>
        </p:nvSpPr>
        <p:spPr>
          <a:xfrm>
            <a:off x="6926516" y="4275589"/>
            <a:ext cx="335560" cy="335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AAE942-87F9-45F9-8A9E-49749DC4DE0B}"/>
              </a:ext>
            </a:extLst>
          </p:cNvPr>
          <p:cNvSpPr/>
          <p:nvPr/>
        </p:nvSpPr>
        <p:spPr>
          <a:xfrm>
            <a:off x="8116355" y="4275589"/>
            <a:ext cx="335560" cy="335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343BB3-FC29-4AD7-935F-27DCF1E8A845}"/>
              </a:ext>
            </a:extLst>
          </p:cNvPr>
          <p:cNvSpPr/>
          <p:nvPr/>
        </p:nvSpPr>
        <p:spPr>
          <a:xfrm>
            <a:off x="6494483" y="1867948"/>
            <a:ext cx="335560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55568A-E8FA-4A2E-AB16-273267B15491}"/>
              </a:ext>
            </a:extLst>
          </p:cNvPr>
          <p:cNvSpPr/>
          <p:nvPr/>
        </p:nvSpPr>
        <p:spPr>
          <a:xfrm>
            <a:off x="5952694" y="2757182"/>
            <a:ext cx="335560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64240B-519D-4FDD-BC9A-426DD167FE39}"/>
              </a:ext>
            </a:extLst>
          </p:cNvPr>
          <p:cNvSpPr/>
          <p:nvPr/>
        </p:nvSpPr>
        <p:spPr>
          <a:xfrm>
            <a:off x="6590956" y="5162025"/>
            <a:ext cx="335560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752E84-3CED-40CB-86B7-509827DEFA29}"/>
              </a:ext>
            </a:extLst>
          </p:cNvPr>
          <p:cNvSpPr/>
          <p:nvPr/>
        </p:nvSpPr>
        <p:spPr>
          <a:xfrm>
            <a:off x="8165290" y="5036190"/>
            <a:ext cx="335560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404CC4-22ED-489D-AF60-1BA6D584DCFC}"/>
              </a:ext>
            </a:extLst>
          </p:cNvPr>
          <p:cNvCxnSpPr>
            <a:stCxn id="14" idx="5"/>
            <a:endCxn id="6" idx="1"/>
          </p:cNvCxnSpPr>
          <p:nvPr/>
        </p:nvCxnSpPr>
        <p:spPr>
          <a:xfrm>
            <a:off x="6780901" y="2154366"/>
            <a:ext cx="249286" cy="61420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2A43FC-D36C-4EE5-841D-935A8FEFA454}"/>
              </a:ext>
            </a:extLst>
          </p:cNvPr>
          <p:cNvCxnSpPr>
            <a:stCxn id="16" idx="6"/>
            <a:endCxn id="6" idx="2"/>
          </p:cNvCxnSpPr>
          <p:nvPr/>
        </p:nvCxnSpPr>
        <p:spPr>
          <a:xfrm flipV="1">
            <a:off x="6288254" y="2887211"/>
            <a:ext cx="692791" cy="3775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4464B9-958C-439B-92B4-F9B5AB1206E7}"/>
              </a:ext>
            </a:extLst>
          </p:cNvPr>
          <p:cNvCxnSpPr>
            <a:stCxn id="18" idx="7"/>
            <a:endCxn id="8" idx="4"/>
          </p:cNvCxnSpPr>
          <p:nvPr/>
        </p:nvCxnSpPr>
        <p:spPr>
          <a:xfrm flipV="1">
            <a:off x="6877374" y="4611149"/>
            <a:ext cx="216922" cy="60001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329DB4-6697-4D2A-85DB-880F5BEE0D1B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flipH="1" flipV="1">
            <a:off x="8284135" y="4611149"/>
            <a:ext cx="48935" cy="42504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6B5B2C-C720-47ED-9587-BA5F636E320E}"/>
              </a:ext>
            </a:extLst>
          </p:cNvPr>
          <p:cNvCxnSpPr>
            <a:stCxn id="6" idx="5"/>
            <a:endCxn id="4" idx="1"/>
          </p:cNvCxnSpPr>
          <p:nvPr/>
        </p:nvCxnSpPr>
        <p:spPr>
          <a:xfrm>
            <a:off x="7267463" y="3005849"/>
            <a:ext cx="507946" cy="549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746E37-B543-4626-8466-9A446D740596}"/>
              </a:ext>
            </a:extLst>
          </p:cNvPr>
          <p:cNvCxnSpPr>
            <a:stCxn id="8" idx="7"/>
            <a:endCxn id="4" idx="3"/>
          </p:cNvCxnSpPr>
          <p:nvPr/>
        </p:nvCxnSpPr>
        <p:spPr>
          <a:xfrm flipV="1">
            <a:off x="7212934" y="3793016"/>
            <a:ext cx="562475" cy="531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78FE2F-6EB7-4210-92B7-B86C55277866}"/>
              </a:ext>
            </a:extLst>
          </p:cNvPr>
          <p:cNvCxnSpPr>
            <a:stCxn id="12" idx="0"/>
            <a:endCxn id="4" idx="5"/>
          </p:cNvCxnSpPr>
          <p:nvPr/>
        </p:nvCxnSpPr>
        <p:spPr>
          <a:xfrm flipH="1" flipV="1">
            <a:off x="8012685" y="3793016"/>
            <a:ext cx="271450" cy="482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FBC2F3D-333F-445F-A27C-A07F4FCD490A}"/>
              </a:ext>
            </a:extLst>
          </p:cNvPr>
          <p:cNvSpPr/>
          <p:nvPr/>
        </p:nvSpPr>
        <p:spPr>
          <a:xfrm>
            <a:off x="8763705" y="3429000"/>
            <a:ext cx="1307078" cy="1082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Average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F4B242D-CEAC-4F3E-B25D-4376D6B5A84A}"/>
              </a:ext>
            </a:extLst>
          </p:cNvPr>
          <p:cNvSpPr/>
          <p:nvPr/>
        </p:nvSpPr>
        <p:spPr>
          <a:xfrm>
            <a:off x="10201020" y="3477237"/>
            <a:ext cx="1505817" cy="11339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  <a:p>
            <a:pPr algn="ctr"/>
            <a:r>
              <a:rPr lang="en-US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8870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E58C-C466-40E8-BB65-A2F87AF1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RL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A019-DBDC-4DD5-8AD1-3FC0E58E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936628"/>
            <a:ext cx="4776830" cy="5337175"/>
          </a:xfrm>
        </p:spPr>
        <p:txBody>
          <a:bodyPr/>
          <a:lstStyle/>
          <a:p>
            <a:r>
              <a:rPr lang="en-US" dirty="0"/>
              <a:t>Policy gradient methods estimate the value of actions</a:t>
            </a:r>
          </a:p>
          <a:p>
            <a:endParaRPr lang="en-US" dirty="0"/>
          </a:p>
          <a:p>
            <a:r>
              <a:rPr lang="en-US" dirty="0"/>
              <a:t>The RL agent explore the space and update the action value estimation</a:t>
            </a:r>
          </a:p>
          <a:p>
            <a:endParaRPr lang="en-US" dirty="0"/>
          </a:p>
          <a:p>
            <a:r>
              <a:rPr lang="en-US" dirty="0"/>
              <a:t>We use a simple network for estimating state value as baseline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8BF8B-E8FB-443F-AC39-3E6F32E4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51" y="2089896"/>
            <a:ext cx="5320249" cy="363704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4A77CA3-58E2-4BD9-9253-689F612C0E28}"/>
              </a:ext>
            </a:extLst>
          </p:cNvPr>
          <p:cNvSpPr/>
          <p:nvPr/>
        </p:nvSpPr>
        <p:spPr>
          <a:xfrm>
            <a:off x="5726890" y="2481044"/>
            <a:ext cx="1307078" cy="1082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 Value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319DEA-7E79-41EA-A8C0-46D38E3CC406}"/>
              </a:ext>
            </a:extLst>
          </p:cNvPr>
          <p:cNvSpPr/>
          <p:nvPr/>
        </p:nvSpPr>
        <p:spPr>
          <a:xfrm>
            <a:off x="5726890" y="4558717"/>
            <a:ext cx="1307078" cy="108238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262620932"/>
      </p:ext>
    </p:extLst>
  </p:cSld>
  <p:clrMapOvr>
    <a:masterClrMapping/>
  </p:clrMapOvr>
</p:sld>
</file>

<file path=ppt/theme/theme1.xml><?xml version="1.0" encoding="utf-8"?>
<a:theme xmlns:a="http://schemas.openxmlformats.org/drawingml/2006/main" name="1_taoluo_techon07_3">
  <a:themeElements>
    <a:clrScheme name="taoluo_techon07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715</Words>
  <Application>Microsoft Office PowerPoint</Application>
  <PresentationFormat>Widescreen</PresentationFormat>
  <Paragraphs>203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 Sans Symbols</vt:lpstr>
      <vt:lpstr>Arial</vt:lpstr>
      <vt:lpstr>Arial Black</vt:lpstr>
      <vt:lpstr>Calibri</vt:lpstr>
      <vt:lpstr>Calibri Light</vt:lpstr>
      <vt:lpstr>1_taoluo_techon07_3</vt:lpstr>
      <vt:lpstr>Office Theme</vt:lpstr>
      <vt:lpstr>Exploring Logic Optimizations with Reinforcement Learning and Graph Convolutional Network</vt:lpstr>
      <vt:lpstr>Background: logic optimization in VLSI design</vt:lpstr>
      <vt:lpstr>Combinational logic is often represented as logic graph</vt:lpstr>
      <vt:lpstr>Question: what is the optimal operation sequence?</vt:lpstr>
      <vt:lpstr>Operation sequence as an MDP </vt:lpstr>
      <vt:lpstr>Operation sequence as an MDP </vt:lpstr>
      <vt:lpstr>Key challenge: state representation</vt:lpstr>
      <vt:lpstr>Graph convolution network for graph vectorization</vt:lpstr>
      <vt:lpstr>Policy Gradient RL agent</vt:lpstr>
      <vt:lpstr>Experiments: average return </vt:lpstr>
      <vt:lpstr>Experiments: optimizing the number of nodes</vt:lpstr>
      <vt:lpstr>Conclusion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Analog/Mixed-Signal Circuit Placement Considering System Signal Flow</dc:title>
  <dc:creator>Zhu, Keren</dc:creator>
  <cp:lastModifiedBy>Keren Zhu</cp:lastModifiedBy>
  <cp:revision>46</cp:revision>
  <dcterms:created xsi:type="dcterms:W3CDTF">2020-09-15T00:42:30Z</dcterms:created>
  <dcterms:modified xsi:type="dcterms:W3CDTF">2020-11-01T18:50:08Z</dcterms:modified>
</cp:coreProperties>
</file>