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>
        <p:scale>
          <a:sx n="125" d="100"/>
          <a:sy n="125" d="100"/>
        </p:scale>
        <p:origin x="70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30332-44CB-43D5-B0F9-BC679612D3EF}" type="doc">
      <dgm:prSet loTypeId="urn:microsoft.com/office/officeart/2005/8/layout/lProcess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F224FE2F-D54E-429C-B244-BF9129176B80}">
      <dgm:prSet phldrT="[Text]" custT="1"/>
      <dgm:spPr/>
      <dgm:t>
        <a:bodyPr/>
        <a:lstStyle/>
        <a:p>
          <a:r>
            <a:rPr lang="en-US" sz="3800" dirty="0"/>
            <a:t>Time Efficient</a:t>
          </a:r>
        </a:p>
      </dgm:t>
    </dgm:pt>
    <dgm:pt modelId="{1C4D2B05-AFF3-4E1F-AE02-DBC441CE28A3}" type="parTrans" cxnId="{EE230BC9-2B97-4918-99FE-DDC413BFA3DC}">
      <dgm:prSet/>
      <dgm:spPr/>
      <dgm:t>
        <a:bodyPr/>
        <a:lstStyle/>
        <a:p>
          <a:endParaRPr lang="en-US"/>
        </a:p>
      </dgm:t>
    </dgm:pt>
    <dgm:pt modelId="{EB10671F-0327-472F-A452-D61845845236}" type="sibTrans" cxnId="{EE230BC9-2B97-4918-99FE-DDC413BFA3DC}">
      <dgm:prSet/>
      <dgm:spPr/>
      <dgm:t>
        <a:bodyPr/>
        <a:lstStyle/>
        <a:p>
          <a:endParaRPr lang="en-US"/>
        </a:p>
      </dgm:t>
    </dgm:pt>
    <dgm:pt modelId="{2BB65F84-DAF5-449F-BE9E-751935A3906A}">
      <dgm:prSet phldrT="[Text]"/>
      <dgm:spPr/>
      <dgm:t>
        <a:bodyPr/>
        <a:lstStyle/>
        <a:p>
          <a:r>
            <a:rPr lang="en-US" dirty="0"/>
            <a:t>Backpropagation</a:t>
          </a:r>
        </a:p>
      </dgm:t>
    </dgm:pt>
    <dgm:pt modelId="{53A97B85-3A91-4A58-B039-13793A594823}" type="parTrans" cxnId="{FBA281A3-31D5-4F0B-88A3-970B1B890E47}">
      <dgm:prSet/>
      <dgm:spPr/>
      <dgm:t>
        <a:bodyPr/>
        <a:lstStyle/>
        <a:p>
          <a:endParaRPr lang="en-US"/>
        </a:p>
      </dgm:t>
    </dgm:pt>
    <dgm:pt modelId="{9997E74B-02B2-483A-A768-59CE4FFB1579}" type="sibTrans" cxnId="{FBA281A3-31D5-4F0B-88A3-970B1B890E47}">
      <dgm:prSet/>
      <dgm:spPr/>
      <dgm:t>
        <a:bodyPr/>
        <a:lstStyle/>
        <a:p>
          <a:endParaRPr lang="en-US"/>
        </a:p>
      </dgm:t>
    </dgm:pt>
    <dgm:pt modelId="{F9ABA5E9-A1FC-4270-ABF7-82F58C2C2D86}">
      <dgm:prSet phldrT="[Text]" custT="1"/>
      <dgm:spPr/>
      <dgm:t>
        <a:bodyPr/>
        <a:lstStyle/>
        <a:p>
          <a:r>
            <a:rPr lang="en-US" sz="3800" dirty="0"/>
            <a:t>Memory Efficient</a:t>
          </a:r>
        </a:p>
      </dgm:t>
    </dgm:pt>
    <dgm:pt modelId="{3039E50A-5B8C-4B23-B16A-0F6F09F40425}" type="parTrans" cxnId="{A188BDED-B1C9-4FBD-ACF2-EA6E910ABDD7}">
      <dgm:prSet/>
      <dgm:spPr/>
      <dgm:t>
        <a:bodyPr/>
        <a:lstStyle/>
        <a:p>
          <a:endParaRPr lang="en-US"/>
        </a:p>
      </dgm:t>
    </dgm:pt>
    <dgm:pt modelId="{BC36AB21-0727-4635-8489-E140B82EA48B}" type="sibTrans" cxnId="{A188BDED-B1C9-4FBD-ACF2-EA6E910ABDD7}">
      <dgm:prSet/>
      <dgm:spPr/>
      <dgm:t>
        <a:bodyPr/>
        <a:lstStyle/>
        <a:p>
          <a:endParaRPr lang="en-US"/>
        </a:p>
      </dgm:t>
    </dgm:pt>
    <dgm:pt modelId="{D0974EA9-4037-4189-AFBA-B5670B1C9AE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Gradient checkpoint (rematerialization)</a:t>
          </a:r>
        </a:p>
      </dgm:t>
    </dgm:pt>
    <dgm:pt modelId="{F7A9772A-F4A1-4D3C-B66E-AC3FFBD3EA9A}" type="parTrans" cxnId="{94C80BA3-AE89-41A7-BDA5-FFB1282F67C6}">
      <dgm:prSet/>
      <dgm:spPr/>
      <dgm:t>
        <a:bodyPr/>
        <a:lstStyle/>
        <a:p>
          <a:endParaRPr lang="en-US"/>
        </a:p>
      </dgm:t>
    </dgm:pt>
    <dgm:pt modelId="{12863361-7B4B-4587-AC0E-EE5B0395F0CE}" type="sibTrans" cxnId="{94C80BA3-AE89-41A7-BDA5-FFB1282F67C6}">
      <dgm:prSet/>
      <dgm:spPr/>
      <dgm:t>
        <a:bodyPr/>
        <a:lstStyle/>
        <a:p>
          <a:endParaRPr lang="en-US"/>
        </a:p>
      </dgm:t>
    </dgm:pt>
    <dgm:pt modelId="{961E7E24-E536-484A-B430-FCAD11980BE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Memory swapping</a:t>
          </a:r>
        </a:p>
      </dgm:t>
    </dgm:pt>
    <dgm:pt modelId="{C3DAC3BB-5762-484D-99FE-F17792615441}" type="parTrans" cxnId="{24597DC4-8A85-4BDA-A910-287ADB9DCCA0}">
      <dgm:prSet/>
      <dgm:spPr/>
      <dgm:t>
        <a:bodyPr/>
        <a:lstStyle/>
        <a:p>
          <a:endParaRPr lang="en-US"/>
        </a:p>
      </dgm:t>
    </dgm:pt>
    <dgm:pt modelId="{5F6F7961-052C-4933-93E8-7E909D45895E}" type="sibTrans" cxnId="{24597DC4-8A85-4BDA-A910-287ADB9DCCA0}">
      <dgm:prSet/>
      <dgm:spPr/>
      <dgm:t>
        <a:bodyPr/>
        <a:lstStyle/>
        <a:p>
          <a:endParaRPr lang="en-US"/>
        </a:p>
      </dgm:t>
    </dgm:pt>
    <dgm:pt modelId="{FC21EAA0-D2FB-45FA-8B3E-DCFF32D38B2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Reversible operators</a:t>
          </a:r>
        </a:p>
      </dgm:t>
    </dgm:pt>
    <dgm:pt modelId="{E361A62B-F713-4D1B-89A8-0E85844147C0}" type="parTrans" cxnId="{FBB30D0D-0AD0-48FD-A41E-2944FC4122A2}">
      <dgm:prSet/>
      <dgm:spPr/>
      <dgm:t>
        <a:bodyPr/>
        <a:lstStyle/>
        <a:p>
          <a:endParaRPr lang="en-US"/>
        </a:p>
      </dgm:t>
    </dgm:pt>
    <dgm:pt modelId="{9302C719-0415-4D84-B824-080530B3F9B2}" type="sibTrans" cxnId="{FBB30D0D-0AD0-48FD-A41E-2944FC4122A2}">
      <dgm:prSet/>
      <dgm:spPr/>
      <dgm:t>
        <a:bodyPr/>
        <a:lstStyle/>
        <a:p>
          <a:endParaRPr lang="en-US"/>
        </a:p>
      </dgm:t>
    </dgm:pt>
    <dgm:pt modelId="{62D1F938-60E3-4056-AE85-1FFB6E0C3701}" type="pres">
      <dgm:prSet presAssocID="{39530332-44CB-43D5-B0F9-BC679612D3EF}" presName="theList" presStyleCnt="0">
        <dgm:presLayoutVars>
          <dgm:dir/>
          <dgm:animLvl val="lvl"/>
          <dgm:resizeHandles val="exact"/>
        </dgm:presLayoutVars>
      </dgm:prSet>
      <dgm:spPr/>
    </dgm:pt>
    <dgm:pt modelId="{F87D7823-CC62-412E-AA10-ECB28C15568A}" type="pres">
      <dgm:prSet presAssocID="{F224FE2F-D54E-429C-B244-BF9129176B80}" presName="compNode" presStyleCnt="0"/>
      <dgm:spPr/>
    </dgm:pt>
    <dgm:pt modelId="{D1C06E33-DE1D-4BF0-8C56-8FD1CB82B631}" type="pres">
      <dgm:prSet presAssocID="{F224FE2F-D54E-429C-B244-BF9129176B80}" presName="aNode" presStyleLbl="bgShp" presStyleIdx="0" presStyleCnt="2"/>
      <dgm:spPr/>
    </dgm:pt>
    <dgm:pt modelId="{FE2E1080-FDE5-4B7E-8C60-6A34C7A72090}" type="pres">
      <dgm:prSet presAssocID="{F224FE2F-D54E-429C-B244-BF9129176B80}" presName="textNode" presStyleLbl="bgShp" presStyleIdx="0" presStyleCnt="2"/>
      <dgm:spPr/>
    </dgm:pt>
    <dgm:pt modelId="{5299A2D8-1306-4829-8C1C-247859514B6C}" type="pres">
      <dgm:prSet presAssocID="{F224FE2F-D54E-429C-B244-BF9129176B80}" presName="compChildNode" presStyleCnt="0"/>
      <dgm:spPr/>
    </dgm:pt>
    <dgm:pt modelId="{DE924240-4E8E-49F0-8E4C-1150FBC67C2B}" type="pres">
      <dgm:prSet presAssocID="{F224FE2F-D54E-429C-B244-BF9129176B80}" presName="theInnerList" presStyleCnt="0"/>
      <dgm:spPr/>
    </dgm:pt>
    <dgm:pt modelId="{595726F4-FAB0-40EA-85AE-0D9542610BFB}" type="pres">
      <dgm:prSet presAssocID="{2BB65F84-DAF5-449F-BE9E-751935A3906A}" presName="childNode" presStyleLbl="node1" presStyleIdx="0" presStyleCnt="4">
        <dgm:presLayoutVars>
          <dgm:bulletEnabled val="1"/>
        </dgm:presLayoutVars>
      </dgm:prSet>
      <dgm:spPr/>
    </dgm:pt>
    <dgm:pt modelId="{FC7E3381-FD31-4AF2-8828-81FBDBC6D075}" type="pres">
      <dgm:prSet presAssocID="{F224FE2F-D54E-429C-B244-BF9129176B80}" presName="aSpace" presStyleCnt="0"/>
      <dgm:spPr/>
    </dgm:pt>
    <dgm:pt modelId="{AA1F4E92-85FF-4E96-A59C-3789386D3889}" type="pres">
      <dgm:prSet presAssocID="{F9ABA5E9-A1FC-4270-ABF7-82F58C2C2D86}" presName="compNode" presStyleCnt="0"/>
      <dgm:spPr/>
    </dgm:pt>
    <dgm:pt modelId="{8F62BE59-DDB6-4CEC-A38C-EF72931BBD19}" type="pres">
      <dgm:prSet presAssocID="{F9ABA5E9-A1FC-4270-ABF7-82F58C2C2D86}" presName="aNode" presStyleLbl="bgShp" presStyleIdx="1" presStyleCnt="2"/>
      <dgm:spPr/>
    </dgm:pt>
    <dgm:pt modelId="{F5746925-F97A-40C3-BAAB-0B7E2E16596D}" type="pres">
      <dgm:prSet presAssocID="{F9ABA5E9-A1FC-4270-ABF7-82F58C2C2D86}" presName="textNode" presStyleLbl="bgShp" presStyleIdx="1" presStyleCnt="2"/>
      <dgm:spPr/>
    </dgm:pt>
    <dgm:pt modelId="{7E42DD86-32FE-4229-9DB5-F401E2457F8E}" type="pres">
      <dgm:prSet presAssocID="{F9ABA5E9-A1FC-4270-ABF7-82F58C2C2D86}" presName="compChildNode" presStyleCnt="0"/>
      <dgm:spPr/>
    </dgm:pt>
    <dgm:pt modelId="{F10447E0-8D80-4FC9-80B7-5815021B7FB1}" type="pres">
      <dgm:prSet presAssocID="{F9ABA5E9-A1FC-4270-ABF7-82F58C2C2D86}" presName="theInnerList" presStyleCnt="0"/>
      <dgm:spPr/>
    </dgm:pt>
    <dgm:pt modelId="{D63E1A76-C545-4326-A00E-2FCF18F2D595}" type="pres">
      <dgm:prSet presAssocID="{D0974EA9-4037-4189-AFBA-B5670B1C9AE6}" presName="childNode" presStyleLbl="node1" presStyleIdx="1" presStyleCnt="4">
        <dgm:presLayoutVars>
          <dgm:bulletEnabled val="1"/>
        </dgm:presLayoutVars>
      </dgm:prSet>
      <dgm:spPr/>
    </dgm:pt>
    <dgm:pt modelId="{542164E3-E441-4C7C-B35A-06E1A8B5BE11}" type="pres">
      <dgm:prSet presAssocID="{D0974EA9-4037-4189-AFBA-B5670B1C9AE6}" presName="aSpace2" presStyleCnt="0"/>
      <dgm:spPr/>
    </dgm:pt>
    <dgm:pt modelId="{5006DC58-DA74-4965-A253-EAB6B1182D49}" type="pres">
      <dgm:prSet presAssocID="{961E7E24-E536-484A-B430-FCAD11980BE7}" presName="childNode" presStyleLbl="node1" presStyleIdx="2" presStyleCnt="4">
        <dgm:presLayoutVars>
          <dgm:bulletEnabled val="1"/>
        </dgm:presLayoutVars>
      </dgm:prSet>
      <dgm:spPr/>
    </dgm:pt>
    <dgm:pt modelId="{D94E0910-0A9A-4F49-ADA5-F4EFC233918E}" type="pres">
      <dgm:prSet presAssocID="{961E7E24-E536-484A-B430-FCAD11980BE7}" presName="aSpace2" presStyleCnt="0"/>
      <dgm:spPr/>
    </dgm:pt>
    <dgm:pt modelId="{A169DDF9-06B7-4284-850F-0F8DE506D6E3}" type="pres">
      <dgm:prSet presAssocID="{FC21EAA0-D2FB-45FA-8B3E-DCFF32D38B2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BB30D0D-0AD0-48FD-A41E-2944FC4122A2}" srcId="{F9ABA5E9-A1FC-4270-ABF7-82F58C2C2D86}" destId="{FC21EAA0-D2FB-45FA-8B3E-DCFF32D38B22}" srcOrd="2" destOrd="0" parTransId="{E361A62B-F713-4D1B-89A8-0E85844147C0}" sibTransId="{9302C719-0415-4D84-B824-080530B3F9B2}"/>
    <dgm:cxn modelId="{0BA0FD1C-11EE-4336-BD92-74DEB97E0576}" type="presOf" srcId="{F9ABA5E9-A1FC-4270-ABF7-82F58C2C2D86}" destId="{F5746925-F97A-40C3-BAAB-0B7E2E16596D}" srcOrd="1" destOrd="0" presId="urn:microsoft.com/office/officeart/2005/8/layout/lProcess2"/>
    <dgm:cxn modelId="{C3F75E22-1B8B-448B-837B-A0DBE1E510F4}" type="presOf" srcId="{F9ABA5E9-A1FC-4270-ABF7-82F58C2C2D86}" destId="{8F62BE59-DDB6-4CEC-A38C-EF72931BBD19}" srcOrd="0" destOrd="0" presId="urn:microsoft.com/office/officeart/2005/8/layout/lProcess2"/>
    <dgm:cxn modelId="{351DE42E-E198-47BF-87A8-11F97144405F}" type="presOf" srcId="{961E7E24-E536-484A-B430-FCAD11980BE7}" destId="{5006DC58-DA74-4965-A253-EAB6B1182D49}" srcOrd="0" destOrd="0" presId="urn:microsoft.com/office/officeart/2005/8/layout/lProcess2"/>
    <dgm:cxn modelId="{D19B3932-FE48-4BB2-BDD8-399EC1FC61CE}" type="presOf" srcId="{F224FE2F-D54E-429C-B244-BF9129176B80}" destId="{FE2E1080-FDE5-4B7E-8C60-6A34C7A72090}" srcOrd="1" destOrd="0" presId="urn:microsoft.com/office/officeart/2005/8/layout/lProcess2"/>
    <dgm:cxn modelId="{ADE6CE7D-5EF4-4046-AFAB-CF820D765BFA}" type="presOf" srcId="{D0974EA9-4037-4189-AFBA-B5670B1C9AE6}" destId="{D63E1A76-C545-4326-A00E-2FCF18F2D595}" srcOrd="0" destOrd="0" presId="urn:microsoft.com/office/officeart/2005/8/layout/lProcess2"/>
    <dgm:cxn modelId="{26E67693-D386-4D1A-92D7-DAAAAFAA198C}" type="presOf" srcId="{2BB65F84-DAF5-449F-BE9E-751935A3906A}" destId="{595726F4-FAB0-40EA-85AE-0D9542610BFB}" srcOrd="0" destOrd="0" presId="urn:microsoft.com/office/officeart/2005/8/layout/lProcess2"/>
    <dgm:cxn modelId="{94C80BA3-AE89-41A7-BDA5-FFB1282F67C6}" srcId="{F9ABA5E9-A1FC-4270-ABF7-82F58C2C2D86}" destId="{D0974EA9-4037-4189-AFBA-B5670B1C9AE6}" srcOrd="0" destOrd="0" parTransId="{F7A9772A-F4A1-4D3C-B66E-AC3FFBD3EA9A}" sibTransId="{12863361-7B4B-4587-AC0E-EE5B0395F0CE}"/>
    <dgm:cxn modelId="{FBA281A3-31D5-4F0B-88A3-970B1B890E47}" srcId="{F224FE2F-D54E-429C-B244-BF9129176B80}" destId="{2BB65F84-DAF5-449F-BE9E-751935A3906A}" srcOrd="0" destOrd="0" parTransId="{53A97B85-3A91-4A58-B039-13793A594823}" sibTransId="{9997E74B-02B2-483A-A768-59CE4FFB1579}"/>
    <dgm:cxn modelId="{24597DC4-8A85-4BDA-A910-287ADB9DCCA0}" srcId="{F9ABA5E9-A1FC-4270-ABF7-82F58C2C2D86}" destId="{961E7E24-E536-484A-B430-FCAD11980BE7}" srcOrd="1" destOrd="0" parTransId="{C3DAC3BB-5762-484D-99FE-F17792615441}" sibTransId="{5F6F7961-052C-4933-93E8-7E909D45895E}"/>
    <dgm:cxn modelId="{EE230BC9-2B97-4918-99FE-DDC413BFA3DC}" srcId="{39530332-44CB-43D5-B0F9-BC679612D3EF}" destId="{F224FE2F-D54E-429C-B244-BF9129176B80}" srcOrd="0" destOrd="0" parTransId="{1C4D2B05-AFF3-4E1F-AE02-DBC441CE28A3}" sibTransId="{EB10671F-0327-472F-A452-D61845845236}"/>
    <dgm:cxn modelId="{83E558DC-0376-4C1D-A081-4876E8FDCA66}" type="presOf" srcId="{F224FE2F-D54E-429C-B244-BF9129176B80}" destId="{D1C06E33-DE1D-4BF0-8C56-8FD1CB82B631}" srcOrd="0" destOrd="0" presId="urn:microsoft.com/office/officeart/2005/8/layout/lProcess2"/>
    <dgm:cxn modelId="{E92F9EE0-F198-4429-BD6A-4ACE95270A08}" type="presOf" srcId="{39530332-44CB-43D5-B0F9-BC679612D3EF}" destId="{62D1F938-60E3-4056-AE85-1FFB6E0C3701}" srcOrd="0" destOrd="0" presId="urn:microsoft.com/office/officeart/2005/8/layout/lProcess2"/>
    <dgm:cxn modelId="{A188BDED-B1C9-4FBD-ACF2-EA6E910ABDD7}" srcId="{39530332-44CB-43D5-B0F9-BC679612D3EF}" destId="{F9ABA5E9-A1FC-4270-ABF7-82F58C2C2D86}" srcOrd="1" destOrd="0" parTransId="{3039E50A-5B8C-4B23-B16A-0F6F09F40425}" sibTransId="{BC36AB21-0727-4635-8489-E140B82EA48B}"/>
    <dgm:cxn modelId="{ABAF56F1-C292-4B33-8418-0389D1BBADD9}" type="presOf" srcId="{FC21EAA0-D2FB-45FA-8B3E-DCFF32D38B22}" destId="{A169DDF9-06B7-4284-850F-0F8DE506D6E3}" srcOrd="0" destOrd="0" presId="urn:microsoft.com/office/officeart/2005/8/layout/lProcess2"/>
    <dgm:cxn modelId="{9CCF5820-24A0-4EC7-B917-8F2E96F87C77}" type="presParOf" srcId="{62D1F938-60E3-4056-AE85-1FFB6E0C3701}" destId="{F87D7823-CC62-412E-AA10-ECB28C15568A}" srcOrd="0" destOrd="0" presId="urn:microsoft.com/office/officeart/2005/8/layout/lProcess2"/>
    <dgm:cxn modelId="{5755BC65-7869-4F60-8D44-CFCCC66BF34C}" type="presParOf" srcId="{F87D7823-CC62-412E-AA10-ECB28C15568A}" destId="{D1C06E33-DE1D-4BF0-8C56-8FD1CB82B631}" srcOrd="0" destOrd="0" presId="urn:microsoft.com/office/officeart/2005/8/layout/lProcess2"/>
    <dgm:cxn modelId="{90FD9BD9-29E3-4ED2-8092-82EABF673D98}" type="presParOf" srcId="{F87D7823-CC62-412E-AA10-ECB28C15568A}" destId="{FE2E1080-FDE5-4B7E-8C60-6A34C7A72090}" srcOrd="1" destOrd="0" presId="urn:microsoft.com/office/officeart/2005/8/layout/lProcess2"/>
    <dgm:cxn modelId="{E2A4A12A-DB7C-4E8A-B867-E88C92B2FD91}" type="presParOf" srcId="{F87D7823-CC62-412E-AA10-ECB28C15568A}" destId="{5299A2D8-1306-4829-8C1C-247859514B6C}" srcOrd="2" destOrd="0" presId="urn:microsoft.com/office/officeart/2005/8/layout/lProcess2"/>
    <dgm:cxn modelId="{AACA2265-6D94-4187-A44F-6EBBA01B083B}" type="presParOf" srcId="{5299A2D8-1306-4829-8C1C-247859514B6C}" destId="{DE924240-4E8E-49F0-8E4C-1150FBC67C2B}" srcOrd="0" destOrd="0" presId="urn:microsoft.com/office/officeart/2005/8/layout/lProcess2"/>
    <dgm:cxn modelId="{3A36600C-138E-448C-B5FA-2635F6466151}" type="presParOf" srcId="{DE924240-4E8E-49F0-8E4C-1150FBC67C2B}" destId="{595726F4-FAB0-40EA-85AE-0D9542610BFB}" srcOrd="0" destOrd="0" presId="urn:microsoft.com/office/officeart/2005/8/layout/lProcess2"/>
    <dgm:cxn modelId="{A17FE782-2A8D-4F07-88D2-1B83E4C477A9}" type="presParOf" srcId="{62D1F938-60E3-4056-AE85-1FFB6E0C3701}" destId="{FC7E3381-FD31-4AF2-8828-81FBDBC6D075}" srcOrd="1" destOrd="0" presId="urn:microsoft.com/office/officeart/2005/8/layout/lProcess2"/>
    <dgm:cxn modelId="{9DDED85C-F9C3-40DB-9E7E-19EC62B67686}" type="presParOf" srcId="{62D1F938-60E3-4056-AE85-1FFB6E0C3701}" destId="{AA1F4E92-85FF-4E96-A59C-3789386D3889}" srcOrd="2" destOrd="0" presId="urn:microsoft.com/office/officeart/2005/8/layout/lProcess2"/>
    <dgm:cxn modelId="{9752EA85-1373-440D-B73A-AD0F4615BD91}" type="presParOf" srcId="{AA1F4E92-85FF-4E96-A59C-3789386D3889}" destId="{8F62BE59-DDB6-4CEC-A38C-EF72931BBD19}" srcOrd="0" destOrd="0" presId="urn:microsoft.com/office/officeart/2005/8/layout/lProcess2"/>
    <dgm:cxn modelId="{1F0A2FF0-10E3-4D8A-9BDB-FC5AB251C655}" type="presParOf" srcId="{AA1F4E92-85FF-4E96-A59C-3789386D3889}" destId="{F5746925-F97A-40C3-BAAB-0B7E2E16596D}" srcOrd="1" destOrd="0" presId="urn:microsoft.com/office/officeart/2005/8/layout/lProcess2"/>
    <dgm:cxn modelId="{9CB9BCAD-8F82-47CC-9D29-458151F02DBA}" type="presParOf" srcId="{AA1F4E92-85FF-4E96-A59C-3789386D3889}" destId="{7E42DD86-32FE-4229-9DB5-F401E2457F8E}" srcOrd="2" destOrd="0" presId="urn:microsoft.com/office/officeart/2005/8/layout/lProcess2"/>
    <dgm:cxn modelId="{D5F9C6B4-56A1-4334-9864-672D2135FDA7}" type="presParOf" srcId="{7E42DD86-32FE-4229-9DB5-F401E2457F8E}" destId="{F10447E0-8D80-4FC9-80B7-5815021B7FB1}" srcOrd="0" destOrd="0" presId="urn:microsoft.com/office/officeart/2005/8/layout/lProcess2"/>
    <dgm:cxn modelId="{BD4E592F-327C-4B8E-B82D-B3E91B96D896}" type="presParOf" srcId="{F10447E0-8D80-4FC9-80B7-5815021B7FB1}" destId="{D63E1A76-C545-4326-A00E-2FCF18F2D595}" srcOrd="0" destOrd="0" presId="urn:microsoft.com/office/officeart/2005/8/layout/lProcess2"/>
    <dgm:cxn modelId="{76168C81-53B1-44F4-A5EF-0CC8CCA5BC6C}" type="presParOf" srcId="{F10447E0-8D80-4FC9-80B7-5815021B7FB1}" destId="{542164E3-E441-4C7C-B35A-06E1A8B5BE11}" srcOrd="1" destOrd="0" presId="urn:microsoft.com/office/officeart/2005/8/layout/lProcess2"/>
    <dgm:cxn modelId="{4B55AC17-DBE1-4174-9878-B4CA7D96E53D}" type="presParOf" srcId="{F10447E0-8D80-4FC9-80B7-5815021B7FB1}" destId="{5006DC58-DA74-4965-A253-EAB6B1182D49}" srcOrd="2" destOrd="0" presId="urn:microsoft.com/office/officeart/2005/8/layout/lProcess2"/>
    <dgm:cxn modelId="{DEC03CF2-B99D-421F-A656-51C9440A3351}" type="presParOf" srcId="{F10447E0-8D80-4FC9-80B7-5815021B7FB1}" destId="{D94E0910-0A9A-4F49-ADA5-F4EFC233918E}" srcOrd="3" destOrd="0" presId="urn:microsoft.com/office/officeart/2005/8/layout/lProcess2"/>
    <dgm:cxn modelId="{FC18C701-6CB8-484A-869C-70FCA0B15089}" type="presParOf" srcId="{F10447E0-8D80-4FC9-80B7-5815021B7FB1}" destId="{A169DDF9-06B7-4284-850F-0F8DE506D6E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06E33-DE1D-4BF0-8C56-8FD1CB82B631}">
      <dsp:nvSpPr>
        <dsp:cNvPr id="0" name=""/>
        <dsp:cNvSpPr/>
      </dsp:nvSpPr>
      <dsp:spPr>
        <a:xfrm>
          <a:off x="4873" y="0"/>
          <a:ext cx="4687781" cy="471083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Time Efficient</a:t>
          </a:r>
        </a:p>
      </dsp:txBody>
      <dsp:txXfrm>
        <a:off x="4873" y="0"/>
        <a:ext cx="4687781" cy="1413250"/>
      </dsp:txXfrm>
    </dsp:sp>
    <dsp:sp modelId="{595726F4-FAB0-40EA-85AE-0D9542610BFB}">
      <dsp:nvSpPr>
        <dsp:cNvPr id="0" name=""/>
        <dsp:cNvSpPr/>
      </dsp:nvSpPr>
      <dsp:spPr>
        <a:xfrm>
          <a:off x="473651" y="1413250"/>
          <a:ext cx="3750225" cy="30620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Backpropagation</a:t>
          </a:r>
        </a:p>
      </dsp:txBody>
      <dsp:txXfrm>
        <a:off x="563335" y="1502934"/>
        <a:ext cx="3570857" cy="2882675"/>
      </dsp:txXfrm>
    </dsp:sp>
    <dsp:sp modelId="{8F62BE59-DDB6-4CEC-A38C-EF72931BBD19}">
      <dsp:nvSpPr>
        <dsp:cNvPr id="0" name=""/>
        <dsp:cNvSpPr/>
      </dsp:nvSpPr>
      <dsp:spPr>
        <a:xfrm>
          <a:off x="5044238" y="0"/>
          <a:ext cx="4687781" cy="471083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Memory Efficient</a:t>
          </a:r>
        </a:p>
      </dsp:txBody>
      <dsp:txXfrm>
        <a:off x="5044238" y="0"/>
        <a:ext cx="4687781" cy="1413250"/>
      </dsp:txXfrm>
    </dsp:sp>
    <dsp:sp modelId="{D63E1A76-C545-4326-A00E-2FCF18F2D595}">
      <dsp:nvSpPr>
        <dsp:cNvPr id="0" name=""/>
        <dsp:cNvSpPr/>
      </dsp:nvSpPr>
      <dsp:spPr>
        <a:xfrm>
          <a:off x="5513017" y="1413653"/>
          <a:ext cx="3750225" cy="9254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/>
            <a:t>Gradient checkpoint (rematerialization)</a:t>
          </a:r>
        </a:p>
      </dsp:txBody>
      <dsp:txXfrm>
        <a:off x="5540124" y="1440760"/>
        <a:ext cx="3696011" cy="871276"/>
      </dsp:txXfrm>
    </dsp:sp>
    <dsp:sp modelId="{5006DC58-DA74-4965-A253-EAB6B1182D49}">
      <dsp:nvSpPr>
        <dsp:cNvPr id="0" name=""/>
        <dsp:cNvSpPr/>
      </dsp:nvSpPr>
      <dsp:spPr>
        <a:xfrm>
          <a:off x="5513017" y="2481527"/>
          <a:ext cx="3750225" cy="9254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/>
            <a:t>Memory swapping</a:t>
          </a:r>
        </a:p>
      </dsp:txBody>
      <dsp:txXfrm>
        <a:off x="5540124" y="2508634"/>
        <a:ext cx="3696011" cy="871276"/>
      </dsp:txXfrm>
    </dsp:sp>
    <dsp:sp modelId="{A169DDF9-06B7-4284-850F-0F8DE506D6E3}">
      <dsp:nvSpPr>
        <dsp:cNvPr id="0" name=""/>
        <dsp:cNvSpPr/>
      </dsp:nvSpPr>
      <dsp:spPr>
        <a:xfrm>
          <a:off x="5513017" y="3549401"/>
          <a:ext cx="3750225" cy="9254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kern="1200" dirty="0"/>
            <a:t>Reversible operators</a:t>
          </a:r>
        </a:p>
      </dsp:txBody>
      <dsp:txXfrm>
        <a:off x="5540124" y="3576508"/>
        <a:ext cx="3696011" cy="87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171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325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6126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7043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9608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5099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079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2238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2533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5381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10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4977-0066-4F74-BAF1-36B0A43EB606}" type="datetimeFigureOut">
              <a:rPr lang="en-IE" smtClean="0"/>
              <a:t>20/07/2020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B0055-B585-49CE-B6D8-FADAB6BB1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208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7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3681" y="1739990"/>
            <a:ext cx="11324639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b="1" dirty="0">
                <a:cs typeface="Nirmala UI" panose="020B0502040204020203" pitchFamily="34" charset="0"/>
              </a:rPr>
              <a:t>An Efficient Training Framework</a:t>
            </a:r>
          </a:p>
          <a:p>
            <a:pPr algn="ctr"/>
            <a:r>
              <a:rPr lang="en-GB" sz="6000" b="1" dirty="0">
                <a:cs typeface="Nirmala UI" panose="020B0502040204020203" pitchFamily="34" charset="0"/>
              </a:rPr>
              <a:t>for Reversible Neural Architectures</a:t>
            </a:r>
          </a:p>
          <a:p>
            <a:pPr algn="ctr"/>
            <a:endParaRPr lang="en-GB" sz="6000" dirty="0">
              <a:cs typeface="Nirmala UI" panose="020B0502040204020203" pitchFamily="34" charset="0"/>
            </a:endParaRPr>
          </a:p>
          <a:p>
            <a:pPr algn="ctr"/>
            <a:r>
              <a:rPr lang="en-GB" sz="2800" b="1" dirty="0">
                <a:cs typeface="Nirmala UI" panose="020B0502040204020203" pitchFamily="34" charset="0"/>
              </a:rPr>
              <a:t>Zixuan Jiang</a:t>
            </a:r>
            <a:r>
              <a:rPr lang="en-GB" sz="2800" dirty="0">
                <a:cs typeface="Nirmala UI" panose="020B0502040204020203" pitchFamily="34" charset="0"/>
              </a:rPr>
              <a:t>, Keren Zhu, </a:t>
            </a:r>
            <a:r>
              <a:rPr lang="en-GB" sz="2800" dirty="0" err="1">
                <a:cs typeface="Nirmala UI" panose="020B0502040204020203" pitchFamily="34" charset="0"/>
              </a:rPr>
              <a:t>Mingjie</a:t>
            </a:r>
            <a:r>
              <a:rPr lang="en-GB" sz="2800" dirty="0">
                <a:cs typeface="Nirmala UI" panose="020B0502040204020203" pitchFamily="34" charset="0"/>
              </a:rPr>
              <a:t> Liu, Jiaqi Gu, David Z. Pan</a:t>
            </a:r>
          </a:p>
          <a:p>
            <a:pPr algn="ctr"/>
            <a:r>
              <a:rPr lang="en-GB" sz="2800" dirty="0">
                <a:cs typeface="Nirmala UI" panose="020B0502040204020203" pitchFamily="34" charset="0"/>
              </a:rPr>
              <a:t>The University of Texas at Austin</a:t>
            </a:r>
          </a:p>
        </p:txBody>
      </p:sp>
    </p:spTree>
    <p:extLst>
      <p:ext uri="{BB962C8B-B14F-4D97-AF65-F5344CB8AC3E}">
        <p14:creationId xmlns:p14="http://schemas.microsoft.com/office/powerpoint/2010/main" val="3160832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FE81-9BC5-416F-8EBB-D9A3ADEE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Large model hits memory capacity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23CE4F-53CB-41D6-A3C4-F02B2EB00B69}"/>
              </a:ext>
            </a:extLst>
          </p:cNvPr>
          <p:cNvCxnSpPr/>
          <p:nvPr/>
        </p:nvCxnSpPr>
        <p:spPr>
          <a:xfrm>
            <a:off x="4121618" y="5411805"/>
            <a:ext cx="42800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8D5F6C-6466-457F-A7A9-ACFBFF46B698}"/>
              </a:ext>
            </a:extLst>
          </p:cNvPr>
          <p:cNvCxnSpPr/>
          <p:nvPr/>
        </p:nvCxnSpPr>
        <p:spPr>
          <a:xfrm flipV="1">
            <a:off x="4127634" y="2097105"/>
            <a:ext cx="0" cy="33267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D7DA165-3F53-4601-B0A0-135453ED2B6D}"/>
              </a:ext>
            </a:extLst>
          </p:cNvPr>
          <p:cNvSpPr/>
          <p:nvPr/>
        </p:nvSpPr>
        <p:spPr>
          <a:xfrm rot="5400000">
            <a:off x="2147703" y="-586677"/>
            <a:ext cx="5421699" cy="5456327"/>
          </a:xfrm>
          <a:prstGeom prst="arc">
            <a:avLst>
              <a:gd name="adj1" fmla="val 16810633"/>
              <a:gd name="adj2" fmla="val 21565288"/>
            </a:avLst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391AC4-7F25-401F-8A17-FCA714D054A0}"/>
              </a:ext>
            </a:extLst>
          </p:cNvPr>
          <p:cNvSpPr/>
          <p:nvPr/>
        </p:nvSpPr>
        <p:spPr>
          <a:xfrm>
            <a:off x="4858553" y="3130342"/>
            <a:ext cx="3033108" cy="843689"/>
          </a:xfrm>
          <a:custGeom>
            <a:avLst/>
            <a:gdLst>
              <a:gd name="connsiteX0" fmla="*/ 0 w 3338763"/>
              <a:gd name="connsiteY0" fmla="*/ 890337 h 890337"/>
              <a:gd name="connsiteX1" fmla="*/ 3338763 w 3338763"/>
              <a:gd name="connsiteY1" fmla="*/ 0 h 89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763" h="890337">
                <a:moveTo>
                  <a:pt x="0" y="890337"/>
                </a:moveTo>
                <a:lnTo>
                  <a:pt x="3338763" y="0"/>
                </a:lnTo>
              </a:path>
            </a:pathLst>
          </a:custGeom>
          <a:ln w="571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24E3A-033F-4C46-8CB3-D5D5A526DE4F}"/>
              </a:ext>
            </a:extLst>
          </p:cNvPr>
          <p:cNvSpPr txBox="1"/>
          <p:nvPr/>
        </p:nvSpPr>
        <p:spPr>
          <a:xfrm>
            <a:off x="6537305" y="4348483"/>
            <a:ext cx="152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55B86-247C-4548-8B2B-3832B6F5582E}"/>
              </a:ext>
            </a:extLst>
          </p:cNvPr>
          <p:cNvSpPr txBox="1"/>
          <p:nvPr/>
        </p:nvSpPr>
        <p:spPr>
          <a:xfrm>
            <a:off x="4750596" y="2999414"/>
            <a:ext cx="23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 Capacity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40ABFE-40A6-4F83-A4CC-2B135A9D0E21}"/>
              </a:ext>
            </a:extLst>
          </p:cNvPr>
          <p:cNvSpPr txBox="1"/>
          <p:nvPr/>
        </p:nvSpPr>
        <p:spPr>
          <a:xfrm>
            <a:off x="6906381" y="287107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5788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FD41-CDC1-4218-B3A6-A029A69B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Time Tradeoff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440B6E-9A7A-4DA8-9B4C-380DDEBDB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090779"/>
              </p:ext>
            </p:extLst>
          </p:nvPr>
        </p:nvGraphicFramePr>
        <p:xfrm>
          <a:off x="1227553" y="1569720"/>
          <a:ext cx="9736894" cy="4710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296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C06E33-DE1D-4BF0-8C56-8FD1CB82B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1C06E33-DE1D-4BF0-8C56-8FD1CB82B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95726F4-FAB0-40EA-85AE-0D9542610B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595726F4-FAB0-40EA-85AE-0D9542610B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F62BE59-DDB6-4CEC-A38C-EF72931BB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8F62BE59-DDB6-4CEC-A38C-EF72931BBD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3E1A76-C545-4326-A00E-2FCF18F2D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63E1A76-C545-4326-A00E-2FCF18F2D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06DC58-DA74-4965-A253-EAB6B1182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5006DC58-DA74-4965-A253-EAB6B1182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69DDF9-06B7-4284-850F-0F8DE506D6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A169DDF9-06B7-4284-850F-0F8DE506D6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4BF93-5F00-456C-8F7E-05290E026D70}"/>
              </a:ext>
            </a:extLst>
          </p:cNvPr>
          <p:cNvCxnSpPr>
            <a:cxnSpLocks/>
          </p:cNvCxnSpPr>
          <p:nvPr/>
        </p:nvCxnSpPr>
        <p:spPr>
          <a:xfrm>
            <a:off x="5502662" y="2264745"/>
            <a:ext cx="0" cy="3314700"/>
          </a:xfrm>
          <a:prstGeom prst="line">
            <a:avLst/>
          </a:prstGeom>
          <a:ln w="38100">
            <a:prstDash val="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47585E5-385B-455E-8724-79346219421A}"/>
              </a:ext>
            </a:extLst>
          </p:cNvPr>
          <p:cNvSpPr/>
          <p:nvPr/>
        </p:nvSpPr>
        <p:spPr>
          <a:xfrm rot="10265983">
            <a:off x="4441323" y="-398569"/>
            <a:ext cx="5421699" cy="5456327"/>
          </a:xfrm>
          <a:prstGeom prst="arc">
            <a:avLst>
              <a:gd name="adj1" fmla="val 18982937"/>
              <a:gd name="adj2" fmla="val 21565288"/>
            </a:avLst>
          </a:prstGeom>
          <a:ln w="5715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9768D-DF6B-4318-A321-1758401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814EF9-784E-478C-9F83-5321667E646B}"/>
              </a:ext>
            </a:extLst>
          </p:cNvPr>
          <p:cNvCxnSpPr/>
          <p:nvPr/>
        </p:nvCxnSpPr>
        <p:spPr>
          <a:xfrm>
            <a:off x="3702518" y="5579445"/>
            <a:ext cx="428006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2B45D5-2925-4D69-BA3C-777C886092C2}"/>
              </a:ext>
            </a:extLst>
          </p:cNvPr>
          <p:cNvCxnSpPr/>
          <p:nvPr/>
        </p:nvCxnSpPr>
        <p:spPr>
          <a:xfrm flipV="1">
            <a:off x="3708534" y="2264745"/>
            <a:ext cx="0" cy="33267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B5A6E1-960B-438D-9751-B9E59872457F}"/>
              </a:ext>
            </a:extLst>
          </p:cNvPr>
          <p:cNvSpPr txBox="1"/>
          <p:nvPr/>
        </p:nvSpPr>
        <p:spPr>
          <a:xfrm>
            <a:off x="6907056" y="5638747"/>
            <a:ext cx="23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 Footprint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F1691-DE7A-4CD9-BCC3-C24DFB2A8DFD}"/>
              </a:ext>
            </a:extLst>
          </p:cNvPr>
          <p:cNvSpPr txBox="1"/>
          <p:nvPr/>
        </p:nvSpPr>
        <p:spPr>
          <a:xfrm rot="16200000">
            <a:off x="2568867" y="2165194"/>
            <a:ext cx="1556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Computation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6C2A2B3-709A-4382-98E5-9700BC23FE9B}"/>
              </a:ext>
            </a:extLst>
          </p:cNvPr>
          <p:cNvSpPr/>
          <p:nvPr/>
        </p:nvSpPr>
        <p:spPr>
          <a:xfrm rot="10265983">
            <a:off x="4439353" y="-405925"/>
            <a:ext cx="5421699" cy="5456327"/>
          </a:xfrm>
          <a:prstGeom prst="arc">
            <a:avLst>
              <a:gd name="adj1" fmla="val 16810633"/>
              <a:gd name="adj2" fmla="val 21565288"/>
            </a:avLst>
          </a:prstGeom>
          <a:ln w="57150">
            <a:solidFill>
              <a:srgbClr val="0070C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C7342C-8920-40F1-961E-CD6C5485AFCF}"/>
              </a:ext>
            </a:extLst>
          </p:cNvPr>
          <p:cNvSpPr/>
          <p:nvPr/>
        </p:nvSpPr>
        <p:spPr>
          <a:xfrm>
            <a:off x="6979920" y="4866239"/>
            <a:ext cx="342898" cy="3428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CB7EC8-8D7E-4E5B-8DCD-A37D7EC3AC88}"/>
              </a:ext>
            </a:extLst>
          </p:cNvPr>
          <p:cNvSpPr/>
          <p:nvPr/>
        </p:nvSpPr>
        <p:spPr>
          <a:xfrm>
            <a:off x="4312920" y="2557379"/>
            <a:ext cx="342898" cy="3428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0FD3F5-AE71-4C06-A00A-8E4019985DAF}"/>
              </a:ext>
            </a:extLst>
          </p:cNvPr>
          <p:cNvSpPr/>
          <p:nvPr/>
        </p:nvSpPr>
        <p:spPr>
          <a:xfrm>
            <a:off x="5331213" y="4287119"/>
            <a:ext cx="342898" cy="3428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9761B-B324-4DAC-94F4-396927F92F9D}"/>
              </a:ext>
            </a:extLst>
          </p:cNvPr>
          <p:cNvSpPr txBox="1"/>
          <p:nvPr/>
        </p:nvSpPr>
        <p:spPr>
          <a:xfrm>
            <a:off x="7425216" y="4850169"/>
            <a:ext cx="23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Backpropagation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00F53-973A-4930-B401-84F2E5140612}"/>
              </a:ext>
            </a:extLst>
          </p:cNvPr>
          <p:cNvSpPr txBox="1"/>
          <p:nvPr/>
        </p:nvSpPr>
        <p:spPr>
          <a:xfrm>
            <a:off x="3848811" y="2165195"/>
            <a:ext cx="2291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Reversible Network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404A4-A72E-4F15-A766-73606F8A8A4D}"/>
              </a:ext>
            </a:extLst>
          </p:cNvPr>
          <p:cNvSpPr txBox="1"/>
          <p:nvPr/>
        </p:nvSpPr>
        <p:spPr>
          <a:xfrm>
            <a:off x="4571086" y="5636447"/>
            <a:ext cx="23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 Capacity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EF748-A1C7-462A-9AF8-A3EC2F345EFE}"/>
              </a:ext>
            </a:extLst>
          </p:cNvPr>
          <p:cNvSpPr txBox="1"/>
          <p:nvPr/>
        </p:nvSpPr>
        <p:spPr>
          <a:xfrm>
            <a:off x="5746087" y="4158930"/>
            <a:ext cx="23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Optimal Scheduling</a:t>
            </a:r>
          </a:p>
        </p:txBody>
      </p:sp>
    </p:spTree>
    <p:extLst>
      <p:ext uri="{BB962C8B-B14F-4D97-AF65-F5344CB8AC3E}">
        <p14:creationId xmlns:p14="http://schemas.microsoft.com/office/powerpoint/2010/main" val="287891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C0AF17-D89B-4660-8DF5-599EE6571CBE}"/>
              </a:ext>
            </a:extLst>
          </p:cNvPr>
          <p:cNvSpPr txBox="1"/>
          <p:nvPr/>
        </p:nvSpPr>
        <p:spPr>
          <a:xfrm>
            <a:off x="1493520" y="2705725"/>
            <a:ext cx="9204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What is the optimal scheduling for reversible neural architectures?</a:t>
            </a:r>
          </a:p>
        </p:txBody>
      </p:sp>
    </p:spTree>
    <p:extLst>
      <p:ext uri="{BB962C8B-B14F-4D97-AF65-F5344CB8AC3E}">
        <p14:creationId xmlns:p14="http://schemas.microsoft.com/office/powerpoint/2010/main" val="2609627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7E0-1B4C-495D-A763-4067F3CD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E403-A604-475E-9E36-61577A71E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 Perspective.</a:t>
            </a:r>
          </a:p>
          <a:p>
            <a:pPr lvl="1"/>
            <a:r>
              <a:rPr lang="en-US" sz="2800" dirty="0"/>
              <a:t>Scheduling problem -&gt; Knapsack Problem</a:t>
            </a:r>
          </a:p>
          <a:p>
            <a:endParaRPr lang="en-US" sz="3200" dirty="0"/>
          </a:p>
          <a:p>
            <a:r>
              <a:rPr lang="en-US" sz="3200" dirty="0"/>
              <a:t>Optimality.</a:t>
            </a:r>
          </a:p>
          <a:p>
            <a:pPr lvl="1"/>
            <a:r>
              <a:rPr lang="en-US" sz="2800" dirty="0"/>
              <a:t>Classical dynamic programming algorithm</a:t>
            </a:r>
          </a:p>
          <a:p>
            <a:endParaRPr lang="en-US" sz="3200" dirty="0"/>
          </a:p>
          <a:p>
            <a:r>
              <a:rPr lang="en-US" sz="3200" dirty="0"/>
              <a:t>Automation.</a:t>
            </a:r>
          </a:p>
          <a:p>
            <a:pPr lvl="1"/>
            <a:r>
              <a:rPr lang="en-US" sz="2800" dirty="0"/>
              <a:t>A fully automated solution for large model training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6965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043D-FE56-4F2A-AC24-B7362C3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9689-6C1B-443D-A993-D7B0F175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formulation</a:t>
            </a:r>
          </a:p>
          <a:p>
            <a:endParaRPr lang="en-US" sz="3200" dirty="0"/>
          </a:p>
          <a:p>
            <a:r>
              <a:rPr lang="en-US" sz="3200" dirty="0"/>
              <a:t>What is the optimal mini-batch size in terms of training speed?</a:t>
            </a:r>
          </a:p>
          <a:p>
            <a:endParaRPr lang="en-US" sz="3200" dirty="0"/>
          </a:p>
          <a:p>
            <a:r>
              <a:rPr lang="en-US" sz="3200" dirty="0"/>
              <a:t>More experiments on various reversible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2641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58351" y="2459504"/>
            <a:ext cx="71469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cs typeface="Nirmala UI" panose="020B0502040204020203" pitchFamily="34" charset="0"/>
              </a:rPr>
              <a:t>Thank you!</a:t>
            </a:r>
          </a:p>
          <a:p>
            <a:pPr algn="ctr"/>
            <a:r>
              <a:rPr lang="en-US" sz="6000" dirty="0">
                <a:cs typeface="Nirmala UI" panose="020B0502040204020203" pitchFamily="34" charset="0"/>
              </a:rPr>
              <a:t>See you at ECCV 2020.</a:t>
            </a:r>
            <a:endParaRPr lang="en-GB" sz="6000" dirty="0"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29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Large model hits memory capacity</vt:lpstr>
      <vt:lpstr>Space Time Tradeoff</vt:lpstr>
      <vt:lpstr>Problem</vt:lpstr>
      <vt:lpstr>PowerPoint Presentation</vt:lpstr>
      <vt:lpstr>Highlight</vt:lpstr>
      <vt:lpstr>More in the Paper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Cook</dc:creator>
  <cp:lastModifiedBy>Jiang Zixuan</cp:lastModifiedBy>
  <cp:revision>11</cp:revision>
  <dcterms:created xsi:type="dcterms:W3CDTF">2020-07-08T09:57:48Z</dcterms:created>
  <dcterms:modified xsi:type="dcterms:W3CDTF">2020-07-21T01:51:45Z</dcterms:modified>
</cp:coreProperties>
</file>