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f41fe4a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6f41fe4a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6f41fe4a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6f41fe4a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6f41fe4a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6f41fe4a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6f41fe4a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6f41fe4a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6f41fe4a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6f41fe4a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6f41fe4a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6f41fe4a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6f41fe4a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6f41fe4a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e63d654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e63d654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6f41fe4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6f41fe4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6f41fe4a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6f41fe4a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6f41fe4a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6f41fe4a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6f41fe4a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6f41fe4a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6f41fe4a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6f41fe4a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f41fe4a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6f41fe4a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6f41fe4a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6f41fe4a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4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3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Relationship Id="rId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Visual Transformers (ViTs)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Krzysztof Król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25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Residual pathways</a:t>
            </a:r>
            <a:r>
              <a:rPr lang="pl"/>
              <a:t> and </a:t>
            </a:r>
            <a:r>
              <a:rPr b="1" lang="pl"/>
              <a:t>layer normalization</a:t>
            </a:r>
            <a:endParaRPr b="1"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Residual pathways: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Reduce overfitting in a single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stabilizes gradient descent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Layer normalization: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Guarantees</a:t>
            </a:r>
            <a:r>
              <a:rPr lang="pl"/>
              <a:t> </a:t>
            </a:r>
            <a:r>
              <a:rPr b="1" lang="pl"/>
              <a:t>mean = 0</a:t>
            </a:r>
            <a:r>
              <a:rPr lang="pl"/>
              <a:t> and </a:t>
            </a:r>
            <a:r>
              <a:rPr b="1" lang="pl"/>
              <a:t>variance</a:t>
            </a:r>
            <a:r>
              <a:rPr b="1" lang="pl"/>
              <a:t> </a:t>
            </a:r>
            <a:r>
              <a:rPr b="1" lang="pl"/>
              <a:t>=</a:t>
            </a:r>
            <a:r>
              <a:rPr b="1" lang="pl"/>
              <a:t> </a:t>
            </a:r>
            <a:r>
              <a:rPr b="1" lang="pl"/>
              <a:t>1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reduces </a:t>
            </a:r>
            <a:r>
              <a:rPr b="1" lang="pl"/>
              <a:t>covariance shift </a:t>
            </a:r>
            <a:r>
              <a:rPr lang="pl"/>
              <a:t>(dependencies between each layer)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725" y="1152467"/>
            <a:ext cx="1763575" cy="14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 rot="-8101825">
            <a:off x="7418486" y="2272768"/>
            <a:ext cx="799314" cy="378868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7692300" y="2739050"/>
            <a:ext cx="114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Residual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Pathway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22"/>
          <p:cNvSpPr/>
          <p:nvPr/>
        </p:nvSpPr>
        <p:spPr>
          <a:xfrm rot="8856973">
            <a:off x="6853751" y="715082"/>
            <a:ext cx="799309" cy="37893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568175" y="168950"/>
            <a:ext cx="157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Layer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normalization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21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Feed forward </a:t>
            </a:r>
            <a:r>
              <a:rPr lang="pl"/>
              <a:t>= Old friend: MLP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01" y="1152475"/>
            <a:ext cx="5266775" cy="275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4450" y="2030388"/>
            <a:ext cx="184785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/>
          <p:nvPr/>
        </p:nvSpPr>
        <p:spPr>
          <a:xfrm>
            <a:off x="5667974" y="2146349"/>
            <a:ext cx="1102800" cy="425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How  to scale?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Just add more blocks…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27319" l="0" r="0" t="22535"/>
          <a:stretch/>
        </p:blipFill>
        <p:spPr>
          <a:xfrm>
            <a:off x="4736875" y="180000"/>
            <a:ext cx="4407124" cy="31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73062"/>
            <a:ext cx="9144000" cy="147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32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Different input domains</a:t>
            </a:r>
            <a:endParaRPr b="1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Just </a:t>
            </a:r>
            <a:r>
              <a:rPr lang="pl"/>
              <a:t>patch it, </a:t>
            </a:r>
            <a:r>
              <a:rPr lang="pl"/>
              <a:t>encode it, embed it and throw it in a transformer…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900" y="1638875"/>
            <a:ext cx="4995101" cy="350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27100"/>
            <a:ext cx="388184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938" y="0"/>
            <a:ext cx="24790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75" y="1934825"/>
            <a:ext cx="4545000" cy="32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5918174" cy="20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650" y="2483507"/>
            <a:ext cx="6250350" cy="26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650" y="0"/>
            <a:ext cx="6250351" cy="24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218175" y="256525"/>
            <a:ext cx="23100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chemeClr val="dk2"/>
                </a:solidFill>
              </a:rPr>
              <a:t>Some results: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Bonus - </a:t>
            </a:r>
            <a:r>
              <a:rPr b="1" lang="pl"/>
              <a:t>Multi-modality</a:t>
            </a:r>
            <a:endParaRPr b="1"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6234"/>
            <a:ext cx="9143998" cy="4187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But what even are “</a:t>
            </a:r>
            <a:r>
              <a:rPr b="1" lang="pl"/>
              <a:t>transformers</a:t>
            </a:r>
            <a:r>
              <a:rPr lang="pl"/>
              <a:t>”?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87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A deep learning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Based on the </a:t>
            </a:r>
            <a:r>
              <a:rPr b="1" lang="pl"/>
              <a:t>attention </a:t>
            </a:r>
            <a:r>
              <a:rPr lang="pl"/>
              <a:t>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Scalable and </a:t>
            </a:r>
            <a:r>
              <a:rPr lang="pl"/>
              <a:t>parallel-izable by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Multi-modal (text, image, sound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Variants: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encoder-only</a:t>
            </a:r>
            <a:r>
              <a:rPr lang="pl"/>
              <a:t> (BERT)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decoder-only </a:t>
            </a:r>
            <a:r>
              <a:rPr lang="pl"/>
              <a:t>(GPT)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encoder + decoder </a:t>
            </a:r>
            <a:r>
              <a:rPr lang="pl"/>
              <a:t>(Translation models)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874" y="882275"/>
            <a:ext cx="3024127" cy="426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525" y="0"/>
            <a:ext cx="2218125" cy="22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5375" y="188800"/>
            <a:ext cx="1527251" cy="152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History </a:t>
            </a:r>
            <a:r>
              <a:rPr lang="pl"/>
              <a:t>- “Attention is all you need”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51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published in 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mostly google-authored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unassuming 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architecture </a:t>
            </a:r>
            <a:r>
              <a:rPr b="1" lang="pl"/>
              <a:t>almost unchanged </a:t>
            </a:r>
            <a:r>
              <a:rPr lang="pl"/>
              <a:t>since then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10" r="-10" t="42785"/>
          <a:stretch/>
        </p:blipFill>
        <p:spPr>
          <a:xfrm>
            <a:off x="25425" y="2850075"/>
            <a:ext cx="5474875" cy="18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475" y="16625"/>
            <a:ext cx="3275251" cy="5110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Tokens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Represented as a node in a </a:t>
            </a:r>
            <a:r>
              <a:rPr b="1" lang="pl" sz="1600"/>
              <a:t>directional computation graph</a:t>
            </a:r>
            <a:r>
              <a:rPr lang="pl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600"/>
              <a:t>The most fundamental unit of</a:t>
            </a:r>
            <a:r>
              <a:rPr lang="pl" sz="1600"/>
              <a:t> input. They can be: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Text 		- </a:t>
            </a:r>
            <a:r>
              <a:rPr lang="pl" sz="1600"/>
              <a:t>character</a:t>
            </a:r>
            <a:r>
              <a:rPr lang="pl" sz="1600"/>
              <a:t>, </a:t>
            </a:r>
            <a:r>
              <a:rPr lang="pl" sz="1600" u="sng"/>
              <a:t>sub-word part</a:t>
            </a:r>
            <a:r>
              <a:rPr lang="pl" sz="1600"/>
              <a:t>, </a:t>
            </a:r>
            <a:r>
              <a:rPr lang="pl" sz="1600"/>
              <a:t>word, sentence</a:t>
            </a:r>
            <a:endParaRPr sz="1600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Image	- pixel, </a:t>
            </a:r>
            <a:r>
              <a:rPr lang="pl" sz="1600" u="sng"/>
              <a:t>image </a:t>
            </a:r>
            <a:r>
              <a:rPr lang="pl" sz="1600" u="sng"/>
              <a:t>patch</a:t>
            </a:r>
            <a:r>
              <a:rPr lang="pl" sz="1600"/>
              <a:t>, row/column of pixels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Sound	- single sample, </a:t>
            </a:r>
            <a:r>
              <a:rPr lang="pl" sz="1600" u="sng"/>
              <a:t>sound patch </a:t>
            </a:r>
            <a:endParaRPr sz="1600" u="sng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4850"/>
            <a:ext cx="3529100" cy="21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600" y="3055845"/>
            <a:ext cx="4978675" cy="20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3574250" y="3993463"/>
            <a:ext cx="550800" cy="275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4893" y="2461650"/>
            <a:ext cx="3529100" cy="1099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Attention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Mechanism defining how nodes (</a:t>
            </a:r>
            <a:r>
              <a:rPr b="1" lang="pl" u="sng"/>
              <a:t>tokens</a:t>
            </a:r>
            <a:r>
              <a:rPr lang="pl"/>
              <a:t>) “communicate” with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From a node’s POV: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Query </a:t>
            </a:r>
            <a:r>
              <a:rPr lang="pl"/>
              <a:t>(Q) 	- what i’m looking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Key </a:t>
            </a:r>
            <a:r>
              <a:rPr lang="pl"/>
              <a:t>(K)		- what i 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Value </a:t>
            </a:r>
            <a:r>
              <a:rPr lang="pl"/>
              <a:t>(V)	- what i will communicate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38" y="3972213"/>
            <a:ext cx="54006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925" y="1804274"/>
            <a:ext cx="4166200" cy="22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574" y="1945975"/>
            <a:ext cx="5316574" cy="301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988" y="279150"/>
            <a:ext cx="6343751" cy="13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Encoder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All </a:t>
            </a:r>
            <a:r>
              <a:rPr b="1" lang="pl"/>
              <a:t>nodes</a:t>
            </a:r>
            <a:r>
              <a:rPr lang="pl"/>
              <a:t> communicate with each other.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863" y="314325"/>
            <a:ext cx="2638425" cy="45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46" y="1786521"/>
            <a:ext cx="5983626" cy="16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11700" y="3496525"/>
            <a:ext cx="58389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900">
                <a:solidFill>
                  <a:schemeClr val="dk2"/>
                </a:solidFill>
              </a:rPr>
              <a:t>0      1          2             3            4</a:t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Decoder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8874"/>
            <a:ext cx="6434075" cy="24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351" y="0"/>
            <a:ext cx="171965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85700"/>
            <a:ext cx="3313449" cy="19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 rot="-1837800">
            <a:off x="6164380" y="3471182"/>
            <a:ext cx="1457334" cy="37862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8276" y="785701"/>
            <a:ext cx="3365638" cy="19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Masked Multi-Head attention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725" y="0"/>
            <a:ext cx="4231272" cy="24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693820"/>
            <a:ext cx="5054275" cy="24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223" y="633200"/>
            <a:ext cx="2957599" cy="19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4136575" y="1183225"/>
            <a:ext cx="461400" cy="432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7650" y="2503299"/>
            <a:ext cx="2266350" cy="9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8121" y="3469700"/>
            <a:ext cx="2522475" cy="169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 rot="8304920">
            <a:off x="5024649" y="3099988"/>
            <a:ext cx="2015440" cy="57271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 rot="-2525099">
            <a:off x="5693908" y="2554211"/>
            <a:ext cx="2365151" cy="1449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Softmax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