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55"/>
  </p:notesMasterIdLst>
  <p:sldIdLst>
    <p:sldId id="314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46" autoAdjust="0"/>
  </p:normalViewPr>
  <p:slideViewPr>
    <p:cSldViewPr showGuides="1">
      <p:cViewPr varScale="1">
        <p:scale>
          <a:sx n="99" d="100"/>
          <a:sy n="99" d="100"/>
        </p:scale>
        <p:origin x="1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0C99BC-37F0-B943-999B-7D18E23CC3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8AA18E6-C7DF-524E-BAD0-1782CDCFAE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21AC948-AADA-2A45-A9CD-9FB334C6D6F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5C9EAAB-22B9-D14C-AFCD-E9AE0F2659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2CFC23D-89E9-1B43-B967-0959825E42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23AE9E8-842A-7049-9B68-42683A95F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C21084D-535D-0248-8683-7361E0A693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9CDD16-74DE-3740-8CE9-6092EE256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72EDB-B913-974A-862D-123580ABB3D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C3FB8463-CCFA-D24B-8F1D-8DB8819675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DB0CE4C7-1675-3F43-B58D-F8E8E2514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F9061B-DC0E-DE41-8F6A-946A0CF5A3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3653D-0FFD-FB45-B1E5-B1EEBE726BD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09FE5E7-F66A-634E-9FBE-2A65055381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713548E-A1DE-C94E-8D85-EA94B4319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198361-AD1D-B540-943B-443345492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5A2CC7-805C-F043-81ED-0BB42CF0F22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7B5F4D7-EAC9-104B-B683-045D4DE6BA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FAF39F7-F75D-E744-AAF6-EE83BE006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29AF31-F3AD-6F47-82B4-11F34A7EB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81569-E418-1149-A3DB-ED746C06AC2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661D455-91D2-3044-8CA5-AFEE1CEC02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17CB908-CEBB-3F48-841C-8E0EFA060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17D163-2C0D-EC4A-9933-9ECC7BC3D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010F6B-57B2-334B-A917-5A6D2DE5EFB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4E6F2FA1-E5B4-4C4C-AA6B-54B8CE9DDB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322AC85-7F0E-F94D-81E3-8566430FF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C2C41D-ED27-634B-A251-8C78B6962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A48AA-DEF4-3144-82E8-87C3FC90E32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299D837-615C-1B4B-BD50-27330EED34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A4F0989-8360-EF4F-8D7A-CD0CF04BF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74FF26-3263-0F40-B872-C5489CD0FA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2EC359-99C5-1A43-AC3D-1D5E28C7B0F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434BACD-20ED-FC4D-8FED-C072F5D6D0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2352D42-046B-0F4F-B3ED-4690D5016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9EE8D9-EEDD-3D4D-8D33-D7413B46F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4A409-5824-C949-B496-D9DE4724FA5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B8CBB50-22AE-F143-A7C0-3B5EE6D54B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1F272FE-F607-0449-920F-7A15D11C2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03D9E9-4454-A546-9EAC-3EB7AA90B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33E1C6-EA01-AE41-8227-04BDC0ABC9D3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CEB8D70-7D5B-E549-9282-70D5F3C8BD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0DCC518-646F-3C4A-A559-7ECE5531C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83D6C9-0EB4-B244-9477-F5645EF0B9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7646F-CFDF-D644-99C5-F06FDEAEB0A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82D1228-1DC0-7846-B91F-9BAF120CF0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F51D093-E42B-724B-8B93-8872B4D2F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86951E-1BC8-BF40-AB30-71EDE7F0C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052416-1627-AF4C-923E-C3C37673EBB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8927213-487A-2A47-8FD6-3D97F5111A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320E609-059C-A74E-A1D0-C9EAC51A2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FCA632-5A7C-2C4A-9CEC-AACE57751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0CFD6-6FBF-544D-94BA-D821C79701B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770AB60F-D6B2-EE41-B6C0-CB3AB57999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DD692B-E129-CB4D-848E-6AD0576A5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E2E309-4CC4-A64D-9284-91EDF320C7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874D2-6331-F746-851D-731047D827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D4ADE91-90A1-3A45-BACD-31C7D1DE11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86B21E3-DDC7-054E-B003-0A618E7E4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2A2CE6-B8D4-A648-AA6C-90AE07EBD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D925-DF14-6D4D-A54A-6780D4EA32E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82C1745-9B9F-D94C-9EBD-6082A9BA3E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119FE8A-EFCD-424D-8FF9-24783FF6F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017B18-E9EB-5E45-BC52-DA3784DD9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F3146-333B-9D46-A182-126AFA64D96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024AEB6-556F-1E4B-93C8-5AF12EF586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70544D3-4F37-6B49-A1AE-CCA6E0513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E6BCDF-4568-0B4F-97FD-A13D9CBBD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34D36-10C4-4D46-84D2-CC126E6B0E7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BC916469-D2AD-F546-A3ED-7D177F4AF1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5B6B1D9-AF97-BA46-947F-7287ACABD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68F2A51-8233-9D4C-952B-FFAAC18CC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9501B-34D9-FD41-B036-1283B91DB35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99B4D0B2-DABB-D345-981B-BB5832FAD2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310C6CB-76CE-A24C-9422-97AF2BFEC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4EFA9ED-7911-2F43-86DF-B2ECE2ADB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7F57C-8860-D049-9038-0AAAF693B0C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0845AC9-D532-954E-B2BA-52B490C2C3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1B9B0AE-5BE6-4344-A7AE-193A2ED65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E4F911D-E975-E446-8B63-D11362A44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2456F-1730-9B45-B0AD-C02D4109D24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3EBD554-3E71-7E45-A949-E5CA88C319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3AE795FF-9690-7E4C-A5DE-E1AE2E477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89FB36-3D70-A64B-94CB-068C4EF25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76222-E8F1-F544-B543-31CC3CE474E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1EF0D73-472D-2942-8274-4049E42CFF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B509A1B-973F-DB4F-ACDF-6EE229270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2F82E7-A2DA-5043-AE3D-9730E3CAF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A7A9A-1FDC-D848-BF11-BAEAA35481DA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E306441-3E41-434C-8064-1CB6857198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70A2D5E3-57FF-CD46-8790-E9CE4F09F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239590-26AA-B548-9978-6C78189600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DFF8E-59AE-EC41-AAEF-74240F93F10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F420C298-AA7E-1040-BCBD-7C5630F9E7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22FB07E-652E-D14B-A0D8-EEF882597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FD1A2F-B696-7643-84B6-02DCE22B6D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1236F-30DF-6240-B5E3-F366B01676C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2F48D11-27DA-1E48-8F90-51EB73ADE2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633E725-20AD-DD4A-B4A8-DEBF7079D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558ABB-DDA2-AB46-8D16-723CBD3A0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67370-D271-D349-8930-B29798B2AE5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F1D24199-C6FD-3748-9EF7-B6A8632495D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43C76B1-569C-FF49-89AE-00D8DE623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8FB39FC-AE74-3B4E-B81C-3232C503A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AB4D3-F7FC-3445-87D4-E76AC9AF50B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865CC9A-1B8F-B04D-AA92-5F8191A28E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227CD16-F885-F94F-9FDC-B31963859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22A0CA-64BD-2643-9304-AA4FF9E18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5D6BD-B2F0-7643-9C91-FDC51D45B2A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9F211D6E-2C6B-B04D-ABBB-B249514F5B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FD8B349-AA16-504C-896B-C722AC296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65FE2B-AE37-8D45-9C8F-18170D795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D8F92-C148-C849-BA3B-FE388EA4445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E1C5B52F-367C-044D-B539-47AFF1ECA6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17967FE-4F5C-BA45-8C6E-74D932BD1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50CB5C-3642-B848-9042-95489A2BF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D6F3A-8646-4349-AA92-A37CFDEB04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B7D67D31-406E-4D44-96D8-B3A65EC6D2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5C33E73-98E1-6448-BCEC-B878F1693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0EAAFD-CB79-984C-809F-BD767532D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DEA13-6AC6-8349-87F3-ADF4AB77FB1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CB4D4A9-DE58-374E-B78C-809D25D75B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E98A1DE-4AFB-F44B-BF49-E65A38A09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51F0A5-CDD8-6F41-AA96-802AE2CDB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44A59-D14C-5D49-946B-E60427CD4A3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3BBDDDAC-2C62-AB47-A503-61AD98F4DD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7BE6753-8D8F-D947-AA9C-0358ADDF0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BC0BB9-8191-F340-B8B2-1433771DD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372E1-F88A-0D4E-A29D-022C42C0FC0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A3529309-AB9E-3D4D-8CB7-178CE3F5F9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4278762-F685-9D44-A2AE-CD674B5DC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4BED71-FB1A-F045-A873-4831DFD5E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4D3FB4-C974-7942-9C3A-6EF65BB90E5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DE6E55B7-7B3E-1443-A727-106BAECB77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FC769F8-2709-F74D-863D-71400F11A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F21A00-5880-2546-ADF1-8B5EAE82E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D8EED-20D2-B349-91B1-6775F4242C5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FDC8255-BE42-5F4A-B93C-FC804E4858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312A524-15FF-3246-B5D7-97982D899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B399D9-A9AF-3E43-A74D-F47E3677E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0C4680-02E5-694A-A690-9FD0FCC2212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5C06BAD-1816-5D42-AB81-402D4FC62D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6F755E8-6F1D-6943-AA08-DAFAA4BBE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6C6BCD-4C0B-964B-8E91-A3C168886A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7684A-6F93-B64B-A50A-E18DA748206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4CB819F-5178-7F4E-AC79-D525B082AB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64DB18C-AE5A-2C42-88C4-34FA54614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36D790-EAF2-FE45-9D01-689E861D5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6C482-126A-734E-BE60-C74D36D836D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EC315CE-01B2-734B-AFAE-83CBC8EF08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5830C6D-D1A0-574F-9680-D36558FF6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AD6E4B-F5BD-E448-93AD-619921C0A3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D8550E-15EC-484E-B9FB-AB3E7E931B98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60585679-BE41-8B44-828F-5FE4FC5B1B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9A531DA-A6F5-BE4F-820D-64364DDAD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9E21D6-9147-8040-B063-F8910785AF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987D8-ECD7-2140-B994-76765B695DD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8522545-1E9C-D946-B81D-29C65E34A4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9919D6B-FA45-E744-B39C-4D9732937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FB3256-BAF4-2249-A765-FDFBEF749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AD349-C6F3-4848-A926-59173FF4775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70206784-94A1-B44F-BF08-FC431CEF14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1796A8A-00EB-B14C-B7B6-A45D8E141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2324399-E4ED-924B-8AA0-3A664FACD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2679D1-227F-734A-AE81-44BB7A453B8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1DAE0C79-1E5D-D242-A4A1-6D9F8D88F1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F471287-6FA3-364D-89C3-ACFFA67C2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5CF976-CA47-D943-8E2A-8F05B612A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BBFA46-EED3-C949-8EE6-96606D83413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775DA0D-F36C-804E-B403-76C63504B2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F92E2B0-F53E-D846-8908-BEAD32A8C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214087-E596-C246-86F3-8A352FAC69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1DD9E-BC00-EA42-AE5C-B0FE8EB5989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5A3A7CAE-B971-2744-BD03-C1C625BAFC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93EF572-6E21-0140-8897-A30A7B86B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9D27B6-91DA-1A4C-AEC5-AEF693436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B6AE2-3418-4742-A07B-EB26F11E232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17829F04-473F-DF49-80A2-E7178FBDB0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E55FCF2-5DCC-0A42-A6D2-7439D4D17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4E7858-8D6A-BF44-BE6B-79C92B40C5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B935F-B8D2-B742-8BBA-6A26CB24D1C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223F0F36-C3E7-6348-A937-A059FCC9ED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CFD97CA8-0107-A04C-99F6-B8A584F0D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A70BF1-5A2E-AB47-9F0A-38D248257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F6E5F-D0C1-9740-8476-C399DAA096F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DD9BBDA-7228-4F4F-8A63-D606B27378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0E12652-3E58-514E-B838-444BCDD75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FD3695-82C5-FF4B-B7E1-D28E425CC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55CEA-7DAF-604E-A7BF-3EBB2FF6D09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5205D5D7-CFE1-5B46-885C-E84802CC37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24EE67B0-16C8-EF4A-83D2-8F9AD1548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50FB9E-D064-BE4E-B54B-AF6D72E45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8E883-12B5-5548-9055-70D114A93CAF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B40F043F-E0D1-CB4C-91B3-2949825C23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D113A94-4649-DE42-8E5C-31D6E42CD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3721B1-A84C-6247-83D1-148A096B69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BB5F9-6A6F-6A4F-B28E-43409620F9C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6E1A6913-08A0-FB43-BA21-D3B33EC197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67E6CA6-78B2-9844-9A31-87713AC0E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13EF3E-673F-A844-A6DC-747E5C156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6467E-483E-4F43-9B62-A7CA951814F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771EAEEC-BF47-1F4A-B433-F851F34CAD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8314F22-DD92-304E-8F72-593565B67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AD26E85-66CE-554B-8582-F20E67E11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EEC180-D61C-664C-8D3B-0C7FC441858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680B0BAA-84BA-504A-8C87-74717971FA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1FCFEA7-C1C8-2441-9840-923D8B3BE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807F4E-040F-794C-9BFF-B6DC8A309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0EC08-D656-7142-B06B-DF9D39AFB3E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8D889B9-272D-0440-8981-0CB3DE655F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86BB82-5A04-DF46-A7A8-D282AF60D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168301-2B19-624B-9246-B6BB2C847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712C55-FCF7-0F48-B647-5677D64D340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6D9CE0F-C84D-2746-812C-7098D732D3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FA1277E-4544-144D-B162-9B86FD5B4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54F9B9-1F32-3148-AE02-F1DA9D9AC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4D9E6-94C4-2448-AE56-AFEE460C6BE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942FB3F-70E2-B545-B02A-A233D7B90E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834E30A-AEFC-F049-863D-8AFED60D5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F8C2-247F-D748-8FE5-9EB1F13B8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D8D1E-9701-6444-832D-09641202D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EB3A-9C17-344D-A986-CAE2E266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ABCA-49EE-B04D-9513-0AC92986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3D89-BEE4-C14F-9576-D3FD698E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E7D3F-236B-2D4A-B7D8-BA3DC273B7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3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3BD7-49E9-D44C-8C8E-21AD8196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4D990-D70E-814A-83B7-4E0364CA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61166-DC3E-154B-B16A-D9425C32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8E34-82E5-AC41-B62E-8A2524B4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F53C-6AF4-7C49-A468-D71D105D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757A7-BCCD-7E48-B1DE-C4AF7F7B8E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47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85CB0-5169-D149-BEC3-D4FC8E325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F5A8D-5A30-264C-A178-FE0786F18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2CEC-A507-FA41-8B24-4A431D64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A93B9-A803-D04F-883C-B08761A7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FD60-CE13-764E-AFE8-EDD2334F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35992-8C8E-834D-934B-EA3EB5211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52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11B4-4C0C-2844-84B6-D37C6EB0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2163-05E3-F645-AEA3-B8312C8B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6943E-E9F1-9840-A490-BED2C659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EB73A-E3B4-CD49-A856-2E3C60F7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0EF3-09C1-4A45-B4E1-3321780C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F1729-DE2C-7E4F-831E-34697D16F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92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59D7-8887-D044-9503-89947E29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FDD1-12E8-0F4C-A2D9-64EF7A383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F370-C288-3843-85B2-BDF53EE0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1900-C1FE-AD43-A651-71B3443A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1D17-AE67-844B-8D9E-5CC085E6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6A4D45-41BF-B140-B35E-6F190DA917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26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0203-1A7D-3F4A-A406-C6D1B066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5058-B44B-A140-8387-10097538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FE63-91D0-244F-9A12-866031D88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C61D-828E-1244-8BC2-270ABA06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C1C4B-5919-9740-9EF0-8F12C35E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E56B-C149-1547-A00E-1C9FEF07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42A55-5233-C548-929B-560FEB392F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2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2411-46EB-4A44-A675-DAD20AB2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8197-66E7-5146-A8CF-A76F6BD7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DE0FA-1D53-3F45-B765-57698F2C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93E66-CA1B-4143-BD06-6FEE9A953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BD95B-9899-1E49-B33F-DA13B8275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9B2F4-2B0F-3D4C-A3E0-6E79634C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37A00-F7E9-4549-844D-F6B0F70A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4D1CE-CC5B-B748-ADED-5E6BD274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62467-DE86-2048-A3B9-5923FCFBB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53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0792-ACBF-8B42-B754-22C15E59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5F796-388C-B940-B3A8-88A98FF5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B4AB3-CF42-5E43-8763-131518E2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2B93D-7579-A04F-95FF-3C147580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0D5B9-78FA-C04D-847C-B17E077A6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90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260CC-3661-5F44-BF5B-889EFC87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BE60D-C4CD-FF46-B749-41C3E2BD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AC5ED-A721-DE49-96C9-E00AC5CA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5024-4BE9-934A-9B0D-E9FB39276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7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F00B-611E-9C4C-8E68-90CEFFF1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1668-0216-D949-A06F-8ACDCFF5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D45E5-CFE5-4341-930E-6666E7DDE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6DA92-CEA5-5746-B94B-EDD49D57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7D91D-F633-FA44-A59A-9CFBDE6E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834FC-27C2-F84D-A29F-640FEAB8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962BB-2866-8543-B523-9E43628EF7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32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9FF4-2BE9-A142-BBCB-A8F97393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A5016-CFDD-D644-A3B3-A15465F5F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01963-FECC-8647-80EA-45C85E26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8A349-AE94-A64C-BBF6-C2312AD9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A4FB-0F00-BF4D-B926-97696412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A1DFB-7892-254E-8134-B3A66844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2DDAD-8F58-C64F-A050-CB74000AA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35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640BF4-2582-0743-B649-79DF9BEBB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A5A29B-315F-4D4A-A70E-264303285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1920A20-C11F-CF4D-981B-7EF9EED6AA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23B1B65-E40B-E643-A869-AFBB068BA5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CC68C9-4239-064D-BD1B-502C155906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2C2DD6C0-0ACE-3240-AD16-72F7C88015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62B388E9-7032-3548-9A41-10E7FBF9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95EBB244-62DA-E14E-B41C-3BF7CCC707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bg1"/>
                </a:solidFill>
              </a:rPr>
              <a:t>Bowling Game Kata</a:t>
            </a:r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D49EE79F-2DAD-9848-86B3-ACC06831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1" name="Rectangle 5">
            <a:extLst>
              <a:ext uri="{FF2B5EF4-FFF2-40B4-BE49-F238E27FC236}">
                <a16:creationId xmlns:a16="http://schemas.microsoft.com/office/drawing/2014/main" id="{D4FB6CA6-86F8-A940-9363-F4FF79B8B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200400"/>
            <a:ext cx="6102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Object Mentor, Inc.</a:t>
            </a:r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9B942DB9-22B8-8447-8151-1AA077D9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48375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lnSpc>
                <a:spcPct val="200000"/>
              </a:lnSpc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fitnesse.org</a:t>
            </a:r>
          </a:p>
        </p:txBody>
      </p:sp>
      <p:pic>
        <p:nvPicPr>
          <p:cNvPr id="132103" name="Picture 7">
            <a:extLst>
              <a:ext uri="{FF2B5EF4-FFF2-40B4-BE49-F238E27FC236}">
                <a16:creationId xmlns:a16="http://schemas.microsoft.com/office/drawing/2014/main" id="{63764620-9739-8041-B1B2-7C64739D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33400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4" name="Text Box 8">
            <a:extLst>
              <a:ext uri="{FF2B5EF4-FFF2-40B4-BE49-F238E27FC236}">
                <a16:creationId xmlns:a16="http://schemas.microsoft.com/office/drawing/2014/main" id="{3A5646BA-86DD-EC40-842A-C8FCDC37D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492875"/>
            <a:ext cx="2286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</a:rPr>
              <a:t>Copyright </a:t>
            </a:r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sym typeface="Symbol" pitchFamily="2" charset="2"/>
              </a:rPr>
              <a:t> 2005  by Object Mentor, Inc</a:t>
            </a:r>
          </a:p>
          <a:p>
            <a:pPr algn="ctr" eaLnBrk="0" hangingPunct="0"/>
            <a:r>
              <a:rPr lang="en-US" altLang="en-US" sz="900">
                <a:solidFill>
                  <a:schemeClr val="bg1"/>
                </a:solidFill>
                <a:latin typeface="Times New Roman" panose="02020603050405020304" pitchFamily="18" charset="0"/>
                <a:sym typeface="Symbol" pitchFamily="2" charset="2"/>
              </a:rPr>
              <a:t>All copies must retain this page unchanged.</a:t>
            </a:r>
            <a:endParaRPr lang="en-US" altLang="en-US" sz="9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2105" name="Picture 9">
            <a:extLst>
              <a:ext uri="{FF2B5EF4-FFF2-40B4-BE49-F238E27FC236}">
                <a16:creationId xmlns:a16="http://schemas.microsoft.com/office/drawing/2014/main" id="{B20126D7-9D1B-4C49-A8EF-94CBB4EA4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765800"/>
            <a:ext cx="2514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106" name="Picture 10">
            <a:extLst>
              <a:ext uri="{FF2B5EF4-FFF2-40B4-BE49-F238E27FC236}">
                <a16:creationId xmlns:a16="http://schemas.microsoft.com/office/drawing/2014/main" id="{CFDC0D6A-D96E-3748-9AC1-3326E041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3" y="5715000"/>
            <a:ext cx="1295400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107" name="Rectangle 11">
            <a:extLst>
              <a:ext uri="{FF2B5EF4-FFF2-40B4-BE49-F238E27FC236}">
                <a16:creationId xmlns:a16="http://schemas.microsoft.com/office/drawing/2014/main" id="{716C3996-92CE-9F4A-87C0-E230EF92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6057900"/>
            <a:ext cx="15319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>
              <a:lnSpc>
                <a:spcPct val="200000"/>
              </a:lnSpc>
              <a:spcBef>
                <a:spcPct val="50000"/>
              </a:spcBef>
            </a:pPr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www.junit.org</a:t>
            </a:r>
          </a:p>
        </p:txBody>
      </p:sp>
      <p:sp>
        <p:nvSpPr>
          <p:cNvPr id="132108" name="Rectangle 12">
            <a:extLst>
              <a:ext uri="{FF2B5EF4-FFF2-40B4-BE49-F238E27FC236}">
                <a16:creationId xmlns:a16="http://schemas.microsoft.com/office/drawing/2014/main" id="{A431BDBF-C65D-7B4E-9816-5A3196A0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3657600"/>
            <a:ext cx="2667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 eaLnBrk="0" hangingPunct="0"/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www.objectmentor.com</a:t>
            </a:r>
          </a:p>
          <a:p>
            <a:pPr algn="ctr" eaLnBrk="0" hangingPunct="0"/>
            <a:r>
              <a:rPr lang="en-US" altLang="en-US" sz="1600" b="1">
                <a:solidFill>
                  <a:schemeClr val="bg1"/>
                </a:solidFill>
                <a:latin typeface="Arial" panose="020B0604020202020204" pitchFamily="34" charset="0"/>
              </a:rPr>
              <a:t>blog.objectmentor.com</a:t>
            </a:r>
          </a:p>
        </p:txBody>
      </p:sp>
      <p:sp>
        <p:nvSpPr>
          <p:cNvPr id="132109" name="Line 13">
            <a:extLst>
              <a:ext uri="{FF2B5EF4-FFF2-40B4-BE49-F238E27FC236}">
                <a16:creationId xmlns:a16="http://schemas.microsoft.com/office/drawing/2014/main" id="{71E5F052-C280-C848-B0EA-0D1F414B0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514600"/>
            <a:ext cx="8001000" cy="0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C7E47C2-DB24-FD44-B3C6-123FFF9A1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Begin.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9F58B7B-2843-4C4F-ACEA-023D1F05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 project named BowlingGame</a:t>
            </a:r>
          </a:p>
          <a:p>
            <a:r>
              <a:rPr lang="en-US" altLang="en-US"/>
              <a:t>Create a unit test named BowlingGameTest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7FD70981-3112-7E4E-B767-457D1D328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422650"/>
            <a:ext cx="3765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000"/>
          </a:p>
          <a:p>
            <a:r>
              <a:rPr lang="en-US" altLang="en-US" sz="1000"/>
              <a:t>import junit.framework.TestCase;</a:t>
            </a:r>
          </a:p>
          <a:p>
            <a:endParaRPr lang="en-US" altLang="en-US" sz="1000"/>
          </a:p>
          <a:p>
            <a:r>
              <a:rPr lang="en-US" altLang="en-US" sz="1000"/>
              <a:t>public class BowlingGameTest extends TestCase {</a:t>
            </a:r>
          </a:p>
          <a:p>
            <a:r>
              <a:rPr lang="en-US" altLang="en-US" sz="1000"/>
              <a:t>}</a:t>
            </a:r>
          </a:p>
          <a:p>
            <a:endParaRPr lang="en-US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B2FDC9A-898E-0042-A788-B8B51844B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Begin.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F564269-B8E4-CF4C-A033-B39C12965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altLang="en-US"/>
              <a:t>Create a project named BowlingGame</a:t>
            </a:r>
          </a:p>
          <a:p>
            <a:r>
              <a:rPr lang="en-US" altLang="en-US"/>
              <a:t>Create a unit test named BowlingGameTest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4A61D383-CCCA-5A45-A185-9A7C321BA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422650"/>
            <a:ext cx="3765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000"/>
          </a:p>
          <a:p>
            <a:r>
              <a:rPr lang="en-US" altLang="en-US" sz="1000"/>
              <a:t>import junit.framework.TestCase;</a:t>
            </a:r>
          </a:p>
          <a:p>
            <a:endParaRPr lang="en-US" altLang="en-US" sz="1000"/>
          </a:p>
          <a:p>
            <a:r>
              <a:rPr lang="en-US" altLang="en-US" sz="1000"/>
              <a:t>public class BowlingGameTest extends TestCase {</a:t>
            </a:r>
          </a:p>
          <a:p>
            <a:r>
              <a:rPr lang="en-US" altLang="en-US" sz="1000"/>
              <a:t>}</a:t>
            </a:r>
          </a:p>
          <a:p>
            <a:endParaRPr lang="en-US" altLang="en-US" sz="100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53471203-C8C7-A645-8B5B-82700A7E6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303713"/>
            <a:ext cx="65976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Execute this program and verify that you get the following error: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 sz="1000"/>
              <a:t>No tests found in BowlingGameTest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725C46F-17E3-C740-9AD2-277F37449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650FF5AC-FC85-814F-A034-23123B05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</a:t>
            </a:r>
            <a:r>
              <a:rPr lang="en-US" altLang="en-US" sz="900">
                <a:solidFill>
                  <a:srgbClr val="FF0000"/>
                </a:solidFill>
              </a:rPr>
              <a:t>Game</a:t>
            </a:r>
            <a:r>
              <a:rPr lang="en-US" altLang="en-US" sz="900"/>
              <a:t> g = new </a:t>
            </a:r>
            <a:r>
              <a:rPr lang="en-US" altLang="en-US" sz="900">
                <a:solidFill>
                  <a:srgbClr val="FF0000"/>
                </a:solidFill>
              </a:rPr>
              <a:t>Game</a:t>
            </a:r>
            <a:r>
              <a:rPr lang="en-US" altLang="en-US" sz="900"/>
              <a:t>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40B3200E-1A24-8143-9FBB-E1171C79F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A96B4F65-359F-7543-AD15-CCCBC45ED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0A122AE-4CFB-1E4F-9BB7-A07013D72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99F2B36-6A18-0549-AB49-D7A0C9AFB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60CC3C7F-D38E-7A44-A562-33B2942F7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622983A4-42B6-004B-9296-CBF319B0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2E8073F-2EE3-9747-B335-3B910EEA3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43809517-F5FE-FD41-AE12-3730CAB5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27548E61-179E-544C-A608-10EA8A51C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CCBBEB06-66AF-3C47-A4C3-DC48825D3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19B453A3-86CD-C84D-822E-16243ECF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14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BCC18A0-C1EF-A645-9A14-8CCB13504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A376DB6-A4B3-AB47-BFED-96D8DBF0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</a:t>
            </a:r>
            <a:r>
              <a:rPr lang="en-US" altLang="en-US" sz="900">
                <a:solidFill>
                  <a:srgbClr val="FF0000"/>
                </a:solidFill>
              </a:rPr>
              <a:t>roll</a:t>
            </a:r>
            <a:r>
              <a:rPr lang="en-US" altLang="en-US" sz="900"/>
              <a:t>(0);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B1CF41E5-8C7C-7F40-9004-3C76A4568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BA6CECB4-205F-B240-9B08-5BEC162CB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1AF9BA5-9BF1-E34F-A7D4-6707B24BC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46B88EBD-4B12-6C4D-AD67-9B12E248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7B54C7D7-29AD-B647-840E-564818137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9A76FA05-FF5C-AD48-9030-34442845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709C20F-5787-364D-870F-285C87BF1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1E239D70-2A39-B64F-8068-D7462EEC2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</a:t>
            </a:r>
            <a:r>
              <a:rPr lang="en-US" altLang="en-US" sz="900">
                <a:solidFill>
                  <a:srgbClr val="FF0000"/>
                </a:solidFill>
              </a:rPr>
              <a:t>score</a:t>
            </a:r>
            <a:r>
              <a:rPr lang="en-US" altLang="en-US" sz="900"/>
              <a:t>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37C0FF72-B053-244B-BA22-7201B7842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89CA1D4D-16DE-994D-B4CE-33563A038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89C2279-7764-C844-B4CB-C620A8E9C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C25B0C35-DB89-A246-952F-8CFBE814E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ECAD5A67-EF8C-7043-B51F-D6CA46AAE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45F5A9B3-47CF-0341-92EB-2AAA7A1E9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-1;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24B5E9E9-1B0A-C94C-AB5F-D0A5E8DB5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expected:&lt;0&gt; but was:&lt;-1&gt;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F5981F4-CEFC-A44D-9903-322076847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first test.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9C184E27-5056-9540-B340-50BFA8A2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i=0; i&lt;20;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6A763F09-04BC-B14C-AB8C-A55C308D1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5218A49B-D5F4-9F47-AFF5-5A2D87F7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830B063C-C039-AF46-A18B-D36439746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194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5B2DBE2-63BC-9749-B963-1149D218D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Scoring Bowling.</a:t>
            </a:r>
          </a:p>
        </p:txBody>
      </p:sp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482E735B-1AA8-C044-AA58-E9207347333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09800" y="1295400"/>
          <a:ext cx="4724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4" imgW="2070100" imgH="215900" progId="Visio.Drawing.5">
                  <p:embed/>
                </p:oleObj>
              </mc:Choice>
              <mc:Fallback>
                <p:oleObj name="VISIO" r:id="rId4" imgW="2070100" imgH="215900" progId="Visio.Drawing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4724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>
            <a:extLst>
              <a:ext uri="{FF2B5EF4-FFF2-40B4-BE49-F238E27FC236}">
                <a16:creationId xmlns:a16="http://schemas.microsoft.com/office/drawing/2014/main" id="{AF3DB81D-E694-5E45-8879-8C884455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017713"/>
            <a:ext cx="8235950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game consists of 10 frames as shown above.  In each frame the player has</a:t>
            </a:r>
          </a:p>
          <a:p>
            <a:r>
              <a:rPr lang="en-US" altLang="en-US">
                <a:latin typeface="Arial" panose="020B0604020202020204" pitchFamily="34" charset="0"/>
              </a:rPr>
              <a:t>two opportunities to knock down 10 pins.  The score for the frame is the total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down, plus bonuses for strikes and spares.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spare is when the player knocks down all 10 pins in two tries.  The bonus for</a:t>
            </a:r>
          </a:p>
          <a:p>
            <a:r>
              <a:rPr lang="en-US" altLang="en-US">
                <a:latin typeface="Arial" panose="020B0604020202020204" pitchFamily="34" charset="0"/>
              </a:rPr>
              <a:t>that frame is the number of pins knocked down by the next roll.  So in frame 3</a:t>
            </a:r>
          </a:p>
          <a:p>
            <a:r>
              <a:rPr lang="en-US" altLang="en-US">
                <a:latin typeface="Arial" panose="020B0604020202020204" pitchFamily="34" charset="0"/>
              </a:rPr>
              <a:t>above, the score is 10 (the total number knocked down) plus a bonus of 5 (the</a:t>
            </a:r>
          </a:p>
          <a:p>
            <a:r>
              <a:rPr lang="en-US" altLang="en-US">
                <a:latin typeface="Arial" panose="020B0604020202020204" pitchFamily="34" charset="0"/>
              </a:rPr>
              <a:t>number of pins knocked down on the next roll.)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A strike is when the player knocks down all 10 pins on his first try.  The bonus</a:t>
            </a:r>
          </a:p>
          <a:p>
            <a:r>
              <a:rPr lang="en-US" altLang="en-US">
                <a:latin typeface="Arial" panose="020B0604020202020204" pitchFamily="34" charset="0"/>
              </a:rPr>
              <a:t>for that frame is the value of the next two balls rolled.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In the tenth frame a player who rolls a spare or strike is allowed to roll the extra</a:t>
            </a:r>
          </a:p>
          <a:p>
            <a:r>
              <a:rPr lang="en-US" altLang="en-US">
                <a:latin typeface="Arial" panose="020B0604020202020204" pitchFamily="34" charset="0"/>
              </a:rPr>
              <a:t>balls to complete the frame.  However no more than three balls can be rolled in</a:t>
            </a:r>
          </a:p>
          <a:p>
            <a:r>
              <a:rPr lang="en-US" altLang="en-US">
                <a:latin typeface="Arial" panose="020B0604020202020204" pitchFamily="34" charset="0"/>
              </a:rPr>
              <a:t>tenth frame.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328F152-E6AF-3B4E-86EF-F1BAF6643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5857F74B-B56E-1948-AF6D-9ABBC3D32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223EFDF4-BC76-7540-8986-4F6B0655D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60C60AE1-5909-AC49-9D23-C944A29F5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2F0BA87-9764-A641-9B39-A7EA87282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0CC8F1F5-2139-A24A-8837-E8ED8FE2D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9081D58C-E92B-3E42-B511-24A431278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929D5569-E6CA-B94E-AD9A-7B249A2C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1446" name="Freeform 6">
            <a:extLst>
              <a:ext uri="{FF2B5EF4-FFF2-40B4-BE49-F238E27FC236}">
                <a16:creationId xmlns:a16="http://schemas.microsoft.com/office/drawing/2014/main" id="{A673BA92-79EF-5D44-B4D0-77E8239DDE50}"/>
              </a:ext>
            </a:extLst>
          </p:cNvPr>
          <p:cNvSpPr>
            <a:spLocks/>
          </p:cNvSpPr>
          <p:nvPr/>
        </p:nvSpPr>
        <p:spPr bwMode="auto">
          <a:xfrm>
            <a:off x="371475" y="2514600"/>
            <a:ext cx="3416300" cy="1069975"/>
          </a:xfrm>
          <a:custGeom>
            <a:avLst/>
            <a:gdLst>
              <a:gd name="T0" fmla="*/ 500 w 2152"/>
              <a:gd name="T1" fmla="*/ 88 h 674"/>
              <a:gd name="T2" fmla="*/ 388 w 2152"/>
              <a:gd name="T3" fmla="*/ 84 h 674"/>
              <a:gd name="T4" fmla="*/ 342 w 2152"/>
              <a:gd name="T5" fmla="*/ 74 h 674"/>
              <a:gd name="T6" fmla="*/ 323 w 2152"/>
              <a:gd name="T7" fmla="*/ 70 h 674"/>
              <a:gd name="T8" fmla="*/ 105 w 2152"/>
              <a:gd name="T9" fmla="*/ 88 h 674"/>
              <a:gd name="T10" fmla="*/ 45 w 2152"/>
              <a:gd name="T11" fmla="*/ 149 h 674"/>
              <a:gd name="T12" fmla="*/ 12 w 2152"/>
              <a:gd name="T13" fmla="*/ 246 h 674"/>
              <a:gd name="T14" fmla="*/ 59 w 2152"/>
              <a:gd name="T15" fmla="*/ 576 h 674"/>
              <a:gd name="T16" fmla="*/ 296 w 2152"/>
              <a:gd name="T17" fmla="*/ 674 h 674"/>
              <a:gd name="T18" fmla="*/ 853 w 2152"/>
              <a:gd name="T19" fmla="*/ 660 h 674"/>
              <a:gd name="T20" fmla="*/ 1169 w 2152"/>
              <a:gd name="T21" fmla="*/ 655 h 674"/>
              <a:gd name="T22" fmla="*/ 1317 w 2152"/>
              <a:gd name="T23" fmla="*/ 632 h 674"/>
              <a:gd name="T24" fmla="*/ 1624 w 2152"/>
              <a:gd name="T25" fmla="*/ 590 h 674"/>
              <a:gd name="T26" fmla="*/ 1712 w 2152"/>
              <a:gd name="T27" fmla="*/ 571 h 674"/>
              <a:gd name="T28" fmla="*/ 1819 w 2152"/>
              <a:gd name="T29" fmla="*/ 543 h 674"/>
              <a:gd name="T30" fmla="*/ 1903 w 2152"/>
              <a:gd name="T31" fmla="*/ 506 h 674"/>
              <a:gd name="T32" fmla="*/ 2116 w 2152"/>
              <a:gd name="T33" fmla="*/ 367 h 674"/>
              <a:gd name="T34" fmla="*/ 2149 w 2152"/>
              <a:gd name="T35" fmla="*/ 269 h 674"/>
              <a:gd name="T36" fmla="*/ 2121 w 2152"/>
              <a:gd name="T37" fmla="*/ 130 h 674"/>
              <a:gd name="T38" fmla="*/ 2079 w 2152"/>
              <a:gd name="T39" fmla="*/ 102 h 674"/>
              <a:gd name="T40" fmla="*/ 2047 w 2152"/>
              <a:gd name="T41" fmla="*/ 93 h 674"/>
              <a:gd name="T42" fmla="*/ 1745 w 2152"/>
              <a:gd name="T43" fmla="*/ 19 h 674"/>
              <a:gd name="T44" fmla="*/ 1564 w 2152"/>
              <a:gd name="T45" fmla="*/ 14 h 674"/>
              <a:gd name="T46" fmla="*/ 1503 w 2152"/>
              <a:gd name="T47" fmla="*/ 28 h 674"/>
              <a:gd name="T48" fmla="*/ 1471 w 2152"/>
              <a:gd name="T49" fmla="*/ 23 h 674"/>
              <a:gd name="T50" fmla="*/ 1429 w 2152"/>
              <a:gd name="T51" fmla="*/ 14 h 674"/>
              <a:gd name="T52" fmla="*/ 1029 w 2152"/>
              <a:gd name="T53" fmla="*/ 37 h 674"/>
              <a:gd name="T54" fmla="*/ 974 w 2152"/>
              <a:gd name="T55" fmla="*/ 56 h 674"/>
              <a:gd name="T56" fmla="*/ 579 w 2152"/>
              <a:gd name="T57" fmla="*/ 51 h 674"/>
              <a:gd name="T58" fmla="*/ 467 w 2152"/>
              <a:gd name="T59" fmla="*/ 7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52" h="674">
                <a:moveTo>
                  <a:pt x="500" y="88"/>
                </a:moveTo>
                <a:cubicBezTo>
                  <a:pt x="463" y="87"/>
                  <a:pt x="425" y="87"/>
                  <a:pt x="388" y="84"/>
                </a:cubicBezTo>
                <a:cubicBezTo>
                  <a:pt x="372" y="83"/>
                  <a:pt x="357" y="77"/>
                  <a:pt x="342" y="74"/>
                </a:cubicBezTo>
                <a:cubicBezTo>
                  <a:pt x="336" y="73"/>
                  <a:pt x="323" y="70"/>
                  <a:pt x="323" y="70"/>
                </a:cubicBezTo>
                <a:cubicBezTo>
                  <a:pt x="245" y="73"/>
                  <a:pt x="180" y="82"/>
                  <a:pt x="105" y="88"/>
                </a:cubicBezTo>
                <a:cubicBezTo>
                  <a:pt x="82" y="106"/>
                  <a:pt x="62" y="125"/>
                  <a:pt x="45" y="149"/>
                </a:cubicBezTo>
                <a:cubicBezTo>
                  <a:pt x="33" y="182"/>
                  <a:pt x="21" y="212"/>
                  <a:pt x="12" y="246"/>
                </a:cubicBezTo>
                <a:cubicBezTo>
                  <a:pt x="12" y="261"/>
                  <a:pt x="0" y="523"/>
                  <a:pt x="59" y="576"/>
                </a:cubicBezTo>
                <a:cubicBezTo>
                  <a:pt x="102" y="667"/>
                  <a:pt x="212" y="657"/>
                  <a:pt x="296" y="674"/>
                </a:cubicBezTo>
                <a:cubicBezTo>
                  <a:pt x="509" y="663"/>
                  <a:pt x="550" y="663"/>
                  <a:pt x="853" y="660"/>
                </a:cubicBezTo>
                <a:cubicBezTo>
                  <a:pt x="960" y="663"/>
                  <a:pt x="1062" y="662"/>
                  <a:pt x="1169" y="655"/>
                </a:cubicBezTo>
                <a:cubicBezTo>
                  <a:pt x="1220" y="646"/>
                  <a:pt x="1266" y="636"/>
                  <a:pt x="1317" y="632"/>
                </a:cubicBezTo>
                <a:cubicBezTo>
                  <a:pt x="1417" y="606"/>
                  <a:pt x="1520" y="597"/>
                  <a:pt x="1624" y="590"/>
                </a:cubicBezTo>
                <a:cubicBezTo>
                  <a:pt x="1654" y="583"/>
                  <a:pt x="1681" y="575"/>
                  <a:pt x="1712" y="571"/>
                </a:cubicBezTo>
                <a:cubicBezTo>
                  <a:pt x="1747" y="561"/>
                  <a:pt x="1784" y="551"/>
                  <a:pt x="1819" y="543"/>
                </a:cubicBezTo>
                <a:cubicBezTo>
                  <a:pt x="1845" y="526"/>
                  <a:pt x="1875" y="519"/>
                  <a:pt x="1903" y="506"/>
                </a:cubicBezTo>
                <a:cubicBezTo>
                  <a:pt x="1989" y="465"/>
                  <a:pt x="2051" y="437"/>
                  <a:pt x="2116" y="367"/>
                </a:cubicBezTo>
                <a:cubicBezTo>
                  <a:pt x="2128" y="334"/>
                  <a:pt x="2142" y="304"/>
                  <a:pt x="2149" y="269"/>
                </a:cubicBezTo>
                <a:cubicBezTo>
                  <a:pt x="2147" y="235"/>
                  <a:pt x="2152" y="161"/>
                  <a:pt x="2121" y="130"/>
                </a:cubicBezTo>
                <a:cubicBezTo>
                  <a:pt x="2111" y="120"/>
                  <a:pt x="2093" y="107"/>
                  <a:pt x="2079" y="102"/>
                </a:cubicBezTo>
                <a:cubicBezTo>
                  <a:pt x="2069" y="98"/>
                  <a:pt x="2047" y="93"/>
                  <a:pt x="2047" y="93"/>
                </a:cubicBezTo>
                <a:cubicBezTo>
                  <a:pt x="1953" y="32"/>
                  <a:pt x="1856" y="24"/>
                  <a:pt x="1745" y="19"/>
                </a:cubicBezTo>
                <a:cubicBezTo>
                  <a:pt x="1671" y="0"/>
                  <a:pt x="1703" y="9"/>
                  <a:pt x="1564" y="14"/>
                </a:cubicBezTo>
                <a:cubicBezTo>
                  <a:pt x="1516" y="24"/>
                  <a:pt x="1536" y="19"/>
                  <a:pt x="1503" y="28"/>
                </a:cubicBezTo>
                <a:cubicBezTo>
                  <a:pt x="1492" y="26"/>
                  <a:pt x="1482" y="25"/>
                  <a:pt x="1471" y="23"/>
                </a:cubicBezTo>
                <a:cubicBezTo>
                  <a:pt x="1457" y="20"/>
                  <a:pt x="1429" y="14"/>
                  <a:pt x="1429" y="14"/>
                </a:cubicBezTo>
                <a:cubicBezTo>
                  <a:pt x="1295" y="21"/>
                  <a:pt x="1162" y="23"/>
                  <a:pt x="1029" y="37"/>
                </a:cubicBezTo>
                <a:cubicBezTo>
                  <a:pt x="1009" y="41"/>
                  <a:pt x="988" y="40"/>
                  <a:pt x="974" y="56"/>
                </a:cubicBezTo>
                <a:cubicBezTo>
                  <a:pt x="842" y="54"/>
                  <a:pt x="711" y="51"/>
                  <a:pt x="579" y="51"/>
                </a:cubicBezTo>
                <a:cubicBezTo>
                  <a:pt x="540" y="51"/>
                  <a:pt x="504" y="70"/>
                  <a:pt x="467" y="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EE15E734-15BB-844C-9F88-B607B4A2F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Game creation is duplicated</a:t>
            </a:r>
          </a:p>
          <a:p>
            <a:r>
              <a:rPr lang="en-US" altLang="en-US" sz="1000">
                <a:latin typeface="Bradley Hand ITC" panose="020F0502020204030204" pitchFamily="34" charset="0"/>
              </a:rPr>
              <a:t>- roll loop is duplicated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C66B320-0836-154F-929C-D5BD8AE3B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4070A4F5-7F64-5441-9406-E3AE4292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Game g = new Game();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DC2DD692-755F-C94B-A453-D67508B78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B0B532B6-BC63-7E41-BA63-6D32DFDE3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54AD5E50-A317-3D4E-B83C-9B1FC7573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Game creation is duplicated</a:t>
            </a:r>
          </a:p>
          <a:p>
            <a:r>
              <a:rPr lang="en-US" altLang="en-US" sz="1000">
                <a:latin typeface="Bradley Hand ITC" panose="020F0502020204030204" pitchFamily="34" charset="0"/>
              </a:rPr>
              <a:t>- roll loop is duplicated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FAF82172-A83C-474C-9AEA-82F500C1B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expected:&lt;20&gt; but was:&lt;0&gt;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D63AA1A-4845-1D49-9638-06972D63A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EDB900E7-A4B4-6D4E-AFBB-8257DA470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29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1F4D2459-BFBF-A14D-AA7E-E3FE3161A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B617182E-269E-9946-9C2B-7E95A4542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05AD0061-AC1F-7644-9ACE-4FBF7CF14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roll loop is duplicated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96EC6382-2716-1445-8E06-5645476DB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5BC80F2-A4F4-2D48-9428-C1A285B89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9788D4B8-2597-1844-B0B6-0721C1B7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n = 20;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pins = 0;</a:t>
            </a:r>
          </a:p>
          <a:p>
            <a:r>
              <a:rPr lang="en-US" altLang="en-US" sz="900"/>
              <a:t>    for (int i = 0; i &lt; </a:t>
            </a:r>
            <a:r>
              <a:rPr lang="en-US" altLang="en-US" sz="900">
                <a:solidFill>
                  <a:srgbClr val="0000FF"/>
                </a:solidFill>
              </a:rPr>
              <a:t>n</a:t>
            </a:r>
            <a:r>
              <a:rPr lang="en-US" altLang="en-US" sz="900"/>
              <a:t>; i++) {</a:t>
            </a:r>
          </a:p>
          <a:p>
            <a:r>
              <a:rPr lang="en-US" altLang="en-US" sz="900"/>
              <a:t>      g.roll(</a:t>
            </a:r>
            <a:r>
              <a:rPr lang="en-US" altLang="en-US" sz="900">
                <a:solidFill>
                  <a:srgbClr val="0000FF"/>
                </a:solidFill>
              </a:rPr>
              <a:t>pins</a:t>
            </a:r>
            <a:r>
              <a:rPr lang="en-US" altLang="en-US" sz="900"/>
              <a:t>);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D30156E6-4CDE-D247-A90D-510F8F50C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30C42080-09E6-1843-B5B8-51876069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77233D88-ECCD-234C-BF18-C5168880F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roll loop is duplicated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9A89CE2B-A3CC-2B48-BF67-3B89E4A2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BBBCD16-A56F-3749-A825-8C5EF7DC8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DCE76FBB-215B-6549-AA5A-C73A8F342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377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int n = 20;</a:t>
            </a:r>
          </a:p>
          <a:p>
            <a:r>
              <a:rPr lang="en-US" altLang="en-US" sz="900"/>
              <a:t>    int pins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rollMany(n, pins);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2C0633AA-1D11-2D41-B81D-C72A3A2F1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Text Box 5">
            <a:extLst>
              <a:ext uri="{FF2B5EF4-FFF2-40B4-BE49-F238E27FC236}">
                <a16:creationId xmlns:a16="http://schemas.microsoft.com/office/drawing/2014/main" id="{45AE196A-5318-DC4D-862A-FC93709C6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69638" name="Text Box 6">
            <a:extLst>
              <a:ext uri="{FF2B5EF4-FFF2-40B4-BE49-F238E27FC236}">
                <a16:creationId xmlns:a16="http://schemas.microsoft.com/office/drawing/2014/main" id="{21471E3A-CD1E-AE46-ACDA-05C25B708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roll loop is duplicated</a:t>
            </a: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8698F4FF-F9AE-2549-AB30-24B37BB5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876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72B21D4-E64B-DE4C-9674-4F60E8326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7DD87D5F-1F02-6B4E-A182-9CA62D64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</a:t>
            </a:r>
            <a:r>
              <a:rPr lang="en-US" altLang="en-US" sz="900" b="1">
                <a:solidFill>
                  <a:srgbClr val="0000FF"/>
                </a:solidFill>
              </a:rPr>
              <a:t>20, 0</a:t>
            </a:r>
            <a:r>
              <a:rPr lang="en-US" altLang="en-US" sz="900"/>
              <a:t>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for (int i = 0; i &lt; 20; i++)</a:t>
            </a:r>
          </a:p>
          <a:p>
            <a:r>
              <a:rPr lang="en-US" altLang="en-US" sz="900"/>
              <a:t>      g.roll(1);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4E81ECB3-FA8F-9C4B-AAD2-48B97B402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3A9F5DD9-4974-7643-A873-D2C3ECD4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8A28F09A-2127-554E-8AD8-B89F93ED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roll loop is duplicated</a:t>
            </a:r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256EEBBC-D425-7744-82DF-247B4E44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7031101-502F-9047-874B-489696E5D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461ADD1A-D71F-0C4F-AD01-5EFDCD13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963443DE-5A21-EB4A-88F6-B33D5F126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27BC593C-06FF-9642-899D-C8D233E89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A583482A-228E-5944-8685-916079B5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roll loop is duplicated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13936FB6-B28B-7444-8857-B99CB899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E3018250-D3CD-AC4E-8907-091738436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test.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130B931E-9B5F-654B-AEE2-27D75E98F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  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void rollMany(int n, int pins)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n;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g.roll(pins);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  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DD02486F-49F2-4240-B3A2-B90F145B2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723E0865-E98F-DC45-9CB0-DC2C01ECB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43455F8A-E0D9-D048-B212-FC296AD1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1000">
              <a:latin typeface="Bradley Hand ITC" panose="020F0502020204030204" pitchFamily="34" charset="0"/>
            </a:endParaRPr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9965DA41-DE74-7F47-9A38-155D01044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56C8945-AF6D-364C-BAE9-526E3E956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F7C2F4E3-0458-7D43-A3D8-AC379E59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D6F72FFD-006F-504C-9931-F97AAF865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312F4326-0D60-2E43-AC54-A7E190341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8F9817D6-795F-4444-B928-A455D0721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79880" name="Freeform 8">
            <a:extLst>
              <a:ext uri="{FF2B5EF4-FFF2-40B4-BE49-F238E27FC236}">
                <a16:creationId xmlns:a16="http://schemas.microsoft.com/office/drawing/2014/main" id="{6D7388BC-231C-8F46-B7BF-56A8C7573483}"/>
              </a:ext>
            </a:extLst>
          </p:cNvPr>
          <p:cNvSpPr>
            <a:spLocks/>
          </p:cNvSpPr>
          <p:nvPr/>
        </p:nvSpPr>
        <p:spPr bwMode="auto">
          <a:xfrm>
            <a:off x="1392238" y="4800600"/>
            <a:ext cx="688975" cy="361950"/>
          </a:xfrm>
          <a:custGeom>
            <a:avLst/>
            <a:gdLst>
              <a:gd name="T0" fmla="*/ 210 w 434"/>
              <a:gd name="T1" fmla="*/ 14 h 228"/>
              <a:gd name="T2" fmla="*/ 168 w 434"/>
              <a:gd name="T3" fmla="*/ 0 h 228"/>
              <a:gd name="T4" fmla="*/ 47 w 434"/>
              <a:gd name="T5" fmla="*/ 5 h 228"/>
              <a:gd name="T6" fmla="*/ 15 w 434"/>
              <a:gd name="T7" fmla="*/ 33 h 228"/>
              <a:gd name="T8" fmla="*/ 1 w 434"/>
              <a:gd name="T9" fmla="*/ 125 h 228"/>
              <a:gd name="T10" fmla="*/ 6 w 434"/>
              <a:gd name="T11" fmla="*/ 172 h 228"/>
              <a:gd name="T12" fmla="*/ 85 w 434"/>
              <a:gd name="T13" fmla="*/ 228 h 228"/>
              <a:gd name="T14" fmla="*/ 210 w 434"/>
              <a:gd name="T15" fmla="*/ 204 h 228"/>
              <a:gd name="T16" fmla="*/ 275 w 434"/>
              <a:gd name="T17" fmla="*/ 186 h 228"/>
              <a:gd name="T18" fmla="*/ 349 w 434"/>
              <a:gd name="T19" fmla="*/ 144 h 228"/>
              <a:gd name="T20" fmla="*/ 405 w 434"/>
              <a:gd name="T21" fmla="*/ 121 h 228"/>
              <a:gd name="T22" fmla="*/ 433 w 434"/>
              <a:gd name="T23" fmla="*/ 84 h 228"/>
              <a:gd name="T24" fmla="*/ 428 w 434"/>
              <a:gd name="T25" fmla="*/ 51 h 228"/>
              <a:gd name="T26" fmla="*/ 359 w 434"/>
              <a:gd name="T27" fmla="*/ 19 h 228"/>
              <a:gd name="T28" fmla="*/ 280 w 434"/>
              <a:gd name="T29" fmla="*/ 23 h 228"/>
              <a:gd name="T30" fmla="*/ 224 w 434"/>
              <a:gd name="T31" fmla="*/ 4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4" h="228">
                <a:moveTo>
                  <a:pt x="210" y="14"/>
                </a:moveTo>
                <a:cubicBezTo>
                  <a:pt x="196" y="9"/>
                  <a:pt x="182" y="5"/>
                  <a:pt x="168" y="0"/>
                </a:cubicBezTo>
                <a:cubicBezTo>
                  <a:pt x="128" y="2"/>
                  <a:pt x="87" y="1"/>
                  <a:pt x="47" y="5"/>
                </a:cubicBezTo>
                <a:cubicBezTo>
                  <a:pt x="28" y="7"/>
                  <a:pt x="33" y="27"/>
                  <a:pt x="15" y="33"/>
                </a:cubicBezTo>
                <a:cubicBezTo>
                  <a:pt x="9" y="64"/>
                  <a:pt x="4" y="93"/>
                  <a:pt x="1" y="125"/>
                </a:cubicBezTo>
                <a:cubicBezTo>
                  <a:pt x="3" y="141"/>
                  <a:pt x="0" y="158"/>
                  <a:pt x="6" y="172"/>
                </a:cubicBezTo>
                <a:cubicBezTo>
                  <a:pt x="16" y="196"/>
                  <a:pt x="62" y="220"/>
                  <a:pt x="85" y="228"/>
                </a:cubicBezTo>
                <a:cubicBezTo>
                  <a:pt x="130" y="223"/>
                  <a:pt x="165" y="209"/>
                  <a:pt x="210" y="204"/>
                </a:cubicBezTo>
                <a:cubicBezTo>
                  <a:pt x="249" y="193"/>
                  <a:pt x="214" y="192"/>
                  <a:pt x="275" y="186"/>
                </a:cubicBezTo>
                <a:cubicBezTo>
                  <a:pt x="314" y="175"/>
                  <a:pt x="315" y="167"/>
                  <a:pt x="349" y="144"/>
                </a:cubicBezTo>
                <a:cubicBezTo>
                  <a:pt x="365" y="133"/>
                  <a:pt x="387" y="129"/>
                  <a:pt x="405" y="121"/>
                </a:cubicBezTo>
                <a:cubicBezTo>
                  <a:pt x="417" y="108"/>
                  <a:pt x="427" y="101"/>
                  <a:pt x="433" y="84"/>
                </a:cubicBezTo>
                <a:cubicBezTo>
                  <a:pt x="431" y="73"/>
                  <a:pt x="434" y="60"/>
                  <a:pt x="428" y="51"/>
                </a:cubicBezTo>
                <a:cubicBezTo>
                  <a:pt x="416" y="33"/>
                  <a:pt x="377" y="26"/>
                  <a:pt x="359" y="19"/>
                </a:cubicBezTo>
                <a:cubicBezTo>
                  <a:pt x="333" y="20"/>
                  <a:pt x="306" y="21"/>
                  <a:pt x="280" y="23"/>
                </a:cubicBezTo>
                <a:cubicBezTo>
                  <a:pt x="259" y="25"/>
                  <a:pt x="243" y="42"/>
                  <a:pt x="224" y="4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26B32A-EBB4-8445-9A40-A381DBC63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Requirements.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759D41B-766C-AD42-BDF5-EF323EA1907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657600" y="1295400"/>
          <a:ext cx="15240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VISIO" r:id="rId4" imgW="5562600" imgH="4521200" progId="Visio.Drawing.5">
                  <p:embed/>
                </p:oleObj>
              </mc:Choice>
              <mc:Fallback>
                <p:oleObj name="VISIO" r:id="rId4" imgW="5562600" imgH="4521200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95400"/>
                        <a:ext cx="15240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>
            <a:extLst>
              <a:ext uri="{FF2B5EF4-FFF2-40B4-BE49-F238E27FC236}">
                <a16:creationId xmlns:a16="http://schemas.microsoft.com/office/drawing/2014/main" id="{12CA17A6-1572-C44D-A69E-78C351EB8F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286000"/>
            <a:ext cx="8229600" cy="3810000"/>
          </a:xfrm>
        </p:spPr>
        <p:txBody>
          <a:bodyPr/>
          <a:lstStyle/>
          <a:p>
            <a:r>
              <a:rPr lang="en-US" altLang="en-US"/>
              <a:t>Write a class named “Game” that has two methods</a:t>
            </a:r>
          </a:p>
          <a:p>
            <a:pPr lvl="1"/>
            <a:r>
              <a:rPr lang="en-US" altLang="en-US"/>
              <a:t>roll(pins : int) is called each time the player rolls a ball.  The argument is the number of pins knocked down.</a:t>
            </a:r>
          </a:p>
          <a:p>
            <a:pPr lvl="1"/>
            <a:r>
              <a:rPr lang="en-US" altLang="en-US"/>
              <a:t>score() : int is called only at the very end of the game.  It returns the total score for that game.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1A73A75-4C47-574D-8BC3-6392820AF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id="{59D09636-BE31-4748-BBCC-964F4C1D3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30C7C20E-4A60-284E-AC1C-96FE6E57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929B0275-CE34-3A46-82DD-FF28FF0A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4E2CFE94-9C0E-944B-B633-970FC8AB6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1A9B78D5-B91B-8242-B96F-30409519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7286A21-FCAD-3943-9DE5-392BD02C8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D47C2C3D-EEF5-144A-A2D6-1EE762613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014A04C7-B3C1-BE4A-BCFA-8007887FF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Text Box 5">
            <a:extLst>
              <a:ext uri="{FF2B5EF4-FFF2-40B4-BE49-F238E27FC236}">
                <a16:creationId xmlns:a16="http://schemas.microsoft.com/office/drawing/2014/main" id="{7F4EEC91-AB8B-0A49-A7CC-501EBA5E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FC4236CB-8D6F-2842-B5BF-A0EDFD924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09DB4B59-064D-5345-B97B-7EF4EC6481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600200"/>
            <a:ext cx="6858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51D4C72C-ACBD-BC4D-87D7-8E5B2922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20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tempted to use flag to remember previous roll.  So design must be wrong.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9D0EF46-F036-1A44-A5C8-F80F15094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3971" name="Text Box 3">
            <a:extLst>
              <a:ext uri="{FF2B5EF4-FFF2-40B4-BE49-F238E27FC236}">
                <a16:creationId xmlns:a16="http://schemas.microsoft.com/office/drawing/2014/main" id="{6445370C-2981-664E-89C0-FE66E728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798E83E1-CB98-E440-B1B7-D071CDAC8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F8EAE9A4-32E4-9841-BD71-72DD0139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3974" name="Text Box 6">
            <a:extLst>
              <a:ext uri="{FF2B5EF4-FFF2-40B4-BE49-F238E27FC236}">
                <a16:creationId xmlns:a16="http://schemas.microsoft.com/office/drawing/2014/main" id="{F5E574EA-2937-F340-83C3-194CE5E8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AD44741E-48FB-8041-AC6E-0E59F8786A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1524000"/>
            <a:ext cx="838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69E1DA4B-7D11-1047-929A-83E588DA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371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roll() calculates score, but name does not imply that.</a:t>
            </a:r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1A8482CE-1251-4941-B8F5-BA70B9098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133600"/>
            <a:ext cx="838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8" name="Text Box 10">
            <a:extLst>
              <a:ext uri="{FF2B5EF4-FFF2-40B4-BE49-F238E27FC236}">
                <a16:creationId xmlns:a16="http://schemas.microsoft.com/office/drawing/2014/main" id="{FA4EF422-7B0A-D244-98AD-33C33BECF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057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score() does not calculate score, but name implies that it does.</a:t>
            </a:r>
          </a:p>
        </p:txBody>
      </p:sp>
      <p:sp>
        <p:nvSpPr>
          <p:cNvPr id="83979" name="Text Box 11">
            <a:extLst>
              <a:ext uri="{FF2B5EF4-FFF2-40B4-BE49-F238E27FC236}">
                <a16:creationId xmlns:a16="http://schemas.microsoft.com/office/drawing/2014/main" id="{56BBB9C6-45D6-114D-8902-0A67D552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19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Bradley Hand ITC" panose="020F0502020204030204" pitchFamily="34" charset="0"/>
              </a:rPr>
              <a:t>Design is wrong.  Responsibilities are misplaced.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D97C5EA-5FB6-0143-BE6D-A3FF3B213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53BB93A-BFCB-8940-82F5-E92F0BBFD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540DDB89-E889-C345-BC83-04A25D0E3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ECDF775D-E6DF-4448-BF82-4158C328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173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  <a:p>
            <a:endParaRPr lang="en-US" altLang="en-US" sz="900"/>
          </a:p>
        </p:txBody>
      </p:sp>
      <p:sp>
        <p:nvSpPr>
          <p:cNvPr id="86022" name="Text Box 6">
            <a:extLst>
              <a:ext uri="{FF2B5EF4-FFF2-40B4-BE49-F238E27FC236}">
                <a16:creationId xmlns:a16="http://schemas.microsoft.com/office/drawing/2014/main" id="{6E7DD573-DF38-7B4B-AF5F-F32D39717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ACDF3864-A092-6041-9F60-C3DA1B17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8C9AE19-744F-8D46-BCE5-4EF2A1082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566F5AD3-24A1-B046-963E-C68CB5C4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8068" name="Line 4">
            <a:extLst>
              <a:ext uri="{FF2B5EF4-FFF2-40B4-BE49-F238E27FC236}">
                <a16:creationId xmlns:a16="http://schemas.microsoft.com/office/drawing/2014/main" id="{B9D7E048-A848-A746-9661-49BA848B9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9F296F24-947F-174A-BD31-9F724517F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int rolls[] = new int[21];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B6C03BB2-ED3C-7649-9005-8157C69A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F0DDEEE9-FD05-CC4C-8736-170C105CC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E8144341-8F6D-A446-922E-E0A620622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E4F39BCA-971B-9C42-8A80-6B7DDA18E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4B21C097-6D53-3B47-B178-3D422EABC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Text Box 5">
            <a:extLst>
              <a:ext uri="{FF2B5EF4-FFF2-40B4-BE49-F238E27FC236}">
                <a16:creationId xmlns:a16="http://schemas.microsoft.com/office/drawing/2014/main" id="{DF7800BB-ACCA-3643-BC6D-607A930B6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score = 0;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score += pins;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int score = 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for (int i = 0; i &lt; rolls.length; i++)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0118" name="Text Box 6">
            <a:extLst>
              <a:ext uri="{FF2B5EF4-FFF2-40B4-BE49-F238E27FC236}">
                <a16:creationId xmlns:a16="http://schemas.microsoft.com/office/drawing/2014/main" id="{BC83C6AB-095C-BC4E-B76B-32A0259F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90119" name="Rectangle 7">
            <a:extLst>
              <a:ext uri="{FF2B5EF4-FFF2-40B4-BE49-F238E27FC236}">
                <a16:creationId xmlns:a16="http://schemas.microsoft.com/office/drawing/2014/main" id="{CED49515-AABF-0A4D-A26E-51159D39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3576E40-5618-F54B-A7D6-3B0DC917B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C6E54743-AE1D-B34F-A47F-1F75FA1D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2164" name="Line 4">
            <a:extLst>
              <a:ext uri="{FF2B5EF4-FFF2-40B4-BE49-F238E27FC236}">
                <a16:creationId xmlns:a16="http://schemas.microsoft.com/office/drawing/2014/main" id="{1B23CAC3-02BA-404F-912A-9A6CDCD21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3482B735-1895-AA42-9CD0-63A559FED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9FB53966-736A-A342-A010-8C621AA2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12DAC148-BDFE-374C-BB41-D7EEC032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7C2B91C-FC99-3143-8C7F-F77DFDACD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60E8361D-EB7D-9A45-9C71-A5875742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7A686C7B-82BB-1C41-9075-3D3BCD48F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FED09CA4-846C-E04F-8FB4-B0A1B9E47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E8D4BFAC-3616-E44E-8709-BAE3494E9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7EC4EEFB-068A-DD44-90C8-ECCA13CA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B81E715-8057-D643-AB2C-2ABF41CC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483722F8-6E23-6A46-ABE8-767043B9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6260" name="Line 4">
            <a:extLst>
              <a:ext uri="{FF2B5EF4-FFF2-40B4-BE49-F238E27FC236}">
                <a16:creationId xmlns:a16="http://schemas.microsoft.com/office/drawing/2014/main" id="{D24093D1-7195-2942-968F-E34C1B287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AE3957F5-795C-BD47-A844-DF7877BA9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if (rolls[i] + rolls[i+1]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...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6262" name="Text Box 6">
            <a:extLst>
              <a:ext uri="{FF2B5EF4-FFF2-40B4-BE49-F238E27FC236}">
                <a16:creationId xmlns:a16="http://schemas.microsoft.com/office/drawing/2014/main" id="{968BDB21-BCE6-5946-BFB2-A227A01C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96265" name="Text Box 9">
            <a:extLst>
              <a:ext uri="{FF2B5EF4-FFF2-40B4-BE49-F238E27FC236}">
                <a16:creationId xmlns:a16="http://schemas.microsoft.com/office/drawing/2014/main" id="{0946CECE-535F-0C45-999E-1DE4E189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This isn’t going to work because i might not refer to the first ball of the frame.</a:t>
            </a:r>
          </a:p>
          <a:p>
            <a:endParaRPr lang="en-US" altLang="en-US" sz="1000">
              <a:latin typeface="Bradley Hand ITC" panose="020F0502020204030204" pitchFamily="34" charset="0"/>
            </a:endParaRPr>
          </a:p>
          <a:p>
            <a:r>
              <a:rPr lang="en-US" altLang="en-US" sz="1000">
                <a:latin typeface="Bradley Hand ITC" panose="020F0502020204030204" pitchFamily="34" charset="0"/>
              </a:rPr>
              <a:t>Design is still wrong.</a:t>
            </a:r>
          </a:p>
          <a:p>
            <a:endParaRPr lang="en-US" altLang="en-US" sz="1000">
              <a:latin typeface="Bradley Hand ITC" panose="020F0502020204030204" pitchFamily="34" charset="0"/>
            </a:endParaRPr>
          </a:p>
          <a:p>
            <a:r>
              <a:rPr lang="en-US" altLang="en-US" sz="1000">
                <a:latin typeface="Bradley Hand ITC" panose="020F0502020204030204" pitchFamily="34" charset="0"/>
              </a:rPr>
              <a:t>Need to walk through array two balls (one frame) at a time.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4529936-257D-EE45-9FA9-15FB6798B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E03AB679-6E9E-8F44-B217-77F622977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//  public void testOneSpare()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g.roll(5);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rollMany(17,0);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  assertEquals(16,g.score());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8308" name="Line 4">
            <a:extLst>
              <a:ext uri="{FF2B5EF4-FFF2-40B4-BE49-F238E27FC236}">
                <a16:creationId xmlns:a16="http://schemas.microsoft.com/office/drawing/2014/main" id="{0CC815DE-C205-334F-9603-1335DCA0C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49472F80-CAAA-BD44-B2BA-9AEFA0AD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for (int i = 0; i &lt; rolls.length; i++)</a:t>
            </a:r>
          </a:p>
          <a:p>
            <a:r>
              <a:rPr lang="en-US" altLang="en-US" sz="900"/>
              <a:t>      score += rolls[i];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B761EE64-CDDE-4E4C-8AE9-3795D2D09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1B07C849-0BCA-474A-9056-5F83C23BC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95606DB-03E1-004D-88BF-81EC0D2EE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3319" name="Object 7">
            <a:extLst>
              <a:ext uri="{FF2B5EF4-FFF2-40B4-BE49-F238E27FC236}">
                <a16:creationId xmlns:a16="http://schemas.microsoft.com/office/drawing/2014/main" id="{DA8876DF-A0E1-2543-9529-2AF3DD76938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VISIO" r:id="rId4" imgW="24777700" imgH="13411200" progId="Visio.Drawing.5">
                  <p:embed/>
                </p:oleObj>
              </mc:Choice>
              <mc:Fallback>
                <p:oleObj name="VISIO" r:id="rId4" imgW="24777700" imgH="13411200" progId="Visio.Drawing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32FF1D93-9090-A144-9CDA-B914327EF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093913"/>
            <a:ext cx="353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Clearly we need the Game class.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223B4EDF-C284-8148-9C86-E400B64EA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161C9B51-34A0-8D4C-A660-8C3741943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//  public void testOneSpare() throws Exception {</a:t>
            </a:r>
          </a:p>
          <a:p>
            <a:r>
              <a:rPr lang="en-US" altLang="en-US" sz="900"/>
              <a:t>//    g.roll(5);</a:t>
            </a:r>
          </a:p>
          <a:p>
            <a:r>
              <a:rPr lang="en-US" altLang="en-US" sz="900"/>
              <a:t>//    g.roll(5); // spare</a:t>
            </a:r>
          </a:p>
          <a:p>
            <a:r>
              <a:rPr lang="en-US" altLang="en-US" sz="900"/>
              <a:t>//    g.roll(3);</a:t>
            </a:r>
          </a:p>
          <a:p>
            <a:r>
              <a:rPr lang="en-US" altLang="en-US" sz="900"/>
              <a:t>//    rollMany(17,0);</a:t>
            </a:r>
          </a:p>
          <a:p>
            <a:r>
              <a:rPr lang="en-US" altLang="en-US" sz="900"/>
              <a:t>//    assertEquals(16,g.score());</a:t>
            </a:r>
          </a:p>
          <a:p>
            <a:r>
              <a:rPr lang="en-US" altLang="en-US" sz="900"/>
              <a:t>//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0356" name="Line 4">
            <a:extLst>
              <a:ext uri="{FF2B5EF4-FFF2-40B4-BE49-F238E27FC236}">
                <a16:creationId xmlns:a16="http://schemas.microsoft.com/office/drawing/2014/main" id="{54B8B29B-854F-E342-8E87-B9D2528F0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684BD573-874A-9141-83EB-7DE4E349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</a:t>
            </a:r>
            <a:r>
              <a:rPr lang="en-US" altLang="en-US" sz="900">
                <a:solidFill>
                  <a:srgbClr val="0000FF"/>
                </a:solidFill>
              </a:rPr>
              <a:t>int i = 0;</a:t>
            </a:r>
          </a:p>
          <a:p>
            <a:r>
              <a:rPr lang="en-US" altLang="en-US" sz="900"/>
              <a:t>    for (</a:t>
            </a:r>
            <a:r>
              <a:rPr lang="en-US" altLang="en-US" sz="900">
                <a:solidFill>
                  <a:srgbClr val="0000FF"/>
                </a:solidFill>
              </a:rPr>
              <a:t>int frame = 0; frame &lt; 10; frame++</a:t>
            </a:r>
            <a:r>
              <a:rPr lang="en-US" altLang="en-US" sz="900"/>
              <a:t>)  {</a:t>
            </a:r>
          </a:p>
          <a:p>
            <a:r>
              <a:rPr lang="en-US" altLang="en-US" sz="900"/>
              <a:t>      score += rolls[i]</a:t>
            </a:r>
            <a:r>
              <a:rPr lang="en-US" altLang="en-US" sz="900">
                <a:solidFill>
                  <a:srgbClr val="0000FF"/>
                </a:solidFill>
              </a:rPr>
              <a:t> + rolls[i+1]</a:t>
            </a:r>
            <a:r>
              <a:rPr lang="en-US" altLang="en-US" sz="900"/>
              <a:t>;</a:t>
            </a:r>
          </a:p>
          <a:p>
            <a:r>
              <a:rPr lang="en-US" altLang="en-US" sz="900"/>
              <a:t>     </a:t>
            </a:r>
            <a:r>
              <a:rPr lang="en-US" altLang="en-US" sz="900">
                <a:solidFill>
                  <a:srgbClr val="0000FF"/>
                </a:solidFill>
              </a:rPr>
              <a:t> i += 2;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35F254C3-1BB8-5346-A2D3-3635E5516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63BF0E3B-B87E-544D-A74B-92AF686E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B9B260-AC7D-9849-958D-D484776FD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6CF473C5-46AD-1149-81D9-78012928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801DCBEC-4D62-A241-9D13-0A30579A3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0855A80D-E203-804A-A607-16DA3D3C4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25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 {</a:t>
            </a:r>
          </a:p>
          <a:p>
            <a:r>
              <a:rPr lang="en-US" altLang="en-US" sz="900"/>
              <a:t>      score += rolls[i] + rolls[i+1];</a:t>
            </a:r>
          </a:p>
          <a:p>
            <a:r>
              <a:rPr lang="en-US" altLang="en-US" sz="900"/>
              <a:t>      i += 2;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2406" name="Text Box 6">
            <a:extLst>
              <a:ext uri="{FF2B5EF4-FFF2-40B4-BE49-F238E27FC236}">
                <a16:creationId xmlns:a16="http://schemas.microsoft.com/office/drawing/2014/main" id="{91A82D17-E6CD-8E4E-B87C-5D3EB24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BBF336C0-1878-5E45-9C62-7514D411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expected:&lt;16&gt; but was:&lt;13&gt;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3823B0E3-488B-BD40-80E1-B4E6867C7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DAA09B53-A31F-C74D-9599-03422DFE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4452" name="Line 4">
            <a:extLst>
              <a:ext uri="{FF2B5EF4-FFF2-40B4-BE49-F238E27FC236}">
                <a16:creationId xmlns:a16="http://schemas.microsoft.com/office/drawing/2014/main" id="{BB890E0D-E6D3-E649-964B-AC7D9A82D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C29E7F89-AD0E-2D4F-BD04-4457E0D3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en-US" sz="900"/>
              <a:t>        score += rolls[i] + rolls[i + 1];</a:t>
            </a:r>
          </a:p>
          <a:p>
            <a:r>
              <a:rPr lang="en-US" altLang="en-US" sz="900"/>
              <a:t>        i += 2;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4454" name="Text Box 6">
            <a:extLst>
              <a:ext uri="{FF2B5EF4-FFF2-40B4-BE49-F238E27FC236}">
                <a16:creationId xmlns:a16="http://schemas.microsoft.com/office/drawing/2014/main" id="{D241BA75-E0A2-5E4F-BF40-E8AEFD74E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test.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F067BDAE-0153-F94D-988A-758D9BD95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ABB7B10-F263-E44F-B843-A2EF52633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1942FCEF-595D-B647-9A8C-7DEFE818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AE884C38-F0A9-FE47-8BBF-ADCB3480B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Text Box 5">
            <a:extLst>
              <a:ext uri="{FF2B5EF4-FFF2-40B4-BE49-F238E27FC236}">
                <a16:creationId xmlns:a16="http://schemas.microsoft.com/office/drawing/2014/main" id="{09B2E37B-981E-C249-99D6-608B73F8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33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i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if (rolls[i] + rolls[i + 1] == 10) // spare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 rolls[i + 2];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i += 2;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 else {</a:t>
            </a:r>
          </a:p>
          <a:p>
            <a:r>
              <a:rPr lang="en-US" altLang="en-US" sz="900"/>
              <a:t>        score += rolls[i] + rolls[i + 1];</a:t>
            </a:r>
          </a:p>
          <a:p>
            <a:r>
              <a:rPr lang="en-US" altLang="en-US" sz="900"/>
              <a:t>        i += 2;</a:t>
            </a:r>
          </a:p>
          <a:p>
            <a:r>
              <a:rPr lang="en-US" altLang="en-US" sz="900"/>
              <a:t>      </a:t>
            </a:r>
            <a:r>
              <a:rPr lang="en-US" altLang="en-US" sz="900">
                <a:solidFill>
                  <a:srgbClr val="0000FF"/>
                </a:solidFill>
              </a:rPr>
              <a:t>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6502" name="Text Box 6">
            <a:extLst>
              <a:ext uri="{FF2B5EF4-FFF2-40B4-BE49-F238E27FC236}">
                <a16:creationId xmlns:a16="http://schemas.microsoft.com/office/drawing/2014/main" id="{858603EA-2825-E946-9052-AFF629CE5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i is a bad name for this variable</a:t>
            </a:r>
          </a:p>
        </p:txBody>
      </p:sp>
      <p:sp>
        <p:nvSpPr>
          <p:cNvPr id="106504" name="Freeform 8">
            <a:extLst>
              <a:ext uri="{FF2B5EF4-FFF2-40B4-BE49-F238E27FC236}">
                <a16:creationId xmlns:a16="http://schemas.microsoft.com/office/drawing/2014/main" id="{40F401BE-720D-5746-8E3C-973837D33FB7}"/>
              </a:ext>
            </a:extLst>
          </p:cNvPr>
          <p:cNvSpPr>
            <a:spLocks/>
          </p:cNvSpPr>
          <p:nvPr/>
        </p:nvSpPr>
        <p:spPr bwMode="auto">
          <a:xfrm>
            <a:off x="7661275" y="2800350"/>
            <a:ext cx="671513" cy="473075"/>
          </a:xfrm>
          <a:custGeom>
            <a:avLst/>
            <a:gdLst>
              <a:gd name="T0" fmla="*/ 344 w 423"/>
              <a:gd name="T1" fmla="*/ 29 h 298"/>
              <a:gd name="T2" fmla="*/ 284 w 423"/>
              <a:gd name="T3" fmla="*/ 15 h 298"/>
              <a:gd name="T4" fmla="*/ 144 w 423"/>
              <a:gd name="T5" fmla="*/ 24 h 298"/>
              <a:gd name="T6" fmla="*/ 121 w 423"/>
              <a:gd name="T7" fmla="*/ 38 h 298"/>
              <a:gd name="T8" fmla="*/ 61 w 423"/>
              <a:gd name="T9" fmla="*/ 71 h 298"/>
              <a:gd name="T10" fmla="*/ 37 w 423"/>
              <a:gd name="T11" fmla="*/ 103 h 298"/>
              <a:gd name="T12" fmla="*/ 14 w 423"/>
              <a:gd name="T13" fmla="*/ 150 h 298"/>
              <a:gd name="T14" fmla="*/ 0 w 423"/>
              <a:gd name="T15" fmla="*/ 215 h 298"/>
              <a:gd name="T16" fmla="*/ 56 w 423"/>
              <a:gd name="T17" fmla="*/ 257 h 298"/>
              <a:gd name="T18" fmla="*/ 168 w 423"/>
              <a:gd name="T19" fmla="*/ 298 h 298"/>
              <a:gd name="T20" fmla="*/ 265 w 423"/>
              <a:gd name="T21" fmla="*/ 285 h 298"/>
              <a:gd name="T22" fmla="*/ 349 w 423"/>
              <a:gd name="T23" fmla="*/ 247 h 298"/>
              <a:gd name="T24" fmla="*/ 386 w 423"/>
              <a:gd name="T25" fmla="*/ 210 h 298"/>
              <a:gd name="T26" fmla="*/ 414 w 423"/>
              <a:gd name="T27" fmla="*/ 173 h 298"/>
              <a:gd name="T28" fmla="*/ 372 w 423"/>
              <a:gd name="T29" fmla="*/ 66 h 298"/>
              <a:gd name="T30" fmla="*/ 358 w 423"/>
              <a:gd name="T31" fmla="*/ 52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3" h="298">
                <a:moveTo>
                  <a:pt x="344" y="29"/>
                </a:moveTo>
                <a:cubicBezTo>
                  <a:pt x="324" y="25"/>
                  <a:pt x="303" y="22"/>
                  <a:pt x="284" y="15"/>
                </a:cubicBezTo>
                <a:cubicBezTo>
                  <a:pt x="237" y="17"/>
                  <a:pt x="184" y="0"/>
                  <a:pt x="144" y="24"/>
                </a:cubicBezTo>
                <a:cubicBezTo>
                  <a:pt x="113" y="43"/>
                  <a:pt x="160" y="27"/>
                  <a:pt x="121" y="38"/>
                </a:cubicBezTo>
                <a:cubicBezTo>
                  <a:pt x="100" y="52"/>
                  <a:pt x="85" y="63"/>
                  <a:pt x="61" y="71"/>
                </a:cubicBezTo>
                <a:cubicBezTo>
                  <a:pt x="49" y="82"/>
                  <a:pt x="49" y="92"/>
                  <a:pt x="37" y="103"/>
                </a:cubicBezTo>
                <a:cubicBezTo>
                  <a:pt x="32" y="121"/>
                  <a:pt x="21" y="131"/>
                  <a:pt x="14" y="150"/>
                </a:cubicBezTo>
                <a:cubicBezTo>
                  <a:pt x="7" y="171"/>
                  <a:pt x="6" y="194"/>
                  <a:pt x="0" y="215"/>
                </a:cubicBezTo>
                <a:cubicBezTo>
                  <a:pt x="8" y="245"/>
                  <a:pt x="29" y="248"/>
                  <a:pt x="56" y="257"/>
                </a:cubicBezTo>
                <a:cubicBezTo>
                  <a:pt x="94" y="270"/>
                  <a:pt x="130" y="290"/>
                  <a:pt x="168" y="298"/>
                </a:cubicBezTo>
                <a:cubicBezTo>
                  <a:pt x="219" y="295"/>
                  <a:pt x="227" y="296"/>
                  <a:pt x="265" y="285"/>
                </a:cubicBezTo>
                <a:cubicBezTo>
                  <a:pt x="288" y="269"/>
                  <a:pt x="322" y="257"/>
                  <a:pt x="349" y="247"/>
                </a:cubicBezTo>
                <a:cubicBezTo>
                  <a:pt x="359" y="231"/>
                  <a:pt x="370" y="220"/>
                  <a:pt x="386" y="210"/>
                </a:cubicBezTo>
                <a:cubicBezTo>
                  <a:pt x="394" y="193"/>
                  <a:pt x="400" y="185"/>
                  <a:pt x="414" y="173"/>
                </a:cubicBezTo>
                <a:cubicBezTo>
                  <a:pt x="409" y="87"/>
                  <a:pt x="423" y="99"/>
                  <a:pt x="372" y="66"/>
                </a:cubicBezTo>
                <a:cubicBezTo>
                  <a:pt x="362" y="51"/>
                  <a:pt x="369" y="52"/>
                  <a:pt x="358" y="5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Freeform 9">
            <a:extLst>
              <a:ext uri="{FF2B5EF4-FFF2-40B4-BE49-F238E27FC236}">
                <a16:creationId xmlns:a16="http://schemas.microsoft.com/office/drawing/2014/main" id="{C1A009DC-BD2A-874C-B120-AC30F3FD61EF}"/>
              </a:ext>
            </a:extLst>
          </p:cNvPr>
          <p:cNvSpPr>
            <a:spLocks/>
          </p:cNvSpPr>
          <p:nvPr/>
        </p:nvSpPr>
        <p:spPr bwMode="auto">
          <a:xfrm>
            <a:off x="5403850" y="2698750"/>
            <a:ext cx="147638" cy="180975"/>
          </a:xfrm>
          <a:custGeom>
            <a:avLst/>
            <a:gdLst>
              <a:gd name="T0" fmla="*/ 80 w 93"/>
              <a:gd name="T1" fmla="*/ 0 h 114"/>
              <a:gd name="T2" fmla="*/ 15 w 93"/>
              <a:gd name="T3" fmla="*/ 14 h 114"/>
              <a:gd name="T4" fmla="*/ 6 w 93"/>
              <a:gd name="T5" fmla="*/ 28 h 114"/>
              <a:gd name="T6" fmla="*/ 85 w 93"/>
              <a:gd name="T7" fmla="*/ 84 h 114"/>
              <a:gd name="T8" fmla="*/ 80 w 93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14">
                <a:moveTo>
                  <a:pt x="80" y="0"/>
                </a:moveTo>
                <a:cubicBezTo>
                  <a:pt x="58" y="5"/>
                  <a:pt x="37" y="10"/>
                  <a:pt x="15" y="14"/>
                </a:cubicBezTo>
                <a:cubicBezTo>
                  <a:pt x="12" y="19"/>
                  <a:pt x="6" y="22"/>
                  <a:pt x="6" y="28"/>
                </a:cubicBezTo>
                <a:cubicBezTo>
                  <a:pt x="0" y="114"/>
                  <a:pt x="4" y="88"/>
                  <a:pt x="85" y="84"/>
                </a:cubicBezTo>
                <a:cubicBezTo>
                  <a:pt x="93" y="56"/>
                  <a:pt x="90" y="27"/>
                  <a:pt x="80" y="0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Freeform 10">
            <a:extLst>
              <a:ext uri="{FF2B5EF4-FFF2-40B4-BE49-F238E27FC236}">
                <a16:creationId xmlns:a16="http://schemas.microsoft.com/office/drawing/2014/main" id="{47194532-2513-7D44-9305-273FB8A6441C}"/>
              </a:ext>
            </a:extLst>
          </p:cNvPr>
          <p:cNvSpPr>
            <a:spLocks/>
          </p:cNvSpPr>
          <p:nvPr/>
        </p:nvSpPr>
        <p:spPr bwMode="auto">
          <a:xfrm>
            <a:off x="131763" y="376238"/>
            <a:ext cx="1984375" cy="481012"/>
          </a:xfrm>
          <a:custGeom>
            <a:avLst/>
            <a:gdLst>
              <a:gd name="T0" fmla="*/ 140 w 1250"/>
              <a:gd name="T1" fmla="*/ 42 h 303"/>
              <a:gd name="T2" fmla="*/ 42 w 1250"/>
              <a:gd name="T3" fmla="*/ 56 h 303"/>
              <a:gd name="T4" fmla="*/ 10 w 1250"/>
              <a:gd name="T5" fmla="*/ 93 h 303"/>
              <a:gd name="T6" fmla="*/ 38 w 1250"/>
              <a:gd name="T7" fmla="*/ 232 h 303"/>
              <a:gd name="T8" fmla="*/ 84 w 1250"/>
              <a:gd name="T9" fmla="*/ 279 h 303"/>
              <a:gd name="T10" fmla="*/ 135 w 1250"/>
              <a:gd name="T11" fmla="*/ 283 h 303"/>
              <a:gd name="T12" fmla="*/ 386 w 1250"/>
              <a:gd name="T13" fmla="*/ 288 h 303"/>
              <a:gd name="T14" fmla="*/ 985 w 1250"/>
              <a:gd name="T15" fmla="*/ 288 h 303"/>
              <a:gd name="T16" fmla="*/ 1102 w 1250"/>
              <a:gd name="T17" fmla="*/ 260 h 303"/>
              <a:gd name="T18" fmla="*/ 1176 w 1250"/>
              <a:gd name="T19" fmla="*/ 241 h 303"/>
              <a:gd name="T20" fmla="*/ 1218 w 1250"/>
              <a:gd name="T21" fmla="*/ 218 h 303"/>
              <a:gd name="T22" fmla="*/ 1250 w 1250"/>
              <a:gd name="T23" fmla="*/ 135 h 303"/>
              <a:gd name="T24" fmla="*/ 1222 w 1250"/>
              <a:gd name="T25" fmla="*/ 102 h 303"/>
              <a:gd name="T26" fmla="*/ 1185 w 1250"/>
              <a:gd name="T27" fmla="*/ 70 h 303"/>
              <a:gd name="T28" fmla="*/ 1157 w 1250"/>
              <a:gd name="T29" fmla="*/ 60 h 303"/>
              <a:gd name="T30" fmla="*/ 1120 w 1250"/>
              <a:gd name="T31" fmla="*/ 28 h 303"/>
              <a:gd name="T32" fmla="*/ 1069 w 1250"/>
              <a:gd name="T33" fmla="*/ 0 h 303"/>
              <a:gd name="T34" fmla="*/ 953 w 1250"/>
              <a:gd name="T35" fmla="*/ 23 h 303"/>
              <a:gd name="T36" fmla="*/ 855 w 1250"/>
              <a:gd name="T37" fmla="*/ 60 h 303"/>
              <a:gd name="T38" fmla="*/ 646 w 1250"/>
              <a:gd name="T39" fmla="*/ 46 h 303"/>
              <a:gd name="T40" fmla="*/ 159 w 1250"/>
              <a:gd name="T41" fmla="*/ 6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50" h="303">
                <a:moveTo>
                  <a:pt x="140" y="42"/>
                </a:moveTo>
                <a:cubicBezTo>
                  <a:pt x="104" y="45"/>
                  <a:pt x="76" y="50"/>
                  <a:pt x="42" y="56"/>
                </a:cubicBezTo>
                <a:cubicBezTo>
                  <a:pt x="28" y="65"/>
                  <a:pt x="10" y="93"/>
                  <a:pt x="10" y="93"/>
                </a:cubicBezTo>
                <a:cubicBezTo>
                  <a:pt x="0" y="148"/>
                  <a:pt x="5" y="188"/>
                  <a:pt x="38" y="232"/>
                </a:cubicBezTo>
                <a:cubicBezTo>
                  <a:pt x="47" y="243"/>
                  <a:pt x="68" y="275"/>
                  <a:pt x="84" y="279"/>
                </a:cubicBezTo>
                <a:cubicBezTo>
                  <a:pt x="101" y="283"/>
                  <a:pt x="118" y="282"/>
                  <a:pt x="135" y="283"/>
                </a:cubicBezTo>
                <a:cubicBezTo>
                  <a:pt x="233" y="303"/>
                  <a:pt x="212" y="292"/>
                  <a:pt x="386" y="288"/>
                </a:cubicBezTo>
                <a:cubicBezTo>
                  <a:pt x="549" y="290"/>
                  <a:pt x="807" y="298"/>
                  <a:pt x="985" y="288"/>
                </a:cubicBezTo>
                <a:cubicBezTo>
                  <a:pt x="1021" y="286"/>
                  <a:pt x="1065" y="267"/>
                  <a:pt x="1102" y="260"/>
                </a:cubicBezTo>
                <a:cubicBezTo>
                  <a:pt x="1126" y="251"/>
                  <a:pt x="1151" y="246"/>
                  <a:pt x="1176" y="241"/>
                </a:cubicBezTo>
                <a:cubicBezTo>
                  <a:pt x="1190" y="233"/>
                  <a:pt x="1204" y="226"/>
                  <a:pt x="1218" y="218"/>
                </a:cubicBezTo>
                <a:cubicBezTo>
                  <a:pt x="1233" y="210"/>
                  <a:pt x="1245" y="156"/>
                  <a:pt x="1250" y="135"/>
                </a:cubicBezTo>
                <a:cubicBezTo>
                  <a:pt x="1245" y="117"/>
                  <a:pt x="1238" y="112"/>
                  <a:pt x="1222" y="102"/>
                </a:cubicBezTo>
                <a:cubicBezTo>
                  <a:pt x="1207" y="79"/>
                  <a:pt x="1218" y="91"/>
                  <a:pt x="1185" y="70"/>
                </a:cubicBezTo>
                <a:cubicBezTo>
                  <a:pt x="1177" y="65"/>
                  <a:pt x="1157" y="60"/>
                  <a:pt x="1157" y="60"/>
                </a:cubicBezTo>
                <a:cubicBezTo>
                  <a:pt x="1143" y="46"/>
                  <a:pt x="1139" y="33"/>
                  <a:pt x="1120" y="28"/>
                </a:cubicBezTo>
                <a:cubicBezTo>
                  <a:pt x="1106" y="13"/>
                  <a:pt x="1086" y="11"/>
                  <a:pt x="1069" y="0"/>
                </a:cubicBezTo>
                <a:cubicBezTo>
                  <a:pt x="1030" y="4"/>
                  <a:pt x="990" y="7"/>
                  <a:pt x="953" y="23"/>
                </a:cubicBezTo>
                <a:cubicBezTo>
                  <a:pt x="913" y="40"/>
                  <a:pt x="898" y="55"/>
                  <a:pt x="855" y="60"/>
                </a:cubicBezTo>
                <a:cubicBezTo>
                  <a:pt x="782" y="57"/>
                  <a:pt x="719" y="50"/>
                  <a:pt x="646" y="46"/>
                </a:cubicBezTo>
                <a:cubicBezTo>
                  <a:pt x="484" y="61"/>
                  <a:pt x="323" y="60"/>
                  <a:pt x="159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B737E86-02F6-7742-9590-080E5AAF7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id="{27738AB1-1D9F-DD4F-9EED-EE615E59F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8548" name="Line 4">
            <a:extLst>
              <a:ext uri="{FF2B5EF4-FFF2-40B4-BE49-F238E27FC236}">
                <a16:creationId xmlns:a16="http://schemas.microsoft.com/office/drawing/2014/main" id="{386F2FD3-D5D1-5940-A02B-A289C71D74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490BC11F-58C5-C249-A475-88954FA78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(rolls[frameIndex] + </a:t>
            </a:r>
          </a:p>
          <a:p>
            <a:r>
              <a:rPr lang="en-US" altLang="en-US" sz="900"/>
              <a:t>          rolls[frameIndex + 1] == 10) // spare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 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8F07AEA7-5539-BF4A-A2DC-3575F4736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test.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conditional.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CEC3D426-6C66-CB41-9D4C-984B58147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74F5E59-E73C-864D-858F-5FF5E134F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96017114-751A-0C42-B991-9BC2665E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 // spare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0596" name="Line 4">
            <a:extLst>
              <a:ext uri="{FF2B5EF4-FFF2-40B4-BE49-F238E27FC236}">
                <a16:creationId xmlns:a16="http://schemas.microsoft.com/office/drawing/2014/main" id="{701F8C55-FE5D-8A44-830F-1098384ED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7" name="Text Box 5">
            <a:extLst>
              <a:ext uri="{FF2B5EF4-FFF2-40B4-BE49-F238E27FC236}">
                <a16:creationId xmlns:a16="http://schemas.microsoft.com/office/drawing/2014/main" id="{8CBD2B94-1156-9B4B-AAE3-7BFF83D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</a:t>
            </a:r>
            <a:r>
              <a:rPr lang="en-US" altLang="en-US" sz="900">
                <a:solidFill>
                  <a:srgbClr val="0000FF"/>
                </a:solidFill>
              </a:rPr>
              <a:t>isSpare(frameIndex)</a:t>
            </a:r>
            <a:r>
              <a:rPr lang="en-US" altLang="en-US" sz="900"/>
              <a:t>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boolean isSpare(int frameIndex)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return rolls[frameIndex]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rolls[frameIndex + 1] == 10;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D556DDA9-252D-BF4D-9F00-01B542B9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test.</a:t>
            </a:r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2CB2342A-EE61-C54D-BFF6-DADFD803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0B13BB8-FEFD-614C-9905-EF34C742A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test.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id="{C6B53336-6F22-3A48-B435-107355926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private Game g;</a:t>
            </a:r>
          </a:p>
          <a:p>
            <a:endParaRPr lang="en-US" altLang="en-US" sz="900"/>
          </a:p>
          <a:p>
            <a:r>
              <a:rPr lang="en-US" altLang="en-US" sz="900"/>
              <a:t>  protected void setUp() throws Exception {</a:t>
            </a:r>
          </a:p>
          <a:p>
            <a:r>
              <a:rPr lang="en-US" altLang="en-US" sz="900"/>
              <a:t>    g = new Game();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rollMany(int n, int pins) {</a:t>
            </a:r>
          </a:p>
          <a:p>
            <a:r>
              <a:rPr lang="en-US" altLang="en-US" sz="900"/>
              <a:t>    for (int i = 0; i &lt; n; i++)</a:t>
            </a:r>
          </a:p>
          <a:p>
            <a:r>
              <a:rPr lang="en-US" altLang="en-US" sz="900"/>
              <a:t>      g.roll(pins);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</a:t>
            </a:r>
            <a:r>
              <a:rPr lang="en-US" altLang="en-US" sz="900">
                <a:solidFill>
                  <a:srgbClr val="0000FF"/>
                </a:solidFill>
              </a:rPr>
              <a:t>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rollSpare()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g.roll(5);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B302CBB7-C8F4-5148-A3A6-622071A8F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Text Box 5">
            <a:extLst>
              <a:ext uri="{FF2B5EF4-FFF2-40B4-BE49-F238E27FC236}">
                <a16:creationId xmlns:a16="http://schemas.microsoft.com/office/drawing/2014/main" id="{6E844970-6B1C-DD43-8968-4EC39BE59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312FF177-BABC-EE41-A2FE-FC59E587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</a:t>
            </a:r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89088263-B774-574A-B347-DD8BF1DC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3BA6E3B-30A5-294C-B8D5-55E19B7BE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id="{65607871-034F-E14A-899D-59AF147F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</a:t>
            </a:r>
            <a:r>
              <a:rPr lang="en-US" altLang="en-US" sz="900">
                <a:solidFill>
                  <a:srgbClr val="0000FF"/>
                </a:solidFill>
              </a:rPr>
              <a:t>public void testOneStrike()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g.roll(10); // strike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g.roll(3);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g.roll(4);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rollMany(16, 0);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assertEquals(24, g.score());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>
              <a:solidFill>
                <a:srgbClr val="0000FF"/>
              </a:solidFill>
            </a:endParaRPr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4692" name="Line 4">
            <a:extLst>
              <a:ext uri="{FF2B5EF4-FFF2-40B4-BE49-F238E27FC236}">
                <a16:creationId xmlns:a16="http://schemas.microsoft.com/office/drawing/2014/main" id="{BC497119-A09A-8843-B98D-A19792399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6F044149-8B33-4B4E-88F8-2539971B6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/>
              <a:t>     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F76E0A01-A9AB-EA41-90C3-3083E27D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latin typeface="Bradley Hand ITC" panose="020F0502020204030204" pitchFamily="34" charset="0"/>
              </a:rPr>
              <a:t>- ugly comment in testOneStrike.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FC3C8300-1D2F-4546-BDBD-A35A4D24A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96000"/>
            <a:ext cx="44196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000"/>
              <a:t>expected:&lt;24&gt; but was:&lt;17&gt;</a:t>
            </a:r>
          </a:p>
        </p:txBody>
      </p:sp>
      <p:sp>
        <p:nvSpPr>
          <p:cNvPr id="114697" name="Freeform 9">
            <a:extLst>
              <a:ext uri="{FF2B5EF4-FFF2-40B4-BE49-F238E27FC236}">
                <a16:creationId xmlns:a16="http://schemas.microsoft.com/office/drawing/2014/main" id="{B46B1612-25A7-254F-A7AF-9F9BEAD2ED59}"/>
              </a:ext>
            </a:extLst>
          </p:cNvPr>
          <p:cNvSpPr>
            <a:spLocks/>
          </p:cNvSpPr>
          <p:nvPr/>
        </p:nvSpPr>
        <p:spPr bwMode="auto">
          <a:xfrm>
            <a:off x="1484313" y="4329113"/>
            <a:ext cx="661987" cy="458787"/>
          </a:xfrm>
          <a:custGeom>
            <a:avLst/>
            <a:gdLst>
              <a:gd name="T0" fmla="*/ 417 w 417"/>
              <a:gd name="T1" fmla="*/ 148 h 289"/>
              <a:gd name="T2" fmla="*/ 342 w 417"/>
              <a:gd name="T3" fmla="*/ 251 h 289"/>
              <a:gd name="T4" fmla="*/ 175 w 417"/>
              <a:gd name="T5" fmla="*/ 288 h 289"/>
              <a:gd name="T6" fmla="*/ 124 w 417"/>
              <a:gd name="T7" fmla="*/ 278 h 289"/>
              <a:gd name="T8" fmla="*/ 115 w 417"/>
              <a:gd name="T9" fmla="*/ 264 h 289"/>
              <a:gd name="T10" fmla="*/ 31 w 417"/>
              <a:gd name="T11" fmla="*/ 204 h 289"/>
              <a:gd name="T12" fmla="*/ 50 w 417"/>
              <a:gd name="T13" fmla="*/ 65 h 289"/>
              <a:gd name="T14" fmla="*/ 92 w 417"/>
              <a:gd name="T15" fmla="*/ 28 h 289"/>
              <a:gd name="T16" fmla="*/ 143 w 417"/>
              <a:gd name="T17" fmla="*/ 0 h 289"/>
              <a:gd name="T18" fmla="*/ 231 w 417"/>
              <a:gd name="T19" fmla="*/ 4 h 289"/>
              <a:gd name="T20" fmla="*/ 282 w 417"/>
              <a:gd name="T21" fmla="*/ 32 h 289"/>
              <a:gd name="T22" fmla="*/ 417 w 417"/>
              <a:gd name="T23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7" h="289">
                <a:moveTo>
                  <a:pt x="417" y="148"/>
                </a:moveTo>
                <a:cubicBezTo>
                  <a:pt x="405" y="178"/>
                  <a:pt x="375" y="236"/>
                  <a:pt x="342" y="251"/>
                </a:cubicBezTo>
                <a:cubicBezTo>
                  <a:pt x="292" y="274"/>
                  <a:pt x="228" y="276"/>
                  <a:pt x="175" y="288"/>
                </a:cubicBezTo>
                <a:cubicBezTo>
                  <a:pt x="158" y="286"/>
                  <a:pt x="137" y="289"/>
                  <a:pt x="124" y="278"/>
                </a:cubicBezTo>
                <a:cubicBezTo>
                  <a:pt x="120" y="274"/>
                  <a:pt x="119" y="268"/>
                  <a:pt x="115" y="264"/>
                </a:cubicBezTo>
                <a:cubicBezTo>
                  <a:pt x="92" y="241"/>
                  <a:pt x="58" y="222"/>
                  <a:pt x="31" y="204"/>
                </a:cubicBezTo>
                <a:cubicBezTo>
                  <a:pt x="0" y="156"/>
                  <a:pt x="15" y="104"/>
                  <a:pt x="50" y="65"/>
                </a:cubicBezTo>
                <a:cubicBezTo>
                  <a:pt x="65" y="48"/>
                  <a:pt x="69" y="34"/>
                  <a:pt x="92" y="28"/>
                </a:cubicBezTo>
                <a:cubicBezTo>
                  <a:pt x="129" y="0"/>
                  <a:pt x="111" y="7"/>
                  <a:pt x="143" y="0"/>
                </a:cubicBezTo>
                <a:cubicBezTo>
                  <a:pt x="172" y="1"/>
                  <a:pt x="202" y="2"/>
                  <a:pt x="231" y="4"/>
                </a:cubicBezTo>
                <a:cubicBezTo>
                  <a:pt x="254" y="6"/>
                  <a:pt x="261" y="24"/>
                  <a:pt x="282" y="32"/>
                </a:cubicBezTo>
                <a:cubicBezTo>
                  <a:pt x="344" y="55"/>
                  <a:pt x="402" y="79"/>
                  <a:pt x="417" y="148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Freeform 10">
            <a:extLst>
              <a:ext uri="{FF2B5EF4-FFF2-40B4-BE49-F238E27FC236}">
                <a16:creationId xmlns:a16="http://schemas.microsoft.com/office/drawing/2014/main" id="{BE476D18-B374-804D-A037-00078F9D44CC}"/>
              </a:ext>
            </a:extLst>
          </p:cNvPr>
          <p:cNvSpPr>
            <a:spLocks/>
          </p:cNvSpPr>
          <p:nvPr/>
        </p:nvSpPr>
        <p:spPr bwMode="auto">
          <a:xfrm>
            <a:off x="295275" y="125413"/>
            <a:ext cx="1873250" cy="427037"/>
          </a:xfrm>
          <a:custGeom>
            <a:avLst/>
            <a:gdLst>
              <a:gd name="T0" fmla="*/ 0 w 1180"/>
              <a:gd name="T1" fmla="*/ 269 h 269"/>
              <a:gd name="T2" fmla="*/ 135 w 1180"/>
              <a:gd name="T3" fmla="*/ 214 h 269"/>
              <a:gd name="T4" fmla="*/ 209 w 1180"/>
              <a:gd name="T5" fmla="*/ 204 h 269"/>
              <a:gd name="T6" fmla="*/ 446 w 1180"/>
              <a:gd name="T7" fmla="*/ 218 h 269"/>
              <a:gd name="T8" fmla="*/ 687 w 1180"/>
              <a:gd name="T9" fmla="*/ 214 h 269"/>
              <a:gd name="T10" fmla="*/ 701 w 1180"/>
              <a:gd name="T11" fmla="*/ 218 h 269"/>
              <a:gd name="T12" fmla="*/ 711 w 1180"/>
              <a:gd name="T13" fmla="*/ 228 h 269"/>
              <a:gd name="T14" fmla="*/ 1045 w 1180"/>
              <a:gd name="T15" fmla="*/ 223 h 269"/>
              <a:gd name="T16" fmla="*/ 1180 w 1180"/>
              <a:gd name="T17" fmla="*/ 135 h 269"/>
              <a:gd name="T18" fmla="*/ 855 w 1180"/>
              <a:gd name="T19" fmla="*/ 23 h 269"/>
              <a:gd name="T20" fmla="*/ 562 w 1180"/>
              <a:gd name="T21" fmla="*/ 19 h 269"/>
              <a:gd name="T22" fmla="*/ 469 w 1180"/>
              <a:gd name="T23" fmla="*/ 0 h 269"/>
              <a:gd name="T24" fmla="*/ 176 w 1180"/>
              <a:gd name="T25" fmla="*/ 23 h 269"/>
              <a:gd name="T26" fmla="*/ 107 w 1180"/>
              <a:gd name="T27" fmla="*/ 42 h 269"/>
              <a:gd name="T28" fmla="*/ 60 w 1180"/>
              <a:gd name="T29" fmla="*/ 56 h 269"/>
              <a:gd name="T30" fmla="*/ 14 w 1180"/>
              <a:gd name="T31" fmla="*/ 7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80" h="269">
                <a:moveTo>
                  <a:pt x="0" y="269"/>
                </a:moveTo>
                <a:cubicBezTo>
                  <a:pt x="42" y="242"/>
                  <a:pt x="85" y="222"/>
                  <a:pt x="135" y="214"/>
                </a:cubicBezTo>
                <a:cubicBezTo>
                  <a:pt x="160" y="210"/>
                  <a:pt x="209" y="204"/>
                  <a:pt x="209" y="204"/>
                </a:cubicBezTo>
                <a:cubicBezTo>
                  <a:pt x="323" y="207"/>
                  <a:pt x="360" y="203"/>
                  <a:pt x="446" y="218"/>
                </a:cubicBezTo>
                <a:cubicBezTo>
                  <a:pt x="522" y="216"/>
                  <a:pt x="610" y="205"/>
                  <a:pt x="687" y="214"/>
                </a:cubicBezTo>
                <a:cubicBezTo>
                  <a:pt x="692" y="215"/>
                  <a:pt x="697" y="216"/>
                  <a:pt x="701" y="218"/>
                </a:cubicBezTo>
                <a:cubicBezTo>
                  <a:pt x="705" y="220"/>
                  <a:pt x="706" y="228"/>
                  <a:pt x="711" y="228"/>
                </a:cubicBezTo>
                <a:cubicBezTo>
                  <a:pt x="822" y="230"/>
                  <a:pt x="934" y="225"/>
                  <a:pt x="1045" y="223"/>
                </a:cubicBezTo>
                <a:cubicBezTo>
                  <a:pt x="1107" y="215"/>
                  <a:pt x="1144" y="185"/>
                  <a:pt x="1180" y="135"/>
                </a:cubicBezTo>
                <a:cubicBezTo>
                  <a:pt x="1150" y="19"/>
                  <a:pt x="940" y="25"/>
                  <a:pt x="855" y="23"/>
                </a:cubicBezTo>
                <a:cubicBezTo>
                  <a:pt x="757" y="21"/>
                  <a:pt x="660" y="20"/>
                  <a:pt x="562" y="19"/>
                </a:cubicBezTo>
                <a:cubicBezTo>
                  <a:pt x="494" y="2"/>
                  <a:pt x="525" y="8"/>
                  <a:pt x="469" y="0"/>
                </a:cubicBezTo>
                <a:cubicBezTo>
                  <a:pt x="362" y="3"/>
                  <a:pt x="277" y="6"/>
                  <a:pt x="176" y="23"/>
                </a:cubicBezTo>
                <a:cubicBezTo>
                  <a:pt x="153" y="32"/>
                  <a:pt x="130" y="34"/>
                  <a:pt x="107" y="42"/>
                </a:cubicBezTo>
                <a:cubicBezTo>
                  <a:pt x="82" y="65"/>
                  <a:pt x="118" y="35"/>
                  <a:pt x="60" y="56"/>
                </a:cubicBezTo>
                <a:cubicBezTo>
                  <a:pt x="0" y="77"/>
                  <a:pt x="58" y="74"/>
                  <a:pt x="14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B18F6A20-C83F-BF45-BDBD-35CD00AA2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E70CF0DC-F5BD-D041-AA92-20C6ABEEC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6740" name="Line 4">
            <a:extLst>
              <a:ext uri="{FF2B5EF4-FFF2-40B4-BE49-F238E27FC236}">
                <a16:creationId xmlns:a16="http://schemas.microsoft.com/office/drawing/2014/main" id="{16BEB8FB-1B7A-2F4E-86CD-42E849AEE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EC704269-B5DD-6B40-B623-D02554A9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5400"/>
            <a:ext cx="4038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public class Game {</a:t>
            </a:r>
          </a:p>
          <a:p>
            <a:r>
              <a:rPr lang="en-US" altLang="en-US" sz="900"/>
              <a:t>  private int rolls[] = new int[21];</a:t>
            </a:r>
          </a:p>
          <a:p>
            <a:r>
              <a:rPr lang="en-US" altLang="en-US" sz="900"/>
              <a:t>  private int currentRoll = 0;</a:t>
            </a:r>
          </a:p>
          <a:p>
            <a:endParaRPr lang="en-US" altLang="en-US" sz="900"/>
          </a:p>
          <a:p>
            <a:r>
              <a:rPr lang="en-US" altLang="en-US" sz="900"/>
              <a:t>  public void roll(int pins) {</a:t>
            </a:r>
          </a:p>
          <a:p>
            <a:r>
              <a:rPr lang="en-US" altLang="en-US" sz="900"/>
              <a:t>    rolls[currentRoll++] = pins;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int score() {</a:t>
            </a:r>
          </a:p>
          <a:p>
            <a:r>
              <a:rPr lang="en-US" altLang="en-US" sz="900"/>
              <a:t>    int score = 0;</a:t>
            </a:r>
          </a:p>
          <a:p>
            <a:r>
              <a:rPr lang="en-US" altLang="en-US" sz="900"/>
              <a:t>    int frameIndex = 0;</a:t>
            </a:r>
          </a:p>
          <a:p>
            <a:r>
              <a:rPr lang="en-US" altLang="en-US" sz="900"/>
              <a:t>    for (int frame = 0; frame &lt; 10; frame++)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if (rolls[frameIndex] == 10) // strike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score += 10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      rolls[frameIndex+1] +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         rolls[frameIndex+2];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  frameIndex++;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}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  else</a:t>
            </a:r>
            <a:r>
              <a:rPr lang="en-US" altLang="en-US" sz="900"/>
              <a:t> if (isSpare(frameIndex))</a:t>
            </a:r>
          </a:p>
          <a:p>
            <a:r>
              <a:rPr lang="en-US" altLang="en-US" sz="900"/>
              <a:t>      {</a:t>
            </a:r>
          </a:p>
          <a:p>
            <a:r>
              <a:rPr lang="en-US" altLang="en-US" sz="900"/>
              <a:t>        score += 10 + rolls[frameIndex + 2];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 else {</a:t>
            </a:r>
          </a:p>
          <a:p>
            <a:r>
              <a:rPr lang="en-US" altLang="en-US" sz="900"/>
              <a:t>        score += rolls[frameIndex] +</a:t>
            </a:r>
          </a:p>
          <a:p>
            <a:r>
              <a:rPr lang="en-US" altLang="en-US" sz="900"/>
              <a:t>                 rolls[frameIndex + 1];</a:t>
            </a:r>
          </a:p>
          <a:p>
            <a:r>
              <a:rPr lang="en-US" altLang="en-US" sz="900"/>
              <a:t>        frameIndex += 2;</a:t>
            </a:r>
          </a:p>
          <a:p>
            <a:r>
              <a:rPr lang="en-US" altLang="en-US" sz="900"/>
              <a:t>      }</a:t>
            </a:r>
          </a:p>
          <a:p>
            <a:r>
              <a:rPr lang="en-US" altLang="en-US" sz="900"/>
              <a:t>    }</a:t>
            </a:r>
          </a:p>
          <a:p>
            <a:r>
              <a:rPr lang="en-US" altLang="en-US" sz="900"/>
              <a:t>    return score;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boolean isSpare(int frameIndex) {</a:t>
            </a:r>
          </a:p>
          <a:p>
            <a:r>
              <a:rPr lang="en-US" altLang="en-US" sz="900"/>
              <a:t>    return rolls[frameIndex] +</a:t>
            </a:r>
          </a:p>
          <a:p>
            <a:r>
              <a:rPr lang="en-US" altLang="en-US" sz="900"/>
              <a:t>           rolls[frameIndex + 1] == 10;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6742" name="Text Box 6">
            <a:extLst>
              <a:ext uri="{FF2B5EF4-FFF2-40B4-BE49-F238E27FC236}">
                <a16:creationId xmlns:a16="http://schemas.microsoft.com/office/drawing/2014/main" id="{86AD3205-F604-144E-864E-821A3495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conditional.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expressions.</a:t>
            </a:r>
          </a:p>
        </p:txBody>
      </p:sp>
      <p:sp>
        <p:nvSpPr>
          <p:cNvPr id="116746" name="Freeform 10">
            <a:extLst>
              <a:ext uri="{FF2B5EF4-FFF2-40B4-BE49-F238E27FC236}">
                <a16:creationId xmlns:a16="http://schemas.microsoft.com/office/drawing/2014/main" id="{2DD32609-1DE4-B644-B25B-2473CB64FD12}"/>
              </a:ext>
            </a:extLst>
          </p:cNvPr>
          <p:cNvSpPr>
            <a:spLocks/>
          </p:cNvSpPr>
          <p:nvPr/>
        </p:nvSpPr>
        <p:spPr bwMode="auto">
          <a:xfrm>
            <a:off x="7239000" y="2773363"/>
            <a:ext cx="725488" cy="515937"/>
          </a:xfrm>
          <a:custGeom>
            <a:avLst/>
            <a:gdLst>
              <a:gd name="T0" fmla="*/ 159 w 457"/>
              <a:gd name="T1" fmla="*/ 60 h 325"/>
              <a:gd name="T2" fmla="*/ 67 w 457"/>
              <a:gd name="T3" fmla="*/ 83 h 325"/>
              <a:gd name="T4" fmla="*/ 43 w 457"/>
              <a:gd name="T5" fmla="*/ 116 h 325"/>
              <a:gd name="T6" fmla="*/ 15 w 457"/>
              <a:gd name="T7" fmla="*/ 144 h 325"/>
              <a:gd name="T8" fmla="*/ 2 w 457"/>
              <a:gd name="T9" fmla="*/ 171 h 325"/>
              <a:gd name="T10" fmla="*/ 6 w 457"/>
              <a:gd name="T11" fmla="*/ 246 h 325"/>
              <a:gd name="T12" fmla="*/ 94 w 457"/>
              <a:gd name="T13" fmla="*/ 302 h 325"/>
              <a:gd name="T14" fmla="*/ 141 w 457"/>
              <a:gd name="T15" fmla="*/ 325 h 325"/>
              <a:gd name="T16" fmla="*/ 220 w 457"/>
              <a:gd name="T17" fmla="*/ 320 h 325"/>
              <a:gd name="T18" fmla="*/ 331 w 457"/>
              <a:gd name="T19" fmla="*/ 288 h 325"/>
              <a:gd name="T20" fmla="*/ 378 w 457"/>
              <a:gd name="T21" fmla="*/ 264 h 325"/>
              <a:gd name="T22" fmla="*/ 457 w 457"/>
              <a:gd name="T23" fmla="*/ 181 h 325"/>
              <a:gd name="T24" fmla="*/ 452 w 457"/>
              <a:gd name="T25" fmla="*/ 139 h 325"/>
              <a:gd name="T26" fmla="*/ 387 w 457"/>
              <a:gd name="T27" fmla="*/ 83 h 325"/>
              <a:gd name="T28" fmla="*/ 262 w 457"/>
              <a:gd name="T29" fmla="*/ 18 h 325"/>
              <a:gd name="T30" fmla="*/ 234 w 457"/>
              <a:gd name="T31" fmla="*/ 9 h 325"/>
              <a:gd name="T32" fmla="*/ 192 w 457"/>
              <a:gd name="T33" fmla="*/ 0 h 325"/>
              <a:gd name="T34" fmla="*/ 99 w 457"/>
              <a:gd name="T35" fmla="*/ 32 h 325"/>
              <a:gd name="T36" fmla="*/ 90 w 457"/>
              <a:gd name="T37" fmla="*/ 60 h 325"/>
              <a:gd name="T38" fmla="*/ 85 w 457"/>
              <a:gd name="T39" fmla="*/ 7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7" h="325">
                <a:moveTo>
                  <a:pt x="159" y="60"/>
                </a:moveTo>
                <a:cubicBezTo>
                  <a:pt x="101" y="65"/>
                  <a:pt x="107" y="63"/>
                  <a:pt x="67" y="83"/>
                </a:cubicBezTo>
                <a:cubicBezTo>
                  <a:pt x="59" y="94"/>
                  <a:pt x="51" y="105"/>
                  <a:pt x="43" y="116"/>
                </a:cubicBezTo>
                <a:cubicBezTo>
                  <a:pt x="35" y="127"/>
                  <a:pt x="15" y="144"/>
                  <a:pt x="15" y="144"/>
                </a:cubicBezTo>
                <a:cubicBezTo>
                  <a:pt x="12" y="154"/>
                  <a:pt x="3" y="161"/>
                  <a:pt x="2" y="171"/>
                </a:cubicBezTo>
                <a:cubicBezTo>
                  <a:pt x="1" y="196"/>
                  <a:pt x="0" y="222"/>
                  <a:pt x="6" y="246"/>
                </a:cubicBezTo>
                <a:cubicBezTo>
                  <a:pt x="11" y="267"/>
                  <a:pt x="76" y="294"/>
                  <a:pt x="94" y="302"/>
                </a:cubicBezTo>
                <a:cubicBezTo>
                  <a:pt x="110" y="316"/>
                  <a:pt x="119" y="320"/>
                  <a:pt x="141" y="325"/>
                </a:cubicBezTo>
                <a:cubicBezTo>
                  <a:pt x="167" y="323"/>
                  <a:pt x="194" y="323"/>
                  <a:pt x="220" y="320"/>
                </a:cubicBezTo>
                <a:cubicBezTo>
                  <a:pt x="258" y="316"/>
                  <a:pt x="294" y="296"/>
                  <a:pt x="331" y="288"/>
                </a:cubicBezTo>
                <a:cubicBezTo>
                  <a:pt x="364" y="265"/>
                  <a:pt x="348" y="272"/>
                  <a:pt x="378" y="264"/>
                </a:cubicBezTo>
                <a:cubicBezTo>
                  <a:pt x="417" y="239"/>
                  <a:pt x="441" y="227"/>
                  <a:pt x="457" y="181"/>
                </a:cubicBezTo>
                <a:cubicBezTo>
                  <a:pt x="455" y="167"/>
                  <a:pt x="456" y="152"/>
                  <a:pt x="452" y="139"/>
                </a:cubicBezTo>
                <a:cubicBezTo>
                  <a:pt x="443" y="111"/>
                  <a:pt x="408" y="97"/>
                  <a:pt x="387" y="83"/>
                </a:cubicBezTo>
                <a:cubicBezTo>
                  <a:pt x="341" y="53"/>
                  <a:pt x="318" y="26"/>
                  <a:pt x="262" y="18"/>
                </a:cubicBezTo>
                <a:cubicBezTo>
                  <a:pt x="253" y="15"/>
                  <a:pt x="244" y="11"/>
                  <a:pt x="234" y="9"/>
                </a:cubicBezTo>
                <a:cubicBezTo>
                  <a:pt x="220" y="6"/>
                  <a:pt x="192" y="0"/>
                  <a:pt x="192" y="0"/>
                </a:cubicBezTo>
                <a:cubicBezTo>
                  <a:pt x="141" y="5"/>
                  <a:pt x="141" y="21"/>
                  <a:pt x="99" y="32"/>
                </a:cubicBezTo>
                <a:cubicBezTo>
                  <a:pt x="86" y="70"/>
                  <a:pt x="102" y="22"/>
                  <a:pt x="90" y="60"/>
                </a:cubicBezTo>
                <a:cubicBezTo>
                  <a:pt x="88" y="65"/>
                  <a:pt x="85" y="74"/>
                  <a:pt x="85" y="7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7" name="Rectangle 11">
            <a:extLst>
              <a:ext uri="{FF2B5EF4-FFF2-40B4-BE49-F238E27FC236}">
                <a16:creationId xmlns:a16="http://schemas.microsoft.com/office/drawing/2014/main" id="{D4396C17-0F96-6E40-8920-A2913C3B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4008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Freeform 12">
            <a:extLst>
              <a:ext uri="{FF2B5EF4-FFF2-40B4-BE49-F238E27FC236}">
                <a16:creationId xmlns:a16="http://schemas.microsoft.com/office/drawing/2014/main" id="{D151011A-ACAA-4E4E-8B6F-B4A4CDB5E6D9}"/>
              </a:ext>
            </a:extLst>
          </p:cNvPr>
          <p:cNvSpPr>
            <a:spLocks/>
          </p:cNvSpPr>
          <p:nvPr/>
        </p:nvSpPr>
        <p:spPr bwMode="auto">
          <a:xfrm>
            <a:off x="5965825" y="3173413"/>
            <a:ext cx="1651000" cy="2025650"/>
          </a:xfrm>
          <a:custGeom>
            <a:avLst/>
            <a:gdLst>
              <a:gd name="T0" fmla="*/ 228 w 1040"/>
              <a:gd name="T1" fmla="*/ 22 h 1276"/>
              <a:gd name="T2" fmla="*/ 97 w 1040"/>
              <a:gd name="T3" fmla="*/ 12 h 1276"/>
              <a:gd name="T4" fmla="*/ 51 w 1040"/>
              <a:gd name="T5" fmla="*/ 54 h 1276"/>
              <a:gd name="T6" fmla="*/ 0 w 1040"/>
              <a:gd name="T7" fmla="*/ 142 h 1276"/>
              <a:gd name="T8" fmla="*/ 5 w 1040"/>
              <a:gd name="T9" fmla="*/ 370 h 1276"/>
              <a:gd name="T10" fmla="*/ 32 w 1040"/>
              <a:gd name="T11" fmla="*/ 505 h 1276"/>
              <a:gd name="T12" fmla="*/ 28 w 1040"/>
              <a:gd name="T13" fmla="*/ 1081 h 1276"/>
              <a:gd name="T14" fmla="*/ 37 w 1040"/>
              <a:gd name="T15" fmla="*/ 1109 h 1276"/>
              <a:gd name="T16" fmla="*/ 79 w 1040"/>
              <a:gd name="T17" fmla="*/ 1146 h 1276"/>
              <a:gd name="T18" fmla="*/ 209 w 1040"/>
              <a:gd name="T19" fmla="*/ 1257 h 1276"/>
              <a:gd name="T20" fmla="*/ 265 w 1040"/>
              <a:gd name="T21" fmla="*/ 1276 h 1276"/>
              <a:gd name="T22" fmla="*/ 358 w 1040"/>
              <a:gd name="T23" fmla="*/ 1257 h 1276"/>
              <a:gd name="T24" fmla="*/ 697 w 1040"/>
              <a:gd name="T25" fmla="*/ 1262 h 1276"/>
              <a:gd name="T26" fmla="*/ 952 w 1040"/>
              <a:gd name="T27" fmla="*/ 1225 h 1276"/>
              <a:gd name="T28" fmla="*/ 1027 w 1040"/>
              <a:gd name="T29" fmla="*/ 1174 h 1276"/>
              <a:gd name="T30" fmla="*/ 971 w 1040"/>
              <a:gd name="T31" fmla="*/ 760 h 1276"/>
              <a:gd name="T32" fmla="*/ 910 w 1040"/>
              <a:gd name="T33" fmla="*/ 584 h 1276"/>
              <a:gd name="T34" fmla="*/ 831 w 1040"/>
              <a:gd name="T35" fmla="*/ 342 h 1276"/>
              <a:gd name="T36" fmla="*/ 794 w 1040"/>
              <a:gd name="T37" fmla="*/ 221 h 1276"/>
              <a:gd name="T38" fmla="*/ 599 w 1040"/>
              <a:gd name="T39" fmla="*/ 8 h 1276"/>
              <a:gd name="T40" fmla="*/ 404 w 1040"/>
              <a:gd name="T41" fmla="*/ 12 h 1276"/>
              <a:gd name="T42" fmla="*/ 293 w 1040"/>
              <a:gd name="T43" fmla="*/ 45 h 1276"/>
              <a:gd name="T44" fmla="*/ 195 w 1040"/>
              <a:gd name="T45" fmla="*/ 31 h 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0" h="1276">
                <a:moveTo>
                  <a:pt x="228" y="22"/>
                </a:moveTo>
                <a:cubicBezTo>
                  <a:pt x="186" y="0"/>
                  <a:pt x="145" y="10"/>
                  <a:pt x="97" y="12"/>
                </a:cubicBezTo>
                <a:cubicBezTo>
                  <a:pt x="61" y="49"/>
                  <a:pt x="78" y="37"/>
                  <a:pt x="51" y="54"/>
                </a:cubicBezTo>
                <a:cubicBezTo>
                  <a:pt x="32" y="83"/>
                  <a:pt x="16" y="111"/>
                  <a:pt x="0" y="142"/>
                </a:cubicBezTo>
                <a:cubicBezTo>
                  <a:pt x="2" y="218"/>
                  <a:pt x="0" y="294"/>
                  <a:pt x="5" y="370"/>
                </a:cubicBezTo>
                <a:cubicBezTo>
                  <a:pt x="8" y="413"/>
                  <a:pt x="28" y="460"/>
                  <a:pt x="32" y="505"/>
                </a:cubicBezTo>
                <a:cubicBezTo>
                  <a:pt x="31" y="697"/>
                  <a:pt x="28" y="889"/>
                  <a:pt x="28" y="1081"/>
                </a:cubicBezTo>
                <a:cubicBezTo>
                  <a:pt x="28" y="1083"/>
                  <a:pt x="36" y="1107"/>
                  <a:pt x="37" y="1109"/>
                </a:cubicBezTo>
                <a:cubicBezTo>
                  <a:pt x="48" y="1125"/>
                  <a:pt x="67" y="1130"/>
                  <a:pt x="79" y="1146"/>
                </a:cubicBezTo>
                <a:cubicBezTo>
                  <a:pt x="121" y="1201"/>
                  <a:pt x="138" y="1237"/>
                  <a:pt x="209" y="1257"/>
                </a:cubicBezTo>
                <a:cubicBezTo>
                  <a:pt x="225" y="1268"/>
                  <a:pt x="265" y="1276"/>
                  <a:pt x="265" y="1276"/>
                </a:cubicBezTo>
                <a:cubicBezTo>
                  <a:pt x="295" y="1264"/>
                  <a:pt x="326" y="1264"/>
                  <a:pt x="358" y="1257"/>
                </a:cubicBezTo>
                <a:cubicBezTo>
                  <a:pt x="476" y="1263"/>
                  <a:pt x="575" y="1265"/>
                  <a:pt x="697" y="1262"/>
                </a:cubicBezTo>
                <a:cubicBezTo>
                  <a:pt x="784" y="1257"/>
                  <a:pt x="866" y="1240"/>
                  <a:pt x="952" y="1225"/>
                </a:cubicBezTo>
                <a:cubicBezTo>
                  <a:pt x="977" y="1207"/>
                  <a:pt x="1004" y="1195"/>
                  <a:pt x="1027" y="1174"/>
                </a:cubicBezTo>
                <a:cubicBezTo>
                  <a:pt x="1040" y="1033"/>
                  <a:pt x="1008" y="894"/>
                  <a:pt x="971" y="760"/>
                </a:cubicBezTo>
                <a:cubicBezTo>
                  <a:pt x="962" y="691"/>
                  <a:pt x="945" y="643"/>
                  <a:pt x="910" y="584"/>
                </a:cubicBezTo>
                <a:cubicBezTo>
                  <a:pt x="888" y="493"/>
                  <a:pt x="867" y="427"/>
                  <a:pt x="831" y="342"/>
                </a:cubicBezTo>
                <a:cubicBezTo>
                  <a:pt x="825" y="301"/>
                  <a:pt x="810" y="259"/>
                  <a:pt x="794" y="221"/>
                </a:cubicBezTo>
                <a:cubicBezTo>
                  <a:pt x="778" y="96"/>
                  <a:pt x="732" y="27"/>
                  <a:pt x="599" y="8"/>
                </a:cubicBezTo>
                <a:cubicBezTo>
                  <a:pt x="534" y="9"/>
                  <a:pt x="469" y="5"/>
                  <a:pt x="404" y="12"/>
                </a:cubicBezTo>
                <a:cubicBezTo>
                  <a:pt x="382" y="14"/>
                  <a:pt x="322" y="39"/>
                  <a:pt x="293" y="45"/>
                </a:cubicBezTo>
                <a:cubicBezTo>
                  <a:pt x="291" y="45"/>
                  <a:pt x="213" y="49"/>
                  <a:pt x="195" y="3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144D331-0F3F-444C-9E4F-958E25DDF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F8653991-BE7A-024A-8A80-3C5530A9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18788" name="Line 4">
            <a:extLst>
              <a:ext uri="{FF2B5EF4-FFF2-40B4-BE49-F238E27FC236}">
                <a16:creationId xmlns:a16="http://schemas.microsoft.com/office/drawing/2014/main" id="{87430619-CD21-324A-B7A3-530533DF4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B1CBD98B-2860-A24B-A36C-A283CCEDB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4038600" cy="534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(rolls[frameIndex] == 10) // strike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 + 2];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rolls[frameIndex+1]+rolls[frameIndex+2];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20306CA8-970D-364B-A5D3-7D4FC4CFD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testOneStrike.</a:t>
            </a:r>
          </a:p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conditional.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0CD93D62-10CC-7B41-AFE5-840BBE02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D34F7C6-0875-6343-A69D-77D4B947D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1AD86895-EE70-0742-AD11-27E8C4FE92B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VISIO" r:id="rId4" imgW="24777700" imgH="13411200" progId="Visio.Drawing.5">
                  <p:embed/>
                </p:oleObj>
              </mc:Choice>
              <mc:Fallback>
                <p:oleObj name="VISIO" r:id="rId4" imgW="24777700" imgH="1341120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A927C50E-A7D9-3B46-A35E-9531D734C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008313"/>
            <a:ext cx="254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 game has 10 frames.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D76EDD4-2583-1B48-A663-D51BD5225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BB0FAB4F-0DA3-404F-9D9E-272F19D4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import junit.framework.TestCase;</a:t>
            </a:r>
          </a:p>
          <a:p>
            <a:endParaRPr lang="en-US" altLang="en-US" sz="900"/>
          </a:p>
          <a:p>
            <a:r>
              <a:rPr lang="en-US" altLang="en-US" sz="900"/>
              <a:t>public class BowlingGameTest extends TestCase {</a:t>
            </a:r>
          </a:p>
          <a:p>
            <a:r>
              <a:rPr lang="en-US" altLang="en-US" sz="900"/>
              <a:t>  ...</a:t>
            </a:r>
          </a:p>
          <a:p>
            <a:endParaRPr lang="en-US" altLang="en-US" sz="900"/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/>
              <a:t>    g.roll(10); // strike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20836" name="Line 4">
            <a:extLst>
              <a:ext uri="{FF2B5EF4-FFF2-40B4-BE49-F238E27FC236}">
                <a16:creationId xmlns:a16="http://schemas.microsoft.com/office/drawing/2014/main" id="{74525C11-21DB-4740-B2FF-62EC65E3D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55E21E27-30AA-A040-B34D-C5F86074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4038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</a:t>
            </a:r>
            <a:r>
              <a:rPr lang="en-US" altLang="en-US" sz="900">
                <a:solidFill>
                  <a:srgbClr val="0000FF"/>
                </a:solidFill>
              </a:rPr>
              <a:t>isStrike(frameIndex)</a:t>
            </a:r>
            <a:r>
              <a:rPr lang="en-US" altLang="en-US" sz="900"/>
              <a:t>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4BE6A54B-D62A-C54B-BE8D-946DE63F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altLang="en-US" sz="1000">
                <a:latin typeface="Bradley Hand ITC" panose="020F0502020204030204" pitchFamily="34" charset="0"/>
              </a:rPr>
              <a:t>ugly comment in testOneStrike.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0270CBB5-8E5E-EE4E-8CA3-DE015C01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0B43A984-8F35-674C-9E76-B5A3BF28B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Fourth test.</a:t>
            </a:r>
          </a:p>
        </p:txBody>
      </p:sp>
      <p:sp>
        <p:nvSpPr>
          <p:cNvPr id="122883" name="Text Box 3">
            <a:extLst>
              <a:ext uri="{FF2B5EF4-FFF2-40B4-BE49-F238E27FC236}">
                <a16:creationId xmlns:a16="http://schemas.microsoft.com/office/drawing/2014/main" id="{98667480-9640-134C-8171-D26DA3F3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4038600" cy="487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900"/>
              <a:t>  ...</a:t>
            </a:r>
          </a:p>
          <a:p>
            <a:r>
              <a:rPr lang="en-US" altLang="en-US" sz="900"/>
              <a:t>  public void testGutterGame() throws Exception {</a:t>
            </a:r>
          </a:p>
          <a:p>
            <a:r>
              <a:rPr lang="en-US" altLang="en-US" sz="900"/>
              <a:t>    rollMany(20, 0);</a:t>
            </a:r>
          </a:p>
          <a:p>
            <a:r>
              <a:rPr lang="en-US" altLang="en-US" sz="900"/>
              <a:t>    assertEquals(0,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testAllOnes() throws Exception {</a:t>
            </a:r>
          </a:p>
          <a:p>
            <a:r>
              <a:rPr lang="en-US" altLang="en-US" sz="900"/>
              <a:t>    rollMany(20,1);</a:t>
            </a:r>
          </a:p>
          <a:p>
            <a:r>
              <a:rPr lang="en-US" altLang="en-US" sz="900"/>
              <a:t>    assertEquals(20,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testOneSpare() throws Exception {</a:t>
            </a:r>
          </a:p>
          <a:p>
            <a:r>
              <a:rPr lang="en-US" altLang="en-US" sz="900"/>
              <a:t>    rollSpare();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rollMany(17,0);</a:t>
            </a:r>
          </a:p>
          <a:p>
            <a:r>
              <a:rPr lang="en-US" altLang="en-US" sz="900"/>
              <a:t>    assertEquals(16,g.score());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/>
              <a:t>  public void testOneStrike() throws Exception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rollStrike();</a:t>
            </a:r>
          </a:p>
          <a:p>
            <a:r>
              <a:rPr lang="en-US" altLang="en-US" sz="900"/>
              <a:t>    g.roll(3);</a:t>
            </a:r>
          </a:p>
          <a:p>
            <a:r>
              <a:rPr lang="en-US" altLang="en-US" sz="900"/>
              <a:t>    g.roll(4);</a:t>
            </a:r>
          </a:p>
          <a:p>
            <a:r>
              <a:rPr lang="en-US" altLang="en-US" sz="900"/>
              <a:t>    rollMany(16, 0);</a:t>
            </a:r>
          </a:p>
          <a:p>
            <a:r>
              <a:rPr lang="en-US" altLang="en-US" sz="900"/>
              <a:t>    assertEquals(24, g.score());</a:t>
            </a:r>
          </a:p>
          <a:p>
            <a:r>
              <a:rPr lang="en-US" altLang="en-US" sz="900"/>
              <a:t>  }</a:t>
            </a:r>
          </a:p>
          <a:p>
            <a:endParaRPr lang="en-US" altLang="en-US" sz="900"/>
          </a:p>
          <a:p>
            <a:r>
              <a:rPr lang="en-US" altLang="en-US" sz="900">
                <a:solidFill>
                  <a:srgbClr val="0000FF"/>
                </a:solidFill>
              </a:rPr>
              <a:t>  private void rollStrike() {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  g.roll(10); </a:t>
            </a:r>
          </a:p>
          <a:p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endParaRPr lang="en-US" altLang="en-US" sz="900">
              <a:solidFill>
                <a:srgbClr val="0000FF"/>
              </a:solidFill>
            </a:endParaRPr>
          </a:p>
          <a:p>
            <a:r>
              <a:rPr lang="en-US" altLang="en-US" sz="900"/>
              <a:t>  private void rollSpare() {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  g.roll(5);</a:t>
            </a:r>
          </a:p>
          <a:p>
            <a:r>
              <a:rPr lang="en-US" altLang="en-US" sz="900"/>
              <a:t>  }</a:t>
            </a:r>
          </a:p>
          <a:p>
            <a:r>
              <a:rPr lang="en-US" altLang="en-US" sz="900"/>
              <a:t>}</a:t>
            </a:r>
          </a:p>
        </p:txBody>
      </p:sp>
      <p:sp>
        <p:nvSpPr>
          <p:cNvPr id="122884" name="Line 4">
            <a:extLst>
              <a:ext uri="{FF2B5EF4-FFF2-40B4-BE49-F238E27FC236}">
                <a16:creationId xmlns:a16="http://schemas.microsoft.com/office/drawing/2014/main" id="{35A41550-28E7-2C45-A0C4-149060977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5" name="Text Box 5">
            <a:extLst>
              <a:ext uri="{FF2B5EF4-FFF2-40B4-BE49-F238E27FC236}">
                <a16:creationId xmlns:a16="http://schemas.microsoft.com/office/drawing/2014/main" id="{10A1164A-4681-2E41-A03A-656A83418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4038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68FC0224-F579-264E-8489-4A8AFF95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altLang="en-US" sz="1000">
              <a:latin typeface="Bradley Hand ITC" panose="020F0502020204030204" pitchFamily="34" charset="0"/>
            </a:endParaRP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2623342D-684D-0B4E-907E-F0E212FFC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B142FA4-202B-A44B-A18E-301B4E523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Fifth test.</a:t>
            </a:r>
          </a:p>
        </p:txBody>
      </p:sp>
      <p:sp>
        <p:nvSpPr>
          <p:cNvPr id="124931" name="Text Box 3">
            <a:extLst>
              <a:ext uri="{FF2B5EF4-FFF2-40B4-BE49-F238E27FC236}">
                <a16:creationId xmlns:a16="http://schemas.microsoft.com/office/drawing/2014/main" id="{592443B7-D95E-CD40-8DBA-BBEB7017E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4038600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en-US" sz="900"/>
              <a:t>  ...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testGutterGame()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rollMany(20, 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assertEquals(0,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testAllOnes()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rollMany(20,1);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assertEquals(20,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testOneSpare()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rollSpare();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rollMany(17,0);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assertEquals(16,g.score());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public void testOneStrike()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rollStrike();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g.roll(3);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g.roll(4);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rollMany(16, 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assertEquals(24, g.score());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public void testPerfectGame() throws Exception {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rollMany(12,10);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  assertEquals(300, g.score());</a:t>
            </a:r>
          </a:p>
          <a:p>
            <a:pPr>
              <a:lnSpc>
                <a:spcPct val="95000"/>
              </a:lnSpc>
            </a:pPr>
            <a:r>
              <a:rPr lang="en-US" altLang="en-US" sz="900">
                <a:solidFill>
                  <a:srgbClr val="0000FF"/>
                </a:solidFill>
              </a:rPr>
              <a:t>  }</a:t>
            </a:r>
          </a:p>
          <a:p>
            <a:pPr>
              <a:lnSpc>
                <a:spcPct val="95000"/>
              </a:lnSpc>
            </a:pPr>
            <a:endParaRPr lang="en-US" altLang="en-US" sz="90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en-US" sz="900"/>
              <a:t>  private void rollStrike()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g.roll(10);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endParaRPr lang="en-US" altLang="en-US" sz="900"/>
          </a:p>
          <a:p>
            <a:pPr>
              <a:lnSpc>
                <a:spcPct val="95000"/>
              </a:lnSpc>
            </a:pPr>
            <a:r>
              <a:rPr lang="en-US" altLang="en-US" sz="900"/>
              <a:t>  private void rollSpare() {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  g.roll(5);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5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4932" name="Line 4">
            <a:extLst>
              <a:ext uri="{FF2B5EF4-FFF2-40B4-BE49-F238E27FC236}">
                <a16:creationId xmlns:a16="http://schemas.microsoft.com/office/drawing/2014/main" id="{D7FB694A-0724-A541-8DBA-F9E8E78A4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219200"/>
            <a:ext cx="0" cy="525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3" name="Text Box 5">
            <a:extLst>
              <a:ext uri="{FF2B5EF4-FFF2-40B4-BE49-F238E27FC236}">
                <a16:creationId xmlns:a16="http://schemas.microsoft.com/office/drawing/2014/main" id="{C4AF398B-EB13-C04A-8FA7-98220BCBE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4038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900"/>
              <a:t>public class Game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rolls[] = new int[21];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private int currentRoll = 0;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void roll(int pins)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rolls[currentRoll++] = pins;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public int score()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score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int frameIndex = 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for (int frame = 0; frame &lt; 10; frame++)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if (isStrike(frameIndex))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strikeBonus(frameIndex);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frameIndex++;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if (isSpare(frameIndex))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10 + spareBonus(frameIndex);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 else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score += sumOfBallsInFrame(frameIndex);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  frameIndex += 2;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score;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isStrike(int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sumOfBallsInFrame(int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 + rolls[frameIndex+1];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spareBonus(int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int strikeBonus(int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rolls[frameIndex+1] + rolls[frameIndex+2];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endParaRPr lang="en-US" altLang="en-US" sz="900"/>
          </a:p>
          <a:p>
            <a:pPr>
              <a:lnSpc>
                <a:spcPct val="90000"/>
              </a:lnSpc>
            </a:pPr>
            <a:r>
              <a:rPr lang="en-US" altLang="en-US" sz="900"/>
              <a:t>  private boolean isSpare(int frameIndex) {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  return rolls[frameIndex]+rolls[frameIndex+1] == 10;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  }</a:t>
            </a:r>
          </a:p>
          <a:p>
            <a:pPr>
              <a:lnSpc>
                <a:spcPct val="90000"/>
              </a:lnSpc>
            </a:pPr>
            <a:r>
              <a:rPr lang="en-US" altLang="en-US" sz="900"/>
              <a:t>}</a:t>
            </a:r>
          </a:p>
        </p:txBody>
      </p:sp>
      <p:sp>
        <p:nvSpPr>
          <p:cNvPr id="124934" name="Text Box 6">
            <a:extLst>
              <a:ext uri="{FF2B5EF4-FFF2-40B4-BE49-F238E27FC236}">
                <a16:creationId xmlns:a16="http://schemas.microsoft.com/office/drawing/2014/main" id="{DF30192B-6607-BF4E-BDF6-125C4575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22098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-"/>
            </a:pPr>
            <a:endParaRPr lang="en-US" altLang="en-US" sz="1000">
              <a:latin typeface="Bradley Hand ITC" panose="020F0502020204030204" pitchFamily="34" charset="0"/>
            </a:endParaRPr>
          </a:p>
        </p:txBody>
      </p:sp>
      <p:sp>
        <p:nvSpPr>
          <p:cNvPr id="124935" name="Rectangle 7">
            <a:extLst>
              <a:ext uri="{FF2B5EF4-FFF2-40B4-BE49-F238E27FC236}">
                <a16:creationId xmlns:a16="http://schemas.microsoft.com/office/drawing/2014/main" id="{89239D39-0344-A945-9C41-33EB4D45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477000"/>
            <a:ext cx="4419600" cy="304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>
            <a:extLst>
              <a:ext uri="{FF2B5EF4-FFF2-40B4-BE49-F238E27FC236}">
                <a16:creationId xmlns:a16="http://schemas.microsoft.com/office/drawing/2014/main" id="{157D84C7-A075-3644-83B9-CDCC97103E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End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AB792B69-C30A-904B-A24C-C1753C9A08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D329E32-E4B4-6945-8333-84B75BDF3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8371C42D-24D2-EF44-9B05-34D002651FD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VISIO" r:id="rId4" imgW="24777700" imgH="13411200" progId="Visio.Drawing.5">
                  <p:embed/>
                </p:oleObj>
              </mc:Choice>
              <mc:Fallback>
                <p:oleObj name="VISIO" r:id="rId4" imgW="24777700" imgH="1341120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2FD6F009-A1BA-2D47-9B71-A2F078762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855913"/>
            <a:ext cx="283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A frame has 1 or two rolls.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819FEC8-37D8-E940-97D9-6A50EC510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AAFE5AFD-072A-FE41-8561-6D92107EACC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VISIO" r:id="rId4" imgW="24777700" imgH="13411200" progId="Visio.Drawing.5">
                  <p:embed/>
                </p:oleObj>
              </mc:Choice>
              <mc:Fallback>
                <p:oleObj name="VISIO" r:id="rId4" imgW="24777700" imgH="1341120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id="{842354DF-95BE-F141-A2C9-E1F926116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379913"/>
            <a:ext cx="404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tenth frame has two or three rolls.</a:t>
            </a:r>
          </a:p>
          <a:p>
            <a:r>
              <a:rPr lang="en-US" altLang="en-US">
                <a:latin typeface="Arial" panose="020B0604020202020204" pitchFamily="34" charset="0"/>
              </a:rPr>
              <a:t>It is different from all the other frames.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D228AB7-B620-FE4A-8187-321473DAF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E2EF7E2-88D7-0B4A-82D1-9488D88C049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VISIO" r:id="rId4" imgW="24777700" imgH="13411200" progId="Visio.Drawing.5">
                  <p:embed/>
                </p:oleObj>
              </mc:Choice>
              <mc:Fallback>
                <p:oleObj name="VISIO" r:id="rId4" imgW="24777700" imgH="1341120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ACB5D678-20EC-AC47-B362-DF530B22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2703513"/>
            <a:ext cx="2622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score function must</a:t>
            </a:r>
          </a:p>
          <a:p>
            <a:r>
              <a:rPr lang="en-US" altLang="en-US">
                <a:latin typeface="Arial" panose="020B0604020202020204" pitchFamily="34" charset="0"/>
              </a:rPr>
              <a:t>iterate through all the</a:t>
            </a:r>
          </a:p>
          <a:p>
            <a:r>
              <a:rPr lang="en-US" altLang="en-US">
                <a:latin typeface="Arial" panose="020B0604020202020204" pitchFamily="34" charset="0"/>
              </a:rPr>
              <a:t>frames, and calculate</a:t>
            </a:r>
          </a:p>
          <a:p>
            <a:r>
              <a:rPr lang="en-US" altLang="en-US">
                <a:latin typeface="Arial" panose="020B0604020202020204" pitchFamily="34" charset="0"/>
              </a:rPr>
              <a:t>all their scores.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D0612A-1820-D746-BDDC-BEB26FCC7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quick design session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6EEFC41D-16A6-8F4E-962B-FBF4F501B93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600200" y="1219200"/>
          <a:ext cx="5867400" cy="316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VISIO" r:id="rId4" imgW="24777700" imgH="13411200" progId="Visio.Drawing.5">
                  <p:embed/>
                </p:oleObj>
              </mc:Choice>
              <mc:Fallback>
                <p:oleObj name="VISIO" r:id="rId4" imgW="24777700" imgH="1341120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9200"/>
                        <a:ext cx="5867400" cy="316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BD4171D4-687D-D94F-B000-A83365BA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The score for a spare or a strike depends on the frame’s successor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10039</Words>
  <Application>Microsoft Macintosh PowerPoint</Application>
  <PresentationFormat>On-screen Show (4:3)</PresentationFormat>
  <Paragraphs>1957</Paragraphs>
  <Slides>53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Courier New</vt:lpstr>
      <vt:lpstr>Bradley Hand ITC</vt:lpstr>
      <vt:lpstr>Times New Roman</vt:lpstr>
      <vt:lpstr>Symbol</vt:lpstr>
      <vt:lpstr>Default Design</vt:lpstr>
      <vt:lpstr>VISIO 5 Drawing</vt:lpstr>
      <vt:lpstr>Bowling Game Kata</vt:lpstr>
      <vt:lpstr>Scoring Bowling.</vt:lpstr>
      <vt:lpstr>The Requirements.</vt:lpstr>
      <vt:lpstr>A quick design session</vt:lpstr>
      <vt:lpstr>A quick design session</vt:lpstr>
      <vt:lpstr>A quick design session</vt:lpstr>
      <vt:lpstr>A quick design session</vt:lpstr>
      <vt:lpstr>A quick design session</vt:lpstr>
      <vt:lpstr>A quick design session</vt:lpstr>
      <vt:lpstr>Begin.</vt:lpstr>
      <vt:lpstr>Begin.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first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Second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Third test.</vt:lpstr>
      <vt:lpstr>The Fourth test.</vt:lpstr>
      <vt:lpstr>The Fourth test.</vt:lpstr>
      <vt:lpstr>The Fourth test.</vt:lpstr>
      <vt:lpstr>The Fourth test.</vt:lpstr>
      <vt:lpstr>The Fourth test.</vt:lpstr>
      <vt:lpstr>The Fifth test.</vt:lpstr>
      <vt:lpstr>End</vt:lpstr>
    </vt:vector>
  </TitlesOfParts>
  <Company>Object Mentor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Bowling Game Kata</dc:title>
  <dc:creator>Robert C. Martin</dc:creator>
  <cp:lastModifiedBy>Karen Rae Zwier</cp:lastModifiedBy>
  <cp:revision>23</cp:revision>
  <dcterms:created xsi:type="dcterms:W3CDTF">2005-06-22T14:35:57Z</dcterms:created>
  <dcterms:modified xsi:type="dcterms:W3CDTF">2021-06-23T17:49:49Z</dcterms:modified>
</cp:coreProperties>
</file>