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83" r:id="rId23"/>
    <p:sldId id="281" r:id="rId24"/>
    <p:sldId id="282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rzysztof Dziekiewicz" initials="KD" lastIdx="20" clrIdx="0">
    <p:extLst>
      <p:ext uri="{19B8F6BF-5375-455C-9EA6-DF929625EA0E}">
        <p15:presenceInfo xmlns:p15="http://schemas.microsoft.com/office/powerpoint/2012/main" userId="S::Krzysztof_Dziekiewicz@epam.com::897513ea-0981-4d2d-ab0a-93f4ab137e94" providerId="AD"/>
      </p:ext>
    </p:extLst>
  </p:cmAuthor>
  <p:cmAuthor id="2" name="Krzysztof Dziekiewicz" initials="KD [2]" lastIdx="2" clrIdx="1">
    <p:extLst>
      <p:ext uri="{19B8F6BF-5375-455C-9EA6-DF929625EA0E}">
        <p15:presenceInfo xmlns:p15="http://schemas.microsoft.com/office/powerpoint/2012/main" userId="S-1-5-21-2448406460-2828086590-2809017384-78810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3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0E98BF-0E1A-4A9A-A29E-990AFFD60B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906E704-8F09-459D-B55F-E7EEF90EBD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19DC5FD-CC0D-454C-8F92-97F19AA62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8A73F-0436-41B0-813C-D7C86CBC426B}" type="datetimeFigureOut">
              <a:rPr lang="pl-PL" smtClean="0"/>
              <a:t>2019-03-01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864353A-8D0A-4414-9E74-C6802CE9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85A37CA-641F-4116-BF8B-5ECAF054D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57E71-23DD-4D3B-9C75-458140E28C4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57985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5A05FB-9C55-4320-8EEF-C0E547B75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6C750A8-41F6-4736-AC76-504E3C2E58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1462CE5-94F9-430F-B1F0-D2915A26C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8A73F-0436-41B0-813C-D7C86CBC426B}" type="datetimeFigureOut">
              <a:rPr lang="pl-PL" smtClean="0"/>
              <a:t>2019-03-01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AC6697A-6345-456C-818C-67B307814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36905E5-16C1-421F-839E-94CF752AE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57E71-23DD-4D3B-9C75-458140E28C4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87731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1BFF9C8-9515-47C4-9E60-0482C4521F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2577E82-58E9-4BED-82C0-8547D42264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32A0CA5-20EB-457B-8F3C-2622E2867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8A73F-0436-41B0-813C-D7C86CBC426B}" type="datetimeFigureOut">
              <a:rPr lang="pl-PL" smtClean="0"/>
              <a:t>2019-03-01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2BF744E-E119-4A57-8643-195CFDA0E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1732F16-7E06-426B-851A-FD5608016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57E71-23DD-4D3B-9C75-458140E28C4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99104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FD5C0D-8095-4B36-AADD-7A4D7A102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FD2CE20-8E6B-4715-945E-26A2BF76B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DC7673A-8C37-4C65-A07B-CC2C132CE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8A73F-0436-41B0-813C-D7C86CBC426B}" type="datetimeFigureOut">
              <a:rPr lang="pl-PL" smtClean="0"/>
              <a:t>2019-03-01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B5665A4-9FAD-48B9-942E-8E21753D2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8C19965-3C2E-41F9-862F-6F53F719A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57E71-23DD-4D3B-9C75-458140E28C4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63328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749292-F2B6-4660-A4D5-42E22DB43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288E9B5-3DC9-4ABD-91E8-0C4C3ED43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BF62863-233D-4CAA-8DC5-14A787E8B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8A73F-0436-41B0-813C-D7C86CBC426B}" type="datetimeFigureOut">
              <a:rPr lang="pl-PL" smtClean="0"/>
              <a:t>2019-03-01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1EE43F0-EDB5-4B2F-BE3F-D9D3FE462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5B76048-A411-4834-A88F-C7098B255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57E71-23DD-4D3B-9C75-458140E28C4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0614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51B9B8-4FD5-4F21-A5C7-CB91212C7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3AA22A2-D802-49E4-AB43-D7B853016D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702647F-DF9A-42C2-BDDF-E2DD3FE764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B5EE8C4-A855-4509-B2C9-C00BCECF6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8A73F-0436-41B0-813C-D7C86CBC426B}" type="datetimeFigureOut">
              <a:rPr lang="pl-PL" smtClean="0"/>
              <a:t>2019-03-01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2CE5BA1-9A61-488A-B241-7E58C75DF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3C5ADE6-12D1-4E4D-B01D-8D4BE7805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57E71-23DD-4D3B-9C75-458140E28C4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4989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5F7CF5-A1DB-4F5E-AF1F-26B5B764B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C0676C7-7767-429A-9DD7-084E22DAE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04FA237-0EB0-4B7F-BDE4-443A77B919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D3D1A32-766F-4E58-9ABC-68B57B9A55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0695436-5691-4EE6-9E3D-D19E794BE2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4C2D2C6E-A241-4931-A84E-A31549ECF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8A73F-0436-41B0-813C-D7C86CBC426B}" type="datetimeFigureOut">
              <a:rPr lang="pl-PL" smtClean="0"/>
              <a:t>2019-03-01</a:t>
            </a:fld>
            <a:endParaRPr lang="pl-P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179AC60-448A-4DC9-8EE9-B59570530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A627F3E-91B0-4AC1-865A-97F258463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57E71-23DD-4D3B-9C75-458140E28C4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44015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F7AA69-30F9-4BEF-AB90-3CBA1F67C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5F013999-14C3-41A5-8EC7-0D7C47FB7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8A73F-0436-41B0-813C-D7C86CBC426B}" type="datetimeFigureOut">
              <a:rPr lang="pl-PL" smtClean="0"/>
              <a:t>2019-03-01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361DB5E-A88F-4DB1-8F9B-65160FFFC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9293CA7-9B5B-4C24-AB9F-3E76F8438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57E71-23DD-4D3B-9C75-458140E28C4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10256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103066E6-C0E2-4A05-A46C-3F89AF5DB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8A73F-0436-41B0-813C-D7C86CBC426B}" type="datetimeFigureOut">
              <a:rPr lang="pl-PL" smtClean="0"/>
              <a:t>2019-03-01</a:t>
            </a:fld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FA2B742-06F7-43E5-A7C6-E6543429A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33FF9C5-6236-4B63-8715-F537D3B18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57E71-23DD-4D3B-9C75-458140E28C4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81744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9EF9BE-11A6-42ED-844F-3A5DFED79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536ECE3-72D2-46D8-ACB0-FC9BC5A85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967D1C8-11D4-41B5-9C51-BEEC849EE9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49010C0-C9DD-434F-AC3A-5568B798C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8A73F-0436-41B0-813C-D7C86CBC426B}" type="datetimeFigureOut">
              <a:rPr lang="pl-PL" smtClean="0"/>
              <a:t>2019-03-01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C9B1ACC-A64A-46D5-B83D-8E99D0865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4A053EC-DA06-4F62-8DD6-44A598D8A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57E71-23DD-4D3B-9C75-458140E28C4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80923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3EC25F-EE6F-4988-8CD7-61795FDFE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F6B254DF-138B-4DED-9565-F495C5913D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8EABB49-83D4-4507-9417-7FBD3CC5B0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FF35952-462B-4DD7-B6AB-44B429D93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8A73F-0436-41B0-813C-D7C86CBC426B}" type="datetimeFigureOut">
              <a:rPr lang="pl-PL" smtClean="0"/>
              <a:t>2019-03-01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6AAD79B-DA38-4E3F-A638-0347369F7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F3FAB00-570A-4C73-BF85-D2EC16ABE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57E71-23DD-4D3B-9C75-458140E28C4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0334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E032A183-5616-42C3-BF31-BD675A4A6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EB81B58-1B22-415E-AD44-71DB57A2CF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1048FF9-0C93-4294-AEFC-6664A0C2B1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8A73F-0436-41B0-813C-D7C86CBC426B}" type="datetimeFigureOut">
              <a:rPr lang="pl-PL" smtClean="0"/>
              <a:t>2019-03-01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205A494-5EE7-4667-AD37-0308407A65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6264652-B9D2-4CBD-84A4-A61E6F43F7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57E71-23DD-4D3B-9C75-458140E28C4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92462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nilhcem.com/swift-is-like-kotlin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kotlinlang.org/docs/resources.html" TargetMode="External"/><Relationship Id="rId2" Type="http://schemas.openxmlformats.org/officeDocument/2006/relationships/hyperlink" Target="https://kotlin.link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lugins.jetbrains.com/plugin/10081-edutools" TargetMode="External"/><Relationship Id="rId4" Type="http://schemas.openxmlformats.org/officeDocument/2006/relationships/hyperlink" Target="https://blog.kotlin-academy.com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opera.com/extensions/" TargetMode="External"/><Relationship Id="rId2" Type="http://schemas.openxmlformats.org/officeDocument/2006/relationships/hyperlink" Target="https://developer.mozilla.org/en-US/docs/Mozilla/Add-ons/WebExtension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chrome.com/extensions/devguide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otlin/ts2kt" TargetMode="External"/><Relationship Id="rId2" Type="http://schemas.openxmlformats.org/officeDocument/2006/relationships/hyperlink" Target="https://nodejs.org/en/download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Cypressious/your-second-firefox-extension-in-kotlin-bafd91d87c41" TargetMode="External"/><Relationship Id="rId2" Type="http://schemas.openxmlformats.org/officeDocument/2006/relationships/hyperlink" Target="https://medium.com/@Cypressious/your-first-firefox-web-extension-in-kotlin-348fc907915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dium.com/@rivasdiaz/writing-a-chrome-extension-in-kotlin-supporting-firefox-and-chrome-part-3-a5ab0ae58bb4" TargetMode="External"/><Relationship Id="rId5" Type="http://schemas.openxmlformats.org/officeDocument/2006/relationships/hyperlink" Target="https://medium.com/@rivasdiaz/writing-a-chrome-extension-in-kotlin-using-coroutines-part-2-29175f4d1739" TargetMode="External"/><Relationship Id="rId4" Type="http://schemas.openxmlformats.org/officeDocument/2006/relationships/hyperlink" Target="https://medium.com/@rivasdiaz/writing-a-chrome-extension-in-kotlin-part-1-e013d431b63f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rzydzie/jug-gdansk-kotlin-webextensions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h0tsh0tt.wordpress.com/2016/07/03/whitespace-language-tutorial/" TargetMode="External"/><Relationship Id="rId2" Type="http://schemas.openxmlformats.org/officeDocument/2006/relationships/hyperlink" Target="https://en.wikipedia.org/wiki/Whitespace_(programming_language)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8E9912-6138-48D8-BCAD-E893DC194F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Kotlin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3BE3AFC-1005-4529-AF52-E40D702BF5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18875"/>
            <a:ext cx="9144000" cy="1655762"/>
          </a:xfrm>
        </p:spPr>
        <p:txBody>
          <a:bodyPr/>
          <a:lstStyle/>
          <a:p>
            <a:r>
              <a:rPr lang="pl-PL" dirty="0"/>
              <a:t>Webextensions dla odważnych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71C8000-0FD4-478C-AE1B-E798CDE6AE09}"/>
              </a:ext>
            </a:extLst>
          </p:cNvPr>
          <p:cNvSpPr txBox="1"/>
          <p:nvPr/>
        </p:nvSpPr>
        <p:spPr>
          <a:xfrm>
            <a:off x="9898601" y="5983550"/>
            <a:ext cx="21527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Krzysztof Dziekiewicz</a:t>
            </a:r>
          </a:p>
          <a:p>
            <a:r>
              <a:rPr lang="pl-PL" dirty="0"/>
              <a:t>krzydzie@wp.pl</a:t>
            </a:r>
          </a:p>
        </p:txBody>
      </p:sp>
    </p:spTree>
    <p:extLst>
      <p:ext uri="{BB962C8B-B14F-4D97-AF65-F5344CB8AC3E}">
        <p14:creationId xmlns:p14="http://schemas.microsoft.com/office/powerpoint/2010/main" val="2251888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3905F2-2133-4FEE-9A22-4FF0B0809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Ale czemu się tym przejmować?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1BB8367-A9E3-4452-B371-61368D643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542925" y="2816225"/>
            <a:ext cx="10515600" cy="1489075"/>
          </a:xfrm>
        </p:spPr>
        <p:txBody>
          <a:bodyPr/>
          <a:lstStyle/>
          <a:p>
            <a:pPr marL="0" indent="0" algn="ctr">
              <a:buNone/>
            </a:pPr>
            <a:r>
              <a:rPr lang="pl-PL" dirty="0"/>
              <a:t>I co ma do tego Perl i PHP?</a:t>
            </a:r>
          </a:p>
        </p:txBody>
      </p:sp>
    </p:spTree>
    <p:extLst>
      <p:ext uri="{BB962C8B-B14F-4D97-AF65-F5344CB8AC3E}">
        <p14:creationId xmlns:p14="http://schemas.microsoft.com/office/powerpoint/2010/main" val="1277972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0FCE81-9325-49EE-8CEE-13638F605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1987 - Perl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85C4541-3768-4BE6-8191-AC1E99873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Autor: Larry Wall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b="1" dirty="0"/>
              <a:t>Cel:</a:t>
            </a:r>
            <a:r>
              <a:rPr lang="pl-PL" dirty="0"/>
              <a:t> Uniwersalne narzędzie do łatwiejszego generowania raportów.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b="1" dirty="0"/>
              <a:t>Bazuje na:</a:t>
            </a:r>
            <a:r>
              <a:rPr lang="pl-PL" dirty="0"/>
              <a:t> </a:t>
            </a:r>
            <a:r>
              <a:rPr lang="en-US" dirty="0"/>
              <a:t>C,</a:t>
            </a:r>
            <a:r>
              <a:rPr lang="pl-PL" dirty="0"/>
              <a:t> </a:t>
            </a:r>
            <a:r>
              <a:rPr lang="en-US" dirty="0"/>
              <a:t>shell, </a:t>
            </a:r>
            <a:r>
              <a:rPr lang="en-US" dirty="0" err="1"/>
              <a:t>awk</a:t>
            </a:r>
            <a:r>
              <a:rPr lang="en-US" dirty="0"/>
              <a:t>, sed</a:t>
            </a: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Znalazł szerokie zastosowanie min. w aplikacjach </a:t>
            </a:r>
            <a:r>
              <a:rPr lang="en-US" dirty="0"/>
              <a:t>CGI</a:t>
            </a:r>
            <a:r>
              <a:rPr lang="pl-PL" dirty="0"/>
              <a:t>.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51281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34CE193-94AA-4BDB-9629-EF7F15910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1994 - PHP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56C3EAF-4DB8-4DC8-9447-FC1FB0895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dirty="0"/>
              <a:t>Autor: Rasmus Lerdorf</a:t>
            </a:r>
          </a:p>
          <a:p>
            <a:pPr marL="0" indent="0">
              <a:buNone/>
            </a:pPr>
            <a:endParaRPr lang="pl-PL" dirty="0"/>
          </a:p>
          <a:p>
            <a:r>
              <a:rPr lang="pl-PL" dirty="0"/>
              <a:t>Pakiet programów CGI w C na potrzeby swojej strony domowej. </a:t>
            </a:r>
          </a:p>
          <a:p>
            <a:r>
              <a:rPr lang="pl-PL" dirty="0"/>
              <a:t>Autorskie rozszerzenia dla formularzy i połączenia z bazą danych. 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Nazwa robocza:</a:t>
            </a:r>
            <a:r>
              <a:rPr lang="pl-PL" i="1" dirty="0"/>
              <a:t> </a:t>
            </a:r>
            <a:r>
              <a:rPr lang="pl-PL" b="1" i="1" dirty="0"/>
              <a:t>P</a:t>
            </a:r>
            <a:r>
              <a:rPr lang="pl-PL" i="1" dirty="0"/>
              <a:t>ersonal </a:t>
            </a:r>
            <a:r>
              <a:rPr lang="pl-PL" b="1" i="1" dirty="0"/>
              <a:t>H</a:t>
            </a:r>
            <a:r>
              <a:rPr lang="pl-PL" i="1" dirty="0"/>
              <a:t>ome </a:t>
            </a:r>
            <a:r>
              <a:rPr lang="pl-PL" b="1" i="1" dirty="0"/>
              <a:t>P</a:t>
            </a:r>
            <a:r>
              <a:rPr lang="pl-PL" i="1" dirty="0"/>
              <a:t>age/</a:t>
            </a:r>
            <a:r>
              <a:rPr lang="pl-PL" b="1" i="1" dirty="0"/>
              <a:t>F</a:t>
            </a:r>
            <a:r>
              <a:rPr lang="pl-PL" i="1" dirty="0"/>
              <a:t>orms </a:t>
            </a:r>
            <a:r>
              <a:rPr lang="pl-PL" b="1" i="1" dirty="0"/>
              <a:t>I</a:t>
            </a:r>
            <a:r>
              <a:rPr lang="pl-PL" i="1" dirty="0"/>
              <a:t>nterpreter" </a:t>
            </a:r>
          </a:p>
          <a:p>
            <a:pPr marL="0" indent="0">
              <a:buNone/>
            </a:pPr>
            <a:r>
              <a:rPr lang="pl-PL" sz="2400" i="1" dirty="0"/>
              <a:t>W skrócie: PHP/FI</a:t>
            </a:r>
            <a:endParaRPr lang="pl-PL" sz="2400" dirty="0"/>
          </a:p>
          <a:p>
            <a:pPr marL="0" indent="0">
              <a:buNone/>
            </a:pPr>
            <a:r>
              <a:rPr lang="pl-PL" dirty="0"/>
              <a:t> </a:t>
            </a:r>
          </a:p>
          <a:p>
            <a:pPr marL="0" indent="0">
              <a:buNone/>
            </a:pPr>
            <a:r>
              <a:rPr lang="pl-PL" b="1" dirty="0"/>
              <a:t>Cel:</a:t>
            </a:r>
            <a:r>
              <a:rPr lang="pl-PL" dirty="0"/>
              <a:t> Funkcjonalność podobna do Perla ale łatwiejsza do użycia.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35075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E3CD45-80B5-4E17-B1B4-DBD57DC56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Rasmus Lerdorf o PHP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DEA7A3-EC25-4EAB-9E63-7EDDD3C6C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l-PL" i="1" dirty="0">
                <a:latin typeface="Book Antiqua" panose="02040602050305030304" pitchFamily="18" charset="0"/>
              </a:rPr>
              <a:t>"I don't know how to stop it,</a:t>
            </a:r>
          </a:p>
          <a:p>
            <a:pPr marL="0" indent="0" algn="ctr">
              <a:buNone/>
            </a:pPr>
            <a:endParaRPr lang="pl-PL" dirty="0">
              <a:latin typeface="Book Antiqua" panose="02040602050305030304" pitchFamily="18" charset="0"/>
            </a:endParaRPr>
          </a:p>
          <a:p>
            <a:pPr marL="0" indent="0" algn="ctr">
              <a:buNone/>
            </a:pPr>
            <a:r>
              <a:rPr lang="pl-PL" i="1" dirty="0">
                <a:latin typeface="Book Antiqua" panose="02040602050305030304" pitchFamily="18" charset="0"/>
              </a:rPr>
              <a:t>there was never any intent to write a programming language.</a:t>
            </a:r>
          </a:p>
          <a:p>
            <a:pPr marL="0" indent="0" algn="ctr">
              <a:buNone/>
            </a:pPr>
            <a:endParaRPr lang="pl-PL" dirty="0">
              <a:latin typeface="Book Antiqua" panose="02040602050305030304" pitchFamily="18" charset="0"/>
            </a:endParaRPr>
          </a:p>
          <a:p>
            <a:pPr marL="0" indent="0" algn="ctr">
              <a:buNone/>
            </a:pPr>
            <a:r>
              <a:rPr lang="pl-PL" i="1" dirty="0">
                <a:latin typeface="Book Antiqua" panose="02040602050305030304" pitchFamily="18" charset="0"/>
              </a:rPr>
              <a:t>I have absolutely no idea how to write a programming language, </a:t>
            </a:r>
          </a:p>
          <a:p>
            <a:pPr marL="0" indent="0" algn="ctr">
              <a:buNone/>
            </a:pPr>
            <a:endParaRPr lang="pl-PL" dirty="0">
              <a:latin typeface="Book Antiqua" panose="02040602050305030304" pitchFamily="18" charset="0"/>
            </a:endParaRPr>
          </a:p>
          <a:p>
            <a:pPr marL="0" indent="0" algn="ctr">
              <a:buNone/>
            </a:pPr>
            <a:r>
              <a:rPr lang="pl-PL" i="1" dirty="0">
                <a:latin typeface="Book Antiqua" panose="02040602050305030304" pitchFamily="18" charset="0"/>
              </a:rPr>
              <a:t>I just kept adding the next logical step on the way."</a:t>
            </a:r>
            <a:endParaRPr lang="pl-PL" dirty="0">
              <a:latin typeface="Book Antiqua" panose="02040602050305030304" pitchFamily="18" charset="0"/>
            </a:endParaRPr>
          </a:p>
          <a:p>
            <a:pPr marL="0" indent="0" algn="ctr">
              <a:buNone/>
            </a:pPr>
            <a:endParaRPr lang="pl-PL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1865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F2BDC0-32D4-48AB-B3B1-5D8D69B3E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PHP w Polsce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795D1D2-EB2D-4C50-A4FB-DA955940D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1994</a:t>
            </a:r>
            <a:r>
              <a:rPr lang="en-US" dirty="0"/>
              <a:t>  - </a:t>
            </a:r>
            <a:r>
              <a:rPr lang="en-US" dirty="0" err="1"/>
              <a:t>powstaje</a:t>
            </a:r>
            <a:r>
              <a:rPr lang="en-US" dirty="0"/>
              <a:t> PHP</a:t>
            </a: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en-US" dirty="0"/>
              <a:t>1995  - </a:t>
            </a:r>
            <a:r>
              <a:rPr lang="en-US" dirty="0" err="1"/>
              <a:t>pocz</a:t>
            </a:r>
            <a:r>
              <a:rPr lang="pl-PL" dirty="0"/>
              <a:t>ątki Wirtualnej Polski </a:t>
            </a:r>
            <a:r>
              <a:rPr lang="pl-PL" i="1" dirty="0"/>
              <a:t>(na PHP) 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1996  - początki Onetu </a:t>
            </a:r>
            <a:r>
              <a:rPr lang="pl-PL" i="1" dirty="0"/>
              <a:t>(na PHP)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389900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F14460-F41F-4F57-969C-C4416D26F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Technologie w tym czasie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3693AE4-454B-43FE-8810-067ADA9F3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1990  - powstaje Python</a:t>
            </a:r>
          </a:p>
          <a:p>
            <a:pPr marL="0" indent="0">
              <a:buNone/>
            </a:pPr>
            <a:endParaRPr lang="pl-PL" b="1" dirty="0"/>
          </a:p>
          <a:p>
            <a:pPr marL="0" indent="0">
              <a:buNone/>
            </a:pPr>
            <a:r>
              <a:rPr lang="pl-PL" b="1" dirty="0"/>
              <a:t>1994</a:t>
            </a:r>
            <a:r>
              <a:rPr lang="en-US" b="1" dirty="0"/>
              <a:t>  - </a:t>
            </a:r>
            <a:r>
              <a:rPr lang="en-US" b="1" dirty="0" err="1"/>
              <a:t>powstaje</a:t>
            </a:r>
            <a:r>
              <a:rPr lang="en-US" b="1" dirty="0"/>
              <a:t> PHP</a:t>
            </a: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1995  - powstaje Java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557108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81855F-6496-40E9-B36C-D3149C73F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Wracamy do Kotlina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8E40702-4CAF-4F11-85AE-6116DFDD7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2014 - język Swift</a:t>
            </a:r>
            <a:r>
              <a:rPr lang="en-US" dirty="0"/>
              <a:t> - </a:t>
            </a:r>
            <a:r>
              <a:rPr lang="pl-PL" dirty="0"/>
              <a:t>dla iOS mający </a:t>
            </a:r>
            <a:r>
              <a:rPr lang="en-US" dirty="0" err="1"/>
              <a:t>zast</a:t>
            </a:r>
            <a:r>
              <a:rPr lang="pl-PL" dirty="0"/>
              <a:t>ąpić Objective-C</a:t>
            </a:r>
          </a:p>
          <a:p>
            <a:pPr marL="914400" lvl="2" indent="0">
              <a:buNone/>
            </a:pPr>
            <a:r>
              <a:rPr lang="pl-PL" dirty="0"/>
              <a:t>Bardzo mocno przypomina Kotlina</a:t>
            </a:r>
            <a:r>
              <a:rPr lang="en-US" dirty="0"/>
              <a:t> - </a:t>
            </a:r>
            <a:r>
              <a:rPr lang="en-US" dirty="0">
                <a:hlinkClick r:id="rId2"/>
              </a:rPr>
              <a:t>http://nilhcem.com/swift-is-like-kotlin/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 </a:t>
            </a:r>
          </a:p>
          <a:p>
            <a:pPr marL="0" indent="0">
              <a:buNone/>
            </a:pPr>
            <a:r>
              <a:rPr lang="pl-PL" dirty="0"/>
              <a:t>2016 – wsparcie w Gradle – build.gradle.kts w Kotlinie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2017 – Google ogłasza Kotlin drugim oficjalnym językiem </a:t>
            </a:r>
          </a:p>
          <a:p>
            <a:pPr marL="0" indent="0">
              <a:buNone/>
            </a:pPr>
            <a:r>
              <a:rPr lang="pl-PL" dirty="0"/>
              <a:t>             wspieranym w aplikacjach Androida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172663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A1F2C8-DAC0-4D23-A818-85E3F1E53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47925"/>
            <a:ext cx="10515600" cy="1325563"/>
          </a:xfrm>
        </p:spPr>
        <p:txBody>
          <a:bodyPr/>
          <a:lstStyle/>
          <a:p>
            <a:pPr algn="ctr"/>
            <a:r>
              <a:rPr lang="pl-PL" dirty="0"/>
              <a:t>Co ma Kotlin?</a:t>
            </a:r>
          </a:p>
        </p:txBody>
      </p:sp>
    </p:spTree>
    <p:extLst>
      <p:ext uri="{BB962C8B-B14F-4D97-AF65-F5344CB8AC3E}">
        <p14:creationId xmlns:p14="http://schemas.microsoft.com/office/powerpoint/2010/main" val="14242908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29F6E0A-00A7-4A37-AC7D-CF03C8B77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Adaptacja Javy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EBDF0D6-B312-40D2-A1F1-5FCB8C480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dirty="0"/>
              <a:t>Zasoby:</a:t>
            </a:r>
            <a:endParaRPr lang="pl-PL" dirty="0">
              <a:hlinkClick r:id="rId2"/>
            </a:endParaRPr>
          </a:p>
          <a:p>
            <a:pPr lvl="1"/>
            <a:r>
              <a:rPr lang="pl-PL" sz="2000" dirty="0">
                <a:hlinkClick r:id="rId2"/>
              </a:rPr>
              <a:t>https://kotlinlang.org</a:t>
            </a:r>
          </a:p>
          <a:p>
            <a:pPr lvl="1"/>
            <a:r>
              <a:rPr lang="pl-PL" sz="2000" dirty="0">
                <a:hlinkClick r:id="rId2"/>
              </a:rPr>
              <a:t>https://kotlin.link</a:t>
            </a:r>
            <a:r>
              <a:rPr lang="pl-PL" sz="2000" dirty="0"/>
              <a:t> </a:t>
            </a:r>
          </a:p>
          <a:p>
            <a:pPr lvl="1"/>
            <a:r>
              <a:rPr lang="pl-PL" sz="2000" dirty="0">
                <a:hlinkClick r:id="rId3"/>
              </a:rPr>
              <a:t>https://kotlinlang.org/docs/resources.html</a:t>
            </a:r>
            <a:endParaRPr lang="pl-PL" sz="2000" dirty="0"/>
          </a:p>
          <a:p>
            <a:pPr lvl="1"/>
            <a:r>
              <a:rPr lang="pl-PL" sz="2000" dirty="0">
                <a:hlinkClick r:id="rId4"/>
              </a:rPr>
              <a:t>https://blog.kotlin-academy.com</a:t>
            </a:r>
            <a:endParaRPr lang="pl-PL" sz="2000" dirty="0"/>
          </a:p>
          <a:p>
            <a:pPr lvl="1"/>
            <a:r>
              <a:rPr lang="pl-PL" sz="2000" dirty="0">
                <a:hlinkClick r:id="rId5"/>
              </a:rPr>
              <a:t>https://plugins.jetbrains.com/plugin/10081-edutools</a:t>
            </a:r>
            <a:r>
              <a:rPr lang="pl-PL" sz="2000" dirty="0"/>
              <a:t> </a:t>
            </a:r>
            <a:r>
              <a:rPr lang="pl-PL" sz="1800" i="1" dirty="0"/>
              <a:t>(Kotlin_koans)</a:t>
            </a:r>
          </a:p>
          <a:p>
            <a:pPr lvl="1"/>
            <a:endParaRPr lang="pl-PL" sz="2000" dirty="0"/>
          </a:p>
          <a:p>
            <a:pPr marL="457200" lvl="1" indent="0">
              <a:buNone/>
            </a:pPr>
            <a:r>
              <a:rPr lang="pl-PL" dirty="0"/>
              <a:t> </a:t>
            </a:r>
          </a:p>
          <a:p>
            <a:r>
              <a:rPr lang="pl-PL" dirty="0"/>
              <a:t>Pełna swoboda wołania kodu Javy jak z Java kodu Kotlina i vice versa.</a:t>
            </a:r>
          </a:p>
          <a:p>
            <a:r>
              <a:rPr lang="pl-PL" dirty="0"/>
              <a:t>Narzędzia w IntelliJ IDEA do konwersji klasy Java na Kotlin</a:t>
            </a:r>
          </a:p>
          <a:p>
            <a:r>
              <a:rPr lang="pl-PL" dirty="0"/>
              <a:t>Plugin edukacyjny do nauki Kotlina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199406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355081-2D9C-446A-AF4F-BBDC23C0B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Extensions</a:t>
            </a:r>
            <a:br>
              <a:rPr lang="pl-PL" dirty="0"/>
            </a:br>
            <a:endParaRPr lang="pl-PL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A1B84FE4-96C4-4799-A0F2-FF71784A8F9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596287"/>
            <a:ext cx="8559800" cy="41549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String.decorate() = </a:t>
            </a:r>
            <a:r>
              <a:rPr kumimoji="0" lang="pl-PL" altLang="pl-PL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"== </a:t>
            </a:r>
            <a:r>
              <a:rPr kumimoji="0" lang="pl-PL" altLang="pl-PL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$this</a:t>
            </a:r>
            <a:r>
              <a:rPr kumimoji="0" lang="pl-PL" altLang="pl-PL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=="</a:t>
            </a:r>
            <a:br>
              <a:rPr kumimoji="0" lang="pl-PL" altLang="pl-PL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pl-PL" altLang="pl-PL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kotlin.String.</a:t>
            </a:r>
            <a:r>
              <a:rPr kumimoji="0" lang="pl-PL" altLang="pl-PL" sz="20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dlugosc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Int</a:t>
            </a:r>
            <a:b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l-PL" altLang="pl-PL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= </a:t>
            </a:r>
            <a:r>
              <a:rPr kumimoji="0" lang="pl-PL" altLang="pl-PL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pl-PL" altLang="pl-PL" sz="2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br>
              <a:rPr kumimoji="0" lang="pl-PL" altLang="pl-PL" sz="2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2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pl-PL" altLang="pl-PL" sz="2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  <a:b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l-PL" altLang="pl-PL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xyz = </a:t>
            </a:r>
            <a:r>
              <a:rPr kumimoji="0" lang="pl-PL" altLang="pl-PL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"Some value"</a:t>
            </a:r>
            <a:br>
              <a:rPr kumimoji="0" lang="pl-PL" altLang="pl-PL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l-PL" altLang="pl-PL" sz="2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l-PL" altLang="pl-PL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"decorate value: " 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xyz.</a:t>
            </a:r>
            <a:r>
              <a:rPr kumimoji="0" lang="pl-PL" altLang="pl-PL" sz="2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decorate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l-PL" altLang="pl-PL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pl-PL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decorate value: == Some value ==</a:t>
            </a:r>
            <a:endParaRPr lang="pl-PL" altLang="pl-PL" sz="18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l-PL" altLang="pl-PL" sz="2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l-PL" altLang="pl-PL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"xyz.dlugosc = " 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xyz.</a:t>
            </a:r>
            <a:r>
              <a:rPr kumimoji="0" lang="pl-PL" altLang="pl-PL" sz="20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dlugosc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l-PL" altLang="pl-PL" sz="1800" i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pl-PL" sz="1800" i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decorate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l-PL" altLang="pl-PL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1493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EB7C07-4E76-4E3C-BF6E-85605A51B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344" y="2593421"/>
            <a:ext cx="10515600" cy="1325563"/>
          </a:xfrm>
        </p:spPr>
        <p:txBody>
          <a:bodyPr/>
          <a:lstStyle/>
          <a:p>
            <a:r>
              <a:rPr lang="pl-PL" dirty="0"/>
              <a:t>Czemu zaprzątać sobie głowę czymś innym?</a:t>
            </a:r>
          </a:p>
        </p:txBody>
      </p:sp>
    </p:spTree>
    <p:extLst>
      <p:ext uri="{BB962C8B-B14F-4D97-AF65-F5344CB8AC3E}">
        <p14:creationId xmlns:p14="http://schemas.microsoft.com/office/powerpoint/2010/main" val="31319244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7B20E21-B1D0-43FB-87DF-294469F0A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Data classes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xmlns="" id="{4FE7BDAD-F2EB-4271-8F34-4B015861898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377553"/>
            <a:ext cx="10073640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 class 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Person(</a:t>
            </a:r>
            <a:r>
              <a:rPr kumimoji="0" lang="pl-PL" altLang="pl-PL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kumimoji="0" lang="pl-PL" altLang="pl-PL" sz="2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String, </a:t>
            </a:r>
            <a:r>
              <a:rPr kumimoji="0" lang="pl-PL" altLang="pl-PL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kumimoji="0" lang="pl-PL" altLang="pl-PL" sz="2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String)</a:t>
            </a:r>
            <a:b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main(args: Array&lt;String&gt;) {</a:t>
            </a:r>
            <a:b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l-PL" altLang="pl-PL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kowalski = Person(</a:t>
            </a:r>
            <a:r>
              <a:rPr kumimoji="0" lang="pl-PL" altLang="pl-PL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"Jan"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l-PL" altLang="pl-PL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"Kowalski"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l-PL" altLang="pl-PL" sz="2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(kowalski)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l-PL" altLang="pl-PL" sz="1600" i="1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&gt; </a:t>
            </a:r>
            <a:r>
              <a:rPr lang="en-US" altLang="pl-PL" sz="1600" i="1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Person(</a:t>
            </a:r>
            <a:r>
              <a:rPr lang="en-US" altLang="pl-PL" sz="1600" i="1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firstName</a:t>
            </a:r>
            <a:r>
              <a:rPr lang="en-US" altLang="pl-PL" sz="1600" i="1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=Jan, </a:t>
            </a:r>
            <a:r>
              <a:rPr lang="en-US" altLang="pl-PL" sz="1600" i="1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lastName</a:t>
            </a:r>
            <a:r>
              <a:rPr lang="en-US" altLang="pl-PL" sz="1600" i="1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=Kowalski)</a:t>
            </a:r>
            <a:r>
              <a:rPr kumimoji="0" lang="pl-PL" altLang="pl-PL" sz="1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pl-PL" altLang="pl-PL" sz="1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l-PL" altLang="pl-PL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kowalski2 = Person(</a:t>
            </a:r>
            <a:r>
              <a:rPr kumimoji="0" lang="pl-PL" altLang="pl-PL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"Jan"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l-PL" altLang="pl-PL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"Kowalski"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l-PL" altLang="pl-PL" sz="2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(kowalski == kowalski2)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l-PL" altLang="pl-PL" sz="1600" i="1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&gt; true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l-PL" altLang="pl-PL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(firstName, lastName) = kowalski </a:t>
            </a:r>
            <a:r>
              <a:rPr kumimoji="0" lang="pl-PL" altLang="pl-PL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//Destructuring</a:t>
            </a:r>
            <a:br>
              <a:rPr kumimoji="0" lang="pl-PL" altLang="pl-PL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l-PL" altLang="pl-PL" sz="2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l-PL" altLang="pl-PL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"first = </a:t>
            </a:r>
            <a:r>
              <a:rPr kumimoji="0" lang="pl-PL" altLang="pl-PL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kumimoji="0" lang="pl-PL" altLang="pl-PL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last = </a:t>
            </a:r>
            <a:r>
              <a:rPr kumimoji="0" lang="pl-PL" altLang="pl-PL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kumimoji="0" lang="pl-PL" altLang="pl-PL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l-PL" altLang="pl-PL" sz="1600" i="1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&gt; first = Jan, last = Kowalski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pl-PL" altLang="pl-PL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52731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C5C2378-244F-4708-B071-08E79A470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cast</a:t>
            </a:r>
            <a:endParaRPr lang="pl-PL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xmlns="" id="{D3976A10-D532-4623-8921-83918F057FB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53610" y="1537331"/>
            <a:ext cx="7879080" cy="40934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 class 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Person(</a:t>
            </a:r>
            <a:r>
              <a:rPr kumimoji="0" lang="pl-PL" altLang="pl-PL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kumimoji="0" lang="pl-PL" altLang="pl-PL" sz="2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String)</a:t>
            </a:r>
            <a:b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interface 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Dog { </a:t>
            </a:r>
            <a:r>
              <a:rPr kumimoji="0" lang="pl-PL" altLang="pl-PL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bark() }</a:t>
            </a:r>
            <a:b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main(args: Array&lt;Any&gt;) {</a:t>
            </a:r>
            <a:b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l-PL" altLang="pl-PL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= args[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b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l-PL" altLang="pl-PL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(x) {</a:t>
            </a:r>
            <a:b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pl-PL" altLang="pl-PL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 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 -&gt; </a:t>
            </a:r>
            <a:r>
              <a:rPr kumimoji="0" lang="pl-PL" altLang="pl-PL" sz="2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l-PL" altLang="pl-PL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"name = " 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x.</a:t>
            </a:r>
            <a:r>
              <a:rPr kumimoji="0" lang="pl-PL" altLang="pl-PL" sz="2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pl-PL" altLang="pl-PL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 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Dog -&gt; </a:t>
            </a:r>
            <a:r>
              <a:rPr kumimoji="0" lang="pl-PL" altLang="pl-PL" sz="2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(x.bark())</a:t>
            </a:r>
            <a:b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pl-PL" altLang="pl-PL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 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-&gt; </a:t>
            </a:r>
            <a:r>
              <a:rPr kumimoji="0" lang="pl-PL" altLang="pl-PL" sz="2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l-PL" altLang="pl-PL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"it is string: " 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x)</a:t>
            </a:r>
            <a:b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pl-PL" altLang="pl-PL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kumimoji="0" lang="pl-PL" altLang="pl-PL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 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Exception(</a:t>
            </a:r>
            <a:r>
              <a:rPr kumimoji="0" lang="pl-PL" altLang="pl-PL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"Unknown"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pl-PL" altLang="pl-PL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1286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Null</a:t>
            </a:r>
            <a:r>
              <a:rPr lang="pl-PL" dirty="0"/>
              <a:t> </a:t>
            </a:r>
            <a:r>
              <a:rPr lang="pl-PL" dirty="0" err="1"/>
              <a:t>Safety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  <a:p>
            <a:endParaRPr lang="pl-PL" dirty="0"/>
          </a:p>
          <a:p>
            <a:r>
              <a:rPr lang="pl-PL" dirty="0"/>
              <a:t>Zabezpieczenie przed niejawnym </a:t>
            </a:r>
            <a:r>
              <a:rPr lang="pl-PL" dirty="0" err="1"/>
              <a:t>NullPointerException</a:t>
            </a:r>
            <a:endParaRPr lang="pl-PL" dirty="0"/>
          </a:p>
          <a:p>
            <a:endParaRPr lang="pl-PL" dirty="0"/>
          </a:p>
          <a:p>
            <a:r>
              <a:rPr lang="pl-PL" dirty="0"/>
              <a:t>Konieczność definicji postępowania dla wartości NULL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6125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5E3EE82-7D53-498D-9F36-1511CC3BD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pl-PL" dirty="0"/>
              <a:t>MVC czy MVP ?</a:t>
            </a:r>
          </a:p>
        </p:txBody>
      </p:sp>
    </p:spTree>
    <p:extLst>
      <p:ext uri="{BB962C8B-B14F-4D97-AF65-F5344CB8AC3E}">
        <p14:creationId xmlns:p14="http://schemas.microsoft.com/office/powerpoint/2010/main" val="12016051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A3E111-A989-4D91-9BDD-EFDBD3881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MVC, MVP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2C7BFFC-8A44-4138-979E-0C2CC8EC2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1979 - </a:t>
            </a:r>
            <a:r>
              <a:rPr lang="pl-PL" b="1" dirty="0"/>
              <a:t>MVC</a:t>
            </a:r>
            <a:r>
              <a:rPr lang="pl-PL" dirty="0"/>
              <a:t> -  Trygve Reenskaug, in Smalltalk, Xerox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1990 - </a:t>
            </a:r>
            <a:r>
              <a:rPr lang="pl-PL" b="1" dirty="0"/>
              <a:t>MVP</a:t>
            </a:r>
            <a:r>
              <a:rPr lang="pl-PL" dirty="0"/>
              <a:t> - wymyślony w Apple</a:t>
            </a:r>
            <a:r>
              <a:rPr lang="en-US" dirty="0"/>
              <a:t>  </a:t>
            </a: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1998 - </a:t>
            </a:r>
            <a:r>
              <a:rPr lang="pl-PL" b="1" dirty="0"/>
              <a:t>MVP</a:t>
            </a:r>
            <a:r>
              <a:rPr lang="pl-PL" dirty="0"/>
              <a:t> zaadaptowany w UI  w Smalltalk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649335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B5A7C61-7B0E-4F43-894B-A4C841109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854" y="2975160"/>
            <a:ext cx="10515600" cy="1325563"/>
          </a:xfrm>
        </p:spPr>
        <p:txBody>
          <a:bodyPr/>
          <a:lstStyle/>
          <a:p>
            <a:pPr algn="ctr"/>
            <a:r>
              <a:rPr lang="pl-PL" dirty="0"/>
              <a:t>Web Extensions</a:t>
            </a:r>
          </a:p>
        </p:txBody>
      </p:sp>
    </p:spTree>
    <p:extLst>
      <p:ext uri="{BB962C8B-B14F-4D97-AF65-F5344CB8AC3E}">
        <p14:creationId xmlns:p14="http://schemas.microsoft.com/office/powerpoint/2010/main" val="16677797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20C6CF-35B7-467A-9654-18C4A5429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413F196-E13A-40B6-B535-4729710A2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2015 - W3C - wspólne API dla web extensions</a:t>
            </a:r>
          </a:p>
          <a:p>
            <a:pPr marL="0" indent="0">
              <a:buNone/>
            </a:pPr>
            <a:r>
              <a:rPr lang="pl-PL" dirty="0"/>
              <a:t>2017 - Firefox wycofuje stare API i dostosowuje się do standardu</a:t>
            </a:r>
          </a:p>
          <a:p>
            <a:pPr marL="0" indent="0">
              <a:buNone/>
            </a:pPr>
            <a:r>
              <a:rPr lang="pl-PL" dirty="0"/>
              <a:t> </a:t>
            </a:r>
          </a:p>
          <a:p>
            <a:pPr marL="0" indent="0">
              <a:buNone/>
            </a:pPr>
            <a:r>
              <a:rPr lang="pl-PL" dirty="0"/>
              <a:t>Chrome, Firefox,  Opera, Edge - webextensions z wspólnym API</a:t>
            </a:r>
          </a:p>
          <a:p>
            <a:pPr marL="0" indent="0">
              <a:buNone/>
            </a:pPr>
            <a:r>
              <a:rPr lang="pl-PL" dirty="0"/>
              <a:t> </a:t>
            </a:r>
          </a:p>
          <a:p>
            <a:pPr marL="0" indent="0">
              <a:buNone/>
            </a:pPr>
            <a:r>
              <a:rPr lang="pl-PL" sz="2400" dirty="0">
                <a:latin typeface="+mj-lt"/>
                <a:hlinkClick r:id="rId2"/>
              </a:rPr>
              <a:t>https://developer.mozilla.org/en-US/docs/Mozilla/Add-ons/WebExtensions/</a:t>
            </a:r>
            <a:endParaRPr lang="pl-PL" sz="2400" dirty="0">
              <a:latin typeface="+mj-lt"/>
            </a:endParaRPr>
          </a:p>
          <a:p>
            <a:pPr marL="0" indent="0">
              <a:buNone/>
            </a:pPr>
            <a:r>
              <a:rPr lang="pl-PL" sz="2400" dirty="0">
                <a:latin typeface="+mj-lt"/>
                <a:hlinkClick r:id="rId3"/>
              </a:rPr>
              <a:t>https://dev.opera.com/extensions/</a:t>
            </a:r>
            <a:endParaRPr lang="pl-PL" sz="2400" dirty="0">
              <a:latin typeface="+mj-lt"/>
            </a:endParaRPr>
          </a:p>
          <a:p>
            <a:pPr marL="0" indent="0">
              <a:buNone/>
            </a:pPr>
            <a:r>
              <a:rPr lang="pl-PL" sz="2400" dirty="0">
                <a:latin typeface="+mj-lt"/>
                <a:hlinkClick r:id="rId4"/>
              </a:rPr>
              <a:t>https://developer.chrome.com/extensions/devguide</a:t>
            </a:r>
            <a:endParaRPr lang="pl-PL" sz="2400" dirty="0">
              <a:latin typeface="+mj-lt"/>
            </a:endParaRP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458817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F6AA9E4-A2C9-4926-AB15-26814B476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Pole działania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A0A5B52-898C-4BB1-AEF6-32AF61953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ctr"/>
            <a:r>
              <a:rPr lang="pl-PL" sz="2400" dirty="0"/>
              <a:t>przycisk paska narzędzi</a:t>
            </a:r>
          </a:p>
          <a:p>
            <a:pPr fontAlgn="ctr"/>
            <a:r>
              <a:rPr lang="pl-PL" sz="2400" dirty="0"/>
              <a:t>pasek adresu</a:t>
            </a:r>
          </a:p>
          <a:p>
            <a:pPr fontAlgn="ctr"/>
            <a:r>
              <a:rPr lang="pl-PL" sz="2400" dirty="0"/>
              <a:t>podpowiedzi w adress bar</a:t>
            </a:r>
          </a:p>
          <a:p>
            <a:pPr fontAlgn="ctr"/>
            <a:r>
              <a:rPr lang="pl-PL" sz="2400" dirty="0"/>
              <a:t>pasek boczny</a:t>
            </a:r>
          </a:p>
          <a:p>
            <a:pPr fontAlgn="ctr"/>
            <a:r>
              <a:rPr lang="pl-PL" sz="2400" dirty="0"/>
              <a:t>context menu</a:t>
            </a:r>
          </a:p>
          <a:p>
            <a:pPr fontAlgn="ctr"/>
            <a:r>
              <a:rPr lang="pl-PL" sz="2400" dirty="0"/>
              <a:t>powiadomienia</a:t>
            </a:r>
          </a:p>
          <a:p>
            <a:pPr fontAlgn="ctr"/>
            <a:r>
              <a:rPr lang="pl-PL" sz="2400" dirty="0"/>
              <a:t>działanie w tle</a:t>
            </a:r>
          </a:p>
          <a:p>
            <a:pPr fontAlgn="ctr"/>
            <a:r>
              <a:rPr lang="pl-PL" sz="2400" dirty="0"/>
              <a:t>modyfikacje strony</a:t>
            </a:r>
          </a:p>
          <a:p>
            <a:pPr fontAlgn="ctr"/>
            <a:r>
              <a:rPr lang="pl-PL" sz="2400" dirty="0"/>
              <a:t>konfiguracja extensions</a:t>
            </a:r>
          </a:p>
          <a:p>
            <a:pPr fontAlgn="ctr"/>
            <a:r>
              <a:rPr lang="pl-PL" sz="2400" dirty="0"/>
              <a:t>menu</a:t>
            </a:r>
          </a:p>
          <a:p>
            <a:pPr fontAlgn="ctr"/>
            <a:r>
              <a:rPr lang="pl-PL" sz="2400" dirty="0"/>
              <a:t>karty</a:t>
            </a: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05943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64A981-B2AD-4C07-84F3-4D3C1D511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Dostępne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B3E19B5-7510-4A3A-8AAC-3DB775570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pl-PL" dirty="0"/>
              <a:t>zakładki</a:t>
            </a:r>
          </a:p>
          <a:p>
            <a:pPr fontAlgn="ctr"/>
            <a:r>
              <a:rPr lang="pl-PL" dirty="0"/>
              <a:t>schowek</a:t>
            </a:r>
          </a:p>
          <a:p>
            <a:pPr fontAlgn="ctr"/>
            <a:r>
              <a:rPr lang="pl-PL" dirty="0"/>
              <a:t>cookies</a:t>
            </a:r>
          </a:p>
          <a:p>
            <a:pPr fontAlgn="ctr"/>
            <a:r>
              <a:rPr lang="pl-PL" dirty="0"/>
              <a:t>WebDeveloper tools</a:t>
            </a:r>
          </a:p>
          <a:p>
            <a:pPr fontAlgn="ctr"/>
            <a:r>
              <a:rPr lang="pl-PL" dirty="0"/>
              <a:t>proxy</a:t>
            </a:r>
          </a:p>
          <a:p>
            <a:pPr fontAlgn="ctr"/>
            <a:r>
              <a:rPr lang="pl-PL" dirty="0"/>
              <a:t>baza danych przeglądarki</a:t>
            </a:r>
          </a:p>
          <a:p>
            <a:pPr fontAlgn="ctr"/>
            <a:r>
              <a:rPr lang="pl-PL" dirty="0"/>
              <a:t>karty</a:t>
            </a:r>
          </a:p>
          <a:p>
            <a:pPr fontAlgn="ctr"/>
            <a:r>
              <a:rPr lang="pl-PL" dirty="0"/>
              <a:t>http request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085786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80122D-36AE-4B81-A7BE-6E530F675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 czym nie powiem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76E7330-34C2-4F2C-8E52-F6F764FEC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Konfiguracja rozszerzeń</a:t>
            </a:r>
            <a:endParaRPr lang="en-US" dirty="0"/>
          </a:p>
          <a:p>
            <a:r>
              <a:rPr lang="pl-PL" dirty="0"/>
              <a:t>Z</a:t>
            </a:r>
            <a:r>
              <a:rPr lang="en-US" dirty="0" err="1"/>
              <a:t>apis</a:t>
            </a:r>
            <a:r>
              <a:rPr lang="en-US" dirty="0"/>
              <a:t> do </a:t>
            </a:r>
            <a:r>
              <a:rPr lang="en-US" dirty="0" err="1"/>
              <a:t>bazy</a:t>
            </a:r>
            <a:r>
              <a:rPr lang="en-US" dirty="0"/>
              <a:t> </a:t>
            </a:r>
            <a:r>
              <a:rPr lang="en-US" dirty="0" err="1"/>
              <a:t>danych</a:t>
            </a:r>
            <a:endParaRPr lang="en-US" dirty="0"/>
          </a:p>
          <a:p>
            <a:r>
              <a:rPr lang="pl-PL" dirty="0"/>
              <a:t>P</a:t>
            </a:r>
            <a:r>
              <a:rPr lang="en-US" dirty="0" err="1"/>
              <a:t>ublikacj</a:t>
            </a:r>
            <a:r>
              <a:rPr lang="pl-PL" dirty="0"/>
              <a:t>a rozszerzenia </a:t>
            </a:r>
            <a:r>
              <a:rPr lang="en-US" dirty="0"/>
              <a:t>w </a:t>
            </a:r>
            <a:r>
              <a:rPr lang="en-US" dirty="0" err="1"/>
              <a:t>publicznym</a:t>
            </a:r>
            <a:r>
              <a:rPr lang="en-US" dirty="0"/>
              <a:t> repo</a:t>
            </a:r>
            <a:r>
              <a:rPr lang="pl-PL" dirty="0"/>
              <a:t>zytorium</a:t>
            </a:r>
            <a:endParaRPr lang="en-US" dirty="0"/>
          </a:p>
          <a:p>
            <a:r>
              <a:rPr lang="pl-PL" dirty="0"/>
              <a:t>K</a:t>
            </a:r>
            <a:r>
              <a:rPr lang="en-US" dirty="0" err="1"/>
              <a:t>omunikacj</a:t>
            </a:r>
            <a:r>
              <a:rPr lang="pl-PL" dirty="0"/>
              <a:t>a</a:t>
            </a:r>
            <a:r>
              <a:rPr lang="en-US" dirty="0"/>
              <a:t> z </a:t>
            </a:r>
            <a:r>
              <a:rPr lang="en-US" dirty="0" err="1"/>
              <a:t>natywna</a:t>
            </a:r>
            <a:r>
              <a:rPr lang="en-US" dirty="0"/>
              <a:t> </a:t>
            </a:r>
            <a:r>
              <a:rPr lang="en-US" dirty="0" err="1"/>
              <a:t>aplikacją</a:t>
            </a:r>
            <a:endParaRPr lang="en-US" dirty="0"/>
          </a:p>
          <a:p>
            <a:r>
              <a:rPr lang="pl-PL" dirty="0"/>
              <a:t>Skrypty w tle</a:t>
            </a:r>
            <a:endParaRPr lang="en-US" dirty="0"/>
          </a:p>
          <a:p>
            <a:r>
              <a:rPr lang="pl-PL" dirty="0"/>
              <a:t>R</a:t>
            </a:r>
            <a:r>
              <a:rPr lang="en-US" dirty="0" err="1"/>
              <a:t>ozszerze</a:t>
            </a:r>
            <a:r>
              <a:rPr lang="pl-PL" dirty="0"/>
              <a:t>nia</a:t>
            </a:r>
            <a:r>
              <a:rPr lang="en-US" dirty="0"/>
              <a:t> w</a:t>
            </a:r>
            <a:r>
              <a:rPr lang="pl-PL" dirty="0"/>
              <a:t>:</a:t>
            </a:r>
            <a:r>
              <a:rPr lang="en-US" dirty="0"/>
              <a:t> </a:t>
            </a:r>
            <a:r>
              <a:rPr lang="pl-PL" dirty="0"/>
              <a:t>O</a:t>
            </a:r>
            <a:r>
              <a:rPr lang="en-US" dirty="0" err="1"/>
              <a:t>pera</a:t>
            </a:r>
            <a:r>
              <a:rPr lang="pl-PL" dirty="0"/>
              <a:t> i</a:t>
            </a:r>
            <a:r>
              <a:rPr lang="en-US" dirty="0"/>
              <a:t> Chrome </a:t>
            </a:r>
            <a:r>
              <a:rPr lang="pl-PL" dirty="0"/>
              <a:t>(Mozilla's polyfill)</a:t>
            </a:r>
          </a:p>
          <a:p>
            <a:r>
              <a:rPr lang="pl-PL" dirty="0"/>
              <a:t>Testy Qunit dla javascript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9114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3733AD5-45AB-4A0A-8874-3FC57FE28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6628" y="1783959"/>
            <a:ext cx="464525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/>
              <a:t>1986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1DB7C82F-AB7E-4F0C-B829-FA1B9C41518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50CC2837-F778-442A-80DB-CDA69F02B3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20025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213182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36C02E-90CD-4C86-8401-D5960108D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manifest.json – serce rozszerzenia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C1918A7-3C21-4E51-B2AC-93A61EF79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996600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996600"/>
                </a:solidFill>
                <a:latin typeface="Consolas" panose="020B0609020204030204" pitchFamily="49" charset="0"/>
              </a:rPr>
              <a:t>manifest_version</a:t>
            </a:r>
            <a:r>
              <a:rPr lang="en-US" dirty="0">
                <a:solidFill>
                  <a:srgbClr val="996600"/>
                </a:solidFill>
                <a:latin typeface="Consolas" panose="020B0609020204030204" pitchFamily="49" charset="0"/>
              </a:rPr>
              <a:t>": </a:t>
            </a:r>
            <a:r>
              <a:rPr lang="en-US" dirty="0">
                <a:solidFill>
                  <a:srgbClr val="990055"/>
                </a:solidFill>
                <a:latin typeface="Consolas" panose="020B0609020204030204" pitchFamily="49" charset="0"/>
              </a:rPr>
              <a:t>2</a:t>
            </a:r>
            <a:endParaRPr lang="en-US" dirty="0"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l-PL" dirty="0">
                <a:solidFill>
                  <a:srgbClr val="996600"/>
                </a:solidFill>
                <a:latin typeface="Consolas" panose="020B0609020204030204" pitchFamily="49" charset="0"/>
              </a:rPr>
              <a:t>"permissions": </a:t>
            </a:r>
            <a:r>
              <a:rPr lang="pl-PL" dirty="0">
                <a:solidFill>
                  <a:srgbClr val="979797"/>
                </a:solidFill>
                <a:latin typeface="Consolas" panose="020B0609020204030204" pitchFamily="49" charset="0"/>
              </a:rPr>
              <a:t>[</a:t>
            </a:r>
            <a:r>
              <a:rPr lang="pl-PL" dirty="0">
                <a:solidFill>
                  <a:srgbClr val="008000"/>
                </a:solidFill>
                <a:latin typeface="Courier New" panose="02070309020205020404" pitchFamily="49" charset="0"/>
              </a:rPr>
              <a:t>"activeTab"</a:t>
            </a:r>
            <a:r>
              <a:rPr lang="pl-PL" dirty="0">
                <a:solidFill>
                  <a:srgbClr val="979797"/>
                </a:solidFill>
                <a:latin typeface="Consolas" panose="020B0609020204030204" pitchFamily="49" charset="0"/>
              </a:rPr>
              <a:t>]</a:t>
            </a:r>
            <a:endParaRPr lang="pl-PL" dirty="0"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l-PL" dirty="0">
                <a:solidFill>
                  <a:srgbClr val="996600"/>
                </a:solidFill>
                <a:latin typeface="Consolas" panose="020B0609020204030204" pitchFamily="49" charset="0"/>
              </a:rPr>
              <a:t>"background": </a:t>
            </a:r>
            <a:r>
              <a:rPr lang="pl-PL" dirty="0">
                <a:solidFill>
                  <a:srgbClr val="979797"/>
                </a:solidFill>
                <a:latin typeface="Consolas" panose="020B0609020204030204" pitchFamily="49" charset="0"/>
              </a:rPr>
              <a:t>{</a:t>
            </a:r>
            <a:r>
              <a:rPr lang="pl-PL" dirty="0">
                <a:solidFill>
                  <a:srgbClr val="996600"/>
                </a:solidFill>
                <a:latin typeface="Consolas" panose="020B0609020204030204" pitchFamily="49" charset="0"/>
              </a:rPr>
              <a:t>"scripts": </a:t>
            </a:r>
            <a:r>
              <a:rPr lang="pl-PL" dirty="0">
                <a:solidFill>
                  <a:srgbClr val="979797"/>
                </a:solidFill>
                <a:latin typeface="Consolas" panose="020B0609020204030204" pitchFamily="49" charset="0"/>
              </a:rPr>
              <a:t>[</a:t>
            </a:r>
            <a:r>
              <a:rPr lang="pl-PL" dirty="0">
                <a:solidFill>
                  <a:srgbClr val="669900"/>
                </a:solidFill>
                <a:latin typeface="Consolas" panose="020B0609020204030204" pitchFamily="49" charset="0"/>
              </a:rPr>
              <a:t>"background.js"</a:t>
            </a:r>
            <a:r>
              <a:rPr lang="pl-PL" dirty="0">
                <a:solidFill>
                  <a:srgbClr val="979797"/>
                </a:solidFill>
                <a:latin typeface="Consolas" panose="020B0609020204030204" pitchFamily="49" charset="0"/>
              </a:rPr>
              <a:t>]}</a:t>
            </a:r>
            <a:endParaRPr lang="pl-PL" dirty="0"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l-PL" dirty="0">
                <a:solidFill>
                  <a:srgbClr val="996600"/>
                </a:solidFill>
                <a:latin typeface="Consolas" panose="020B0609020204030204" pitchFamily="49" charset="0"/>
              </a:rPr>
              <a:t>"browser_action": </a:t>
            </a:r>
            <a:r>
              <a:rPr lang="pl-PL" dirty="0">
                <a:solidFill>
                  <a:srgbClr val="979797"/>
                </a:solidFill>
                <a:latin typeface="Consolas" panose="020B0609020204030204" pitchFamily="49" charset="0"/>
              </a:rPr>
              <a:t>{</a:t>
            </a:r>
            <a:r>
              <a:rPr lang="pl-PL" dirty="0">
                <a:solidFill>
                  <a:srgbClr val="996600"/>
                </a:solidFill>
                <a:latin typeface="Consolas" panose="020B0609020204030204" pitchFamily="49" charset="0"/>
              </a:rPr>
              <a:t>"default_popup": </a:t>
            </a:r>
            <a:r>
              <a:rPr lang="pl-PL" dirty="0">
                <a:solidFill>
                  <a:srgbClr val="669900"/>
                </a:solidFill>
                <a:latin typeface="Consolas" panose="020B0609020204030204" pitchFamily="49" charset="0"/>
              </a:rPr>
              <a:t>"popup.html"</a:t>
            </a:r>
            <a:r>
              <a:rPr lang="pl-PL" dirty="0">
                <a:solidFill>
                  <a:srgbClr val="979797"/>
                </a:solidFill>
                <a:latin typeface="Consolas" panose="020B0609020204030204" pitchFamily="49" charset="0"/>
              </a:rPr>
              <a:t>}</a:t>
            </a:r>
            <a:endParaRPr lang="pl-PL" dirty="0"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996600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996600"/>
                </a:solidFill>
                <a:latin typeface="Consolas" panose="020B0609020204030204" pitchFamily="49" charset="0"/>
              </a:rPr>
              <a:t>content_scripts</a:t>
            </a:r>
            <a:r>
              <a:rPr lang="en-US" dirty="0">
                <a:solidFill>
                  <a:srgbClr val="996600"/>
                </a:solidFill>
                <a:latin typeface="Consolas" panose="020B0609020204030204" pitchFamily="49" charset="0"/>
              </a:rPr>
              <a:t>": </a:t>
            </a:r>
            <a:r>
              <a:rPr lang="en-US" dirty="0">
                <a:solidFill>
                  <a:srgbClr val="979797"/>
                </a:solidFill>
                <a:latin typeface="Consolas" panose="020B0609020204030204" pitchFamily="49" charset="0"/>
              </a:rPr>
              <a:t>[{</a:t>
            </a:r>
            <a:r>
              <a:rPr lang="en-US" dirty="0">
                <a:solidFill>
                  <a:srgbClr val="996600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996600"/>
                </a:solidFill>
                <a:latin typeface="Consolas" panose="020B0609020204030204" pitchFamily="49" charset="0"/>
              </a:rPr>
              <a:t>js</a:t>
            </a:r>
            <a:r>
              <a:rPr lang="en-US" dirty="0">
                <a:solidFill>
                  <a:srgbClr val="996600"/>
                </a:solidFill>
                <a:latin typeface="Consolas" panose="020B0609020204030204" pitchFamily="49" charset="0"/>
              </a:rPr>
              <a:t>": </a:t>
            </a:r>
            <a:r>
              <a:rPr lang="en-US" dirty="0">
                <a:solidFill>
                  <a:srgbClr val="979797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669900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669900"/>
                </a:solidFill>
                <a:latin typeface="Consolas" panose="020B0609020204030204" pitchFamily="49" charset="0"/>
              </a:rPr>
              <a:t>script</a:t>
            </a:r>
            <a:r>
              <a:rPr lang="en-US" dirty="0">
                <a:solidFill>
                  <a:srgbClr val="6699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669900"/>
                </a:solidFill>
                <a:latin typeface="Consolas" panose="020B0609020204030204" pitchFamily="49" charset="0"/>
              </a:rPr>
              <a:t>js</a:t>
            </a:r>
            <a:r>
              <a:rPr lang="en-US" dirty="0">
                <a:solidFill>
                  <a:srgbClr val="669900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79797"/>
                </a:solidFill>
                <a:latin typeface="Consolas" panose="020B0609020204030204" pitchFamily="49" charset="0"/>
              </a:rPr>
              <a:t>]}]</a:t>
            </a:r>
            <a:endParaRPr lang="pl-PL" dirty="0"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996600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996600"/>
                </a:solidFill>
                <a:latin typeface="Consolas" panose="020B0609020204030204" pitchFamily="49" charset="0"/>
              </a:rPr>
              <a:t>options_ui</a:t>
            </a:r>
            <a:r>
              <a:rPr lang="en-US" dirty="0">
                <a:solidFill>
                  <a:srgbClr val="996600"/>
                </a:solidFill>
                <a:latin typeface="Consolas" panose="020B0609020204030204" pitchFamily="49" charset="0"/>
              </a:rPr>
              <a:t>": </a:t>
            </a:r>
            <a:r>
              <a:rPr lang="en-US" dirty="0">
                <a:solidFill>
                  <a:srgbClr val="979797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996600"/>
                </a:solidFill>
                <a:latin typeface="Consolas" panose="020B0609020204030204" pitchFamily="49" charset="0"/>
              </a:rPr>
              <a:t>"page": </a:t>
            </a:r>
            <a:r>
              <a:rPr lang="en-US" dirty="0">
                <a:solidFill>
                  <a:srgbClr val="669900"/>
                </a:solidFill>
                <a:latin typeface="Consolas" panose="020B0609020204030204" pitchFamily="49" charset="0"/>
              </a:rPr>
              <a:t>"options.html"</a:t>
            </a:r>
            <a:r>
              <a:rPr lang="en-US" dirty="0">
                <a:solidFill>
                  <a:srgbClr val="979797"/>
                </a:solidFill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996600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996600"/>
                </a:solidFill>
                <a:latin typeface="Consolas" panose="020B0609020204030204" pitchFamily="49" charset="0"/>
              </a:rPr>
              <a:t>page_action</a:t>
            </a:r>
            <a:r>
              <a:rPr lang="en-US" dirty="0">
                <a:solidFill>
                  <a:srgbClr val="996600"/>
                </a:solidFill>
                <a:latin typeface="Consolas" panose="020B0609020204030204" pitchFamily="49" charset="0"/>
              </a:rPr>
              <a:t>": </a:t>
            </a:r>
            <a:r>
              <a:rPr lang="en-US" dirty="0">
                <a:solidFill>
                  <a:srgbClr val="979797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996600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996600"/>
                </a:solidFill>
                <a:latin typeface="Consolas" panose="020B0609020204030204" pitchFamily="49" charset="0"/>
              </a:rPr>
              <a:t>default_popup</a:t>
            </a:r>
            <a:r>
              <a:rPr lang="en-US" dirty="0">
                <a:solidFill>
                  <a:srgbClr val="996600"/>
                </a:solidFill>
                <a:latin typeface="Consolas" panose="020B0609020204030204" pitchFamily="49" charset="0"/>
              </a:rPr>
              <a:t>": </a:t>
            </a:r>
            <a:r>
              <a:rPr lang="en-US" dirty="0">
                <a:solidFill>
                  <a:srgbClr val="669900"/>
                </a:solidFill>
                <a:latin typeface="Consolas" panose="020B0609020204030204" pitchFamily="49" charset="0"/>
              </a:rPr>
              <a:t>"popup.html"</a:t>
            </a:r>
            <a:r>
              <a:rPr lang="en-US" dirty="0">
                <a:solidFill>
                  <a:srgbClr val="979797"/>
                </a:solidFill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l-PL" dirty="0">
                <a:solidFill>
                  <a:srgbClr val="996600"/>
                </a:solidFill>
                <a:latin typeface="Consolas" panose="020B0609020204030204" pitchFamily="49" charset="0"/>
              </a:rPr>
              <a:t>"sidebar_action": </a:t>
            </a:r>
            <a:r>
              <a:rPr lang="pl-PL" dirty="0">
                <a:solidFill>
                  <a:srgbClr val="979797"/>
                </a:solidFill>
                <a:latin typeface="Consolas" panose="020B0609020204030204" pitchFamily="49" charset="0"/>
              </a:rPr>
              <a:t>{</a:t>
            </a:r>
            <a:r>
              <a:rPr lang="pl-PL" dirty="0">
                <a:solidFill>
                  <a:srgbClr val="996600"/>
                </a:solidFill>
                <a:latin typeface="Consolas" panose="020B0609020204030204" pitchFamily="49" charset="0"/>
              </a:rPr>
              <a:t>"default_panel": </a:t>
            </a:r>
            <a:r>
              <a:rPr lang="pl-PL" dirty="0">
                <a:solidFill>
                  <a:srgbClr val="669900"/>
                </a:solidFill>
                <a:latin typeface="Consolas" panose="020B0609020204030204" pitchFamily="49" charset="0"/>
              </a:rPr>
              <a:t>"sidebar.html"</a:t>
            </a:r>
            <a:r>
              <a:rPr lang="pl-PL" dirty="0">
                <a:solidFill>
                  <a:srgbClr val="979797"/>
                </a:solidFill>
                <a:latin typeface="Consolas" panose="020B0609020204030204" pitchFamily="49" charset="0"/>
              </a:rPr>
              <a:t>}</a:t>
            </a:r>
            <a:endParaRPr lang="pl-PL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009773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2FD8E4-1290-4CEE-9508-E355C190C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Co się przyda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E5341E-1A36-44A5-B134-63AF0061E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>
                <a:hlinkClick r:id="rId2"/>
              </a:rPr>
              <a:t>https://nodejs.org/en/download/</a:t>
            </a:r>
            <a:endParaRPr lang="pl-PL" dirty="0"/>
          </a:p>
          <a:p>
            <a:endParaRPr lang="pl-PL" dirty="0"/>
          </a:p>
          <a:p>
            <a:r>
              <a:rPr lang="pl-PL" dirty="0"/>
              <a:t>npm install --global </a:t>
            </a:r>
            <a:r>
              <a:rPr lang="pl-PL" b="1" dirty="0"/>
              <a:t>web-ext</a:t>
            </a:r>
            <a:endParaRPr lang="pl-PL" dirty="0"/>
          </a:p>
          <a:p>
            <a:pPr lvl="1"/>
            <a:r>
              <a:rPr lang="pl-PL" dirty="0"/>
              <a:t>web-ext run</a:t>
            </a:r>
          </a:p>
          <a:p>
            <a:endParaRPr lang="pl-PL" dirty="0"/>
          </a:p>
          <a:p>
            <a:r>
              <a:rPr lang="en-US" dirty="0" err="1"/>
              <a:t>npm</a:t>
            </a:r>
            <a:r>
              <a:rPr lang="en-US" dirty="0"/>
              <a:t> install </a:t>
            </a:r>
            <a:r>
              <a:rPr lang="pl-PL" dirty="0"/>
              <a:t>--global</a:t>
            </a:r>
            <a:r>
              <a:rPr lang="en-US" dirty="0"/>
              <a:t> </a:t>
            </a:r>
            <a:r>
              <a:rPr lang="en-US" b="1" dirty="0"/>
              <a:t>ts2kt</a:t>
            </a:r>
            <a:r>
              <a:rPr lang="pl-PL" dirty="0"/>
              <a:t> </a:t>
            </a:r>
            <a:r>
              <a:rPr lang="pl-PL" sz="2400" i="1" dirty="0"/>
              <a:t>(</a:t>
            </a:r>
            <a:r>
              <a:rPr lang="en-US" sz="2400" i="1" dirty="0">
                <a:hlinkClick r:id="rId3"/>
              </a:rPr>
              <a:t>https://github.com/Kotlin/ts2kt</a:t>
            </a:r>
            <a:r>
              <a:rPr lang="pl-PL" sz="2400" i="1" dirty="0"/>
              <a:t>)</a:t>
            </a:r>
            <a:endParaRPr lang="pl-PL" i="1" dirty="0"/>
          </a:p>
          <a:p>
            <a:pPr lvl="1"/>
            <a:r>
              <a:rPr lang="en-US" dirty="0"/>
              <a:t>ts2kt </a:t>
            </a:r>
            <a:r>
              <a:rPr lang="en-US" sz="2000" i="1" dirty="0"/>
              <a:t>type-script-file</a:t>
            </a:r>
            <a:endParaRPr lang="en-US" i="1" dirty="0"/>
          </a:p>
          <a:p>
            <a:r>
              <a:rPr lang="pl-PL" dirty="0"/>
              <a:t>Gradle tasks/other/runDceKotlinJs</a:t>
            </a:r>
          </a:p>
        </p:txBody>
      </p:sp>
    </p:spTree>
    <p:extLst>
      <p:ext uri="{BB962C8B-B14F-4D97-AF65-F5344CB8AC3E}">
        <p14:creationId xmlns:p14="http://schemas.microsoft.com/office/powerpoint/2010/main" val="2213274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771684-EDED-4C1D-94CC-3617F4EA8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Publikacje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AE0C4BE-52A1-46A7-BA45-7C8801B64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400" dirty="0">
                <a:hlinkClick r:id="rId2"/>
              </a:rPr>
              <a:t>https://medium.com/@Cypressious/your-first-firefox-web-extension-in-kotlin-348fc907915</a:t>
            </a:r>
            <a:endParaRPr lang="pl-PL" sz="2400" dirty="0"/>
          </a:p>
          <a:p>
            <a:r>
              <a:rPr lang="pl-PL" sz="2400" dirty="0">
                <a:hlinkClick r:id="rId3"/>
              </a:rPr>
              <a:t>https://medium.com/@Cypressious/your-second-firefox-extension-in-kotlin-bafd91d87c41</a:t>
            </a:r>
            <a:endParaRPr lang="pl-PL" sz="2400" dirty="0"/>
          </a:p>
          <a:p>
            <a:r>
              <a:rPr lang="pl-PL" sz="2400" dirty="0">
                <a:hlinkClick r:id="rId4"/>
              </a:rPr>
              <a:t>https://medium.com/@rivasdiaz/writing-a-chrome-extension-in-kotlin-part-1-e013d431b63f</a:t>
            </a:r>
            <a:endParaRPr lang="pl-PL" sz="2400" dirty="0"/>
          </a:p>
          <a:p>
            <a:r>
              <a:rPr lang="pl-PL" sz="2400" dirty="0">
                <a:hlinkClick r:id="rId5"/>
              </a:rPr>
              <a:t>https://medium.com/@rivasdiaz/writing-a-chrome-extension-in-kotlin-using-coroutines-part-2-29175f4d1739</a:t>
            </a:r>
            <a:endParaRPr lang="pl-PL" sz="2400" dirty="0"/>
          </a:p>
          <a:p>
            <a:r>
              <a:rPr lang="pl-PL" sz="2400" dirty="0">
                <a:hlinkClick r:id="rId6"/>
              </a:rPr>
              <a:t>https://medium.com/@rivasdiaz/writing-a-chrome-extension-in-kotlin-supporting-firefox-and-chrome-part-3-a5ab0ae58bb4</a:t>
            </a:r>
            <a:endParaRPr lang="pl-PL" sz="2400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27804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F4C6532-0E5C-4A21-AA3E-F5455E8B8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pl-PL" dirty="0"/>
              <a:t>Live</a:t>
            </a:r>
          </a:p>
        </p:txBody>
      </p:sp>
    </p:spTree>
    <p:extLst>
      <p:ext uri="{BB962C8B-B14F-4D97-AF65-F5344CB8AC3E}">
        <p14:creationId xmlns:p14="http://schemas.microsoft.com/office/powerpoint/2010/main" val="31180094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C7A954-35E6-404A-9BD9-FF4AF617E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Pomysły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8A5E835-4633-45F1-A9D4-192F0EBA8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endParaRPr lang="pl-PL" dirty="0"/>
          </a:p>
          <a:p>
            <a:pPr fontAlgn="ctr"/>
            <a:r>
              <a:rPr lang="pl-PL" dirty="0"/>
              <a:t>Szacowanie story points na kolejny sprint</a:t>
            </a:r>
          </a:p>
          <a:p>
            <a:pPr fontAlgn="ctr"/>
            <a:endParaRPr lang="pl-PL" dirty="0"/>
          </a:p>
          <a:p>
            <a:pPr fontAlgn="ctr"/>
            <a:r>
              <a:rPr lang="pl-PL" dirty="0"/>
              <a:t>Push notification (o nowym meetup)</a:t>
            </a:r>
          </a:p>
          <a:p>
            <a:pPr fontAlgn="ctr"/>
            <a:endParaRPr lang="pl-PL" dirty="0"/>
          </a:p>
          <a:p>
            <a:pPr fontAlgn="ctr"/>
            <a:r>
              <a:rPr lang="pl-PL" dirty="0"/>
              <a:t>Zakup bilet sieciewego mzk ZG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762228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3BFE2D7-7CD0-4EEF-87C2-B99517BE4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Kod źródłowy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376BFD-E39B-4537-9D1E-84D39D6E7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>
                <a:hlinkClick r:id="rId2"/>
              </a:rPr>
              <a:t>https://github.com/krzydzie/jug-gdansk-kotlin-webextensions</a:t>
            </a: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738892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8DEAF76-77CC-4AFA-BFDB-E06798B0B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20645"/>
            <a:ext cx="10515600" cy="1325563"/>
          </a:xfrm>
        </p:spPr>
        <p:txBody>
          <a:bodyPr/>
          <a:lstStyle/>
          <a:p>
            <a:pPr algn="ctr"/>
            <a:r>
              <a:rPr lang="pl-PL" dirty="0"/>
              <a:t>Dziękuję za uwagę.</a:t>
            </a:r>
          </a:p>
        </p:txBody>
      </p:sp>
    </p:spTree>
    <p:extLst>
      <p:ext uri="{BB962C8B-B14F-4D97-AF65-F5344CB8AC3E}">
        <p14:creationId xmlns:p14="http://schemas.microsoft.com/office/powerpoint/2010/main" val="886874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68B65D-82E3-4F86-8B0D-B637A0D61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Super news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E5B3C98-2F64-4FDF-A9D6-26714884A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en-US" dirty="0" err="1"/>
              <a:t>Wymyślono</a:t>
            </a:r>
            <a:r>
              <a:rPr lang="en-US" dirty="0"/>
              <a:t> w </a:t>
            </a:r>
            <a:r>
              <a:rPr lang="en-US" dirty="0" err="1"/>
              <a:t>końcu</a:t>
            </a:r>
            <a:r>
              <a:rPr lang="en-US" dirty="0"/>
              <a:t> </a:t>
            </a:r>
            <a:r>
              <a:rPr lang="en-US" dirty="0" err="1"/>
              <a:t>język</a:t>
            </a:r>
            <a:r>
              <a:rPr lang="en-US" dirty="0"/>
              <a:t>, w </a:t>
            </a:r>
            <a:r>
              <a:rPr lang="en-US" dirty="0" err="1"/>
              <a:t>którym</a:t>
            </a:r>
            <a:r>
              <a:rPr lang="en-US" dirty="0"/>
              <a:t> </a:t>
            </a:r>
            <a:r>
              <a:rPr lang="en-US" dirty="0" err="1"/>
              <a:t>nie</a:t>
            </a:r>
            <a:r>
              <a:rPr lang="en-US" dirty="0"/>
              <a:t> </a:t>
            </a:r>
            <a:r>
              <a:rPr lang="en-US" dirty="0" err="1"/>
              <a:t>trzeba</a:t>
            </a:r>
            <a:r>
              <a:rPr lang="en-US" dirty="0"/>
              <a:t> </a:t>
            </a:r>
            <a:r>
              <a:rPr lang="en-US" dirty="0" err="1"/>
              <a:t>nic</a:t>
            </a:r>
            <a:r>
              <a:rPr lang="en-US" dirty="0"/>
              <a:t> </a:t>
            </a:r>
            <a:r>
              <a:rPr lang="en-US" dirty="0" err="1"/>
              <a:t>pisać</a:t>
            </a:r>
            <a:r>
              <a:rPr lang="pl-P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13967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D311AF-E33E-4C70-94EA-E4145E447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Fragment kodu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303D85D-225B-4A41-87B5-0F67D3960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2000" i="1" dirty="0"/>
              <a:t>Start kodu źródłowego</a:t>
            </a:r>
          </a:p>
          <a:p>
            <a:endParaRPr lang="pl-PL" sz="2000" i="1" dirty="0"/>
          </a:p>
          <a:p>
            <a:endParaRPr lang="pl-PL" sz="2000" i="1" dirty="0"/>
          </a:p>
          <a:p>
            <a:endParaRPr lang="pl-PL" sz="2000" i="1" dirty="0"/>
          </a:p>
          <a:p>
            <a:endParaRPr lang="pl-PL" sz="2000" i="1" dirty="0"/>
          </a:p>
          <a:p>
            <a:endParaRPr lang="pl-PL" sz="2000" i="1" dirty="0"/>
          </a:p>
          <a:p>
            <a:endParaRPr lang="pl-PL" sz="2000" i="1" dirty="0"/>
          </a:p>
          <a:p>
            <a:pPr marL="0" indent="0">
              <a:buNone/>
            </a:pPr>
            <a:r>
              <a:rPr lang="pl-PL" sz="2000" i="1" dirty="0"/>
              <a:t>Koniec kodu źródłowego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B83E1851-E4AB-49E6-B1EF-F121E911A46C}"/>
              </a:ext>
            </a:extLst>
          </p:cNvPr>
          <p:cNvCxnSpPr/>
          <p:nvPr/>
        </p:nvCxnSpPr>
        <p:spPr>
          <a:xfrm>
            <a:off x="994299" y="2166151"/>
            <a:ext cx="0" cy="2592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9559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B179E3E-194C-444B-AA0A-076DA3DFE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Na poważnie - Whitespace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B971729-2D43-4948-ACCD-29AAC4B5D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l-PL" dirty="0"/>
              <a:t>Ezoteryczny język programowania czyli software art.</a:t>
            </a:r>
          </a:p>
          <a:p>
            <a:pPr marL="0" indent="0">
              <a:buNone/>
            </a:pPr>
            <a:r>
              <a:rPr lang="pl-PL" dirty="0"/>
              <a:t> </a:t>
            </a:r>
          </a:p>
          <a:p>
            <a:pPr marL="0" indent="0">
              <a:buNone/>
            </a:pPr>
            <a:r>
              <a:rPr lang="pl-PL" dirty="0"/>
              <a:t>Trzy tokeny:</a:t>
            </a:r>
          </a:p>
          <a:p>
            <a:pPr lvl="1" fontAlgn="ctr"/>
            <a:r>
              <a:rPr lang="pl-PL" dirty="0"/>
              <a:t>spacja</a:t>
            </a:r>
          </a:p>
          <a:p>
            <a:pPr lvl="1" fontAlgn="ctr"/>
            <a:r>
              <a:rPr lang="pl-PL" dirty="0"/>
              <a:t>tabulator</a:t>
            </a:r>
          </a:p>
          <a:p>
            <a:pPr lvl="1" fontAlgn="ctr"/>
            <a:r>
              <a:rPr lang="pl-PL" dirty="0"/>
              <a:t>nowa linia</a:t>
            </a:r>
          </a:p>
          <a:p>
            <a:pPr marL="457200" lvl="1" indent="0">
              <a:buNone/>
            </a:pPr>
            <a:r>
              <a:rPr lang="pl-PL" dirty="0"/>
              <a:t> </a:t>
            </a:r>
          </a:p>
          <a:p>
            <a:pPr marL="0" indent="0">
              <a:buNone/>
            </a:pPr>
            <a:r>
              <a:rPr lang="pl-PL" i="1" dirty="0"/>
              <a:t>"C</a:t>
            </a:r>
            <a:r>
              <a:rPr lang="en-US" i="1" dirty="0"/>
              <a:t>an easily be contained within the whitespace characters of a program written in another language</a:t>
            </a:r>
            <a:r>
              <a:rPr lang="pl-PL" i="1" dirty="0"/>
              <a:t>„</a:t>
            </a:r>
          </a:p>
          <a:p>
            <a:pPr marL="0" indent="0">
              <a:buNone/>
            </a:pPr>
            <a:endParaRPr lang="pl-PL" i="1" dirty="0"/>
          </a:p>
          <a:p>
            <a:pPr marL="0" indent="0" algn="r">
              <a:buNone/>
            </a:pPr>
            <a:r>
              <a:rPr lang="en-US" sz="2300" i="1" dirty="0">
                <a:hlinkClick r:id="rId2"/>
              </a:rPr>
              <a:t>https://en.wikipedia.org/wiki/Whitespace_(programming_language)</a:t>
            </a:r>
            <a:endParaRPr lang="en-US" sz="2300" i="1" dirty="0"/>
          </a:p>
          <a:p>
            <a:pPr marL="0" indent="0" algn="r">
              <a:buNone/>
            </a:pPr>
            <a:r>
              <a:rPr lang="en-US" sz="2300" i="1" dirty="0">
                <a:hlinkClick r:id="rId3"/>
              </a:rPr>
              <a:t>https://h0tsh0tt.wordpress.com/2016/07/03/whitespace-language-tutorial/</a:t>
            </a:r>
            <a:endParaRPr lang="en-US" sz="2300" i="1" dirty="0"/>
          </a:p>
          <a:p>
            <a:pPr marL="0" indent="0">
              <a:buNone/>
            </a:pPr>
            <a:endParaRPr lang="pl-PL" i="1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52017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CE1990-D5CF-45EE-9601-D0731902F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Whitespace - Jeśli zero, skocz na koniec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9DE0054-AD6D-4EDB-8ACB-2DA380B62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sz="4400" dirty="0"/>
              <a:t>&lt;nowa linia&gt;</a:t>
            </a:r>
          </a:p>
          <a:p>
            <a:pPr marL="0" indent="0">
              <a:buNone/>
            </a:pPr>
            <a:endParaRPr lang="pl-PL" sz="4400" dirty="0"/>
          </a:p>
          <a:p>
            <a:pPr marL="0" indent="0">
              <a:buNone/>
            </a:pPr>
            <a:r>
              <a:rPr lang="pl-PL" sz="4400" dirty="0"/>
              <a:t>T _ _ T _ _ _ T _ T</a:t>
            </a:r>
          </a:p>
          <a:p>
            <a:pPr marL="0" indent="0">
              <a:buNone/>
            </a:pPr>
            <a:endParaRPr lang="pl-PL" sz="4400" dirty="0"/>
          </a:p>
          <a:p>
            <a:pPr marL="0" indent="0">
              <a:buNone/>
            </a:pPr>
            <a:r>
              <a:rPr lang="pl-PL" sz="4400" dirty="0"/>
              <a:t>&lt;nowa linia&gt;</a:t>
            </a: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71727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1DB1C0-A2B5-49ED-BC34-DA9A06C96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2011 - Kotlin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36E6F1B-028D-48AD-98E8-85D310541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Kotlin </a:t>
            </a:r>
            <a:r>
              <a:rPr lang="en-US" dirty="0" err="1"/>
              <a:t>powstał</a:t>
            </a:r>
            <a:r>
              <a:rPr lang="en-US" dirty="0"/>
              <a:t> w </a:t>
            </a:r>
            <a:r>
              <a:rPr lang="en-US" dirty="0" err="1"/>
              <a:t>Jetbrains</a:t>
            </a:r>
            <a:r>
              <a:rPr lang="en-US" dirty="0"/>
              <a:t> </a:t>
            </a:r>
            <a:r>
              <a:rPr lang="en-US" dirty="0" err="1"/>
              <a:t>gdzie</a:t>
            </a:r>
            <a:r>
              <a:rPr lang="en-US" dirty="0"/>
              <a:t> </a:t>
            </a:r>
            <a:r>
              <a:rPr lang="en-US" dirty="0" err="1"/>
              <a:t>mają</a:t>
            </a:r>
            <a:r>
              <a:rPr lang="en-US" dirty="0"/>
              <a:t> do </a:t>
            </a:r>
            <a:r>
              <a:rPr lang="en-US" dirty="0" err="1"/>
              <a:t>czynienia</a:t>
            </a:r>
            <a:r>
              <a:rPr lang="en-US" dirty="0"/>
              <a:t> z </a:t>
            </a:r>
            <a:r>
              <a:rPr lang="en-US" dirty="0" err="1"/>
              <a:t>wieloma</a:t>
            </a:r>
            <a:r>
              <a:rPr lang="en-US" dirty="0"/>
              <a:t> </a:t>
            </a:r>
            <a:r>
              <a:rPr lang="en-US" dirty="0" err="1"/>
              <a:t>językami</a:t>
            </a:r>
            <a:r>
              <a:rPr lang="en-US" dirty="0"/>
              <a:t>. </a:t>
            </a: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en-US" dirty="0"/>
              <a:t>Kotlin </a:t>
            </a:r>
            <a:r>
              <a:rPr lang="en-US" dirty="0" err="1"/>
              <a:t>początkowo</a:t>
            </a:r>
            <a:r>
              <a:rPr lang="en-US" dirty="0"/>
              <a:t> do </a:t>
            </a:r>
            <a:r>
              <a:rPr lang="en-US" dirty="0" err="1"/>
              <a:t>wewnętrznych</a:t>
            </a:r>
            <a:r>
              <a:rPr lang="en-US" dirty="0"/>
              <a:t> </a:t>
            </a:r>
            <a:r>
              <a:rPr lang="en-US" dirty="0" err="1"/>
              <a:t>potrzeb</a:t>
            </a:r>
            <a:r>
              <a:rPr lang="en-US" dirty="0"/>
              <a:t>.</a:t>
            </a:r>
            <a:endParaRPr lang="pl-PL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Upubliczniony</a:t>
            </a:r>
            <a:r>
              <a:rPr lang="en-US" dirty="0"/>
              <a:t> by </a:t>
            </a:r>
            <a:r>
              <a:rPr lang="en-US" dirty="0" err="1"/>
              <a:t>zwiększyć</a:t>
            </a:r>
            <a:r>
              <a:rPr lang="en-US" dirty="0"/>
              <a:t> </a:t>
            </a:r>
            <a:r>
              <a:rPr lang="en-US" dirty="0" err="1"/>
              <a:t>udział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świadomość</a:t>
            </a:r>
            <a:r>
              <a:rPr lang="en-US" dirty="0"/>
              <a:t> </a:t>
            </a:r>
            <a:r>
              <a:rPr lang="en-US" dirty="0" err="1"/>
              <a:t>istnienia</a:t>
            </a:r>
            <a:r>
              <a:rPr lang="en-US" dirty="0"/>
              <a:t> </a:t>
            </a:r>
            <a:r>
              <a:rPr lang="en-US" dirty="0" err="1"/>
              <a:t>Jetbrains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świecie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19390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153F52-F312-4872-8CB4-95D55F0C4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Kotlin – wymagania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DD01D98-4F4B-4421-AE5F-93A3D68B8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17675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Dawać możliwości, jak Scala.</a:t>
            </a:r>
          </a:p>
          <a:p>
            <a:pPr marL="0" indent="0">
              <a:buNone/>
            </a:pPr>
            <a:r>
              <a:rPr lang="pl-PL" dirty="0"/>
              <a:t>Kompilować się tak szybko jak Java.</a:t>
            </a:r>
          </a:p>
          <a:p>
            <a:endParaRPr lang="pl-P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3A7A571-9E53-4D33-9E95-F9D27A1DD4F6}"/>
              </a:ext>
            </a:extLst>
          </p:cNvPr>
          <p:cNvSpPr txBox="1"/>
          <p:nvPr/>
        </p:nvSpPr>
        <p:spPr>
          <a:xfrm>
            <a:off x="2266949" y="2923311"/>
            <a:ext cx="41814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Java – wyspa w Indonezji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Kotlin – wyspa k/Petersburga</a:t>
            </a:r>
          </a:p>
          <a:p>
            <a:endParaRPr lang="pl-PL" dirty="0"/>
          </a:p>
          <a:p>
            <a:endParaRPr lang="pl-P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8D8CE2A-1D79-4860-82E7-7F3E2B7ACB5E}"/>
              </a:ext>
            </a:extLst>
          </p:cNvPr>
          <p:cNvSpPr txBox="1"/>
          <p:nvPr/>
        </p:nvSpPr>
        <p:spPr>
          <a:xfrm>
            <a:off x="838200" y="4317820"/>
            <a:ext cx="49561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i="1" dirty="0"/>
              <a:t>Opinia: „</a:t>
            </a:r>
            <a:r>
              <a:rPr lang="en-US" i="1" dirty="0"/>
              <a:t>Kotlin to Java </a:t>
            </a:r>
            <a:r>
              <a:rPr lang="en-US" i="1" dirty="0" err="1"/>
              <a:t>gdyby</a:t>
            </a:r>
            <a:r>
              <a:rPr lang="en-US" i="1" dirty="0"/>
              <a:t> </a:t>
            </a:r>
            <a:r>
              <a:rPr lang="pl-PL" i="1" dirty="0"/>
              <a:t>ją</a:t>
            </a:r>
            <a:r>
              <a:rPr lang="en-US" i="1" dirty="0"/>
              <a:t> </a:t>
            </a:r>
            <a:r>
              <a:rPr lang="en-US" i="1" dirty="0" err="1"/>
              <a:t>pisać</a:t>
            </a:r>
            <a:r>
              <a:rPr lang="en-US" i="1" dirty="0"/>
              <a:t> od </a:t>
            </a:r>
            <a:r>
              <a:rPr lang="en-US" i="1" dirty="0" err="1"/>
              <a:t>początku</a:t>
            </a:r>
            <a:r>
              <a:rPr lang="en-US" i="1" dirty="0"/>
              <a:t>.</a:t>
            </a:r>
            <a:r>
              <a:rPr lang="pl-PL" i="1" dirty="0"/>
              <a:t>”</a:t>
            </a:r>
          </a:p>
          <a:p>
            <a:pPr algn="ctr"/>
            <a:r>
              <a:rPr lang="pl-PL" i="1" dirty="0"/>
              <a:t>Java 10  - val, var</a:t>
            </a:r>
          </a:p>
        </p:txBody>
      </p:sp>
    </p:spTree>
    <p:extLst>
      <p:ext uri="{BB962C8B-B14F-4D97-AF65-F5344CB8AC3E}">
        <p14:creationId xmlns:p14="http://schemas.microsoft.com/office/powerpoint/2010/main" val="823158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</TotalTime>
  <Words>714</Words>
  <Application>Microsoft Office PowerPoint</Application>
  <PresentationFormat>Widescreen</PresentationFormat>
  <Paragraphs>217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Arial</vt:lpstr>
      <vt:lpstr>Book Antiqua</vt:lpstr>
      <vt:lpstr>Calibri</vt:lpstr>
      <vt:lpstr>Calibri Light</vt:lpstr>
      <vt:lpstr>Consolas</vt:lpstr>
      <vt:lpstr>Courier New</vt:lpstr>
      <vt:lpstr>Office Theme</vt:lpstr>
      <vt:lpstr>Kotlin</vt:lpstr>
      <vt:lpstr>Czemu zaprzątać sobie głowę czymś innym?</vt:lpstr>
      <vt:lpstr>1986</vt:lpstr>
      <vt:lpstr>Super news</vt:lpstr>
      <vt:lpstr>Fragment kodu</vt:lpstr>
      <vt:lpstr>Na poważnie - Whitespace</vt:lpstr>
      <vt:lpstr>Whitespace - Jeśli zero, skocz na koniec</vt:lpstr>
      <vt:lpstr>2011 - Kotlin</vt:lpstr>
      <vt:lpstr>Kotlin – wymagania</vt:lpstr>
      <vt:lpstr>Ale czemu się tym przejmować?</vt:lpstr>
      <vt:lpstr>1987 - Perl</vt:lpstr>
      <vt:lpstr>1994 - PHP</vt:lpstr>
      <vt:lpstr>Rasmus Lerdorf o PHP</vt:lpstr>
      <vt:lpstr>PHP w Polsce</vt:lpstr>
      <vt:lpstr>Technologie w tym czasie</vt:lpstr>
      <vt:lpstr>Wracamy do Kotlina</vt:lpstr>
      <vt:lpstr>Co ma Kotlin?</vt:lpstr>
      <vt:lpstr>Adaptacja Javy</vt:lpstr>
      <vt:lpstr>Extensions </vt:lpstr>
      <vt:lpstr>Data classes</vt:lpstr>
      <vt:lpstr>Smart cast</vt:lpstr>
      <vt:lpstr>Null Safety</vt:lpstr>
      <vt:lpstr>MVC czy MVP ?</vt:lpstr>
      <vt:lpstr>MVC, MVP</vt:lpstr>
      <vt:lpstr>Web Extensions</vt:lpstr>
      <vt:lpstr>API</vt:lpstr>
      <vt:lpstr>Pole działania</vt:lpstr>
      <vt:lpstr>Dostępne API</vt:lpstr>
      <vt:lpstr>O czym nie powiem</vt:lpstr>
      <vt:lpstr>manifest.json – serce rozszerzenia</vt:lpstr>
      <vt:lpstr>Co się przyda</vt:lpstr>
      <vt:lpstr>Publikacje</vt:lpstr>
      <vt:lpstr>Live</vt:lpstr>
      <vt:lpstr>Pomysły</vt:lpstr>
      <vt:lpstr>Kod źródłowy</vt:lpstr>
      <vt:lpstr>Dziękuję za uwagę.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Kotlin</dc:title>
  <dc:creator>Krzysztof Dziekiewicz</dc:creator>
  <cp:lastModifiedBy>Krzysztof Dziekiewicz</cp:lastModifiedBy>
  <cp:revision>39</cp:revision>
  <dcterms:created xsi:type="dcterms:W3CDTF">2019-02-22T19:51:29Z</dcterms:created>
  <dcterms:modified xsi:type="dcterms:W3CDTF">2019-03-01T08:56:10Z</dcterms:modified>
</cp:coreProperties>
</file>