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AFDD-C7CD-4631-A81C-2F656B4D0474}" type="datetimeFigureOut">
              <a:rPr lang="pl-PL" smtClean="0"/>
              <a:t>27.04.2018</a:t>
            </a:fld>
            <a:endParaRPr lang="pl-P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37D795-E8A3-4C0F-A99D-BD7EA177DF8B}" type="slidenum">
              <a:rPr lang="pl-PL" smtClean="0"/>
              <a:t>‹#›</a:t>
            </a:fld>
            <a:endParaRPr lang="pl-P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AFDD-C7CD-4631-A81C-2F656B4D0474}" type="datetimeFigureOut">
              <a:rPr lang="pl-PL" smtClean="0"/>
              <a:t>27.04.2018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D795-E8A3-4C0F-A99D-BD7EA177DF8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AFDD-C7CD-4631-A81C-2F656B4D0474}" type="datetimeFigureOut">
              <a:rPr lang="pl-PL" smtClean="0"/>
              <a:t>27.04.2018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D795-E8A3-4C0F-A99D-BD7EA177DF8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AFDD-C7CD-4631-A81C-2F656B4D0474}" type="datetimeFigureOut">
              <a:rPr lang="pl-PL" smtClean="0"/>
              <a:t>27.04.2018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D795-E8A3-4C0F-A99D-BD7EA177DF8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AFDD-C7CD-4631-A81C-2F656B4D0474}" type="datetimeFigureOut">
              <a:rPr lang="pl-PL" smtClean="0"/>
              <a:t>27.04.2018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D795-E8A3-4C0F-A99D-BD7EA177DF8B}" type="slidenum">
              <a:rPr lang="pl-PL" smtClean="0"/>
              <a:t>‹#›</a:t>
            </a:fld>
            <a:endParaRPr lang="pl-PL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AFDD-C7CD-4631-A81C-2F656B4D0474}" type="datetimeFigureOut">
              <a:rPr lang="pl-PL" smtClean="0"/>
              <a:t>27.04.2018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D795-E8A3-4C0F-A99D-BD7EA177DF8B}" type="slidenum">
              <a:rPr lang="pl-PL" smtClean="0"/>
              <a:t>‹#›</a:t>
            </a:fld>
            <a:endParaRPr lang="pl-P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AFDD-C7CD-4631-A81C-2F656B4D0474}" type="datetimeFigureOut">
              <a:rPr lang="pl-PL" smtClean="0"/>
              <a:t>27.04.2018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D795-E8A3-4C0F-A99D-BD7EA177DF8B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AFDD-C7CD-4631-A81C-2F656B4D0474}" type="datetimeFigureOut">
              <a:rPr lang="pl-PL" smtClean="0"/>
              <a:t>27.04.2018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D795-E8A3-4C0F-A99D-BD7EA177DF8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AFDD-C7CD-4631-A81C-2F656B4D0474}" type="datetimeFigureOut">
              <a:rPr lang="pl-PL" smtClean="0"/>
              <a:t>27.04.2018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D795-E8A3-4C0F-A99D-BD7EA177DF8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AFDD-C7CD-4631-A81C-2F656B4D0474}" type="datetimeFigureOut">
              <a:rPr lang="pl-PL" smtClean="0"/>
              <a:t>27.04.2018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D795-E8A3-4C0F-A99D-BD7EA177DF8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AFDD-C7CD-4631-A81C-2F656B4D0474}" type="datetimeFigureOut">
              <a:rPr lang="pl-PL" smtClean="0"/>
              <a:t>27.04.2018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D795-E8A3-4C0F-A99D-BD7EA177DF8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ACCAFDD-C7CD-4631-A81C-2F656B4D0474}" type="datetimeFigureOut">
              <a:rPr lang="pl-PL" smtClean="0"/>
              <a:t>27.04.2018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B37D795-E8A3-4C0F-A99D-BD7EA177DF8B}" type="slidenum">
              <a:rPr lang="pl-PL" smtClean="0"/>
              <a:t>‹#›</a:t>
            </a:fld>
            <a:endParaRPr lang="pl-PL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4400" b="1" dirty="0">
                <a:effectLst/>
              </a:rPr>
              <a:t>Jak skutecznie chronić dokumenty i dobra materialne przed osobami nieupoważnionymi? </a:t>
            </a:r>
            <a:endParaRPr lang="pl-PL" sz="4400" dirty="0"/>
          </a:p>
        </p:txBody>
      </p:sp>
    </p:spTree>
    <p:extLst>
      <p:ext uri="{BB962C8B-B14F-4D97-AF65-F5344CB8AC3E}">
        <p14:creationId xmlns:p14="http://schemas.microsoft.com/office/powerpoint/2010/main" val="117663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600200"/>
          </a:xfrm>
        </p:spPr>
        <p:txBody>
          <a:bodyPr/>
          <a:lstStyle/>
          <a:p>
            <a:r>
              <a:rPr lang="pl-PL" b="1" dirty="0" smtClean="0">
                <a:effectLst/>
              </a:rPr>
              <a:t>Ewaluacja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395536" y="1556792"/>
            <a:ext cx="8208912" cy="864096"/>
          </a:xfrm>
          <a:prstGeom prst="rect">
            <a:avLst/>
          </a:prstGeom>
          <a:gradFill flip="none" rotWithShape="1">
            <a:gsLst>
              <a:gs pos="700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/>
              <a:t>Zadajemy pytania (każda odpowiedź twierdząca to 1 punkt):</a:t>
            </a:r>
          </a:p>
        </p:txBody>
      </p:sp>
      <p:sp>
        <p:nvSpPr>
          <p:cNvPr id="5" name="Prostokąt 4"/>
          <p:cNvSpPr/>
          <p:nvPr/>
        </p:nvSpPr>
        <p:spPr>
          <a:xfrm>
            <a:off x="395536" y="2644169"/>
            <a:ext cx="820891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pl-PL" dirty="0" smtClean="0"/>
              <a:t>Czy </a:t>
            </a:r>
            <a:r>
              <a:rPr lang="pl-PL" dirty="0"/>
              <a:t>system miał awarię? </a:t>
            </a:r>
            <a:r>
              <a:rPr lang="pl-PL" dirty="0" smtClean="0"/>
              <a:t>(</a:t>
            </a:r>
            <a:r>
              <a:rPr lang="pl-PL" dirty="0"/>
              <a:t>punkt otrzymuje system, który miał najwięcej awarii)</a:t>
            </a:r>
          </a:p>
        </p:txBody>
      </p:sp>
      <p:sp>
        <p:nvSpPr>
          <p:cNvPr id="6" name="Prostokąt 5"/>
          <p:cNvSpPr/>
          <p:nvPr/>
        </p:nvSpPr>
        <p:spPr>
          <a:xfrm>
            <a:off x="395536" y="3419708"/>
            <a:ext cx="820891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pl-PL" dirty="0"/>
              <a:t>Czy awaria wymagała dodatkowego wkładu finansowego?</a:t>
            </a:r>
          </a:p>
        </p:txBody>
      </p:sp>
      <p:sp>
        <p:nvSpPr>
          <p:cNvPr id="7" name="Prostokąt 6"/>
          <p:cNvSpPr/>
          <p:nvPr/>
        </p:nvSpPr>
        <p:spPr>
          <a:xfrm>
            <a:off x="395536" y="3923764"/>
            <a:ext cx="820891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pl-PL" dirty="0"/>
              <a:t>Czy koszty urządzenia były wysokie? (pkt dostaje najdroższy system)</a:t>
            </a:r>
          </a:p>
        </p:txBody>
      </p:sp>
      <p:sp>
        <p:nvSpPr>
          <p:cNvPr id="8" name="Prostokąt 7"/>
          <p:cNvSpPr/>
          <p:nvPr/>
        </p:nvSpPr>
        <p:spPr>
          <a:xfrm>
            <a:off x="395536" y="4437112"/>
            <a:ext cx="820891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pl-PL" dirty="0"/>
              <a:t>Czy koszty zainstalowania były wysokie? (pkt dostaje najdroższa instalacja)</a:t>
            </a:r>
          </a:p>
        </p:txBody>
      </p:sp>
      <p:sp>
        <p:nvSpPr>
          <p:cNvPr id="9" name="Prostokąt 8"/>
          <p:cNvSpPr/>
          <p:nvPr/>
        </p:nvSpPr>
        <p:spPr>
          <a:xfrm>
            <a:off x="395536" y="4941168"/>
            <a:ext cx="820891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pl-PL" dirty="0"/>
              <a:t>Czy system reagował szybko na odkodowanie? (pkt dostaje system, który reagował najwolniej)</a:t>
            </a:r>
          </a:p>
        </p:txBody>
      </p:sp>
      <p:sp>
        <p:nvSpPr>
          <p:cNvPr id="10" name="Prostokąt 9"/>
          <p:cNvSpPr/>
          <p:nvPr/>
        </p:nvSpPr>
        <p:spPr>
          <a:xfrm>
            <a:off x="395536" y="5734997"/>
            <a:ext cx="820891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pl-PL" dirty="0"/>
              <a:t>Czy zastosowałbyś ten system we własnym domu? (każdy system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z </a:t>
            </a:r>
            <a:r>
              <a:rPr lang="pl-PL" dirty="0"/>
              <a:t>odpowiedzią 'Nie" otrzymuje punkt)</a:t>
            </a:r>
          </a:p>
        </p:txBody>
      </p:sp>
    </p:spTree>
    <p:extLst>
      <p:ext uri="{BB962C8B-B14F-4D97-AF65-F5344CB8AC3E}">
        <p14:creationId xmlns:p14="http://schemas.microsoft.com/office/powerpoint/2010/main" val="314746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>
                <a:effectLst/>
              </a:rPr>
              <a:t>Podsumowanie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405341" y="3212976"/>
            <a:ext cx="8208912" cy="1008112"/>
          </a:xfrm>
          <a:prstGeom prst="rect">
            <a:avLst/>
          </a:prstGeom>
          <a:gradFill flip="none" rotWithShape="1">
            <a:gsLst>
              <a:gs pos="700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/>
              <a:t>Robimy analizę pytań i wyciągamy wnioski na temat najlepszego </a:t>
            </a:r>
            <a:br>
              <a:rPr lang="pl-PL" sz="2000" dirty="0"/>
            </a:br>
            <a:r>
              <a:rPr lang="pl-PL" sz="2000" dirty="0"/>
              <a:t>i najskuteczniejszego systemu zabezpieczeń. </a:t>
            </a:r>
          </a:p>
        </p:txBody>
      </p:sp>
    </p:spTree>
    <p:extLst>
      <p:ext uri="{BB962C8B-B14F-4D97-AF65-F5344CB8AC3E}">
        <p14:creationId xmlns:p14="http://schemas.microsoft.com/office/powerpoint/2010/main" val="282824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Twórcy</a:t>
            </a:r>
            <a:endParaRPr lang="pl-PL" dirty="0"/>
          </a:p>
        </p:txBody>
      </p:sp>
      <p:sp>
        <p:nvSpPr>
          <p:cNvPr id="6" name="Prostokąt 5"/>
          <p:cNvSpPr/>
          <p:nvPr/>
        </p:nvSpPr>
        <p:spPr>
          <a:xfrm>
            <a:off x="323528" y="2708920"/>
            <a:ext cx="8208912" cy="504056"/>
          </a:xfrm>
          <a:prstGeom prst="rect">
            <a:avLst/>
          </a:prstGeom>
          <a:gradFill flip="none" rotWithShape="1">
            <a:gsLst>
              <a:gs pos="700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smtClean="0"/>
              <a:t>Agnieszka Węglarz</a:t>
            </a:r>
            <a:endParaRPr lang="pl-PL" sz="2000" dirty="0"/>
          </a:p>
        </p:txBody>
      </p:sp>
      <p:sp>
        <p:nvSpPr>
          <p:cNvPr id="7" name="Prostokąt 6"/>
          <p:cNvSpPr/>
          <p:nvPr/>
        </p:nvSpPr>
        <p:spPr>
          <a:xfrm>
            <a:off x="323528" y="1988840"/>
            <a:ext cx="8208912" cy="504056"/>
          </a:xfrm>
          <a:prstGeom prst="rect">
            <a:avLst/>
          </a:prstGeom>
          <a:gradFill flip="none" rotWithShape="1">
            <a:gsLst>
              <a:gs pos="700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smtClean="0"/>
              <a:t>Agnieszka Rusin</a:t>
            </a:r>
            <a:endParaRPr lang="pl-PL" sz="2000" dirty="0"/>
          </a:p>
        </p:txBody>
      </p:sp>
      <p:sp>
        <p:nvSpPr>
          <p:cNvPr id="8" name="Prostokąt 7"/>
          <p:cNvSpPr/>
          <p:nvPr/>
        </p:nvSpPr>
        <p:spPr>
          <a:xfrm>
            <a:off x="323528" y="3356992"/>
            <a:ext cx="8208912" cy="504056"/>
          </a:xfrm>
          <a:prstGeom prst="rect">
            <a:avLst/>
          </a:prstGeom>
          <a:gradFill flip="none" rotWithShape="1">
            <a:gsLst>
              <a:gs pos="700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smtClean="0"/>
              <a:t>Krzysztof Buczkowski</a:t>
            </a:r>
            <a:endParaRPr lang="pl-PL" sz="2000" dirty="0"/>
          </a:p>
        </p:txBody>
      </p:sp>
      <p:sp>
        <p:nvSpPr>
          <p:cNvPr id="9" name="Prostokąt 8"/>
          <p:cNvSpPr/>
          <p:nvPr/>
        </p:nvSpPr>
        <p:spPr>
          <a:xfrm>
            <a:off x="323528" y="4005064"/>
            <a:ext cx="8208912" cy="504056"/>
          </a:xfrm>
          <a:prstGeom prst="rect">
            <a:avLst/>
          </a:prstGeom>
          <a:gradFill flip="none" rotWithShape="1">
            <a:gsLst>
              <a:gs pos="700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smtClean="0"/>
              <a:t>Grzegorz</a:t>
            </a:r>
            <a:r>
              <a:rPr lang="pl-PL" sz="2000" b="1" dirty="0" smtClean="0"/>
              <a:t> </a:t>
            </a:r>
            <a:r>
              <a:rPr lang="pl-PL" sz="2000" dirty="0" smtClean="0"/>
              <a:t>Stanaszek</a:t>
            </a:r>
            <a:endParaRPr lang="pl-PL" sz="2000" dirty="0"/>
          </a:p>
        </p:txBody>
      </p:sp>
      <p:sp>
        <p:nvSpPr>
          <p:cNvPr id="10" name="Prostokąt 9"/>
          <p:cNvSpPr/>
          <p:nvPr/>
        </p:nvSpPr>
        <p:spPr>
          <a:xfrm>
            <a:off x="323528" y="4725144"/>
            <a:ext cx="8208912" cy="504056"/>
          </a:xfrm>
          <a:prstGeom prst="rect">
            <a:avLst/>
          </a:prstGeom>
          <a:gradFill flip="none" rotWithShape="1">
            <a:gsLst>
              <a:gs pos="700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smtClean="0"/>
              <a:t>Wojciech</a:t>
            </a:r>
            <a:r>
              <a:rPr lang="pl-PL" sz="2000" b="1" dirty="0" smtClean="0"/>
              <a:t> </a:t>
            </a:r>
            <a:r>
              <a:rPr lang="pl-PL" sz="2000" dirty="0" smtClean="0"/>
              <a:t>Tkaczyk</a:t>
            </a:r>
            <a:endParaRPr lang="pl-PL" sz="2000" dirty="0"/>
          </a:p>
        </p:txBody>
      </p:sp>
      <p:sp>
        <p:nvSpPr>
          <p:cNvPr id="11" name="Prostokąt 10"/>
          <p:cNvSpPr/>
          <p:nvPr/>
        </p:nvSpPr>
        <p:spPr>
          <a:xfrm>
            <a:off x="323528" y="5373216"/>
            <a:ext cx="8208912" cy="504056"/>
          </a:xfrm>
          <a:prstGeom prst="rect">
            <a:avLst/>
          </a:prstGeom>
          <a:gradFill flip="none" rotWithShape="1">
            <a:gsLst>
              <a:gs pos="700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smtClean="0"/>
              <a:t>Janusz</a:t>
            </a:r>
            <a:r>
              <a:rPr lang="pl-PL" sz="2000" b="1" dirty="0" smtClean="0"/>
              <a:t> </a:t>
            </a:r>
            <a:r>
              <a:rPr lang="pl-PL" sz="2000" dirty="0" smtClean="0"/>
              <a:t>Włodarz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425588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>
          <a:xfrm>
            <a:off x="387802" y="5301208"/>
            <a:ext cx="8080363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pl-PL" sz="2800" dirty="0" smtClean="0"/>
              <a:t>uczniowie technikum elektronicznego, informatycznego, budowlanego</a:t>
            </a:r>
            <a:endParaRPr lang="pl-PL" sz="2800" dirty="0"/>
          </a:p>
        </p:txBody>
      </p:sp>
      <p:sp>
        <p:nvSpPr>
          <p:cNvPr id="7" name="Prostokąt 6"/>
          <p:cNvSpPr/>
          <p:nvPr/>
        </p:nvSpPr>
        <p:spPr>
          <a:xfrm>
            <a:off x="387802" y="3861048"/>
            <a:ext cx="8080363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pl-PL" sz="2800" dirty="0" smtClean="0"/>
              <a:t>grupowa</a:t>
            </a:r>
            <a:endParaRPr lang="pl-PL" sz="2800" dirty="0"/>
          </a:p>
        </p:txBody>
      </p:sp>
      <p:sp>
        <p:nvSpPr>
          <p:cNvPr id="5" name="Prostokąt 4"/>
          <p:cNvSpPr/>
          <p:nvPr/>
        </p:nvSpPr>
        <p:spPr>
          <a:xfrm>
            <a:off x="387801" y="2348880"/>
            <a:ext cx="8080363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pl-PL" sz="2800" dirty="0" err="1" smtClean="0"/>
              <a:t>WebQuest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45363" y="-99392"/>
            <a:ext cx="8229600" cy="1600200"/>
          </a:xfrm>
        </p:spPr>
        <p:txBody>
          <a:bodyPr/>
          <a:lstStyle/>
          <a:p>
            <a:r>
              <a:rPr lang="pl-PL" dirty="0" smtClean="0"/>
              <a:t>Podstawowe informacje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323528" y="1772816"/>
            <a:ext cx="8208912" cy="576064"/>
          </a:xfrm>
          <a:prstGeom prst="rect">
            <a:avLst/>
          </a:prstGeom>
          <a:gradFill flip="none" rotWithShape="1">
            <a:gsLst>
              <a:gs pos="700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Metoda </a:t>
            </a:r>
          </a:p>
        </p:txBody>
      </p:sp>
      <p:sp>
        <p:nvSpPr>
          <p:cNvPr id="6" name="Prostokąt 5"/>
          <p:cNvSpPr/>
          <p:nvPr/>
        </p:nvSpPr>
        <p:spPr>
          <a:xfrm>
            <a:off x="323528" y="3284984"/>
            <a:ext cx="8208912" cy="576064"/>
          </a:xfrm>
          <a:prstGeom prst="rect">
            <a:avLst/>
          </a:prstGeom>
          <a:gradFill flip="none" rotWithShape="1">
            <a:gsLst>
              <a:gs pos="700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Forma pracy</a:t>
            </a:r>
          </a:p>
        </p:txBody>
      </p:sp>
      <p:sp>
        <p:nvSpPr>
          <p:cNvPr id="8" name="Prostokąt 7"/>
          <p:cNvSpPr/>
          <p:nvPr/>
        </p:nvSpPr>
        <p:spPr>
          <a:xfrm>
            <a:off x="315207" y="4725144"/>
            <a:ext cx="8208912" cy="576064"/>
          </a:xfrm>
          <a:prstGeom prst="rect">
            <a:avLst/>
          </a:prstGeom>
          <a:gradFill flip="none" rotWithShape="1">
            <a:gsLst>
              <a:gs pos="700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/>
              <a:t>Uczestnicy</a:t>
            </a:r>
          </a:p>
        </p:txBody>
      </p:sp>
    </p:spTree>
    <p:extLst>
      <p:ext uri="{BB962C8B-B14F-4D97-AF65-F5344CB8AC3E}">
        <p14:creationId xmlns:p14="http://schemas.microsoft.com/office/powerpoint/2010/main" val="112947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5" grpId="0" animBg="1"/>
      <p:bldP spid="4" grpId="0" animBg="1"/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1439652" y="3967896"/>
            <a:ext cx="5976664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l-PL" dirty="0" smtClean="0"/>
              <a:t>praktyczna analiza otoczenia pod kątem zabezpieczeń (kontrola dostępu i zabezpieczenia), zastosowanie </a:t>
            </a:r>
            <a:br>
              <a:rPr lang="pl-PL" dirty="0" smtClean="0"/>
            </a:br>
            <a:r>
              <a:rPr lang="pl-PL" dirty="0" smtClean="0"/>
              <a:t>w praktyce 3 rodzajów systemów zabezpieczeń </a:t>
            </a:r>
            <a:br>
              <a:rPr lang="pl-PL" dirty="0" smtClean="0"/>
            </a:br>
            <a:r>
              <a:rPr lang="pl-PL" dirty="0" smtClean="0"/>
              <a:t>w szatniach szkolnych i analiza ich skuteczności </a:t>
            </a:r>
            <a:br>
              <a:rPr lang="pl-PL" dirty="0" smtClean="0"/>
            </a:br>
            <a:r>
              <a:rPr lang="pl-PL" dirty="0" smtClean="0"/>
              <a:t>i praktyczności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1439652" y="2671752"/>
            <a:ext cx="597666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algn="ctr"/>
            <a:r>
              <a:rPr lang="pl-PL" dirty="0" smtClean="0"/>
              <a:t>wyszukiwanie informacji</a:t>
            </a:r>
            <a:endParaRPr lang="pl-PL" sz="120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 smtClean="0">
                <a:effectLst/>
              </a:rPr>
              <a:t>Cele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323528" y="2239704"/>
            <a:ext cx="8208912" cy="504056"/>
          </a:xfrm>
          <a:prstGeom prst="rect">
            <a:avLst/>
          </a:prstGeom>
          <a:gradFill flip="none" rotWithShape="1">
            <a:gsLst>
              <a:gs pos="700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/>
              <a:t>wynikające z postawy programowej:</a:t>
            </a:r>
          </a:p>
        </p:txBody>
      </p:sp>
      <p:sp>
        <p:nvSpPr>
          <p:cNvPr id="6" name="Prostokąt 5"/>
          <p:cNvSpPr/>
          <p:nvPr/>
        </p:nvSpPr>
        <p:spPr>
          <a:xfrm>
            <a:off x="323528" y="3535848"/>
            <a:ext cx="8208912" cy="504056"/>
          </a:xfrm>
          <a:prstGeom prst="rect">
            <a:avLst/>
          </a:prstGeom>
          <a:gradFill flip="none" rotWithShape="1">
            <a:gsLst>
              <a:gs pos="700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/>
              <a:t>operacyjne osiągane przez uczniów w trakcie realizacji zadania:</a:t>
            </a:r>
          </a:p>
        </p:txBody>
      </p:sp>
    </p:spTree>
    <p:extLst>
      <p:ext uri="{BB962C8B-B14F-4D97-AF65-F5344CB8AC3E}">
        <p14:creationId xmlns:p14="http://schemas.microsoft.com/office/powerpoint/2010/main" val="28088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4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>
          <a:xfrm>
            <a:off x="2213992" y="5157192"/>
            <a:ext cx="457199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l-PL" dirty="0"/>
              <a:t>sprzęt , oprogramowanie, materiały źródłowe, Internet , podręczniki szkolne, gazetki </a:t>
            </a:r>
            <a:r>
              <a:rPr lang="pl-PL" dirty="0" smtClean="0"/>
              <a:t>branżowe, materiały </a:t>
            </a:r>
            <a:r>
              <a:rPr lang="pl-PL" dirty="0"/>
              <a:t>pomocnicze </a:t>
            </a:r>
            <a:r>
              <a:rPr lang="pl-PL" dirty="0" smtClean="0"/>
              <a:t>itp.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2213992" y="1124744"/>
            <a:ext cx="45720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0" algn="ctr"/>
            <a:r>
              <a:rPr lang="pl-PL" dirty="0"/>
              <a:t>kompetencje naukowo-techniczne, kompetencje informatyczne, językowe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i </a:t>
            </a:r>
            <a:r>
              <a:rPr lang="pl-PL" dirty="0"/>
              <a:t>społeczne.</a:t>
            </a:r>
          </a:p>
        </p:txBody>
      </p:sp>
      <p:sp>
        <p:nvSpPr>
          <p:cNvPr id="7" name="Prostokąt 6"/>
          <p:cNvSpPr/>
          <p:nvPr/>
        </p:nvSpPr>
        <p:spPr>
          <a:xfrm>
            <a:off x="2213992" y="3356992"/>
            <a:ext cx="4572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l-PL" dirty="0"/>
              <a:t>podstawowe informacje nt. systemów kontroli dostępu i identyfikacji</a:t>
            </a:r>
          </a:p>
        </p:txBody>
      </p:sp>
      <p:sp>
        <p:nvSpPr>
          <p:cNvPr id="4" name="Prostokąt 3"/>
          <p:cNvSpPr/>
          <p:nvPr/>
        </p:nvSpPr>
        <p:spPr>
          <a:xfrm>
            <a:off x="395536" y="692696"/>
            <a:ext cx="8208912" cy="504056"/>
          </a:xfrm>
          <a:prstGeom prst="rect">
            <a:avLst/>
          </a:prstGeom>
          <a:gradFill flip="none" rotWithShape="1">
            <a:gsLst>
              <a:gs pos="700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/>
              <a:t>Rozwijane kompetencje kluczowe:</a:t>
            </a:r>
            <a:endParaRPr lang="pl-PL" sz="2000" dirty="0"/>
          </a:p>
        </p:txBody>
      </p:sp>
      <p:sp>
        <p:nvSpPr>
          <p:cNvPr id="6" name="Prostokąt 5"/>
          <p:cNvSpPr/>
          <p:nvPr/>
        </p:nvSpPr>
        <p:spPr>
          <a:xfrm>
            <a:off x="395536" y="2773726"/>
            <a:ext cx="8208912" cy="655273"/>
          </a:xfrm>
          <a:prstGeom prst="rect">
            <a:avLst/>
          </a:prstGeom>
          <a:gradFill flip="none" rotWithShape="1">
            <a:gsLst>
              <a:gs pos="700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/>
              <a:t>Wstępna wiedza i umiejętności uczniów potrzebne do podjęcia działania: </a:t>
            </a:r>
            <a:endParaRPr lang="pl-PL" sz="2000" dirty="0"/>
          </a:p>
        </p:txBody>
      </p:sp>
      <p:sp>
        <p:nvSpPr>
          <p:cNvPr id="8" name="Prostokąt 7"/>
          <p:cNvSpPr/>
          <p:nvPr/>
        </p:nvSpPr>
        <p:spPr>
          <a:xfrm>
            <a:off x="395536" y="4725144"/>
            <a:ext cx="8208912" cy="504056"/>
          </a:xfrm>
          <a:prstGeom prst="rect">
            <a:avLst/>
          </a:prstGeom>
          <a:gradFill flip="none" rotWithShape="1">
            <a:gsLst>
              <a:gs pos="700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/>
              <a:t>Niezbędne zasoby: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490359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7" grpId="0" animBg="1"/>
      <p:bldP spid="4" grpId="0" animBg="1"/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ffectLst/>
              </a:rPr>
              <a:t>Przebieg realizacji 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395536" y="2060848"/>
            <a:ext cx="8208912" cy="504056"/>
          </a:xfrm>
          <a:prstGeom prst="rect">
            <a:avLst/>
          </a:prstGeom>
          <a:gradFill flip="none" rotWithShape="1">
            <a:gsLst>
              <a:gs pos="700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/>
              <a:t>Wprowadzenie: Rozwój sposobów identyfikacji</a:t>
            </a:r>
            <a:endParaRPr lang="pl-PL" sz="2000" dirty="0"/>
          </a:p>
        </p:txBody>
      </p:sp>
      <p:sp>
        <p:nvSpPr>
          <p:cNvPr id="5" name="Prostokąt 4"/>
          <p:cNvSpPr/>
          <p:nvPr/>
        </p:nvSpPr>
        <p:spPr>
          <a:xfrm>
            <a:off x="2286000" y="2732727"/>
            <a:ext cx="45720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0"/>
            <a:r>
              <a:rPr lang="pl-PL" dirty="0"/>
              <a:t>Coś co pamiętasz – kod</a:t>
            </a:r>
          </a:p>
          <a:p>
            <a:pPr lvl="0"/>
            <a:r>
              <a:rPr lang="pl-PL" dirty="0"/>
              <a:t>Coś co masz - karta, klucz</a:t>
            </a:r>
          </a:p>
          <a:p>
            <a:pPr lvl="0"/>
            <a:r>
              <a:rPr lang="pl-PL" dirty="0"/>
              <a:t>Coś co posiadasz -  siatkówka oka, linie papilarne</a:t>
            </a:r>
          </a:p>
        </p:txBody>
      </p:sp>
      <p:sp>
        <p:nvSpPr>
          <p:cNvPr id="6" name="Prostokąt 5"/>
          <p:cNvSpPr/>
          <p:nvPr/>
        </p:nvSpPr>
        <p:spPr>
          <a:xfrm>
            <a:off x="323528" y="4221088"/>
            <a:ext cx="84249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dirty="0"/>
              <a:t>Lekcja 1 poświęcona omówieniu trzech podstawowych sposobów identyfikacji osób: Uczniowie podzieleni na 3 grupy przygotowuję na podstawie materiałów źródłowych podstawowe informacje na temat </a:t>
            </a:r>
            <a:r>
              <a:rPr lang="pl-PL" dirty="0" err="1"/>
              <a:t>ww</a:t>
            </a:r>
            <a:r>
              <a:rPr lang="pl-PL" dirty="0"/>
              <a:t> rodzajów sposobów zabezpieczeń i identyfikacji. </a:t>
            </a:r>
          </a:p>
          <a:p>
            <a:pPr algn="just"/>
            <a:r>
              <a:rPr lang="pl-PL" dirty="0"/>
              <a:t>Na lekcji dzielą się zdobytą wiedzą teoretyczną, nauczyciel uzupełnia braki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w </a:t>
            </a:r>
            <a:r>
              <a:rPr lang="pl-PL" dirty="0"/>
              <a:t>informacjach.</a:t>
            </a:r>
          </a:p>
          <a:p>
            <a:pPr algn="just"/>
            <a:r>
              <a:rPr lang="pl-PL" dirty="0"/>
              <a:t>Następnie uczniowie otrzymują zadania do wykonania w grupach. </a:t>
            </a:r>
          </a:p>
        </p:txBody>
      </p:sp>
    </p:spTree>
    <p:extLst>
      <p:ext uri="{BB962C8B-B14F-4D97-AF65-F5344CB8AC3E}">
        <p14:creationId xmlns:p14="http://schemas.microsoft.com/office/powerpoint/2010/main" val="58944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>
                <a:effectLst/>
              </a:rPr>
              <a:t>Zadanie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395536" y="3068960"/>
            <a:ext cx="8208912" cy="1080120"/>
          </a:xfrm>
          <a:prstGeom prst="rect">
            <a:avLst/>
          </a:prstGeom>
          <a:gradFill flip="none" rotWithShape="1">
            <a:gsLst>
              <a:gs pos="700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/>
              <a:t>Sprawdź w swoim otoczeniu zabezpieczenia </a:t>
            </a:r>
            <a:br>
              <a:rPr lang="pl-PL" sz="2000" dirty="0"/>
            </a:br>
            <a:r>
              <a:rPr lang="pl-PL" sz="2000" dirty="0"/>
              <a:t>w instytucjach prywatnych lub państwowych.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44460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>
                <a:effectLst/>
              </a:rPr>
              <a:t>Proces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323528" y="1943664"/>
            <a:ext cx="8208912" cy="1080120"/>
          </a:xfrm>
          <a:prstGeom prst="rect">
            <a:avLst/>
          </a:prstGeom>
          <a:gradFill flip="none" rotWithShape="1">
            <a:gsLst>
              <a:gs pos="700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/>
              <a:t>Dzielimy uczniów na grupy mieszkające blisko siebie na 3 grupy (5 osób). </a:t>
            </a:r>
            <a:endParaRPr lang="pl-PL" sz="2000" dirty="0"/>
          </a:p>
        </p:txBody>
      </p:sp>
      <p:sp>
        <p:nvSpPr>
          <p:cNvPr id="5" name="Prostokąt 4"/>
          <p:cNvSpPr/>
          <p:nvPr/>
        </p:nvSpPr>
        <p:spPr>
          <a:xfrm>
            <a:off x="539552" y="3284984"/>
            <a:ext cx="77768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Pierwsza grupa bada instytucje, o najwyższym  poziomie zabezpieczeń, np. banki</a:t>
            </a:r>
            <a:r>
              <a:rPr lang="pl-PL" dirty="0" smtClean="0"/>
              <a:t>.</a:t>
            </a:r>
          </a:p>
          <a:p>
            <a:endParaRPr lang="pl-PL" dirty="0"/>
          </a:p>
          <a:p>
            <a:r>
              <a:rPr lang="pl-PL" dirty="0"/>
              <a:t>Druga grupa bada średni poziom zabezpieczeń  np.  urzędy,  szkoły</a:t>
            </a:r>
            <a:r>
              <a:rPr lang="pl-PL" dirty="0" smtClean="0"/>
              <a:t>.</a:t>
            </a:r>
          </a:p>
          <a:p>
            <a:endParaRPr lang="pl-PL" dirty="0"/>
          </a:p>
          <a:p>
            <a:r>
              <a:rPr lang="pl-PL" dirty="0"/>
              <a:t>Trzecia grupa analizuje zabezpieczenia o teoretycznie najniższym poziomie zabezpieczeń, np. sklepy. </a:t>
            </a:r>
          </a:p>
        </p:txBody>
      </p:sp>
    </p:spTree>
    <p:extLst>
      <p:ext uri="{BB962C8B-B14F-4D97-AF65-F5344CB8AC3E}">
        <p14:creationId xmlns:p14="http://schemas.microsoft.com/office/powerpoint/2010/main" val="364223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Proces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335151" y="2564904"/>
            <a:ext cx="8208912" cy="936104"/>
          </a:xfrm>
          <a:prstGeom prst="rect">
            <a:avLst/>
          </a:prstGeom>
          <a:gradFill flip="none" rotWithShape="1">
            <a:gsLst>
              <a:gs pos="700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/>
              <a:t>Druga lekcja jest  już poświęcona  ewaluacji  i podsumowaniu doświadczeń uczniów nabytych w terenie. </a:t>
            </a:r>
            <a:endParaRPr lang="pl-PL" sz="2000" dirty="0"/>
          </a:p>
        </p:txBody>
      </p:sp>
      <p:sp>
        <p:nvSpPr>
          <p:cNvPr id="5" name="Prostokąt 4"/>
          <p:cNvSpPr/>
          <p:nvPr/>
        </p:nvSpPr>
        <p:spPr>
          <a:xfrm>
            <a:off x="335151" y="4293096"/>
            <a:ext cx="8208912" cy="936104"/>
          </a:xfrm>
          <a:prstGeom prst="rect">
            <a:avLst/>
          </a:prstGeom>
          <a:gradFill flip="none" rotWithShape="1">
            <a:gsLst>
              <a:gs pos="700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/>
              <a:t>Trzecia lekcja  (i ewentualnie następna) polega na zainstalowaniu </a:t>
            </a:r>
            <a:br>
              <a:rPr lang="pl-PL" sz="2000" dirty="0"/>
            </a:br>
            <a:r>
              <a:rPr lang="pl-PL" sz="2000" dirty="0"/>
              <a:t>i zaprogramowaniu 3 systemów identyfikacji uczniów w szatniach szkolnych. 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50124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Proces –zadanie (opis)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971600" y="1987083"/>
            <a:ext cx="691276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pl-PL" dirty="0" smtClean="0">
                <a:solidFill>
                  <a:schemeClr val="tx1"/>
                </a:solidFill>
                <a:latin typeface="+mn-lt"/>
              </a:rPr>
              <a:t>Każda z grup instaluje, programuje i opisuje w języku angielskim zasadę działania wcześniej badanego  (teoretycznie i w terenie) systemu zabezpieczeń. </a:t>
            </a:r>
            <a:endParaRPr lang="pl-PL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971600" y="3153742"/>
            <a:ext cx="691276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pl-PL" dirty="0" smtClean="0">
                <a:solidFill>
                  <a:schemeClr val="tx1"/>
                </a:solidFill>
                <a:latin typeface="+mn-lt"/>
              </a:rPr>
              <a:t>Dofinansowanie pochodzi z funduszy Rady Rodziców. Testujemy następnie te systemy przez okres jednego tygodnia normalnie </a:t>
            </a:r>
            <a:br>
              <a:rPr lang="pl-PL" dirty="0" smtClean="0">
                <a:solidFill>
                  <a:schemeClr val="tx1"/>
                </a:solidFill>
                <a:latin typeface="+mn-lt"/>
              </a:rPr>
            </a:br>
            <a:r>
              <a:rPr lang="pl-PL" dirty="0" smtClean="0">
                <a:solidFill>
                  <a:schemeClr val="tx1"/>
                </a:solidFill>
                <a:latin typeface="+mn-lt"/>
              </a:rPr>
              <a:t>z nich korzystając. </a:t>
            </a:r>
            <a:endParaRPr lang="pl-PL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971600" y="4294837"/>
            <a:ext cx="691276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pl-PL" dirty="0" smtClean="0">
                <a:solidFill>
                  <a:schemeClr val="tx1"/>
                </a:solidFill>
                <a:latin typeface="+mn-lt"/>
              </a:rPr>
              <a:t>Uczniowie prowadzą notatki z każdego dnia użytkowania, zapisują awarie, poprawność działania, czas reakcji systemu, itp. </a:t>
            </a:r>
            <a:endParaRPr lang="pl-PL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971600" y="5158933"/>
            <a:ext cx="691276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pl-PL" dirty="0" smtClean="0">
                <a:solidFill>
                  <a:schemeClr val="tx1"/>
                </a:solidFill>
                <a:latin typeface="+mn-lt"/>
              </a:rPr>
              <a:t>Po tygodniu testowania uczniowie na kolejnej lekcji dokonują ewaluacji użytych systemów. </a:t>
            </a:r>
            <a:endParaRPr lang="pl-PL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775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ierownictwo">
  <a:themeElements>
    <a:clrScheme name="Kierownictw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Kierownictw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Kierownictw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Kierownictwo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449</Words>
  <Application>Microsoft Office PowerPoint</Application>
  <PresentationFormat>Pokaz na ekranie (4:3)</PresentationFormat>
  <Paragraphs>61</Paragraphs>
  <Slides>12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3" baseType="lpstr">
      <vt:lpstr>Kierownictwo</vt:lpstr>
      <vt:lpstr>Jak skutecznie chronić dokumenty i dobra materialne przed osobami nieupoważnionymi? </vt:lpstr>
      <vt:lpstr>Podstawowe informacje</vt:lpstr>
      <vt:lpstr>Cele</vt:lpstr>
      <vt:lpstr>Prezentacja programu PowerPoint</vt:lpstr>
      <vt:lpstr>Przebieg realizacji </vt:lpstr>
      <vt:lpstr>Zadanie</vt:lpstr>
      <vt:lpstr>Proces</vt:lpstr>
      <vt:lpstr>Proces</vt:lpstr>
      <vt:lpstr>Proces –zadanie (opis)</vt:lpstr>
      <vt:lpstr>Ewaluacja</vt:lpstr>
      <vt:lpstr>Podsumowanie</vt:lpstr>
      <vt:lpstr>Twórcy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Jak skutecznie chronić dokumenty i dobra materialne przed osobami nieupoważnionymi?</dc:title>
  <dc:creator>Krzysiek</dc:creator>
  <cp:lastModifiedBy>Krzysiek</cp:lastModifiedBy>
  <cp:revision>11</cp:revision>
  <dcterms:created xsi:type="dcterms:W3CDTF">2018-04-27T08:02:23Z</dcterms:created>
  <dcterms:modified xsi:type="dcterms:W3CDTF">2018-04-27T09:18:19Z</dcterms:modified>
</cp:coreProperties>
</file>