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339" y="-82"/>
      </p:cViewPr>
      <p:guideLst>
        <p:guide orient="horz" pos="2160"/>
        <p:guide orient="horz" pos="3249"/>
        <p:guide orient="horz" pos="1071"/>
        <p:guide pos="3833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7B072-2BBC-48B4-ACB1-DC1206F58A8D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9D991-C30E-4C82-BA0E-56815819E7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2"/>
          <a:stretch/>
        </p:blipFill>
        <p:spPr bwMode="auto">
          <a:xfrm>
            <a:off x="0" y="0"/>
            <a:ext cx="9185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68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30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0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22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2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3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80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1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5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3CB5-3781-4128-AC61-5C5BA6237B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1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flipV="1">
            <a:off x="0" y="-18752"/>
            <a:ext cx="9144000" cy="33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3459480"/>
            <a:ext cx="9144000" cy="33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47FA-6B4E-4510-AD71-7AB9BD14AC17}" type="datetimeFigureOut">
              <a:rPr lang="pl-PL" smtClean="0"/>
              <a:t>2013-10-14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3CB5-3781-4128-AC61-5C5BA6237B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04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-elearning.pl/" TargetMode="External"/><Relationship Id="rId2" Type="http://schemas.openxmlformats.org/officeDocument/2006/relationships/hyperlink" Target="http://pragmatists.pl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Golf Refaktoryzacyjny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5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Przebieg (dla każdego dołka)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mtClean="0"/>
              <a:t>Rozgrywka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Koniec czasu lub wszyscy skończyli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Zbieramy kartki z punktacją i aktualizujemy ranking</a:t>
            </a:r>
          </a:p>
          <a:p>
            <a:pPr marL="514350" indent="-514350">
              <a:buFont typeface="+mj-lt"/>
              <a:buAutoNum type="arabicPeriod"/>
            </a:pPr>
            <a:r>
              <a:rPr lang="pl-PL" smtClean="0"/>
              <a:t>Pokazujemy nasze rozwiązanie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Punktacja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/>
              <a:t>Ogólne</a:t>
            </a:r>
            <a:endParaRPr lang="en-US"/>
          </a:p>
          <a:p>
            <a:pPr marL="0" indent="0">
              <a:buNone/>
            </a:pPr>
            <a:r>
              <a:rPr lang="en-US"/>
              <a:t>+1 Automatyczna refaktoryzacja</a:t>
            </a:r>
          </a:p>
          <a:p>
            <a:pPr marL="0" indent="0">
              <a:buNone/>
            </a:pPr>
            <a:r>
              <a:rPr lang="en-US"/>
              <a:t>+1 Copy + Paste </a:t>
            </a:r>
          </a:p>
          <a:p>
            <a:pPr marL="0" indent="0">
              <a:buNone/>
            </a:pPr>
            <a:r>
              <a:rPr lang="en-US"/>
              <a:t>+1 Każdy skrót do edycji kodu</a:t>
            </a:r>
          </a:p>
          <a:p>
            <a:pPr marL="0" indent="0">
              <a:buNone/>
            </a:pPr>
            <a:r>
              <a:rPr lang="en-US"/>
              <a:t>+0 Formatowanie, kasowanie pustych linii</a:t>
            </a:r>
          </a:p>
          <a:p>
            <a:pPr marL="0" indent="0">
              <a:buNone/>
            </a:pPr>
            <a:r>
              <a:rPr lang="en-US"/>
              <a:t>+0 Zmiana widoczności metod i klas</a:t>
            </a:r>
          </a:p>
          <a:p>
            <a:pPr marL="0" indent="0" algn="ctr">
              <a:buNone/>
            </a:pPr>
            <a:r>
              <a:rPr lang="en-US" b="1"/>
              <a:t>Punkty karne</a:t>
            </a:r>
            <a:endParaRPr lang="en-US"/>
          </a:p>
          <a:p>
            <a:pPr marL="0" indent="0">
              <a:buNone/>
            </a:pPr>
            <a:r>
              <a:rPr lang="en-US"/>
              <a:t>+2 Każda ręcznie zmieniona linia</a:t>
            </a:r>
          </a:p>
          <a:p>
            <a:pPr marL="0" indent="0">
              <a:buNone/>
            </a:pPr>
            <a:r>
              <a:rPr lang="en-US"/>
              <a:t>x2 Każda zmiana przy nieprzechodzących testach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2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Wygrana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Zwycięża zespół z </a:t>
            </a:r>
            <a:r>
              <a:rPr lang="pl-PL" b="1" smtClean="0"/>
              <a:t>najniższą</a:t>
            </a:r>
            <a:r>
              <a:rPr lang="pl-PL" smtClean="0"/>
              <a:t> sumą punktów ze wszystkich 6. dołków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Nagrody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76464" cy="4525963"/>
          </a:xfrm>
        </p:spPr>
        <p:txBody>
          <a:bodyPr/>
          <a:lstStyle/>
          <a:p>
            <a:pPr marL="0" indent="0">
              <a:buNone/>
            </a:pPr>
            <a:r>
              <a:rPr lang="pl-PL"/>
              <a:t>Zwycięski zespół – licencje </a:t>
            </a:r>
            <a:r>
              <a:rPr lang="pl-PL" smtClean="0"/>
              <a:t/>
            </a:r>
            <a:br>
              <a:rPr lang="pl-PL" smtClean="0"/>
            </a:br>
            <a:r>
              <a:rPr lang="pl-PL" b="1" smtClean="0"/>
              <a:t>Agile Engineering Exercises</a:t>
            </a:r>
            <a:br>
              <a:rPr lang="pl-PL" b="1" smtClean="0"/>
            </a:br>
            <a:r>
              <a:rPr lang="pl-PL" smtClean="0"/>
              <a:t>ufundowane przez </a:t>
            </a:r>
            <a:r>
              <a:rPr lang="pl-PL" b="1" smtClean="0"/>
              <a:t>Pragmatists</a:t>
            </a:r>
            <a:endParaRPr lang="pl-PL" b="1"/>
          </a:p>
        </p:txBody>
      </p:sp>
      <p:pic>
        <p:nvPicPr>
          <p:cNvPr id="9" name="Picture 2" descr="C:\Users\pragmatists\Pictures\agileEngineeringExercises_big_Jav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3173412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38" y="-1588"/>
            <a:ext cx="9717088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3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Domena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pPr marL="0" indent="0" algn="ctr">
              <a:buNone/>
            </a:pPr>
            <a:r>
              <a:rPr lang="pl-PL" smtClean="0"/>
              <a:t>Internetowy sklep rowerowy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2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Gotowi?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Otwórz kod w swoim IDE. Polecamy widok porównania katalogów.</a:t>
            </a:r>
          </a:p>
          <a:p>
            <a:r>
              <a:rPr lang="pl-PL" smtClean="0"/>
              <a:t>Uruchom testy (z odpowiedniego katalogu)</a:t>
            </a:r>
          </a:p>
          <a:p>
            <a:r>
              <a:rPr lang="pl-PL" smtClean="0"/>
              <a:t>Pamiętajcie o rolach w zespole! (Możecie się zamienić pomiędzy dołkami)</a:t>
            </a:r>
          </a:p>
          <a:p>
            <a:r>
              <a:rPr lang="pl-PL" smtClean="0"/>
              <a:t>Kto skończył, podnosi rękę</a:t>
            </a:r>
          </a:p>
          <a:p>
            <a:r>
              <a:rPr lang="pl-PL" smtClean="0"/>
              <a:t>15 minut na dołek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5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Informacje zwrotne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mtClean="0"/>
              <a:t>Czy poleciłbyś ten warsztat koleżance/koledze?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4280625" y="2780928"/>
            <a:ext cx="970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>
                <a:solidFill>
                  <a:schemeClr val="accent3"/>
                </a:solidFill>
              </a:rPr>
              <a:t>Tak</a:t>
            </a:r>
            <a:endParaRPr lang="pl-PL" sz="4400" b="1">
              <a:solidFill>
                <a:schemeClr val="accent3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9632" y="3645024"/>
            <a:ext cx="2372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>
                <a:solidFill>
                  <a:schemeClr val="bg1">
                    <a:lumMod val="65000"/>
                  </a:schemeClr>
                </a:solidFill>
              </a:rPr>
              <a:t>Być może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276906" y="4509120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/>
              <a:t>Nie</a:t>
            </a:r>
            <a:endParaRPr lang="pl-PL" sz="4400" b="1"/>
          </a:p>
        </p:txBody>
      </p:sp>
    </p:spTree>
    <p:extLst>
      <p:ext uri="{BB962C8B-B14F-4D97-AF65-F5344CB8AC3E}">
        <p14:creationId xmlns:p14="http://schemas.microsoft.com/office/powerpoint/2010/main" val="7045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 nas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Krzysztof Jelski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/>
              <a:t>ok. 7 lat TDD</a:t>
            </a:r>
          </a:p>
          <a:p>
            <a:r>
              <a:rPr lang="pl-PL" smtClean="0"/>
              <a:t>developer</a:t>
            </a:r>
            <a:r>
              <a:rPr lang="pl-PL"/>
              <a:t>, coach @</a:t>
            </a:r>
            <a:r>
              <a:rPr lang="pl-PL">
                <a:hlinkClick r:id="rId2"/>
              </a:rPr>
              <a:t>Pragmatists</a:t>
            </a:r>
            <a:endParaRPr lang="pl-PL"/>
          </a:p>
          <a:p>
            <a:r>
              <a:rPr lang="pl-PL"/>
              <a:t>właściciel </a:t>
            </a:r>
            <a:br>
              <a:rPr lang="pl-PL"/>
            </a:br>
            <a:r>
              <a:rPr lang="pl-PL" smtClean="0">
                <a:hlinkClick r:id="rId3"/>
              </a:rPr>
              <a:t>agile-elearning.pl</a:t>
            </a:r>
            <a:endParaRPr lang="pl-PL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pl-PL" smtClean="0"/>
              <a:t>Michał Lipski</a:t>
            </a:r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>
          <a:xfrm>
            <a:off x="6084888" y="2174875"/>
            <a:ext cx="2601912" cy="3951288"/>
          </a:xfrm>
        </p:spPr>
        <p:txBody>
          <a:bodyPr/>
          <a:lstStyle/>
          <a:p>
            <a:r>
              <a:rPr lang="pl-PL" smtClean="0"/>
              <a:t>Doświadczony programista Java</a:t>
            </a:r>
          </a:p>
          <a:p>
            <a:r>
              <a:rPr lang="pl-PL" smtClean="0"/>
              <a:t>Praktykuje TDD i Pair Programming</a:t>
            </a:r>
            <a:endParaRPr lang="pl-PL"/>
          </a:p>
        </p:txBody>
      </p:sp>
      <p:pic>
        <p:nvPicPr>
          <p:cNvPr id="1026" name="Picture 2" descr="C:\Users\pragmatists\Pictures\Michał i Krzysie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7" y="2276475"/>
            <a:ext cx="3121025" cy="2081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a 11"/>
          <p:cNvGrpSpPr/>
          <p:nvPr/>
        </p:nvGrpSpPr>
        <p:grpSpPr>
          <a:xfrm>
            <a:off x="1907704" y="6209143"/>
            <a:ext cx="2448272" cy="432078"/>
            <a:chOff x="4715986" y="6209144"/>
            <a:chExt cx="2782167" cy="432078"/>
          </a:xfrm>
        </p:grpSpPr>
        <p:pic>
          <p:nvPicPr>
            <p:cNvPr id="13" name="Picture 8" descr="http://upload.wikimedia.org/wikipedia/commons/4/4e/Gmail_Icon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986" y="6209144"/>
              <a:ext cx="432078" cy="4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pole tekstowe 13"/>
            <p:cNvSpPr txBox="1"/>
            <p:nvPr/>
          </p:nvSpPr>
          <p:spPr>
            <a:xfrm>
              <a:off x="5074284" y="6240517"/>
              <a:ext cx="242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smtClean="0"/>
                <a:t>krzysztof.jelski@pragmatists.pl</a:t>
              </a:r>
              <a:endParaRPr lang="pl-PL" sz="1400"/>
            </a:p>
          </p:txBody>
        </p:sp>
      </p:grpSp>
      <p:sp>
        <p:nvSpPr>
          <p:cNvPr id="8" name="AutoShape 4" descr="https://abs.twimg.com/a/1381319844/images/resources/twitter-bird-light-bg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15" name="Grupa 14"/>
          <p:cNvGrpSpPr/>
          <p:nvPr/>
        </p:nvGrpSpPr>
        <p:grpSpPr>
          <a:xfrm>
            <a:off x="307974" y="6165377"/>
            <a:ext cx="2319810" cy="519609"/>
            <a:chOff x="307974" y="6165377"/>
            <a:chExt cx="2319810" cy="519609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11560" y="6240516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smtClean="0"/>
                <a:t>@krzysztofjelski</a:t>
              </a:r>
              <a:endParaRPr lang="pl-PL" sz="1400"/>
            </a:p>
          </p:txBody>
        </p:sp>
        <p:pic>
          <p:nvPicPr>
            <p:cNvPr id="1030" name="Picture 6" descr="https://abs.twimg.com/a/1381319844/images/resources/twitter-bird-light-bg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4" y="6165377"/>
              <a:ext cx="519609" cy="51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a 15"/>
          <p:cNvGrpSpPr/>
          <p:nvPr/>
        </p:nvGrpSpPr>
        <p:grpSpPr>
          <a:xfrm>
            <a:off x="6113091" y="6178365"/>
            <a:ext cx="2594896" cy="432078"/>
            <a:chOff x="4715986" y="6209144"/>
            <a:chExt cx="2948786" cy="432078"/>
          </a:xfrm>
        </p:grpSpPr>
        <p:pic>
          <p:nvPicPr>
            <p:cNvPr id="17" name="Picture 8" descr="http://upload.wikimedia.org/wikipedia/commons/4/4e/Gmail_Icon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986" y="6209144"/>
              <a:ext cx="432078" cy="4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ole tekstowe 17"/>
            <p:cNvSpPr txBox="1"/>
            <p:nvPr/>
          </p:nvSpPr>
          <p:spPr>
            <a:xfrm>
              <a:off x="5074284" y="6240517"/>
              <a:ext cx="2590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smtClean="0"/>
                <a:t>michal.lipski@pragmatists.pl</a:t>
              </a:r>
              <a:endParaRPr lang="pl-PL" sz="1400"/>
            </a:p>
          </p:txBody>
        </p:sp>
      </p:grpSp>
    </p:spTree>
    <p:extLst>
      <p:ext uri="{BB962C8B-B14F-4D97-AF65-F5344CB8AC3E}">
        <p14:creationId xmlns:p14="http://schemas.microsoft.com/office/powerpoint/2010/main" val="37951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pl-PL" smtClean="0"/>
              <a:t>Credits</a:t>
            </a:r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67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mtClean="0"/>
              <a:t>Warsztat bazuje na pomyśle i materiałach</a:t>
            </a:r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" y="2269671"/>
            <a:ext cx="3077926" cy="23118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800" smtClean="0"/>
              <a:t>Daniel Lindner</a:t>
            </a: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 </a:t>
            </a:r>
            <a:endParaRPr lang="pl-PL" altLang="pl-PL" sz="2800" smtClean="0">
              <a:solidFill>
                <a:srgbClr val="FFC000"/>
              </a:solidFill>
              <a:latin typeface="Trebuchet MS" pitchFamily="32" charset="0"/>
            </a:endParaRPr>
          </a:p>
          <a:p>
            <a:pPr>
              <a:lnSpc>
                <a:spcPct val="150000"/>
              </a:lnSpc>
            </a:pPr>
            <a:endParaRPr lang="pl-PL" altLang="pl-PL" sz="2800">
              <a:solidFill>
                <a:srgbClr val="FFC000"/>
              </a:solidFill>
              <a:latin typeface="Trebuchet MS" pitchFamily="32" charset="0"/>
            </a:endParaRPr>
          </a:p>
          <a:p>
            <a:pPr>
              <a:lnSpc>
                <a:spcPct val="150000"/>
              </a:lnSpc>
            </a:pP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@daniellindner</a:t>
            </a:r>
            <a:endParaRPr lang="pl-PL" sz="2800" smtClean="0"/>
          </a:p>
        </p:txBody>
      </p:sp>
      <p:sp>
        <p:nvSpPr>
          <p:cNvPr id="11" name="Prostokąt 10"/>
          <p:cNvSpPr/>
          <p:nvPr/>
        </p:nvSpPr>
        <p:spPr>
          <a:xfrm>
            <a:off x="3077927" y="2269671"/>
            <a:ext cx="3006962" cy="2311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800" smtClean="0"/>
              <a:t>Angel Núñez Salazar</a:t>
            </a:r>
          </a:p>
          <a:p>
            <a:pPr>
              <a:lnSpc>
                <a:spcPct val="150000"/>
              </a:lnSpc>
            </a:pP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@snahider</a:t>
            </a:r>
            <a:endParaRPr lang="pl-PL" sz="2800" smtClean="0"/>
          </a:p>
        </p:txBody>
      </p:sp>
      <p:sp>
        <p:nvSpPr>
          <p:cNvPr id="12" name="Prostokąt 11"/>
          <p:cNvSpPr/>
          <p:nvPr/>
        </p:nvSpPr>
        <p:spPr>
          <a:xfrm>
            <a:off x="6084888" y="2269671"/>
            <a:ext cx="3059112" cy="23118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800" smtClean="0"/>
              <a:t>Gustavo Quiroz Madueño </a:t>
            </a:r>
            <a:r>
              <a:rPr lang="de-DE" altLang="pl-PL" sz="2800" smtClean="0">
                <a:solidFill>
                  <a:srgbClr val="FFC000"/>
                </a:solidFill>
                <a:latin typeface="Trebuchet MS" pitchFamily="32" charset="0"/>
              </a:rPr>
              <a:t>@quiroz_gustavo</a:t>
            </a:r>
            <a:endParaRPr lang="pl-PL" sz="2800" smtClean="0"/>
          </a:p>
        </p:txBody>
      </p:sp>
    </p:spTree>
    <p:extLst>
      <p:ext uri="{BB962C8B-B14F-4D97-AF65-F5344CB8AC3E}">
        <p14:creationId xmlns:p14="http://schemas.microsoft.com/office/powerpoint/2010/main" val="19979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Gra przy użyciu ćwiczeń refaktoryzacyjnych</a:t>
            </a:r>
          </a:p>
          <a:p>
            <a:r>
              <a:rPr lang="pl-PL" smtClean="0"/>
              <a:t>Każdy zespół dostaje kod początkowy i końcowy</a:t>
            </a:r>
          </a:p>
          <a:p>
            <a:r>
              <a:rPr lang="pl-PL" smtClean="0"/>
              <a:t>Podobnie jak w golfie trzeba dotrzeć do celu najmniejszą ilością ruchów</a:t>
            </a:r>
          </a:p>
          <a:p>
            <a:r>
              <a:rPr lang="pl-PL" smtClean="0"/>
              <a:t>Na koniec pokażemy nasze rozwiązanie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7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9632" y="1635025"/>
            <a:ext cx="6734175" cy="4386263"/>
            <a:chOff x="756" y="608"/>
            <a:chExt cx="4242" cy="276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>
              <a:fillRect/>
            </a:stretch>
          </p:blipFill>
          <p:spPr bwMode="auto">
            <a:xfrm>
              <a:off x="803" y="608"/>
              <a:ext cx="4196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7230" r="606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062" y="1133"/>
              <a:ext cx="88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>
                <a:lnSpc>
                  <a:spcPct val="100000"/>
                </a:lnSpc>
              </a:pPr>
              <a:r>
                <a:rPr lang="de-DE" altLang="pl-PL" sz="3200" b="1">
                  <a:solidFill>
                    <a:srgbClr val="FFC000"/>
                  </a:solidFill>
                </a:rPr>
                <a:t>Player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56" y="1155"/>
              <a:ext cx="9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>
                <a:lnSpc>
                  <a:spcPct val="100000"/>
                </a:lnSpc>
              </a:pPr>
              <a:r>
                <a:rPr lang="de-DE" altLang="pl-PL" sz="3200" b="1">
                  <a:solidFill>
                    <a:srgbClr val="FFC000"/>
                  </a:solidFill>
                </a:rPr>
                <a:t>Caddie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6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Gracz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Wykonuje refaktoryzacje</a:t>
            </a:r>
          </a:p>
          <a:p>
            <a:r>
              <a:rPr lang="pl-PL" smtClean="0"/>
              <a:t>Poza tym jest kierowcą (Driver) w rozumieniu Pair Programming</a:t>
            </a:r>
            <a:endParaRPr lang="pl-PL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 t="4410" r="6648"/>
          <a:stretch>
            <a:fillRect/>
          </a:stretch>
        </p:blipFill>
        <p:spPr bwMode="auto">
          <a:xfrm>
            <a:off x="755576" y="1700213"/>
            <a:ext cx="342770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5074" t="4410" r="66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3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Caddie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Zapisuje kolejne ruchy i punkty</a:t>
            </a:r>
          </a:p>
          <a:p>
            <a:r>
              <a:rPr lang="pl-PL" smtClean="0"/>
              <a:t>Upewnia się, że testy są uruchamiane po każdej zmianie</a:t>
            </a:r>
          </a:p>
          <a:p>
            <a:r>
              <a:rPr lang="pl-PL" smtClean="0"/>
              <a:t>Poza tym jest pilotem (Navigator) w rozumieniu Pair Programming</a:t>
            </a:r>
            <a:endParaRPr lang="pl-PL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t="4410" r="52103"/>
          <a:stretch>
            <a:fillRect/>
          </a:stretch>
        </p:blipFill>
        <p:spPr bwMode="auto">
          <a:xfrm>
            <a:off x="1043608" y="1689919"/>
            <a:ext cx="28625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579" t="4410" r="521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7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Pole golfowe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Punkt startowy (Tee)</a:t>
            </a:r>
          </a:p>
          <a:p>
            <a:r>
              <a:rPr lang="pl-PL" smtClean="0"/>
              <a:t>Dołek (Hole)</a:t>
            </a:r>
            <a:endParaRPr lang="pl-PL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213"/>
            <a:ext cx="416771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Ekwipunek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mtClean="0"/>
              <a:t>Twoje ulubione IDE</a:t>
            </a:r>
          </a:p>
          <a:p>
            <a:r>
              <a:rPr lang="pl-PL" smtClean="0"/>
              <a:t>Kartka do zapisywania punktacji</a:t>
            </a:r>
            <a:br>
              <a:rPr lang="pl-PL" smtClean="0"/>
            </a:br>
            <a:endParaRPr lang="pl-PL" smtClean="0"/>
          </a:p>
          <a:p>
            <a:endParaRPr lang="pl-PL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60" y="1692860"/>
            <a:ext cx="19717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287</Words>
  <Application>Microsoft Office PowerPoint</Application>
  <PresentationFormat>Pokaz na ekranie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1_Motyw pakietu Office</vt:lpstr>
      <vt:lpstr>Golf Refaktoryzacyjny</vt:lpstr>
      <vt:lpstr>O nas</vt:lpstr>
      <vt:lpstr>Credits</vt:lpstr>
      <vt:lpstr>Gra</vt:lpstr>
      <vt:lpstr>Zespół</vt:lpstr>
      <vt:lpstr>Gracz</vt:lpstr>
      <vt:lpstr>Caddie</vt:lpstr>
      <vt:lpstr>Pole golfowe</vt:lpstr>
      <vt:lpstr>Ekwipunek</vt:lpstr>
      <vt:lpstr>Przebieg (dla każdego dołka)</vt:lpstr>
      <vt:lpstr>Punktacja</vt:lpstr>
      <vt:lpstr>Wygrana</vt:lpstr>
      <vt:lpstr>Nagrody</vt:lpstr>
      <vt:lpstr>Prezentacja programu PowerPoint</vt:lpstr>
      <vt:lpstr>Domena</vt:lpstr>
      <vt:lpstr>Gotowi?</vt:lpstr>
      <vt:lpstr>Informacje zwrotne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pragmatists</dc:creator>
  <cp:lastModifiedBy>pragmatists</cp:lastModifiedBy>
  <cp:revision>59</cp:revision>
  <dcterms:created xsi:type="dcterms:W3CDTF">2013-10-10T15:52:01Z</dcterms:created>
  <dcterms:modified xsi:type="dcterms:W3CDTF">2013-10-14T09:24:21Z</dcterms:modified>
</cp:coreProperties>
</file>