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36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2" r:id="rId16"/>
    <p:sldId id="275" r:id="rId17"/>
    <p:sldId id="270" r:id="rId18"/>
    <p:sldId id="276" r:id="rId19"/>
    <p:sldId id="271" r:id="rId20"/>
    <p:sldId id="273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/>
    <p:restoredTop sz="70989"/>
  </p:normalViewPr>
  <p:slideViewPr>
    <p:cSldViewPr snapToGrid="0" snapToObjects="1">
      <p:cViewPr varScale="1">
        <p:scale>
          <a:sx n="90" d="100"/>
          <a:sy n="90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B4230-2640-B74E-B8F7-B686E4558277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67394F-2D69-904C-9B7F-8D513C33319F}">
      <dgm:prSet phldrT="[Text]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JS library for UI</a:t>
          </a:r>
        </a:p>
      </dgm:t>
    </dgm:pt>
    <dgm:pt modelId="{CB515906-82C7-794A-A937-846B53ED4533}" type="parTrans" cxnId="{C07C4E6B-14A5-0947-9F52-7A736B75A164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 dirty="0"/>
        </a:p>
      </dgm:t>
    </dgm:pt>
    <dgm:pt modelId="{57B6EEF4-512D-7342-B581-D460EE4F6854}" type="sibTrans" cxnId="{C07C4E6B-14A5-0947-9F52-7A736B75A164}">
      <dgm:prSet/>
      <dgm:spPr/>
      <dgm:t>
        <a:bodyPr/>
        <a:lstStyle/>
        <a:p>
          <a:endParaRPr lang="en-US"/>
        </a:p>
      </dgm:t>
    </dgm:pt>
    <dgm:pt modelId="{D89FAECD-12EB-5F41-BAC3-4904C6CC1D9C}">
      <dgm:prSet phldrT="[Text]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Component-Based</a:t>
          </a:r>
        </a:p>
      </dgm:t>
    </dgm:pt>
    <dgm:pt modelId="{B19321CB-39DD-F14D-B26F-4BCE8C56B16B}" type="parTrans" cxnId="{95FA4A4A-8CD2-A74D-B433-6293D0737331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 dirty="0"/>
        </a:p>
      </dgm:t>
    </dgm:pt>
    <dgm:pt modelId="{1943BFE5-6BD1-6A49-BCAC-B7D097FC85B2}" type="sibTrans" cxnId="{95FA4A4A-8CD2-A74D-B433-6293D0737331}">
      <dgm:prSet/>
      <dgm:spPr/>
      <dgm:t>
        <a:bodyPr/>
        <a:lstStyle/>
        <a:p>
          <a:endParaRPr lang="en-US"/>
        </a:p>
      </dgm:t>
    </dgm:pt>
    <dgm:pt modelId="{59CABA31-0A2F-4342-98D5-DFCB3EDA7A16}">
      <dgm:prSet phldrT="[Text]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Declarative</a:t>
          </a:r>
        </a:p>
      </dgm:t>
    </dgm:pt>
    <dgm:pt modelId="{5F85EAF9-A6E8-9642-A01B-614F5FF44D47}" type="parTrans" cxnId="{CC96CA72-FC30-AD46-921E-BF5B05287E5E}">
      <dgm:prSet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 dirty="0"/>
        </a:p>
      </dgm:t>
    </dgm:pt>
    <dgm:pt modelId="{F253C762-ECCE-D048-9BCD-328B7481DD22}" type="sibTrans" cxnId="{CC96CA72-FC30-AD46-921E-BF5B05287E5E}">
      <dgm:prSet/>
      <dgm:spPr/>
      <dgm:t>
        <a:bodyPr/>
        <a:lstStyle/>
        <a:p>
          <a:endParaRPr lang="en-US"/>
        </a:p>
      </dgm:t>
    </dgm:pt>
    <dgm:pt modelId="{F2199BC1-2965-E642-90F2-C8CE50A90026}">
      <dgm:prSet phldrT="[Text]"/>
      <dgm:spPr>
        <a:blipFill dpi="0" rotWithShape="0">
          <a:blip xmlns:r="http://schemas.openxmlformats.org/officeDocument/2006/relationships" r:embed="rId1"/>
          <a:srcRect/>
          <a:stretch>
            <a:fillRect l="5000" t="5000" r="5000" b="5000"/>
          </a:stretch>
        </a:blipFill>
      </dgm:spPr>
      <dgm:t>
        <a:bodyPr/>
        <a:lstStyle/>
        <a:p>
          <a:br>
            <a:rPr lang="en-US" dirty="0"/>
          </a:br>
          <a:endParaRPr lang="en-US" dirty="0"/>
        </a:p>
      </dgm:t>
    </dgm:pt>
    <dgm:pt modelId="{D565565D-F31C-1646-9C26-8C6FA98A464E}" type="parTrans" cxnId="{E8A0D5C9-93D1-954A-9C10-C0C7CDBBE16F}">
      <dgm:prSet/>
      <dgm:spPr/>
      <dgm:t>
        <a:bodyPr/>
        <a:lstStyle/>
        <a:p>
          <a:endParaRPr lang="en-US"/>
        </a:p>
      </dgm:t>
    </dgm:pt>
    <dgm:pt modelId="{B5CDB9F9-2BD1-C94A-B310-E049201659CA}" type="sibTrans" cxnId="{E8A0D5C9-93D1-954A-9C10-C0C7CDBBE16F}">
      <dgm:prSet/>
      <dgm:spPr/>
      <dgm:t>
        <a:bodyPr/>
        <a:lstStyle/>
        <a:p>
          <a:endParaRPr lang="en-US"/>
        </a:p>
      </dgm:t>
    </dgm:pt>
    <dgm:pt modelId="{213ACDD6-1210-E943-92B8-785233E9D2C6}" type="pres">
      <dgm:prSet presAssocID="{F03B4230-2640-B74E-B8F7-B686E455827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8B7F09-D6FB-1044-9349-EF1523236DE1}" type="pres">
      <dgm:prSet presAssocID="{F2199BC1-2965-E642-90F2-C8CE50A90026}" presName="centerShape" presStyleLbl="node0" presStyleIdx="0" presStyleCnt="1" custScaleX="114784" custScaleY="105759"/>
      <dgm:spPr/>
    </dgm:pt>
    <dgm:pt modelId="{2D65B898-29C7-6248-B3AA-175567B99BE0}" type="pres">
      <dgm:prSet presAssocID="{CB515906-82C7-794A-A937-846B53ED4533}" presName="parTrans" presStyleLbl="sibTrans2D1" presStyleIdx="0" presStyleCnt="3"/>
      <dgm:spPr/>
    </dgm:pt>
    <dgm:pt modelId="{42BFD81F-A7EB-4C43-A3A8-33F2A6277156}" type="pres">
      <dgm:prSet presAssocID="{CB515906-82C7-794A-A937-846B53ED4533}" presName="connectorText" presStyleLbl="sibTrans2D1" presStyleIdx="0" presStyleCnt="3"/>
      <dgm:spPr/>
    </dgm:pt>
    <dgm:pt modelId="{2E87E49E-DC78-594A-A554-EEEE006743C8}" type="pres">
      <dgm:prSet presAssocID="{2D67394F-2D69-904C-9B7F-8D513C33319F}" presName="node" presStyleLbl="node1" presStyleIdx="0" presStyleCnt="3">
        <dgm:presLayoutVars>
          <dgm:bulletEnabled val="1"/>
        </dgm:presLayoutVars>
      </dgm:prSet>
      <dgm:spPr/>
    </dgm:pt>
    <dgm:pt modelId="{91DDF50E-E7E9-A745-B0B2-21C7926DA76C}" type="pres">
      <dgm:prSet presAssocID="{B19321CB-39DD-F14D-B26F-4BCE8C56B16B}" presName="parTrans" presStyleLbl="sibTrans2D1" presStyleIdx="1" presStyleCnt="3"/>
      <dgm:spPr/>
    </dgm:pt>
    <dgm:pt modelId="{8F8AA1AE-8F31-F24D-8A5E-9A329B7A099F}" type="pres">
      <dgm:prSet presAssocID="{B19321CB-39DD-F14D-B26F-4BCE8C56B16B}" presName="connectorText" presStyleLbl="sibTrans2D1" presStyleIdx="1" presStyleCnt="3"/>
      <dgm:spPr/>
    </dgm:pt>
    <dgm:pt modelId="{7DE911C6-4D1D-DA4B-8D55-F8F1EC9FA344}" type="pres">
      <dgm:prSet presAssocID="{D89FAECD-12EB-5F41-BAC3-4904C6CC1D9C}" presName="node" presStyleLbl="node1" presStyleIdx="1" presStyleCnt="3">
        <dgm:presLayoutVars>
          <dgm:bulletEnabled val="1"/>
        </dgm:presLayoutVars>
      </dgm:prSet>
      <dgm:spPr/>
    </dgm:pt>
    <dgm:pt modelId="{FB041B16-2172-2741-952D-8E3B8A758434}" type="pres">
      <dgm:prSet presAssocID="{5F85EAF9-A6E8-9642-A01B-614F5FF44D47}" presName="parTrans" presStyleLbl="sibTrans2D1" presStyleIdx="2" presStyleCnt="3"/>
      <dgm:spPr/>
    </dgm:pt>
    <dgm:pt modelId="{2B881E54-42B6-F849-AAA0-BFCCFECC2EDB}" type="pres">
      <dgm:prSet presAssocID="{5F85EAF9-A6E8-9642-A01B-614F5FF44D47}" presName="connectorText" presStyleLbl="sibTrans2D1" presStyleIdx="2" presStyleCnt="3"/>
      <dgm:spPr/>
    </dgm:pt>
    <dgm:pt modelId="{CED020D2-16AE-8249-897A-998196F44768}" type="pres">
      <dgm:prSet presAssocID="{59CABA31-0A2F-4342-98D5-DFCB3EDA7A16}" presName="node" presStyleLbl="node1" presStyleIdx="2" presStyleCnt="3">
        <dgm:presLayoutVars>
          <dgm:bulletEnabled val="1"/>
        </dgm:presLayoutVars>
      </dgm:prSet>
      <dgm:spPr/>
    </dgm:pt>
  </dgm:ptLst>
  <dgm:cxnLst>
    <dgm:cxn modelId="{2F713D48-A5A5-214D-B4A3-20E9509A5C62}" type="presOf" srcId="{D89FAECD-12EB-5F41-BAC3-4904C6CC1D9C}" destId="{7DE911C6-4D1D-DA4B-8D55-F8F1EC9FA344}" srcOrd="0" destOrd="0" presId="urn:microsoft.com/office/officeart/2005/8/layout/radial5"/>
    <dgm:cxn modelId="{95FA4A4A-8CD2-A74D-B433-6293D0737331}" srcId="{F2199BC1-2965-E642-90F2-C8CE50A90026}" destId="{D89FAECD-12EB-5F41-BAC3-4904C6CC1D9C}" srcOrd="1" destOrd="0" parTransId="{B19321CB-39DD-F14D-B26F-4BCE8C56B16B}" sibTransId="{1943BFE5-6BD1-6A49-BCAC-B7D097FC85B2}"/>
    <dgm:cxn modelId="{1C98F750-8D38-9143-A550-554E4E6B973F}" type="presOf" srcId="{F03B4230-2640-B74E-B8F7-B686E4558277}" destId="{213ACDD6-1210-E943-92B8-785233E9D2C6}" srcOrd="0" destOrd="0" presId="urn:microsoft.com/office/officeart/2005/8/layout/radial5"/>
    <dgm:cxn modelId="{4D813A51-DBCA-4040-A8C8-E29322B2C059}" type="presOf" srcId="{B19321CB-39DD-F14D-B26F-4BCE8C56B16B}" destId="{91DDF50E-E7E9-A745-B0B2-21C7926DA76C}" srcOrd="0" destOrd="0" presId="urn:microsoft.com/office/officeart/2005/8/layout/radial5"/>
    <dgm:cxn modelId="{3149725F-3911-B645-B579-F713D014DE15}" type="presOf" srcId="{59CABA31-0A2F-4342-98D5-DFCB3EDA7A16}" destId="{CED020D2-16AE-8249-897A-998196F44768}" srcOrd="0" destOrd="0" presId="urn:microsoft.com/office/officeart/2005/8/layout/radial5"/>
    <dgm:cxn modelId="{4991AA6A-477C-544B-87C6-99568C87F8C4}" type="presOf" srcId="{B19321CB-39DD-F14D-B26F-4BCE8C56B16B}" destId="{8F8AA1AE-8F31-F24D-8A5E-9A329B7A099F}" srcOrd="1" destOrd="0" presId="urn:microsoft.com/office/officeart/2005/8/layout/radial5"/>
    <dgm:cxn modelId="{624ECE6A-891E-284C-8FF7-FBF57544EA95}" type="presOf" srcId="{2D67394F-2D69-904C-9B7F-8D513C33319F}" destId="{2E87E49E-DC78-594A-A554-EEEE006743C8}" srcOrd="0" destOrd="0" presId="urn:microsoft.com/office/officeart/2005/8/layout/radial5"/>
    <dgm:cxn modelId="{C07C4E6B-14A5-0947-9F52-7A736B75A164}" srcId="{F2199BC1-2965-E642-90F2-C8CE50A90026}" destId="{2D67394F-2D69-904C-9B7F-8D513C33319F}" srcOrd="0" destOrd="0" parTransId="{CB515906-82C7-794A-A937-846B53ED4533}" sibTransId="{57B6EEF4-512D-7342-B581-D460EE4F6854}"/>
    <dgm:cxn modelId="{CC96CA72-FC30-AD46-921E-BF5B05287E5E}" srcId="{F2199BC1-2965-E642-90F2-C8CE50A90026}" destId="{59CABA31-0A2F-4342-98D5-DFCB3EDA7A16}" srcOrd="2" destOrd="0" parTransId="{5F85EAF9-A6E8-9642-A01B-614F5FF44D47}" sibTransId="{F253C762-ECCE-D048-9BCD-328B7481DD22}"/>
    <dgm:cxn modelId="{48F2E1BF-9765-EB40-BADB-F5BD8CBD8424}" type="presOf" srcId="{F2199BC1-2965-E642-90F2-C8CE50A90026}" destId="{978B7F09-D6FB-1044-9349-EF1523236DE1}" srcOrd="0" destOrd="0" presId="urn:microsoft.com/office/officeart/2005/8/layout/radial5"/>
    <dgm:cxn modelId="{A63F8BC9-7F8D-2047-B7F2-69405F589349}" type="presOf" srcId="{CB515906-82C7-794A-A937-846B53ED4533}" destId="{2D65B898-29C7-6248-B3AA-175567B99BE0}" srcOrd="0" destOrd="0" presId="urn:microsoft.com/office/officeart/2005/8/layout/radial5"/>
    <dgm:cxn modelId="{E8A0D5C9-93D1-954A-9C10-C0C7CDBBE16F}" srcId="{F03B4230-2640-B74E-B8F7-B686E4558277}" destId="{F2199BC1-2965-E642-90F2-C8CE50A90026}" srcOrd="0" destOrd="0" parTransId="{D565565D-F31C-1646-9C26-8C6FA98A464E}" sibTransId="{B5CDB9F9-2BD1-C94A-B310-E049201659CA}"/>
    <dgm:cxn modelId="{D413DBDF-9A89-2B4D-96C5-0D992CD818C1}" type="presOf" srcId="{5F85EAF9-A6E8-9642-A01B-614F5FF44D47}" destId="{2B881E54-42B6-F849-AAA0-BFCCFECC2EDB}" srcOrd="1" destOrd="0" presId="urn:microsoft.com/office/officeart/2005/8/layout/radial5"/>
    <dgm:cxn modelId="{23E5E8ED-BD5C-9042-AC87-4362EE54F724}" type="presOf" srcId="{5F85EAF9-A6E8-9642-A01B-614F5FF44D47}" destId="{FB041B16-2172-2741-952D-8E3B8A758434}" srcOrd="0" destOrd="0" presId="urn:microsoft.com/office/officeart/2005/8/layout/radial5"/>
    <dgm:cxn modelId="{B2F943F1-AEEA-A84B-81AD-6CEA94CFBF35}" type="presOf" srcId="{CB515906-82C7-794A-A937-846B53ED4533}" destId="{42BFD81F-A7EB-4C43-A3A8-33F2A6277156}" srcOrd="1" destOrd="0" presId="urn:microsoft.com/office/officeart/2005/8/layout/radial5"/>
    <dgm:cxn modelId="{6FEFD5EB-232D-604A-B45A-A368D20B8F00}" type="presParOf" srcId="{213ACDD6-1210-E943-92B8-785233E9D2C6}" destId="{978B7F09-D6FB-1044-9349-EF1523236DE1}" srcOrd="0" destOrd="0" presId="urn:microsoft.com/office/officeart/2005/8/layout/radial5"/>
    <dgm:cxn modelId="{0306F51D-6FBC-F148-9F85-D750B94AABF9}" type="presParOf" srcId="{213ACDD6-1210-E943-92B8-785233E9D2C6}" destId="{2D65B898-29C7-6248-B3AA-175567B99BE0}" srcOrd="1" destOrd="0" presId="urn:microsoft.com/office/officeart/2005/8/layout/radial5"/>
    <dgm:cxn modelId="{8D883AA4-1E1E-2B44-9492-6B84D8F40DB6}" type="presParOf" srcId="{2D65B898-29C7-6248-B3AA-175567B99BE0}" destId="{42BFD81F-A7EB-4C43-A3A8-33F2A6277156}" srcOrd="0" destOrd="0" presId="urn:microsoft.com/office/officeart/2005/8/layout/radial5"/>
    <dgm:cxn modelId="{5461351F-99EC-5C49-B110-6054F007B51D}" type="presParOf" srcId="{213ACDD6-1210-E943-92B8-785233E9D2C6}" destId="{2E87E49E-DC78-594A-A554-EEEE006743C8}" srcOrd="2" destOrd="0" presId="urn:microsoft.com/office/officeart/2005/8/layout/radial5"/>
    <dgm:cxn modelId="{ABB54D5A-EBFD-8647-8B16-24FB050A1869}" type="presParOf" srcId="{213ACDD6-1210-E943-92B8-785233E9D2C6}" destId="{91DDF50E-E7E9-A745-B0B2-21C7926DA76C}" srcOrd="3" destOrd="0" presId="urn:microsoft.com/office/officeart/2005/8/layout/radial5"/>
    <dgm:cxn modelId="{794CBF8C-6847-5245-A572-51C0686B45D7}" type="presParOf" srcId="{91DDF50E-E7E9-A745-B0B2-21C7926DA76C}" destId="{8F8AA1AE-8F31-F24D-8A5E-9A329B7A099F}" srcOrd="0" destOrd="0" presId="urn:microsoft.com/office/officeart/2005/8/layout/radial5"/>
    <dgm:cxn modelId="{2214FC3A-77C2-114E-A8E0-8AC2949A0567}" type="presParOf" srcId="{213ACDD6-1210-E943-92B8-785233E9D2C6}" destId="{7DE911C6-4D1D-DA4B-8D55-F8F1EC9FA344}" srcOrd="4" destOrd="0" presId="urn:microsoft.com/office/officeart/2005/8/layout/radial5"/>
    <dgm:cxn modelId="{86D46F36-1EC5-E743-A1A1-17D384484B98}" type="presParOf" srcId="{213ACDD6-1210-E943-92B8-785233E9D2C6}" destId="{FB041B16-2172-2741-952D-8E3B8A758434}" srcOrd="5" destOrd="0" presId="urn:microsoft.com/office/officeart/2005/8/layout/radial5"/>
    <dgm:cxn modelId="{81F729C8-E33B-DD46-A6FD-311E60E8272C}" type="presParOf" srcId="{FB041B16-2172-2741-952D-8E3B8A758434}" destId="{2B881E54-42B6-F849-AAA0-BFCCFECC2EDB}" srcOrd="0" destOrd="0" presId="urn:microsoft.com/office/officeart/2005/8/layout/radial5"/>
    <dgm:cxn modelId="{45F5949F-AF75-EB46-B39A-C7985775EFAE}" type="presParOf" srcId="{213ACDD6-1210-E943-92B8-785233E9D2C6}" destId="{CED020D2-16AE-8249-897A-998196F44768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6DC06-99FA-0240-9A16-EB9687870470}" type="doc">
      <dgm:prSet loTypeId="urn:microsoft.com/office/officeart/2005/8/layout/chart3" loCatId="" qsTypeId="urn:microsoft.com/office/officeart/2005/8/quickstyle/simple4" qsCatId="simple" csTypeId="urn:microsoft.com/office/officeart/2005/8/colors/accent2_4" csCatId="accent2" phldr="1"/>
      <dgm:spPr/>
    </dgm:pt>
    <dgm:pt modelId="{E6A98D32-E090-B642-BE02-BC23E6C37730}">
      <dgm:prSet phldrT="[Text]"/>
      <dgm:spPr/>
      <dgm:t>
        <a:bodyPr/>
        <a:lstStyle/>
        <a:p>
          <a:r>
            <a:rPr lang="en-US" b="1"/>
            <a:t>Elements</a:t>
          </a:r>
        </a:p>
      </dgm:t>
    </dgm:pt>
    <dgm:pt modelId="{C198B4CE-C6B2-6142-A7C7-CA4311D1BE38}" type="parTrans" cxnId="{07E6D440-9527-7C44-BC45-384DB3065111}">
      <dgm:prSet/>
      <dgm:spPr/>
      <dgm:t>
        <a:bodyPr/>
        <a:lstStyle/>
        <a:p>
          <a:endParaRPr lang="en-US" b="1"/>
        </a:p>
      </dgm:t>
    </dgm:pt>
    <dgm:pt modelId="{2F28FD0D-EFFB-8342-B507-E05BD7989615}" type="sibTrans" cxnId="{07E6D440-9527-7C44-BC45-384DB3065111}">
      <dgm:prSet/>
      <dgm:spPr/>
      <dgm:t>
        <a:bodyPr/>
        <a:lstStyle/>
        <a:p>
          <a:endParaRPr lang="en-US" b="1"/>
        </a:p>
      </dgm:t>
    </dgm:pt>
    <dgm:pt modelId="{94D36683-C28E-3947-8BF1-60869A19AC3D}">
      <dgm:prSet phldrT="[Text]"/>
      <dgm:spPr/>
      <dgm:t>
        <a:bodyPr/>
        <a:lstStyle/>
        <a:p>
          <a:r>
            <a:rPr lang="en-US" b="1"/>
            <a:t>Component Instances</a:t>
          </a:r>
        </a:p>
      </dgm:t>
    </dgm:pt>
    <dgm:pt modelId="{0D64F2C9-82D9-5148-BF29-6574216564CA}" type="parTrans" cxnId="{09E988C3-FBDB-C94A-B49D-B228E70AAC5F}">
      <dgm:prSet/>
      <dgm:spPr/>
      <dgm:t>
        <a:bodyPr/>
        <a:lstStyle/>
        <a:p>
          <a:endParaRPr lang="en-US" b="1"/>
        </a:p>
      </dgm:t>
    </dgm:pt>
    <dgm:pt modelId="{A408D1DF-01F9-E44F-A8DA-5B56D8E5C1A8}" type="sibTrans" cxnId="{09E988C3-FBDB-C94A-B49D-B228E70AAC5F}">
      <dgm:prSet/>
      <dgm:spPr/>
      <dgm:t>
        <a:bodyPr/>
        <a:lstStyle/>
        <a:p>
          <a:endParaRPr lang="en-US" b="1"/>
        </a:p>
      </dgm:t>
    </dgm:pt>
    <dgm:pt modelId="{F2FE32CB-8863-8E46-8082-B95F696E62F7}">
      <dgm:prSet phldrT="[Text]"/>
      <dgm:spPr/>
      <dgm:t>
        <a:bodyPr/>
        <a:lstStyle/>
        <a:p>
          <a:r>
            <a:rPr lang="en-US" b="1"/>
            <a:t>Components</a:t>
          </a:r>
        </a:p>
      </dgm:t>
    </dgm:pt>
    <dgm:pt modelId="{D76F44C2-B73D-D046-BAC3-87249D50E822}" type="parTrans" cxnId="{9A2F6383-AE77-1E4F-BB9F-2D2BF5D6F3C4}">
      <dgm:prSet/>
      <dgm:spPr/>
      <dgm:t>
        <a:bodyPr/>
        <a:lstStyle/>
        <a:p>
          <a:endParaRPr lang="en-US" b="1"/>
        </a:p>
      </dgm:t>
    </dgm:pt>
    <dgm:pt modelId="{A2756CAB-9907-4241-B989-B6DB3A911374}" type="sibTrans" cxnId="{9A2F6383-AE77-1E4F-BB9F-2D2BF5D6F3C4}">
      <dgm:prSet/>
      <dgm:spPr/>
      <dgm:t>
        <a:bodyPr/>
        <a:lstStyle/>
        <a:p>
          <a:endParaRPr lang="en-US" b="1"/>
        </a:p>
      </dgm:t>
    </dgm:pt>
    <dgm:pt modelId="{E20ADEDE-A993-D84D-8D01-FCF3CF15D99D}" type="pres">
      <dgm:prSet presAssocID="{AF36DC06-99FA-0240-9A16-EB9687870470}" presName="compositeShape" presStyleCnt="0">
        <dgm:presLayoutVars>
          <dgm:chMax val="7"/>
          <dgm:dir/>
          <dgm:resizeHandles val="exact"/>
        </dgm:presLayoutVars>
      </dgm:prSet>
      <dgm:spPr/>
    </dgm:pt>
    <dgm:pt modelId="{7F3BBF89-70D5-E840-BA0D-F77E8F2CDE05}" type="pres">
      <dgm:prSet presAssocID="{AF36DC06-99FA-0240-9A16-EB9687870470}" presName="wedge1" presStyleLbl="node1" presStyleIdx="0" presStyleCnt="3"/>
      <dgm:spPr/>
    </dgm:pt>
    <dgm:pt modelId="{94194B3C-CE90-5947-A3AD-6B5BFB316999}" type="pres">
      <dgm:prSet presAssocID="{AF36DC06-99FA-0240-9A16-EB968787047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5F335C-99E1-2C41-AB6B-87620A3543B7}" type="pres">
      <dgm:prSet presAssocID="{AF36DC06-99FA-0240-9A16-EB9687870470}" presName="wedge2" presStyleLbl="node1" presStyleIdx="1" presStyleCnt="3"/>
      <dgm:spPr/>
    </dgm:pt>
    <dgm:pt modelId="{7063322A-60B1-904E-98CA-C0C2954D0239}" type="pres">
      <dgm:prSet presAssocID="{AF36DC06-99FA-0240-9A16-EB968787047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2B8B78-16F7-F348-ACC3-0C437738306B}" type="pres">
      <dgm:prSet presAssocID="{AF36DC06-99FA-0240-9A16-EB9687870470}" presName="wedge3" presStyleLbl="node1" presStyleIdx="2" presStyleCnt="3"/>
      <dgm:spPr/>
    </dgm:pt>
    <dgm:pt modelId="{93E30CED-5BD6-9B43-B7BD-DC6612544AAE}" type="pres">
      <dgm:prSet presAssocID="{AF36DC06-99FA-0240-9A16-EB968787047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1922504-6364-BB42-98A5-635C4431323C}" type="presOf" srcId="{E6A98D32-E090-B642-BE02-BC23E6C37730}" destId="{94194B3C-CE90-5947-A3AD-6B5BFB316999}" srcOrd="1" destOrd="0" presId="urn:microsoft.com/office/officeart/2005/8/layout/chart3"/>
    <dgm:cxn modelId="{F63BE727-C27C-1045-B144-170A908CC54C}" type="presOf" srcId="{E6A98D32-E090-B642-BE02-BC23E6C37730}" destId="{7F3BBF89-70D5-E840-BA0D-F77E8F2CDE05}" srcOrd="0" destOrd="0" presId="urn:microsoft.com/office/officeart/2005/8/layout/chart3"/>
    <dgm:cxn modelId="{07E6D440-9527-7C44-BC45-384DB3065111}" srcId="{AF36DC06-99FA-0240-9A16-EB9687870470}" destId="{E6A98D32-E090-B642-BE02-BC23E6C37730}" srcOrd="0" destOrd="0" parTransId="{C198B4CE-C6B2-6142-A7C7-CA4311D1BE38}" sibTransId="{2F28FD0D-EFFB-8342-B507-E05BD7989615}"/>
    <dgm:cxn modelId="{D6925567-60A7-CE48-8156-6A8AB8DFBA09}" type="presOf" srcId="{AF36DC06-99FA-0240-9A16-EB9687870470}" destId="{E20ADEDE-A993-D84D-8D01-FCF3CF15D99D}" srcOrd="0" destOrd="0" presId="urn:microsoft.com/office/officeart/2005/8/layout/chart3"/>
    <dgm:cxn modelId="{8F294480-AFD6-5A4E-8049-2150A4E6BD34}" type="presOf" srcId="{94D36683-C28E-3947-8BF1-60869A19AC3D}" destId="{365F335C-99E1-2C41-AB6B-87620A3543B7}" srcOrd="0" destOrd="0" presId="urn:microsoft.com/office/officeart/2005/8/layout/chart3"/>
    <dgm:cxn modelId="{9A2F6383-AE77-1E4F-BB9F-2D2BF5D6F3C4}" srcId="{AF36DC06-99FA-0240-9A16-EB9687870470}" destId="{F2FE32CB-8863-8E46-8082-B95F696E62F7}" srcOrd="2" destOrd="0" parTransId="{D76F44C2-B73D-D046-BAC3-87249D50E822}" sibTransId="{A2756CAB-9907-4241-B989-B6DB3A911374}"/>
    <dgm:cxn modelId="{BCB4BFA8-5EAF-BF45-A639-2F3673F05414}" type="presOf" srcId="{F2FE32CB-8863-8E46-8082-B95F696E62F7}" destId="{012B8B78-16F7-F348-ACC3-0C437738306B}" srcOrd="0" destOrd="0" presId="urn:microsoft.com/office/officeart/2005/8/layout/chart3"/>
    <dgm:cxn modelId="{09E988C3-FBDB-C94A-B49D-B228E70AAC5F}" srcId="{AF36DC06-99FA-0240-9A16-EB9687870470}" destId="{94D36683-C28E-3947-8BF1-60869A19AC3D}" srcOrd="1" destOrd="0" parTransId="{0D64F2C9-82D9-5148-BF29-6574216564CA}" sibTransId="{A408D1DF-01F9-E44F-A8DA-5B56D8E5C1A8}"/>
    <dgm:cxn modelId="{4C0CA0EF-DA57-084B-A79C-F2EBCC9B3515}" type="presOf" srcId="{94D36683-C28E-3947-8BF1-60869A19AC3D}" destId="{7063322A-60B1-904E-98CA-C0C2954D0239}" srcOrd="1" destOrd="0" presId="urn:microsoft.com/office/officeart/2005/8/layout/chart3"/>
    <dgm:cxn modelId="{2FA306F7-64FC-5A4C-ACF9-0C2E7E08A92F}" type="presOf" srcId="{F2FE32CB-8863-8E46-8082-B95F696E62F7}" destId="{93E30CED-5BD6-9B43-B7BD-DC6612544AAE}" srcOrd="1" destOrd="0" presId="urn:microsoft.com/office/officeart/2005/8/layout/chart3"/>
    <dgm:cxn modelId="{CACC1247-C83C-D341-B7F5-CB9AFBBEFF40}" type="presParOf" srcId="{E20ADEDE-A993-D84D-8D01-FCF3CF15D99D}" destId="{7F3BBF89-70D5-E840-BA0D-F77E8F2CDE05}" srcOrd="0" destOrd="0" presId="urn:microsoft.com/office/officeart/2005/8/layout/chart3"/>
    <dgm:cxn modelId="{E3BA8A0A-432F-4048-8D2A-C87035252BEA}" type="presParOf" srcId="{E20ADEDE-A993-D84D-8D01-FCF3CF15D99D}" destId="{94194B3C-CE90-5947-A3AD-6B5BFB316999}" srcOrd="1" destOrd="0" presId="urn:microsoft.com/office/officeart/2005/8/layout/chart3"/>
    <dgm:cxn modelId="{3C0981BB-0F25-4942-9327-55A67DC1872E}" type="presParOf" srcId="{E20ADEDE-A993-D84D-8D01-FCF3CF15D99D}" destId="{365F335C-99E1-2C41-AB6B-87620A3543B7}" srcOrd="2" destOrd="0" presId="urn:microsoft.com/office/officeart/2005/8/layout/chart3"/>
    <dgm:cxn modelId="{F8DB24B5-D060-8145-AA15-1070583B65DD}" type="presParOf" srcId="{E20ADEDE-A993-D84D-8D01-FCF3CF15D99D}" destId="{7063322A-60B1-904E-98CA-C0C2954D0239}" srcOrd="3" destOrd="0" presId="urn:microsoft.com/office/officeart/2005/8/layout/chart3"/>
    <dgm:cxn modelId="{669C86E5-A1CF-8547-AF74-0579847D24CA}" type="presParOf" srcId="{E20ADEDE-A993-D84D-8D01-FCF3CF15D99D}" destId="{012B8B78-16F7-F348-ACC3-0C437738306B}" srcOrd="4" destOrd="0" presId="urn:microsoft.com/office/officeart/2005/8/layout/chart3"/>
    <dgm:cxn modelId="{2E3802C6-8E31-5E4A-A6B8-456598F11812}" type="presParOf" srcId="{E20ADEDE-A993-D84D-8D01-FCF3CF15D99D}" destId="{93E30CED-5BD6-9B43-B7BD-DC6612544AA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B7F09-D6FB-1044-9349-EF1523236DE1}">
      <dsp:nvSpPr>
        <dsp:cNvPr id="0" name=""/>
        <dsp:cNvSpPr/>
      </dsp:nvSpPr>
      <dsp:spPr>
        <a:xfrm>
          <a:off x="4665783" y="1780199"/>
          <a:ext cx="1488833" cy="137177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5000" t="5000" r="5000" b="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000" kern="1200" dirty="0"/>
          </a:br>
          <a:endParaRPr lang="en-US" sz="3000" kern="1200" dirty="0"/>
        </a:p>
      </dsp:txBody>
      <dsp:txXfrm>
        <a:off x="4883818" y="1981090"/>
        <a:ext cx="1052763" cy="969990"/>
      </dsp:txXfrm>
    </dsp:sp>
    <dsp:sp modelId="{2D65B898-29C7-6248-B3AA-175567B99BE0}">
      <dsp:nvSpPr>
        <dsp:cNvPr id="0" name=""/>
        <dsp:cNvSpPr/>
      </dsp:nvSpPr>
      <dsp:spPr>
        <a:xfrm rot="16200000">
          <a:off x="5282657" y="1326269"/>
          <a:ext cx="255085" cy="44100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320920" y="1452733"/>
        <a:ext cx="178560" cy="264603"/>
      </dsp:txXfrm>
    </dsp:sp>
    <dsp:sp modelId="{2E87E49E-DC78-594A-A554-EEEE006743C8}">
      <dsp:nvSpPr>
        <dsp:cNvPr id="0" name=""/>
        <dsp:cNvSpPr/>
      </dsp:nvSpPr>
      <dsp:spPr>
        <a:xfrm>
          <a:off x="4761662" y="1832"/>
          <a:ext cx="1297074" cy="1297074"/>
        </a:xfrm>
        <a:prstGeom prst="ellipse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JS library for UI</a:t>
          </a:r>
        </a:p>
      </dsp:txBody>
      <dsp:txXfrm>
        <a:off x="4951614" y="191784"/>
        <a:ext cx="917170" cy="917170"/>
      </dsp:txXfrm>
    </dsp:sp>
    <dsp:sp modelId="{91DDF50E-E7E9-A745-B0B2-21C7926DA76C}">
      <dsp:nvSpPr>
        <dsp:cNvPr id="0" name=""/>
        <dsp:cNvSpPr/>
      </dsp:nvSpPr>
      <dsp:spPr>
        <a:xfrm rot="1800000">
          <a:off x="6109026" y="2716184"/>
          <a:ext cx="232557" cy="44100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113700" y="2786943"/>
        <a:ext cx="162790" cy="264603"/>
      </dsp:txXfrm>
    </dsp:sp>
    <dsp:sp modelId="{7DE911C6-4D1D-DA4B-8D55-F8F1EC9FA344}">
      <dsp:nvSpPr>
        <dsp:cNvPr id="0" name=""/>
        <dsp:cNvSpPr/>
      </dsp:nvSpPr>
      <dsp:spPr>
        <a:xfrm>
          <a:off x="6334119" y="2725406"/>
          <a:ext cx="1297074" cy="1297074"/>
        </a:xfrm>
        <a:prstGeom prst="ellipse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Component-Based</a:t>
          </a:r>
        </a:p>
      </dsp:txBody>
      <dsp:txXfrm>
        <a:off x="6524071" y="2915358"/>
        <a:ext cx="917170" cy="917170"/>
      </dsp:txXfrm>
    </dsp:sp>
    <dsp:sp modelId="{FB041B16-2172-2741-952D-8E3B8A758434}">
      <dsp:nvSpPr>
        <dsp:cNvPr id="0" name=""/>
        <dsp:cNvSpPr/>
      </dsp:nvSpPr>
      <dsp:spPr>
        <a:xfrm rot="9000000">
          <a:off x="4478815" y="2716184"/>
          <a:ext cx="232557" cy="441005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 rot="10800000">
        <a:off x="4543908" y="2786943"/>
        <a:ext cx="162790" cy="264603"/>
      </dsp:txXfrm>
    </dsp:sp>
    <dsp:sp modelId="{CED020D2-16AE-8249-897A-998196F44768}">
      <dsp:nvSpPr>
        <dsp:cNvPr id="0" name=""/>
        <dsp:cNvSpPr/>
      </dsp:nvSpPr>
      <dsp:spPr>
        <a:xfrm>
          <a:off x="3189206" y="2725406"/>
          <a:ext cx="1297074" cy="1297074"/>
        </a:xfrm>
        <a:prstGeom prst="ellipse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Declarative</a:t>
          </a:r>
        </a:p>
      </dsp:txBody>
      <dsp:txXfrm>
        <a:off x="3379158" y="2915358"/>
        <a:ext cx="917170" cy="917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BF89-70D5-E840-BA0D-F77E8F2CDE05}">
      <dsp:nvSpPr>
        <dsp:cNvPr id="0" name=""/>
        <dsp:cNvSpPr/>
      </dsp:nvSpPr>
      <dsp:spPr>
        <a:xfrm>
          <a:off x="3807114" y="271641"/>
          <a:ext cx="3380422" cy="3380422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Elements</a:t>
          </a:r>
        </a:p>
      </dsp:txBody>
      <dsp:txXfrm>
        <a:off x="5645018" y="895409"/>
        <a:ext cx="1146929" cy="1126807"/>
      </dsp:txXfrm>
    </dsp:sp>
    <dsp:sp modelId="{365F335C-99E1-2C41-AB6B-87620A3543B7}">
      <dsp:nvSpPr>
        <dsp:cNvPr id="0" name=""/>
        <dsp:cNvSpPr/>
      </dsp:nvSpPr>
      <dsp:spPr>
        <a:xfrm>
          <a:off x="3632862" y="372248"/>
          <a:ext cx="3380422" cy="3380422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50000"/>
                <a:hueOff val="-394115"/>
                <a:satOff val="5189"/>
                <a:lumOff val="3107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Component Instances</a:t>
          </a:r>
        </a:p>
      </dsp:txBody>
      <dsp:txXfrm>
        <a:off x="4558454" y="2505134"/>
        <a:ext cx="1529238" cy="1046321"/>
      </dsp:txXfrm>
    </dsp:sp>
    <dsp:sp modelId="{012B8B78-16F7-F348-ACC3-0C437738306B}">
      <dsp:nvSpPr>
        <dsp:cNvPr id="0" name=""/>
        <dsp:cNvSpPr/>
      </dsp:nvSpPr>
      <dsp:spPr>
        <a:xfrm>
          <a:off x="3632862" y="372248"/>
          <a:ext cx="3380422" cy="3380422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shade val="50000"/>
                <a:hueOff val="-394115"/>
                <a:satOff val="5189"/>
                <a:lumOff val="3107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Components</a:t>
          </a:r>
        </a:p>
      </dsp:txBody>
      <dsp:txXfrm>
        <a:off x="3995050" y="1036260"/>
        <a:ext cx="1146929" cy="1126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C6D96-23E6-4848-83E4-21406AF5A5A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1B817-D091-2942-925B-A6CAB264E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JSX: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Extension to JavaScript, it is neither a String nor HTML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 template language but -&gt; Language + Java Script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JSX -&gt; Elements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React and JSX: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Embraces the fact that rendering is inherently coupled with other UI logic (events, state changes handling)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Resources: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reactjs.org</a:t>
            </a:r>
            <a:r>
              <a:rPr lang="en-US"/>
              <a:t>/docs/introducing-</a:t>
            </a:r>
            <a:r>
              <a:rPr lang="en-US" err="1"/>
              <a:t>jsx.html</a:t>
            </a:r>
            <a:endParaRPr lang="en-US"/>
          </a:p>
          <a:p>
            <a:pPr marL="628650" lvl="1" indent="-171450">
              <a:buFontTx/>
              <a:buChar char="-"/>
            </a:pPr>
            <a:r>
              <a:rPr lang="en-US"/>
              <a:t>https://</a:t>
            </a:r>
            <a:r>
              <a:rPr lang="en-US" err="1"/>
              <a:t>reactjs.org</a:t>
            </a:r>
            <a:r>
              <a:rPr lang="en-US"/>
              <a:t>/docs/</a:t>
            </a:r>
            <a:r>
              <a:rPr lang="en-US" err="1"/>
              <a:t>jsx</a:t>
            </a:r>
            <a:r>
              <a:rPr lang="en-US"/>
              <a:t>-in-</a:t>
            </a:r>
            <a:r>
              <a:rPr lang="en-US" err="1"/>
              <a:t>depth.html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Resources: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reactjs.org</a:t>
            </a:r>
            <a:r>
              <a:rPr lang="en-US" dirty="0"/>
              <a:t>/docs/</a:t>
            </a:r>
            <a:r>
              <a:rPr lang="en-US" dirty="0" err="1"/>
              <a:t>reconciliation.html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/>
              <a:t>Resources: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https://</a:t>
            </a:r>
            <a:r>
              <a:rPr lang="en-US" err="1"/>
              <a:t>reactjs.org</a:t>
            </a:r>
            <a:r>
              <a:rPr lang="en-US"/>
              <a:t>/docs/</a:t>
            </a:r>
            <a:r>
              <a:rPr lang="en-US" err="1"/>
              <a:t>reconciliation.html</a:t>
            </a:r>
            <a:endParaRPr lang="en-US"/>
          </a:p>
          <a:p>
            <a:pPr marL="628650" lvl="1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Pure functions: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 not change their inputs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Always return the same result for the same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Shallow updates: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current state and update is merged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only thing replaced is the update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Shallow comparison - 101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Primitives – tests whether two values are the same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References – tests whether points to the same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3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8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JSX:</a:t>
            </a:r>
          </a:p>
          <a:p>
            <a:pPr marL="628650" lvl="1" indent="-171450">
              <a:buFontTx/>
              <a:buChar char="-"/>
            </a:pPr>
            <a:r>
              <a:rPr lang="en-US"/>
              <a:t>https://</a:t>
            </a:r>
            <a:r>
              <a:rPr lang="en-US" err="1"/>
              <a:t>reactjs.org</a:t>
            </a:r>
            <a:r>
              <a:rPr lang="en-US"/>
              <a:t>/docs/introducing-</a:t>
            </a:r>
            <a:r>
              <a:rPr lang="en-US" err="1"/>
              <a:t>jsx.html</a:t>
            </a:r>
            <a:endParaRPr lang="en-US"/>
          </a:p>
          <a:p>
            <a:pPr marL="628650" lvl="1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/>
              <a:t>JSX compiles to </a:t>
            </a:r>
            <a:r>
              <a:rPr lang="en-US" err="1"/>
              <a:t>React.createElement</a:t>
            </a:r>
            <a:r>
              <a:rPr lang="en-US"/>
              <a:t>(…) </a:t>
            </a:r>
          </a:p>
          <a:p>
            <a:pPr marL="171450" lvl="0" indent="-171450">
              <a:buFontTx/>
              <a:buChar char="-"/>
            </a:pPr>
            <a:r>
              <a:rPr lang="en-US" err="1"/>
              <a:t>React.createElement</a:t>
            </a:r>
            <a:r>
              <a:rPr lang="en-US"/>
              <a:t> creates an object:</a:t>
            </a:r>
          </a:p>
          <a:p>
            <a:pPr marL="628650" lvl="1" indent="-171450">
              <a:buFontTx/>
              <a:buChar char="-"/>
            </a:pPr>
            <a:r>
              <a:rPr lang="en-US"/>
              <a:t>type – </a:t>
            </a:r>
          </a:p>
          <a:p>
            <a:pPr marL="628650" lvl="1" indent="-171450">
              <a:buFontTx/>
              <a:buChar char="-"/>
            </a:pPr>
            <a:r>
              <a:rPr lang="en-US"/>
              <a:t>props</a:t>
            </a:r>
          </a:p>
          <a:p>
            <a:pPr marL="171450" lvl="0" indent="-171450">
              <a:buFontTx/>
              <a:buChar char="-"/>
            </a:pPr>
            <a:r>
              <a:rPr lang="en-US"/>
              <a:t>REACT ELEMENT:</a:t>
            </a:r>
          </a:p>
          <a:p>
            <a:pPr marL="628650" lvl="1" indent="-171450">
              <a:buFontTx/>
              <a:buChar char="-"/>
            </a:pPr>
            <a:r>
              <a:rPr lang="en-US"/>
              <a:t>description of the component that should be displayed on the page</a:t>
            </a:r>
          </a:p>
          <a:p>
            <a:pPr marL="628650" lvl="1" indent="-171450">
              <a:buFontTx/>
              <a:buChar char="-"/>
            </a:pPr>
            <a:r>
              <a:rPr lang="en-US"/>
              <a:t>React uses those elements to construct the DOM and keep it up to date</a:t>
            </a:r>
          </a:p>
          <a:p>
            <a:pPr marL="628650" lvl="1" indent="-171450">
              <a:buFontTx/>
              <a:buChar char="-"/>
            </a:pPr>
            <a:r>
              <a:rPr lang="en-US"/>
              <a:t>IMMUTABILE – React sees if the change has been changed through the reference change</a:t>
            </a:r>
          </a:p>
          <a:p>
            <a:pPr marL="171450" lvl="0" indent="-171450">
              <a:buFontTx/>
              <a:buChar char="-"/>
            </a:pPr>
            <a:r>
              <a:rPr lang="en-US"/>
              <a:t>If JSX compiles to </a:t>
            </a:r>
            <a:r>
              <a:rPr lang="en-US" err="1"/>
              <a:t>React.createElement</a:t>
            </a:r>
            <a:r>
              <a:rPr lang="en-US"/>
              <a:t> – we need it in the Scope (</a:t>
            </a:r>
            <a:r>
              <a:rPr lang="en-US" b="1"/>
              <a:t>import React from ‘react’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4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/>
              <a:t>Resources:</a:t>
            </a:r>
          </a:p>
          <a:p>
            <a:pPr marL="628650" lvl="1" indent="-171450">
              <a:buFontTx/>
              <a:buChar char="-"/>
            </a:pPr>
            <a:r>
              <a:rPr lang="en-US"/>
              <a:t>https://</a:t>
            </a:r>
            <a:r>
              <a:rPr lang="en-US" err="1"/>
              <a:t>reactjs.org</a:t>
            </a:r>
            <a:r>
              <a:rPr lang="en-US"/>
              <a:t>/blog/2015/12/18/react-components-elements-and-</a:t>
            </a:r>
            <a:r>
              <a:rPr lang="en-US" err="1"/>
              <a:t>instances.html</a:t>
            </a:r>
            <a:endParaRPr lang="en-US"/>
          </a:p>
          <a:p>
            <a:pPr marL="628650" lvl="1" indent="-171450">
              <a:buFontTx/>
              <a:buChar char="-"/>
            </a:pPr>
            <a:r>
              <a:rPr lang="en-US"/>
              <a:t>https://</a:t>
            </a:r>
            <a:r>
              <a:rPr lang="en-US" err="1"/>
              <a:t>medium.com</a:t>
            </a:r>
            <a:r>
              <a:rPr lang="en-US"/>
              <a:t>/@</a:t>
            </a:r>
            <a:r>
              <a:rPr lang="en-US" err="1"/>
              <a:t>fay_jai</a:t>
            </a:r>
            <a:r>
              <a:rPr lang="en-US"/>
              <a:t>/react-elements-vs-react-components-vs-component-backing-instances-14d42729f62</a:t>
            </a:r>
          </a:p>
          <a:p>
            <a:pPr marL="628650" lvl="1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6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5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React Elements features: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Descriptions not actual instances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Don’t refer to anything on the screen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be thrown away, created and it won’t matter much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Easy to traverse</a:t>
            </a:r>
          </a:p>
          <a:p>
            <a:pPr marL="171450" lvl="0" indent="-171450">
              <a:buFontTx/>
              <a:buChar char="-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describing a component is also an element, just like an element describing the DOM node. They can be nested and mixed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B817-D091-2942-925B-A6CAB264EB5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5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95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3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0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6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9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73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0" r:id="rId14"/>
    <p:sldLayoutId id="2147484451" r:id="rId15"/>
    <p:sldLayoutId id="2147484452" r:id="rId16"/>
    <p:sldLayoutId id="214748445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rep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1187-4E08-EE4E-A260-35146D33E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3ED6A-270E-484C-B659-655654A7D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Basics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83FB0C-8970-D34E-A36C-BEF11EC39151}"/>
              </a:ext>
            </a:extLst>
          </p:cNvPr>
          <p:cNvSpPr txBox="1">
            <a:spLocks/>
          </p:cNvSpPr>
          <p:nvPr/>
        </p:nvSpPr>
        <p:spPr>
          <a:xfrm>
            <a:off x="8952820" y="6437305"/>
            <a:ext cx="3135086" cy="302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Krzysztof Kicinger, May 2018</a:t>
            </a:r>
          </a:p>
        </p:txBody>
      </p:sp>
    </p:spTree>
    <p:extLst>
      <p:ext uri="{BB962C8B-B14F-4D97-AF65-F5344CB8AC3E}">
        <p14:creationId xmlns:p14="http://schemas.microsoft.com/office/powerpoint/2010/main" val="16576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Blueprint for instances</a:t>
            </a:r>
          </a:p>
          <a:p>
            <a:r>
              <a:rPr lang="en-US"/>
              <a:t>Two types of components:</a:t>
            </a:r>
          </a:p>
          <a:p>
            <a:pPr lvl="1"/>
            <a:r>
              <a:rPr lang="en-US"/>
              <a:t>Class Component (props and state)</a:t>
            </a:r>
          </a:p>
          <a:p>
            <a:pPr lvl="1"/>
            <a:r>
              <a:rPr lang="en-US"/>
              <a:t>Function Component (props)</a:t>
            </a:r>
          </a:p>
          <a:p>
            <a:r>
              <a:rPr lang="en-US"/>
              <a:t>Components:</a:t>
            </a:r>
          </a:p>
          <a:p>
            <a:pPr lvl="1"/>
            <a:r>
              <a:rPr lang="en-US"/>
              <a:t>Input: properties</a:t>
            </a:r>
          </a:p>
          <a:p>
            <a:pPr lvl="1"/>
            <a:r>
              <a:rPr lang="en-US"/>
              <a:t>Output: encapsulated element trees (DOM nodes, elements)</a:t>
            </a:r>
          </a:p>
          <a:p>
            <a:r>
              <a:rPr lang="en-US"/>
              <a:t>Composes independent parts of UI without relying on internal DOM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component which is visible on the screen</a:t>
            </a:r>
          </a:p>
          <a:p>
            <a:r>
              <a:rPr lang="en-US" dirty="0"/>
              <a:t>Encapsulates local state and properties (per instance)</a:t>
            </a:r>
          </a:p>
          <a:p>
            <a:r>
              <a:rPr lang="en-US" dirty="0"/>
              <a:t>Never created directly:</a:t>
            </a:r>
          </a:p>
          <a:p>
            <a:pPr lvl="1"/>
            <a:r>
              <a:rPr lang="en-US" dirty="0"/>
              <a:t>React takes full responsibility</a:t>
            </a:r>
          </a:p>
          <a:p>
            <a:pPr lvl="1"/>
            <a:r>
              <a:rPr lang="en-US" dirty="0"/>
              <a:t>Created when </a:t>
            </a:r>
            <a:r>
              <a:rPr lang="en-US" dirty="0" err="1"/>
              <a:t>ReactDOM.render</a:t>
            </a:r>
            <a:r>
              <a:rPr lang="en-US" dirty="0"/>
              <a:t>() method is used</a:t>
            </a:r>
          </a:p>
          <a:p>
            <a:r>
              <a:rPr lang="en-US" dirty="0"/>
              <a:t>Only class components have instances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JS object describing a component instance or DOM node and its desired properties:</a:t>
            </a:r>
          </a:p>
          <a:p>
            <a:pPr lvl="1"/>
            <a:r>
              <a:rPr lang="en-US" dirty="0"/>
              <a:t>type – String, function, class</a:t>
            </a:r>
          </a:p>
          <a:p>
            <a:pPr lvl="1"/>
            <a:r>
              <a:rPr lang="en-US" dirty="0"/>
              <a:t>props – properties passed to element</a:t>
            </a:r>
          </a:p>
          <a:p>
            <a:pPr lvl="1"/>
            <a:r>
              <a:rPr lang="en-US" dirty="0"/>
              <a:t>key – uniquely identifies React element, optimization purposes</a:t>
            </a:r>
          </a:p>
          <a:p>
            <a:pPr lvl="1"/>
            <a:r>
              <a:rPr lang="en-US" dirty="0"/>
              <a:t>ref – points to underlying DOM element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Cheap - much lighter than actual DOM elements</a:t>
            </a:r>
          </a:p>
          <a:p>
            <a:r>
              <a:rPr lang="en-US" dirty="0"/>
              <a:t>Composes a </a:t>
            </a:r>
            <a:r>
              <a:rPr lang="en-US" b="1" dirty="0"/>
              <a:t>Virtual DOM</a:t>
            </a:r>
          </a:p>
          <a:p>
            <a:r>
              <a:rPr lang="en-US" dirty="0"/>
              <a:t>No methods, just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9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what the DOM should look like</a:t>
            </a:r>
          </a:p>
          <a:p>
            <a:r>
              <a:rPr lang="en-US" dirty="0"/>
              <a:t>Optimized diff’ing algorithm</a:t>
            </a:r>
          </a:p>
          <a:p>
            <a:r>
              <a:rPr lang="en-US" dirty="0" err="1"/>
              <a:t>ReactDOM.render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Takes a Virtual DOM</a:t>
            </a:r>
          </a:p>
          <a:p>
            <a:pPr lvl="1"/>
            <a:r>
              <a:rPr lang="en-US" dirty="0"/>
              <a:t>Renders Actual DOM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3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reconciliation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approach</a:t>
            </a:r>
          </a:p>
          <a:p>
            <a:r>
              <a:rPr lang="en-US" dirty="0"/>
              <a:t>Starts when one of the following methods is invoked:</a:t>
            </a:r>
          </a:p>
          <a:p>
            <a:pPr lvl="1"/>
            <a:r>
              <a:rPr lang="en-US" dirty="0" err="1"/>
              <a:t>ReactDOM.render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setState</a:t>
            </a:r>
            <a:r>
              <a:rPr lang="en-US" dirty="0"/>
              <a:t>()</a:t>
            </a:r>
          </a:p>
          <a:p>
            <a:r>
              <a:rPr lang="en-US" dirty="0"/>
              <a:t>Results in the DOM tree</a:t>
            </a:r>
          </a:p>
          <a:p>
            <a:r>
              <a:rPr lang="en-US" dirty="0"/>
              <a:t>Optimized – skips parts where props are the same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vs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State:</a:t>
            </a:r>
          </a:p>
          <a:p>
            <a:pPr lvl="1"/>
            <a:r>
              <a:rPr lang="en-US" dirty="0"/>
              <a:t>Mutable local (private) state of component instance</a:t>
            </a:r>
          </a:p>
          <a:p>
            <a:pPr lvl="1"/>
            <a:r>
              <a:rPr lang="en-US" dirty="0"/>
              <a:t>Fully controlled by the component</a:t>
            </a:r>
          </a:p>
          <a:p>
            <a:pPr lvl="1"/>
            <a:r>
              <a:rPr lang="en-US" dirty="0"/>
              <a:t>Initialization: </a:t>
            </a:r>
            <a:r>
              <a:rPr lang="en-US" i="1" dirty="0" err="1"/>
              <a:t>this.state</a:t>
            </a:r>
            <a:r>
              <a:rPr lang="en-US" i="1" dirty="0"/>
              <a:t> = { } </a:t>
            </a:r>
            <a:r>
              <a:rPr lang="en-US" dirty="0"/>
              <a:t>(base constructor)</a:t>
            </a:r>
            <a:endParaRPr lang="en-US" i="1" dirty="0"/>
          </a:p>
          <a:p>
            <a:pPr lvl="1"/>
            <a:r>
              <a:rPr lang="en-US" dirty="0"/>
              <a:t>Updates: </a:t>
            </a:r>
            <a:r>
              <a:rPr lang="en-US" dirty="0" err="1"/>
              <a:t>this.setState</a:t>
            </a:r>
            <a:r>
              <a:rPr lang="en-US" dirty="0"/>
              <a:t>({})</a:t>
            </a:r>
          </a:p>
          <a:p>
            <a:pPr lvl="1"/>
            <a:r>
              <a:rPr lang="en-US" dirty="0"/>
              <a:t>Never update component’s state directly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Immutable (read-only)</a:t>
            </a:r>
          </a:p>
          <a:p>
            <a:pPr lvl="1"/>
            <a:r>
              <a:rPr lang="en-US" dirty="0"/>
              <a:t>React components must act like pure function with respect to their props</a:t>
            </a:r>
          </a:p>
          <a:p>
            <a:r>
              <a:rPr lang="en-US" dirty="0"/>
              <a:t>Data flow is unidirectional:</a:t>
            </a:r>
          </a:p>
          <a:p>
            <a:pPr lvl="1"/>
            <a:r>
              <a:rPr lang="en-US" dirty="0"/>
              <a:t>State is specific to particular component</a:t>
            </a:r>
          </a:p>
          <a:p>
            <a:pPr lvl="1"/>
            <a:r>
              <a:rPr lang="en-US" dirty="0"/>
              <a:t>Data flows from parent down to children through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rules of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Never modify state directly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Does not re-renders a component</a:t>
            </a:r>
          </a:p>
          <a:p>
            <a:pPr lvl="1"/>
            <a:r>
              <a:rPr lang="en-US" dirty="0"/>
              <a:t>Reconciliation process is not invoked</a:t>
            </a:r>
          </a:p>
          <a:p>
            <a:pPr lvl="1"/>
            <a:r>
              <a:rPr lang="en-US" dirty="0"/>
              <a:t>Use: </a:t>
            </a:r>
            <a:r>
              <a:rPr lang="en-US" i="1" dirty="0" err="1"/>
              <a:t>this.setState</a:t>
            </a:r>
            <a:r>
              <a:rPr lang="en-US" i="1" dirty="0"/>
              <a:t>({})</a:t>
            </a:r>
          </a:p>
          <a:p>
            <a:r>
              <a:rPr lang="en-US" b="1" dirty="0"/>
              <a:t>State updates may be asynchronous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Props and state may be updated asynchronously</a:t>
            </a:r>
          </a:p>
          <a:p>
            <a:pPr lvl="1"/>
            <a:r>
              <a:rPr lang="en-US" dirty="0"/>
              <a:t>Never rely on them when calculating the next state</a:t>
            </a:r>
          </a:p>
          <a:p>
            <a:pPr lvl="1"/>
            <a:r>
              <a:rPr lang="en-US" dirty="0"/>
              <a:t>Use: </a:t>
            </a:r>
            <a:r>
              <a:rPr lang="en-US" i="1" dirty="0" err="1"/>
              <a:t>this.setState</a:t>
            </a:r>
            <a:r>
              <a:rPr lang="en-US" i="1" dirty="0"/>
              <a:t>((</a:t>
            </a:r>
            <a:r>
              <a:rPr lang="en-US" i="1" dirty="0" err="1"/>
              <a:t>prevState</a:t>
            </a:r>
            <a:r>
              <a:rPr lang="en-US" i="1" dirty="0"/>
              <a:t>, props) =&gt; { … })</a:t>
            </a:r>
          </a:p>
          <a:p>
            <a:r>
              <a:rPr lang="en-US" b="1" dirty="0"/>
              <a:t>States updates are merged:</a:t>
            </a:r>
          </a:p>
          <a:p>
            <a:pPr lvl="1"/>
            <a:r>
              <a:rPr lang="en-US" dirty="0" err="1"/>
              <a:t>Mulitple</a:t>
            </a:r>
            <a:r>
              <a:rPr lang="en-US" dirty="0"/>
              <a:t> </a:t>
            </a:r>
            <a:r>
              <a:rPr lang="en-US" dirty="0" err="1"/>
              <a:t>setState</a:t>
            </a:r>
            <a:r>
              <a:rPr lang="en-US" dirty="0"/>
              <a:t>(..) invocations are batched into a single update</a:t>
            </a:r>
          </a:p>
          <a:p>
            <a:pPr lvl="1"/>
            <a:r>
              <a:rPr lang="en-US" dirty="0"/>
              <a:t>Shallow update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class that extends </a:t>
            </a:r>
            <a:r>
              <a:rPr lang="en-US" b="1" dirty="0"/>
              <a:t>Component </a:t>
            </a:r>
            <a:r>
              <a:rPr lang="en-US" dirty="0"/>
              <a:t>or </a:t>
            </a:r>
            <a:r>
              <a:rPr lang="en-US" b="1" dirty="0" err="1"/>
              <a:t>PureComponent</a:t>
            </a:r>
            <a:endParaRPr lang="en-US" dirty="0"/>
          </a:p>
          <a:p>
            <a:r>
              <a:rPr lang="en-US" dirty="0"/>
              <a:t>Contains both </a:t>
            </a:r>
            <a:r>
              <a:rPr lang="en-US" b="1" dirty="0"/>
              <a:t>state </a:t>
            </a:r>
            <a:r>
              <a:rPr lang="en-US" dirty="0"/>
              <a:t>(mutable) and </a:t>
            </a:r>
            <a:r>
              <a:rPr lang="en-US" b="1" dirty="0"/>
              <a:t>props </a:t>
            </a:r>
            <a:r>
              <a:rPr lang="en-US" dirty="0"/>
              <a:t>(immutable)</a:t>
            </a:r>
          </a:p>
          <a:p>
            <a:r>
              <a:rPr lang="en-US" dirty="0"/>
              <a:t>Must implement </a:t>
            </a:r>
            <a:r>
              <a:rPr lang="en-US" b="1" dirty="0"/>
              <a:t>render() </a:t>
            </a:r>
            <a:r>
              <a:rPr lang="en-US" dirty="0"/>
              <a:t>function that returns exact component</a:t>
            </a:r>
          </a:p>
          <a:p>
            <a:r>
              <a:rPr lang="en-US" dirty="0"/>
              <a:t>Have lifecycle hooks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vs pure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Component:</a:t>
            </a:r>
          </a:p>
          <a:p>
            <a:pPr lvl="1"/>
            <a:r>
              <a:rPr lang="en-US" dirty="0"/>
              <a:t>The same as Component</a:t>
            </a:r>
          </a:p>
          <a:p>
            <a:pPr lvl="1"/>
            <a:r>
              <a:rPr lang="en-US" dirty="0"/>
              <a:t>Handles </a:t>
            </a:r>
            <a:r>
              <a:rPr lang="en-US" i="1" dirty="0" err="1"/>
              <a:t>shouldComponentUpdate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Props/State update – shallow comparison on both</a:t>
            </a:r>
          </a:p>
          <a:p>
            <a:pPr lvl="1"/>
            <a:r>
              <a:rPr lang="en-US" dirty="0"/>
              <a:t>Never mutate objects or arrays but create new instance of them</a:t>
            </a:r>
          </a:p>
          <a:p>
            <a:pPr lvl="1"/>
            <a:r>
              <a:rPr lang="en-US" dirty="0"/>
              <a:t>More performant</a:t>
            </a:r>
          </a:p>
          <a:p>
            <a:r>
              <a:rPr lang="en-US" dirty="0"/>
              <a:t>Component:</a:t>
            </a:r>
          </a:p>
          <a:p>
            <a:pPr lvl="1"/>
            <a:r>
              <a:rPr lang="en-US" dirty="0"/>
              <a:t>No shallow comparison</a:t>
            </a:r>
          </a:p>
          <a:p>
            <a:pPr lvl="1"/>
            <a:r>
              <a:rPr lang="en-US" dirty="0"/>
              <a:t>Component always re-renders by default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FUNCIONAL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JS function that corresponds to the </a:t>
            </a:r>
            <a:r>
              <a:rPr lang="en-US" b="1"/>
              <a:t>render() </a:t>
            </a:r>
            <a:r>
              <a:rPr lang="en-US"/>
              <a:t>method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			</a:t>
            </a:r>
            <a:r>
              <a:rPr lang="en-US" i="1"/>
              <a:t>(props) =&gt; COMPONENT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Do not have state</a:t>
            </a:r>
          </a:p>
          <a:p>
            <a:r>
              <a:rPr lang="en-US"/>
              <a:t>Do not have lifecycle hooks</a:t>
            </a:r>
          </a:p>
          <a:p>
            <a:r>
              <a:rPr lang="en-US"/>
              <a:t>More performant than Class Component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  <a:p>
            <a:r>
              <a:rPr lang="en-US" dirty="0"/>
              <a:t>Elements and Components</a:t>
            </a:r>
          </a:p>
          <a:p>
            <a:r>
              <a:rPr lang="en-US" dirty="0"/>
              <a:t>State vs Props</a:t>
            </a:r>
          </a:p>
          <a:p>
            <a:r>
              <a:rPr lang="en-US" dirty="0"/>
              <a:t>Stateless and Functional Components</a:t>
            </a:r>
          </a:p>
          <a:p>
            <a:r>
              <a:rPr lang="en-US" dirty="0"/>
              <a:t>Component Lifecycle</a:t>
            </a:r>
          </a:p>
        </p:txBody>
      </p:sp>
    </p:spTree>
    <p:extLst>
      <p:ext uri="{BB962C8B-B14F-4D97-AF65-F5344CB8AC3E}">
        <p14:creationId xmlns:p14="http://schemas.microsoft.com/office/powerpoint/2010/main" val="262505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</a:t>
            </a:r>
            <a:r>
              <a:rPr lang="en-US" dirty="0" err="1"/>
              <a:t>mouting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constructor(props)</a:t>
            </a:r>
          </a:p>
          <a:p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componentWillMount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render()</a:t>
            </a:r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- updating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componentWillReceiveProps</a:t>
            </a:r>
            <a:r>
              <a:rPr lang="en-US" b="1" dirty="0">
                <a:solidFill>
                  <a:srgbClr val="FF0000"/>
                </a:solidFill>
              </a:rPr>
              <a:t>(props)</a:t>
            </a:r>
          </a:p>
          <a:p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componentWillUpdate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nextProps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nextState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render()</a:t>
            </a:r>
          </a:p>
          <a:p>
            <a:r>
              <a:rPr lang="en-US" dirty="0" err="1"/>
              <a:t>getSnaphotBeforeUpdate</a:t>
            </a:r>
            <a:r>
              <a:rPr lang="en-US" dirty="0"/>
              <a:t>()</a:t>
            </a:r>
          </a:p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0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HANDS-ON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59EE-E872-8E44-9AEB-50F17A8F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introduction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0B876879-81A2-AE4C-A9B9-FAEBA7E85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83129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02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= Syntax extension to JavaScript (not template language)</a:t>
            </a:r>
          </a:p>
          <a:p>
            <a:r>
              <a:rPr lang="en-US" dirty="0"/>
              <a:t>React and JSX:</a:t>
            </a:r>
          </a:p>
          <a:p>
            <a:pPr lvl="1"/>
            <a:r>
              <a:rPr lang="en-US" dirty="0"/>
              <a:t>React embraces the fact that </a:t>
            </a:r>
            <a:r>
              <a:rPr lang="en-US" b="1" dirty="0"/>
              <a:t>rendering logic is coupled with other UI logic</a:t>
            </a:r>
            <a:endParaRPr lang="en-US" dirty="0"/>
          </a:p>
          <a:p>
            <a:pPr lvl="1"/>
            <a:r>
              <a:rPr lang="en-US" dirty="0"/>
              <a:t>React </a:t>
            </a:r>
            <a:r>
              <a:rPr lang="en-US" b="1" dirty="0"/>
              <a:t>separates concerns </a:t>
            </a:r>
            <a:r>
              <a:rPr lang="en-US" dirty="0"/>
              <a:t>not technologies using </a:t>
            </a:r>
            <a:r>
              <a:rPr lang="en-US" b="1" dirty="0"/>
              <a:t>Components</a:t>
            </a:r>
          </a:p>
          <a:p>
            <a:pPr lvl="1"/>
            <a:r>
              <a:rPr lang="en-US" dirty="0"/>
              <a:t>React does </a:t>
            </a:r>
            <a:r>
              <a:rPr lang="en-US" b="1" dirty="0"/>
              <a:t>not </a:t>
            </a:r>
            <a:r>
              <a:rPr lang="en-US" dirty="0"/>
              <a:t>require JSX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Embedded Expressions</a:t>
            </a:r>
          </a:p>
          <a:p>
            <a:r>
              <a:rPr lang="en-US"/>
              <a:t>JSX is compiled to regular JS</a:t>
            </a:r>
          </a:p>
          <a:p>
            <a:r>
              <a:rPr lang="en-US"/>
              <a:t>Composition</a:t>
            </a:r>
          </a:p>
          <a:p>
            <a:r>
              <a:rPr lang="en-US"/>
              <a:t>Can have attributes and properties (camelCase)</a:t>
            </a:r>
          </a:p>
          <a:p>
            <a:r>
              <a:rPr lang="en-US"/>
              <a:t>Prevents XSS Injection Attacks</a:t>
            </a:r>
          </a:p>
          <a:p>
            <a:r>
              <a:rPr lang="en-US"/>
              <a:t>Represents </a:t>
            </a:r>
            <a:r>
              <a:rPr lang="en-US" b="1"/>
              <a:t>React Element</a:t>
            </a:r>
            <a:r>
              <a:rPr lang="en-US"/>
              <a:t> (</a:t>
            </a:r>
            <a:r>
              <a:rPr lang="en-US">
                <a:hlinkClick r:id="rId3"/>
              </a:rPr>
              <a:t>https://babeljs.io/repl/</a:t>
            </a:r>
            <a:r>
              <a:rPr lang="en-US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Automatic semicolon insertion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 vs React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36FAA-8B01-1848-9BD2-BF1AEA72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35" y="1962347"/>
            <a:ext cx="9949529" cy="42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0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 -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JS Expressions (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for</a:t>
            </a:r>
            <a:r>
              <a:rPr lang="en-US" dirty="0"/>
              <a:t> are not expressions in JS!)</a:t>
            </a:r>
          </a:p>
          <a:p>
            <a:r>
              <a:rPr lang="en-US" dirty="0"/>
              <a:t>String literals – both as literal and as expression</a:t>
            </a:r>
          </a:p>
          <a:p>
            <a:r>
              <a:rPr lang="en-US" dirty="0"/>
              <a:t>Default property value: </a:t>
            </a:r>
            <a:r>
              <a:rPr lang="en-US" i="1" dirty="0"/>
              <a:t>TRUE</a:t>
            </a:r>
            <a:r>
              <a:rPr lang="en-US" dirty="0"/>
              <a:t> (avoid, misleading)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Spread operator – </a:t>
            </a:r>
            <a:r>
              <a:rPr lang="en-US" i="1" dirty="0"/>
              <a:t>{ …props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C6FC6-D477-7942-ACD9-E03A8886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40" y="3721514"/>
            <a:ext cx="8712920" cy="9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 -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C5D6-4222-F446-8BBF-60646EB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props.children</a:t>
            </a:r>
            <a:r>
              <a:rPr lang="en-US" b="1"/>
              <a:t> </a:t>
            </a:r>
            <a:r>
              <a:rPr lang="en-US"/>
              <a:t>– all expressions between opening and closing tag</a:t>
            </a:r>
          </a:p>
          <a:p>
            <a:r>
              <a:rPr lang="en-US"/>
              <a:t>Children types:</a:t>
            </a:r>
          </a:p>
          <a:p>
            <a:pPr lvl="1"/>
            <a:r>
              <a:rPr lang="en-US"/>
              <a:t>String Literals</a:t>
            </a:r>
          </a:p>
          <a:p>
            <a:pPr lvl="1"/>
            <a:r>
              <a:rPr lang="en-US"/>
              <a:t>JSX Elements (objects and arrays)</a:t>
            </a:r>
          </a:p>
          <a:p>
            <a:pPr lvl="1"/>
            <a:r>
              <a:rPr lang="en-US"/>
              <a:t>JS Expressions</a:t>
            </a:r>
          </a:p>
          <a:p>
            <a:r>
              <a:rPr lang="en-US"/>
              <a:t>Ignored values:</a:t>
            </a:r>
          </a:p>
          <a:p>
            <a:pPr lvl="1"/>
            <a:r>
              <a:rPr lang="en-US"/>
              <a:t>Boolean values (false, true)</a:t>
            </a:r>
          </a:p>
          <a:p>
            <a:pPr lvl="1"/>
            <a:r>
              <a:rPr lang="en-US"/>
              <a:t>null</a:t>
            </a:r>
          </a:p>
          <a:p>
            <a:pPr lvl="1"/>
            <a:r>
              <a:rPr lang="en-US"/>
              <a:t>undefined</a:t>
            </a:r>
          </a:p>
          <a:p>
            <a:r>
              <a:rPr lang="en-US"/>
              <a:t>Ignored values are great for conditional rendering</a:t>
            </a:r>
          </a:p>
          <a:p>
            <a:pPr lvl="1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0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88DA-8E63-184C-81CA-EA02F9C1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764373"/>
            <a:ext cx="10220325" cy="1293028"/>
          </a:xfrm>
        </p:spPr>
        <p:txBody>
          <a:bodyPr/>
          <a:lstStyle/>
          <a:p>
            <a:r>
              <a:rPr lang="en-US" err="1"/>
              <a:t>COMPonents</a:t>
            </a:r>
            <a:r>
              <a:rPr lang="en-US"/>
              <a:t> vs instances vs elements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F8ABD-0BEB-804E-931A-84EC66E38BA5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1A642A-3822-C349-81D5-54AE622DC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84792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42133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{A1385F85-D6CE-DE44-90A8-62C90D6E8A45}tf10001079</Template>
  <TotalTime>9081</TotalTime>
  <Words>1066</Words>
  <Application>Microsoft Macintosh PowerPoint</Application>
  <PresentationFormat>Widescreen</PresentationFormat>
  <Paragraphs>224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Vapor Trail</vt:lpstr>
      <vt:lpstr>REACT TUTORIAL</vt:lpstr>
      <vt:lpstr>Agenda</vt:lpstr>
      <vt:lpstr>React introduction</vt:lpstr>
      <vt:lpstr>JSX</vt:lpstr>
      <vt:lpstr>JSX Features</vt:lpstr>
      <vt:lpstr>JSX vs React elements</vt:lpstr>
      <vt:lpstr>JSX - Properties</vt:lpstr>
      <vt:lpstr>JSX - Composition</vt:lpstr>
      <vt:lpstr>COMPonents vs instances vs elements</vt:lpstr>
      <vt:lpstr>COMPONENTS</vt:lpstr>
      <vt:lpstr>COMPONENT INSTANCES</vt:lpstr>
      <vt:lpstr>ELEMENTS</vt:lpstr>
      <vt:lpstr>VIRTUAL DOM</vt:lpstr>
      <vt:lpstr>React reconciliation</vt:lpstr>
      <vt:lpstr>STATE vs PROPS</vt:lpstr>
      <vt:lpstr>Three rules of state</vt:lpstr>
      <vt:lpstr>CLASS component</vt:lpstr>
      <vt:lpstr>Component vs pure component</vt:lpstr>
      <vt:lpstr>FUNCIONAL COMPONENT</vt:lpstr>
      <vt:lpstr>COMPONENT LIFECYCLE - mouting</vt:lpstr>
      <vt:lpstr>COMPONENT LIFECYCLE - updating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TUTORIAL</dc:title>
  <dc:creator>Krzysztof Kicinger</dc:creator>
  <cp:lastModifiedBy>Krzysztof Kicinger</cp:lastModifiedBy>
  <cp:revision>31</cp:revision>
  <dcterms:created xsi:type="dcterms:W3CDTF">2018-05-11T20:29:08Z</dcterms:created>
  <dcterms:modified xsi:type="dcterms:W3CDTF">2018-05-19T09:19:31Z</dcterms:modified>
</cp:coreProperties>
</file>