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81" r:id="rId15"/>
    <p:sldId id="267" r:id="rId16"/>
    <p:sldId id="268" r:id="rId17"/>
    <p:sldId id="269" r:id="rId18"/>
    <p:sldId id="270" r:id="rId19"/>
    <p:sldId id="272" r:id="rId20"/>
    <p:sldId id="282" r:id="rId21"/>
    <p:sldId id="274" r:id="rId22"/>
    <p:sldId id="275" r:id="rId23"/>
    <p:sldId id="276" r:id="rId24"/>
    <p:sldId id="277" r:id="rId25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7" autoAdjust="0"/>
    <p:restoredTop sz="95033" autoAdjust="0"/>
  </p:normalViewPr>
  <p:slideViewPr>
    <p:cSldViewPr snapToGrid="0" snapToObjects="1" showGuides="1">
      <p:cViewPr>
        <p:scale>
          <a:sx n="75" d="100"/>
          <a:sy n="75" d="100"/>
        </p:scale>
        <p:origin x="816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eu-de.dataplatform.cloud.ibm.com/dashboards/f39cea65-6c09-40f3-9eb8-e4dc114e721e/view/7829c00a32ac68e276fcbde407ca2f007433275ebabbd20683d37b490d657197f33f1a99c82d4358de420130a7be1b59c8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f-courses-data.s3.us.cloud-object-storage.appdomain.cloud/IBM-DA0321EN-SkillsNetwork/labs/module%201/Accessing%20Data%20Using%20APIs/jobs.json" TargetMode="External"/><Relationship Id="rId2" Type="http://schemas.openxmlformats.org/officeDocument/2006/relationships/hyperlink" Target="https://cf-courses-data.s3.us.cloud-object-storage.appdomain.cloud/IBM-DA0321EN-SkillsNetwork/labs/datasets/Programming_Languages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483146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Research on Data Technologies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Chris</a:t>
            </a:r>
          </a:p>
          <a:p>
            <a:pPr marL="0" indent="0">
              <a:buNone/>
            </a:pPr>
            <a:r>
              <a:rPr lang="en-US" dirty="0"/>
              <a:t>14.08.2023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Currently most popular Databases are Microsoft SQL Server, MySQL and MongoDB </a:t>
            </a:r>
          </a:p>
          <a:p>
            <a:r>
              <a:rPr lang="en-US" dirty="0"/>
              <a:t>Future most popular Databases are PostgreSQL, MongoDB and MySQL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PostgreSQL is becoming more popular</a:t>
            </a:r>
          </a:p>
          <a:p>
            <a:r>
              <a:rPr lang="en-US" dirty="0"/>
              <a:t>MySQL and MongoDB remain important in the IT industry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RESPONDENTS –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81777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Majority of the respondents were men</a:t>
            </a:r>
          </a:p>
          <a:p>
            <a:r>
              <a:rPr lang="en-US" dirty="0"/>
              <a:t>Most of the responses were from United States</a:t>
            </a:r>
          </a:p>
          <a:p>
            <a:r>
              <a:rPr lang="en-US" dirty="0"/>
              <a:t>Most of the respondents were in the age 22 – 35</a:t>
            </a:r>
          </a:p>
          <a:p>
            <a:r>
              <a:rPr lang="en-US" dirty="0"/>
              <a:t>Most of the respondents have Bachelor’s degree</a:t>
            </a:r>
          </a:p>
        </p:txBody>
      </p:sp>
    </p:spTree>
    <p:extLst>
      <p:ext uri="{BB962C8B-B14F-4D97-AF65-F5344CB8AC3E}">
        <p14:creationId xmlns:p14="http://schemas.microsoft.com/office/powerpoint/2010/main" val="48318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The dashboard is available at:</a:t>
            </a:r>
          </a:p>
          <a:p>
            <a:pPr marL="0" indent="0" algn="just">
              <a:buNone/>
            </a:pPr>
            <a:r>
              <a:rPr lang="en-US" sz="2200" dirty="0">
                <a:hlinkClick r:id="rId2"/>
              </a:rPr>
              <a:t>https://eu-de.dataplatform.cloud.ibm.com/dashboards/f39cea65-6c09-40f3-9eb8-e4dc114e721e/view/7829c00a32ac68e276fcbde407ca2f007433275ebabbd20683d37b490d657197f33f1a99c82d4358de420130a7be1b59c8</a:t>
            </a:r>
            <a:r>
              <a:rPr lang="en-US" sz="22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Usage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CBB5D7-FB85-E6EB-D955-ADA6F5FC3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553" y="1419204"/>
            <a:ext cx="8356682" cy="23605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B0CE95-CF61-08EC-184B-9B9C887E9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761" y="3799815"/>
            <a:ext cx="8256474" cy="235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34246B-38BA-5361-CE89-B193FE49A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915" y="1347799"/>
            <a:ext cx="8718115" cy="25054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8CE82E-503D-3CB6-FC55-F1A2BE88B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080" y="3812649"/>
            <a:ext cx="8718115" cy="250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673D9-7227-40EC-C34C-6EC3782F0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076" y="1463917"/>
            <a:ext cx="8399114" cy="24024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08CBF4-0DB4-DA39-BCC9-6A11E48B6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284" y="3912669"/>
            <a:ext cx="8914699" cy="250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How can we improve our products based on our findings?</a:t>
            </a:r>
          </a:p>
          <a:p>
            <a:r>
              <a:rPr lang="en-US" dirty="0"/>
              <a:t>How can we predict future salaries of programmers?</a:t>
            </a:r>
          </a:p>
          <a:p>
            <a:r>
              <a:rPr lang="en-US" dirty="0"/>
              <a:t>How does emerging technologies influence current and future trends?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AFCF-3637-9E45-C99A-9F37F65E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Finding and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D70F5-C4B8-83A1-558F-0E560E1235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Findings</a:t>
            </a:r>
          </a:p>
          <a:p>
            <a:pPr marL="0" indent="0">
              <a:buNone/>
            </a:pPr>
            <a:endParaRPr lang="en-GB" dirty="0"/>
          </a:p>
          <a:p>
            <a:r>
              <a:rPr lang="en-US"/>
              <a:t>Current most popular languages are HTML/CSS, Bash/Shell/PowerShell and C#</a:t>
            </a:r>
          </a:p>
          <a:p>
            <a:r>
              <a:rPr lang="en-US"/>
              <a:t>Currently </a:t>
            </a:r>
            <a:r>
              <a:rPr lang="en-US" dirty="0"/>
              <a:t>most popular Databases are Microsoft SQL Server, MySQL and MongoDB </a:t>
            </a:r>
          </a:p>
          <a:p>
            <a:r>
              <a:rPr lang="en-US" dirty="0"/>
              <a:t> Majority of the respondents were men</a:t>
            </a:r>
          </a:p>
          <a:p>
            <a:endParaRPr lang="en-US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A69CE-1F75-894E-171D-02C14C7B4D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Implications</a:t>
            </a:r>
          </a:p>
          <a:p>
            <a:pPr marL="0" indent="0">
              <a:buNone/>
            </a:pPr>
            <a:endParaRPr lang="en-GB" dirty="0"/>
          </a:p>
          <a:p>
            <a:r>
              <a:rPr lang="en-US" dirty="0"/>
              <a:t>HTML/CSS remain important languages in the programming industry</a:t>
            </a:r>
          </a:p>
          <a:p>
            <a:r>
              <a:rPr lang="en-US" dirty="0"/>
              <a:t>PostgreSQL is becoming more popular</a:t>
            </a:r>
          </a:p>
          <a:p>
            <a:r>
              <a:rPr lang="en-US" dirty="0"/>
              <a:t>The problem of inequality is still unsolved in the IT industry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733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programming languages remain important, such as HTML/CSS and JavaScript, while other gain popularity, such as Python and SQL</a:t>
            </a:r>
          </a:p>
          <a:p>
            <a:r>
              <a:rPr lang="en-US" dirty="0"/>
              <a:t>In case of Databases, MongoDB and MySQL remain popular, while PostgreSQL is becoming more important</a:t>
            </a:r>
          </a:p>
          <a:p>
            <a:r>
              <a:rPr lang="en-US" dirty="0"/>
              <a:t>Among important platforms there is Docker, Linux, and AWS</a:t>
            </a:r>
          </a:p>
          <a:p>
            <a:r>
              <a:rPr lang="en-US" dirty="0"/>
              <a:t>Popular Web Frames include Query.js and React.js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https://cf-courses-data.s3.us.cloud-object-storage.appdomain.cloud/IBM-DA0321EN-SkillsNetwork/labs/datasets/Programming_Languages.html</a:t>
            </a:r>
            <a:endParaRPr lang="en-US" dirty="0"/>
          </a:p>
          <a:p>
            <a:r>
              <a:rPr lang="en-US" dirty="0">
                <a:hlinkClick r:id="rId3"/>
              </a:rPr>
              <a:t>https://cf-courses-data.s3.us.cloud-object-storage.appdomain.cloud/IBM-DA0321EN-SkillsNetwork/labs/module%201/Accessing%20Data%20Using%20APIs/jobs.json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5A58C0A-BF40-040B-CFF3-42C750839A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1918886"/>
            <a:ext cx="5726853" cy="35800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0B5AB5-D771-7B4D-6250-77162738E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853" y="1918886"/>
            <a:ext cx="6006777" cy="358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60BA88-CEF5-1DFE-970B-7286A9D06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825" y="1531333"/>
            <a:ext cx="6614455" cy="436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Current Technology Usage</a:t>
            </a:r>
          </a:p>
          <a:p>
            <a:pPr lvl="1"/>
            <a:r>
              <a:rPr lang="en-US" sz="1800" dirty="0"/>
              <a:t>Top languages worked with:</a:t>
            </a:r>
          </a:p>
          <a:p>
            <a:pPr lvl="2"/>
            <a:r>
              <a:rPr lang="en-US" sz="1400" dirty="0"/>
              <a:t>HTML/CSS</a:t>
            </a:r>
          </a:p>
          <a:p>
            <a:pPr lvl="2"/>
            <a:r>
              <a:rPr lang="en-US" sz="1400" dirty="0"/>
              <a:t>Bash/Shell/PowerShell</a:t>
            </a:r>
          </a:p>
          <a:p>
            <a:pPr lvl="2"/>
            <a:r>
              <a:rPr lang="en-US" sz="1400" dirty="0"/>
              <a:t>C#</a:t>
            </a:r>
          </a:p>
          <a:p>
            <a:pPr lvl="1"/>
            <a:r>
              <a:rPr lang="en-US" sz="1800" dirty="0"/>
              <a:t>Top database worked with:</a:t>
            </a:r>
          </a:p>
          <a:p>
            <a:pPr lvl="2"/>
            <a:r>
              <a:rPr lang="en-US" sz="1400" dirty="0"/>
              <a:t>Microsoft SQL Service</a:t>
            </a:r>
          </a:p>
          <a:p>
            <a:pPr lvl="2"/>
            <a:r>
              <a:rPr lang="en-US" sz="1400" dirty="0"/>
              <a:t>MySQL</a:t>
            </a:r>
          </a:p>
          <a:p>
            <a:pPr lvl="2"/>
            <a:r>
              <a:rPr lang="en-US" sz="1400" dirty="0"/>
              <a:t>MongoDB</a:t>
            </a:r>
            <a:endParaRPr lang="en-US" sz="1800" dirty="0"/>
          </a:p>
          <a:p>
            <a:r>
              <a:rPr lang="en-US" sz="2200" dirty="0"/>
              <a:t>Future Technology Trends</a:t>
            </a:r>
          </a:p>
          <a:p>
            <a:pPr lvl="1"/>
            <a:r>
              <a:rPr lang="en-US" sz="1800" dirty="0"/>
              <a:t>Desired Languages</a:t>
            </a:r>
          </a:p>
          <a:p>
            <a:pPr lvl="2"/>
            <a:r>
              <a:rPr lang="en-US" sz="1400" dirty="0"/>
              <a:t>JavaScript</a:t>
            </a:r>
          </a:p>
          <a:p>
            <a:pPr lvl="2"/>
            <a:r>
              <a:rPr lang="en-US" sz="1400" dirty="0"/>
              <a:t>HTML/CSS</a:t>
            </a:r>
          </a:p>
          <a:p>
            <a:pPr lvl="1"/>
            <a:r>
              <a:rPr lang="en-US" sz="1800" dirty="0"/>
              <a:t>Desired Databases</a:t>
            </a:r>
          </a:p>
          <a:p>
            <a:pPr lvl="2"/>
            <a:r>
              <a:rPr lang="en-US" sz="1400" dirty="0"/>
              <a:t>PostgreSQL</a:t>
            </a:r>
          </a:p>
          <a:p>
            <a:pPr lvl="2"/>
            <a:r>
              <a:rPr lang="en-US" sz="1400" dirty="0"/>
              <a:t>MongoDB</a:t>
            </a:r>
          </a:p>
          <a:p>
            <a:pPr lvl="2"/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research question was what are the current and future technology trends in the IT industry</a:t>
            </a:r>
          </a:p>
          <a:p>
            <a:r>
              <a:rPr lang="en-US" sz="2200" dirty="0"/>
              <a:t>The answer to the research question may help to adjust products and services to the market needs, as well as help future programmers get a job.</a:t>
            </a:r>
          </a:p>
          <a:p>
            <a:r>
              <a:rPr lang="en-US" sz="2200" dirty="0"/>
              <a:t>A survey was conducted to help answer the 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A survey was conducted to obtain the data</a:t>
            </a:r>
          </a:p>
          <a:p>
            <a:r>
              <a:rPr lang="en-US" sz="2200" dirty="0"/>
              <a:t>The data was cleaned and prepared for analysis</a:t>
            </a:r>
          </a:p>
          <a:p>
            <a:pPr lvl="1"/>
            <a:r>
              <a:rPr lang="en-US" sz="1800" dirty="0"/>
              <a:t>Duplicates were removed </a:t>
            </a:r>
          </a:p>
          <a:p>
            <a:pPr lvl="1"/>
            <a:r>
              <a:rPr lang="en-US" sz="1800" dirty="0"/>
              <a:t>Missing values were replaced by the average value or most frequency</a:t>
            </a:r>
          </a:p>
          <a:p>
            <a:r>
              <a:rPr lang="en-US" sz="2200" dirty="0"/>
              <a:t>The data was then analyzed, and conclusions were drawn</a:t>
            </a:r>
          </a:p>
          <a:p>
            <a:r>
              <a:rPr lang="en-US" sz="2200" dirty="0"/>
              <a:t>The visualizations of the data support the main findings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26" name="Picture 2" descr="Results Vectors &amp; Illustrations for Free Download | Freepik">
            <a:extLst>
              <a:ext uri="{FF2B5EF4-FFF2-40B4-BE49-F238E27FC236}">
                <a16:creationId xmlns:a16="http://schemas.microsoft.com/office/drawing/2014/main" id="{DAEE17CF-3248-AA1A-8ED7-7559909B7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30" y="1920260"/>
            <a:ext cx="596265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10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programming languages for the next year goes here.&gt;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06389F-E5F0-D597-1EBD-FE677F3DB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90" y="2267563"/>
            <a:ext cx="5674711" cy="3308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92414B-7A4D-0FC0-88F3-13F020C16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62501"/>
            <a:ext cx="5926479" cy="330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Current most popular languages are HTML/CSS, Bash/Shell/PowerShell and C#</a:t>
            </a:r>
          </a:p>
          <a:p>
            <a:r>
              <a:rPr lang="en-US" dirty="0"/>
              <a:t>Future most popular languages are JavaScript, HTML/CSS and Python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HTML/CSS remain important languages in the programming industry</a:t>
            </a:r>
          </a:p>
          <a:p>
            <a:r>
              <a:rPr lang="en-US" dirty="0"/>
              <a:t>Python and JavaScript are becoming more important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next year goes here.&gt;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E7D5CE-4C12-3117-CC71-4D4A71674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20" y="2206598"/>
            <a:ext cx="5653357" cy="32331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FE0C3C-7F7C-0375-A779-0AC6347CE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227" y="2327564"/>
            <a:ext cx="5570749" cy="318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www.w3.org/XML/1998/namespace"/>
    <ds:schemaRef ds:uri="http://schemas.openxmlformats.org/package/2006/metadata/core-properties"/>
    <ds:schemaRef ds:uri="f80a141d-92ca-4d3d-9308-f7e7b1d44ce8"/>
    <ds:schemaRef ds:uri="155be751-a274-42e8-93fb-f39d3b9bccc8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640</Words>
  <Application>Microsoft Office PowerPoint</Application>
  <PresentationFormat>Widescreen</PresentationFormat>
  <Paragraphs>122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Research on Data Technologies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RESPONDENTS – FINDINGS</vt:lpstr>
      <vt:lpstr>DASHBOARD</vt:lpstr>
      <vt:lpstr>Current Technology Usage</vt:lpstr>
      <vt:lpstr>Future Technology Trend</vt:lpstr>
      <vt:lpstr>Demographics</vt:lpstr>
      <vt:lpstr>DISCUSSION</vt:lpstr>
      <vt:lpstr>Overall Finding and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Krzysztof Kuba</cp:lastModifiedBy>
  <cp:revision>23</cp:revision>
  <dcterms:created xsi:type="dcterms:W3CDTF">2020-10-28T18:29:43Z</dcterms:created>
  <dcterms:modified xsi:type="dcterms:W3CDTF">2023-08-14T12:53:20Z</dcterms:modified>
</cp:coreProperties>
</file>