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98" r:id="rId11"/>
    <p:sldId id="269" r:id="rId12"/>
    <p:sldId id="301" r:id="rId13"/>
    <p:sldId id="270" r:id="rId14"/>
    <p:sldId id="271" r:id="rId15"/>
    <p:sldId id="272" r:id="rId16"/>
    <p:sldId id="297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300" r:id="rId30"/>
    <p:sldId id="286" r:id="rId31"/>
    <p:sldId id="287" r:id="rId32"/>
    <p:sldId id="288" r:id="rId33"/>
    <p:sldId id="289" r:id="rId34"/>
    <p:sldId id="291" r:id="rId35"/>
    <p:sldId id="292" r:id="rId36"/>
    <p:sldId id="299" r:id="rId37"/>
    <p:sldId id="295" r:id="rId38"/>
    <p:sldId id="294" r:id="rId3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grams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8E-42B6-8AFB-0DCB210C98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8E-42B6-8AFB-0DCB210C98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8E-42B6-8AFB-0DCB210C98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8E-42B6-8AFB-0DCB210C981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78E-42B6-8AFB-0DCB210C981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badi Extra Light" panose="020B0204020104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78E-42B6-8AFB-0DCB210C98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bg1"/>
                        </a:solidFill>
                        <a:latin typeface="Abadi Extra Light" panose="020B0204020104020204" pitchFamily="34" charset="0"/>
                        <a:ea typeface="+mn-ea"/>
                        <a:cs typeface="+mn-cs"/>
                      </a:defRPr>
                    </a:pPr>
                    <a:r>
                      <a:rPr lang="en-US">
                        <a:latin typeface="Abadi Extra Light" panose="020B0204020104020204" pitchFamily="34" charset="0"/>
                      </a:rPr>
                      <a:t>Milk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badi Extra Light" panose="020B0204020104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78E-42B6-8AFB-0DCB210C9817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bg1"/>
                        </a:solidFill>
                        <a:latin typeface="Abadi Extra Light" panose="020B0204020104020204" pitchFamily="34" charset="0"/>
                        <a:ea typeface="+mn-ea"/>
                        <a:cs typeface="+mn-cs"/>
                      </a:defRPr>
                    </a:pPr>
                    <a:r>
                      <a:rPr lang="en-US">
                        <a:latin typeface="Abadi Extra Light" panose="020B0204020104020204" pitchFamily="34" charset="0"/>
                      </a:rPr>
                      <a:t>Salt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badi Extra Light" panose="020B0204020104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8E-42B6-8AFB-0DCB210C9817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bg1"/>
                        </a:solidFill>
                        <a:latin typeface="Abadi Extra Light" panose="020B0204020104020204" pitchFamily="34" charset="0"/>
                        <a:ea typeface="+mn-ea"/>
                        <a:cs typeface="+mn-cs"/>
                      </a:defRPr>
                    </a:pPr>
                    <a:r>
                      <a:rPr lang="en-US">
                        <a:latin typeface="Abadi Extra Light" panose="020B0204020104020204" pitchFamily="34" charset="0"/>
                      </a:rPr>
                      <a:t>Oil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badi Extra Light" panose="020B0204020104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78E-42B6-8AFB-0DCB210C9817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bg1"/>
                        </a:solidFill>
                        <a:latin typeface="Abadi Extra Light" panose="020B0204020104020204" pitchFamily="34" charset="0"/>
                        <a:ea typeface="+mn-ea"/>
                        <a:cs typeface="+mn-cs"/>
                      </a:defRPr>
                    </a:pPr>
                    <a:r>
                      <a:rPr lang="en-US">
                        <a:latin typeface="Abadi Extra Light" panose="020B0204020104020204" pitchFamily="34" charset="0"/>
                      </a:rPr>
                      <a:t>WSB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badi Extra Light" panose="020B0204020104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78E-42B6-8AFB-0DCB210C98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Beans</c:v>
                </c:pt>
                <c:pt idx="1">
                  <c:v>Dried skim milk</c:v>
                </c:pt>
                <c:pt idx="2">
                  <c:v>Iodized salt</c:v>
                </c:pt>
                <c:pt idx="3">
                  <c:v>Vegetable oil</c:v>
                </c:pt>
                <c:pt idx="4">
                  <c:v>Wheat-soya blend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47</c:v>
                </c:pt>
                <c:pt idx="2">
                  <c:v>10</c:v>
                </c:pt>
                <c:pt idx="3">
                  <c:v>140</c:v>
                </c:pt>
                <c:pt idx="4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78E-42B6-8AFB-0DCB210C9817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4A3E7-07C5-2B43-B801-660DBD0AC325}" type="datetimeFigureOut">
              <a:rPr lang="en-NL" smtClean="0"/>
              <a:t>07/12/2022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BCAE5-8FEC-004B-A744-91891D0A482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049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9F8F-4695-48B7-B7A0-3AA54B60BF6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40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9F8F-4695-48B7-B7A0-3AA54B60BF67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80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B7C80-7210-64B7-5243-EF52377CA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65C0A3-D049-4BB6-974D-B61D6BC54A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89717" y="1935333"/>
            <a:ext cx="7120614" cy="2197554"/>
          </a:xfrm>
        </p:spPr>
        <p:txBody>
          <a:bodyPr anchor="b">
            <a:normAutofit/>
          </a:bodyPr>
          <a:lstStyle>
            <a:lvl1pPr algn="l">
              <a:defRPr sz="4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26B9E2E-D7BD-4ACD-9DA2-DD80801F9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9717" y="4461512"/>
            <a:ext cx="7120614" cy="872307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22542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2C112-D3A4-48D4-95B2-C16285D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51E115D-2A01-4239-B309-91C35D1EC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2C0B3F-7C95-4760-AC18-66EF08E0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BDD1-EE51-5C48-ABB9-C01AA7224BD2}" type="datetime1">
              <a:rPr lang="en-US" smtClean="0"/>
              <a:t>7/12/2022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347157-292F-42C8-98D6-E0ADE313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4EB52F-69ED-4471-9706-7D2DF00F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7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BDD185D-87BC-4243-8174-3435143BC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5C32A7-BC6D-49DC-A59B-FB9507F17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6650B7-D172-4649-8A26-D82EAABB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0717-2D54-D442-9D87-F98B1C275049}" type="datetime1">
              <a:rPr lang="en-US" smtClean="0"/>
              <a:t>7/12/2022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E34607-AA67-46BD-A788-B20B87F2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2212ED-F6BF-4FF9-807D-917D8B76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14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A901-FB2D-4B15-B6D2-697E2528B3A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6983-3BC7-4ECD-9E20-0F857C0F5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38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429AE5-CDB6-4A64-942A-2BCBFAF9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95617AA1-9646-2D50-ACB9-69606EC1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263D79-A597-5652-741E-A8F0A43F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1D3F-70E8-DA4A-97C7-B1FE2BEB4B57}" type="datetime1">
              <a:rPr lang="en-US" smtClean="0"/>
              <a:t>7/12/2022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DB9C7D-CAE8-E140-5403-2086ADE8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text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71A37C-F6A4-DCE4-67C7-FFD75660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E33-D4D6-4F43-8BAF-7A14E2173681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414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DDB39-6A69-4B8E-B410-6E71B15E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5045FB-4200-42F9-AFA4-6811508D4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ED1B1F-685E-4499-A6D5-2FE26EB8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C043-59C2-B344-83A9-697DEB8C543E}" type="datetime1">
              <a:rPr lang="en-US" smtClean="0"/>
              <a:t>7/12/2022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F5A4FF-CB7E-4BED-9918-2E04A7DA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820186-F1A9-4FC2-90F9-D4D6228D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9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21F1A-6674-46ED-A803-872470D1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164CC0-F989-45BB-8A8A-40E0362D5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C91A9F-98B7-4254-8A58-780C56F3E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6BC1CA0-8A4B-4B92-B947-012FC3BE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BE91-F996-F147-86A4-BBC578844471}" type="datetime1">
              <a:rPr lang="en-US" smtClean="0"/>
              <a:t>7/12/2022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1E531B-8282-40A6-869A-D67976CA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4645F8F-7DD6-416C-A53F-9693527F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2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B9FB1-E20B-43EB-9F83-400509F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FD9744-6AEC-4A36-9D2A-A73BC813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1E2C59-6A6A-4ABD-AAEE-4A4F15EC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19A66BF-3F22-47A6-B2BB-BDB510EEE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05F3807-379C-429F-8B07-5F2C648AE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9ADF095-5A43-45C3-9D9D-D2D18517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C085-80DD-4E42-9984-D32B2DC7D1AA}" type="datetime1">
              <a:rPr lang="en-US" smtClean="0"/>
              <a:t>7/12/2022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509EA2A-47C4-4119-A7E4-D835BB52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253A376-DD10-46E6-83F6-D7F67D41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36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55DC3-4DDD-4559-95C4-12A26133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4DDE386-9F4C-4ED0-A188-8723148F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09B-F793-FB4A-A78E-8201D9E1906E}" type="datetime1">
              <a:rPr lang="en-US" smtClean="0"/>
              <a:t>7/12/2022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C7EE23-7BA7-4659-A100-8DF94C83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C048606-8E11-47AB-A60A-B55A22E6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087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B49497-2695-47BB-B773-1A0E0E3F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CA70-372D-FD4A-8506-6CAE6A345A9C}" type="datetime1">
              <a:rPr lang="en-US" smtClean="0"/>
              <a:t>7/12/2022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D9CDC1A-A39D-4B8E-B6AC-7B02CBB2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74E0C7-F045-4B37-B425-2F88CE85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009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A3AA2-CC69-4AE8-B324-9E50D03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A24242-CFC6-43A3-A589-12232AA01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23EA6A-9C5F-456E-8BF8-C7F53231C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490EDA-E7E8-4795-836A-7194A1F3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55F0-E24B-CD42-9F8E-CDB9FEEF848A}" type="datetime1">
              <a:rPr lang="en-US" smtClean="0"/>
              <a:t>7/12/2022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FAD2A6-A59D-48A2-A3CB-7BDF8AB1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9BC089-B1B7-447C-A1C3-721EECD5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8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617B8-C7C4-4341-8117-2064707B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8256E4B-4218-412A-B40D-042DF1C02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6ABAA4-491A-47FD-9F67-E0A0EC6A8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B507D56-6E55-4002-9C4D-1C7CEB30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2E2-D63C-EA45-BF19-53D29CFEBEE2}" type="datetime1">
              <a:rPr lang="en-US" smtClean="0"/>
              <a:t>7/12/2022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34F185-358B-4800-97D5-82233D42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7FB22D-E367-4815-9F92-6C5EB89F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856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0C7FC3-3BB0-489A-1DDE-D3C8610FCC8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5CA0E51-5C7C-4291-B75C-05336036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B4C258-1845-4A90-AEAA-BB571559D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63C8D5-259E-48C2-BE38-7519E937A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608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11F30F-5D39-FF47-B801-1CA833794EC6}" type="datetime1">
              <a:rPr lang="en-US" smtClean="0"/>
              <a:t>7/12/2022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D2668C-2F25-4C72-A955-F56384FF8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6875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nl-NL" sz="1200" b="0" i="0" kern="1200" dirty="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Foot text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63C5FC8-C7AC-4B19-8E82-630CED9C655A}"/>
              </a:ext>
            </a:extLst>
          </p:cNvPr>
          <p:cNvSpPr txBox="1"/>
          <p:nvPr userDrawn="1"/>
        </p:nvSpPr>
        <p:spPr>
          <a:xfrm>
            <a:off x="7977342" y="6413697"/>
            <a:ext cx="2351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AIMMS CAMPUS 2022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29DD4B-EC57-4F28-B95C-7EDAD3CA6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7004" y="6387126"/>
            <a:ext cx="4932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C77E33-D4D6-4F43-8BAF-7A14E2173681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463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image" Target="../media/image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1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5.png"/><Relationship Id="rId5" Type="http://schemas.openxmlformats.org/officeDocument/2006/relationships/tags" Target="../tags/tag26.xml"/><Relationship Id="rId10" Type="http://schemas.openxmlformats.org/officeDocument/2006/relationships/image" Target="../media/image24.png"/><Relationship Id="rId4" Type="http://schemas.openxmlformats.org/officeDocument/2006/relationships/tags" Target="../tags/tag25.xml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0.xml"/><Relationship Id="rId7" Type="http://schemas.openxmlformats.org/officeDocument/2006/relationships/image" Target="../media/image30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34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38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tags" Target="../tags/tag35.xml"/><Relationship Id="rId16" Type="http://schemas.openxmlformats.org/officeDocument/2006/relationships/image" Target="../media/image41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36.png"/><Relationship Id="rId5" Type="http://schemas.openxmlformats.org/officeDocument/2006/relationships/tags" Target="../tags/tag38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44.xml"/><Relationship Id="rId7" Type="http://schemas.openxmlformats.org/officeDocument/2006/relationships/image" Target="../media/image44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5.xml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47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50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53.xml"/><Relationship Id="rId7" Type="http://schemas.openxmlformats.org/officeDocument/2006/relationships/image" Target="../media/image52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51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4.xml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57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32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hart" Target="../charts/chart1.xml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9.png"/><Relationship Id="rId4" Type="http://schemas.openxmlformats.org/officeDocument/2006/relationships/tags" Target="../tags/tag9.xm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5.png"/><Relationship Id="rId5" Type="http://schemas.openxmlformats.org/officeDocument/2006/relationships/tags" Target="../tags/tag14.xml"/><Relationship Id="rId10" Type="http://schemas.openxmlformats.org/officeDocument/2006/relationships/image" Target="../media/image14.png"/><Relationship Id="rId4" Type="http://schemas.openxmlformats.org/officeDocument/2006/relationships/tags" Target="../tags/tag13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7.xml"/><Relationship Id="rId7" Type="http://schemas.openxmlformats.org/officeDocument/2006/relationships/image" Target="../media/image19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AIMMS Campus</a:t>
            </a:r>
            <a:br>
              <a:rPr lang="pl-PL" dirty="0" smtClean="0"/>
            </a:br>
            <a:r>
              <a:rPr lang="pl-PL" dirty="0" smtClean="0"/>
              <a:t>Robust optimization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Part 2: Static robust optimization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6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Let’s discuss these issues on the problems we solved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6983-3BC7-4ECD-9E20-0F857C0F535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2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</a:t>
            </a:r>
            <a:r>
              <a:rPr lang="en-US" dirty="0" err="1" smtClean="0"/>
              <a:t>ncertainty</a:t>
            </a:r>
            <a:r>
              <a:rPr lang="en-US" dirty="0" smtClean="0"/>
              <a:t> set</a:t>
            </a:r>
            <a:r>
              <a:rPr lang="pl-PL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7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Optimize for the worst-case</a:t>
            </a:r>
            <a:endParaRPr lang="en-GB" dirty="0"/>
          </a:p>
        </p:txBody>
      </p:sp>
      <p:sp>
        <p:nvSpPr>
          <p:cNvPr id="5" name="Parallellogram 2"/>
          <p:cNvSpPr/>
          <p:nvPr/>
        </p:nvSpPr>
        <p:spPr>
          <a:xfrm>
            <a:off x="3501736" y="5352433"/>
            <a:ext cx="7333672" cy="1126837"/>
          </a:xfrm>
          <a:prstGeom prst="parallelogram">
            <a:avLst>
              <a:gd name="adj" fmla="val 19385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al 5"/>
          <p:cNvSpPr/>
          <p:nvPr/>
        </p:nvSpPr>
        <p:spPr>
          <a:xfrm>
            <a:off x="6077526" y="5992650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al 6"/>
          <p:cNvSpPr/>
          <p:nvPr/>
        </p:nvSpPr>
        <p:spPr>
          <a:xfrm>
            <a:off x="6973453" y="5715557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al 7"/>
          <p:cNvSpPr/>
          <p:nvPr/>
        </p:nvSpPr>
        <p:spPr>
          <a:xfrm>
            <a:off x="7518399" y="5992649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/>
          <p:cNvSpPr/>
          <p:nvPr/>
        </p:nvSpPr>
        <p:spPr>
          <a:xfrm>
            <a:off x="8028708" y="6149667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al 9"/>
          <p:cNvSpPr/>
          <p:nvPr/>
        </p:nvSpPr>
        <p:spPr>
          <a:xfrm flipH="1" flipV="1">
            <a:off x="8464894" y="5710936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al 10"/>
          <p:cNvSpPr/>
          <p:nvPr/>
        </p:nvSpPr>
        <p:spPr>
          <a:xfrm>
            <a:off x="7735453" y="5498501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al 11"/>
          <p:cNvSpPr/>
          <p:nvPr/>
        </p:nvSpPr>
        <p:spPr>
          <a:xfrm>
            <a:off x="4992252" y="6020358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al 12"/>
          <p:cNvSpPr/>
          <p:nvPr/>
        </p:nvSpPr>
        <p:spPr>
          <a:xfrm>
            <a:off x="6109853" y="5586248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Rechte verbindingslijn met pijl 14"/>
          <p:cNvCxnSpPr/>
          <p:nvPr/>
        </p:nvCxnSpPr>
        <p:spPr>
          <a:xfrm flipV="1">
            <a:off x="3535217" y="6454468"/>
            <a:ext cx="8201891" cy="27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5"/>
          <p:cNvCxnSpPr/>
          <p:nvPr/>
        </p:nvCxnSpPr>
        <p:spPr>
          <a:xfrm flipV="1">
            <a:off x="3446197" y="4663440"/>
            <a:ext cx="3527255" cy="18158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al 18"/>
          <p:cNvSpPr/>
          <p:nvPr/>
        </p:nvSpPr>
        <p:spPr>
          <a:xfrm>
            <a:off x="6844143" y="6075772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>
            <a:off x="4749800" y="5384800"/>
            <a:ext cx="4191000" cy="990600"/>
          </a:xfrm>
          <a:custGeom>
            <a:avLst/>
            <a:gdLst>
              <a:gd name="connsiteX0" fmla="*/ 0 w 4191000"/>
              <a:gd name="connsiteY0" fmla="*/ 622300 h 990600"/>
              <a:gd name="connsiteX1" fmla="*/ 444500 w 4191000"/>
              <a:gd name="connsiteY1" fmla="*/ 952500 h 990600"/>
              <a:gd name="connsiteX2" fmla="*/ 3403600 w 4191000"/>
              <a:gd name="connsiteY2" fmla="*/ 990600 h 990600"/>
              <a:gd name="connsiteX3" fmla="*/ 4191000 w 4191000"/>
              <a:gd name="connsiteY3" fmla="*/ 292100 h 990600"/>
              <a:gd name="connsiteX4" fmla="*/ 2806700 w 4191000"/>
              <a:gd name="connsiteY4" fmla="*/ 0 h 990600"/>
              <a:gd name="connsiteX5" fmla="*/ 1130300 w 4191000"/>
              <a:gd name="connsiteY5" fmla="*/ 88900 h 990600"/>
              <a:gd name="connsiteX6" fmla="*/ 0 w 4191000"/>
              <a:gd name="connsiteY6" fmla="*/ 6223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1000" h="990600">
                <a:moveTo>
                  <a:pt x="0" y="622300"/>
                </a:moveTo>
                <a:lnTo>
                  <a:pt x="444500" y="952500"/>
                </a:lnTo>
                <a:lnTo>
                  <a:pt x="3403600" y="990600"/>
                </a:lnTo>
                <a:lnTo>
                  <a:pt x="4191000" y="292100"/>
                </a:lnTo>
                <a:lnTo>
                  <a:pt x="2806700" y="0"/>
                </a:lnTo>
                <a:lnTo>
                  <a:pt x="1130300" y="88900"/>
                </a:lnTo>
                <a:lnTo>
                  <a:pt x="0" y="6223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Curved Connector 22"/>
          <p:cNvCxnSpPr/>
          <p:nvPr/>
        </p:nvCxnSpPr>
        <p:spPr>
          <a:xfrm rot="5400000">
            <a:off x="6902359" y="3649063"/>
            <a:ext cx="2067275" cy="1211351"/>
          </a:xfrm>
          <a:prstGeom prst="curvedConnector3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Picture 24" descr="\documentclass{article}&#10;\usepackage{amsmath}&#10;\usepackage{color}&#10;\pagestyle{empty}&#10;\begin{document}&#10;&#10;&#10;\begin{align*}&#10;\min_x \ &amp; f(x, \textcolor{red}{z}) \\ &#10;\text{s.t.} \ &amp; g_1(x, \textcolor{red}{z}) \leq 0 \\&#10;&amp; g_2(x, \textcolor{red}{z}) \leq 0 \\ &#10;&amp; \vdots \\ &#10;&amp; g_m(x, \textcolor{red}{z}) \leq 0 \\&#10;&amp; x \in X 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0" y="1519238"/>
            <a:ext cx="2581356" cy="3355975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color}&#10;\pagestyle{empty}&#10;\begin{document}&#10;&#10;&#10;\begin{align*}&#10;\min_x \ &amp; \textcolor{red}{\sup\limits_{z \in Z}} f(x, \textcolor{red}{z}) \\ &#10;\text{s.t.} \ &amp; g_1(x, \textcolor{red}{z}) \leq 0, \quad \textcolor{red}{\forall z \in Z} \\&#10;&amp; g_2(x, \textcolor{red}{z}) \leq 0, \quad \textcolor{red}{\forall z \in Z} \\ &#10;&amp; \vdots \\ &#10;&amp; g_m(x, \textcolor{red}{z}) \leq 0, \quad \textcolor{red}{\forall z \in Z} \\&#10;&amp; x \in X &#10;\end{align*}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60" y="1497254"/>
            <a:ext cx="4489327" cy="3726209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color}&#10;\pagestyle{empty}&#10;\begin{document}&#10;&#10;$$&#10;\textcolor{red}{Z}&#10;$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08" y="2433950"/>
            <a:ext cx="558892" cy="568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12</a:t>
            </a:fld>
            <a:endParaRPr lang="en-GB"/>
          </a:p>
        </p:txBody>
      </p:sp>
      <p:pic>
        <p:nvPicPr>
          <p:cNvPr id="18" name="Picture 17" descr="\documentclass{article}&#10;\usepackage{amsmath}&#10;\usepackage{color}&#10;\pagestyle{empty}&#10;\begin{document}&#10;&#10;&#10;\begin{align*}&#10;\min_{x,t} \ &amp; t \\&#10;\text{s.t.} \ &amp; f(x, \textcolor{red}{z}) \leq t \quad \textcolor{red}{\forall z \in Z}\\ &#10; &amp; g_1(x, \textcolor{red}{z}) \leq 0, \quad \textcolor{red}{\forall z \in Z} \\&#10;&amp; g_2(x, \textcolor{red}{z}) \leq 0, \quad \textcolor{red}{\forall z \in Z} \\ &#10;&amp; \vdots \\ &#10;&amp; g_m(x, \textcolor{red}{z}) \leq 0, \quad \textcolor{red}{\forall z \in Z} \\&#10;&amp; x \in X &#10;\end{align*}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64" y="1535888"/>
            <a:ext cx="4489328" cy="42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9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 rot="1518962">
            <a:off x="3977554" y="2105941"/>
            <a:ext cx="4844863" cy="2552221"/>
          </a:xfrm>
          <a:prstGeom prst="ellipse">
            <a:avLst/>
          </a:prstGeom>
          <a:solidFill>
            <a:srgbClr val="FFBDB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 40"/>
          <p:cNvSpPr/>
          <p:nvPr/>
        </p:nvSpPr>
        <p:spPr>
          <a:xfrm>
            <a:off x="4500642" y="1863133"/>
            <a:ext cx="3508943" cy="3241040"/>
          </a:xfrm>
          <a:custGeom>
            <a:avLst/>
            <a:gdLst>
              <a:gd name="connsiteX0" fmla="*/ 0 w 4663440"/>
              <a:gd name="connsiteY0" fmla="*/ 2052320 h 3444240"/>
              <a:gd name="connsiteX1" fmla="*/ 1391920 w 4663440"/>
              <a:gd name="connsiteY1" fmla="*/ 2997200 h 3444240"/>
              <a:gd name="connsiteX2" fmla="*/ 2814320 w 4663440"/>
              <a:gd name="connsiteY2" fmla="*/ 3444240 h 3444240"/>
              <a:gd name="connsiteX3" fmla="*/ 4663440 w 4663440"/>
              <a:gd name="connsiteY3" fmla="*/ 2600960 h 3444240"/>
              <a:gd name="connsiteX4" fmla="*/ 3312160 w 4663440"/>
              <a:gd name="connsiteY4" fmla="*/ 396240 h 3444240"/>
              <a:gd name="connsiteX5" fmla="*/ 2621280 w 4663440"/>
              <a:gd name="connsiteY5" fmla="*/ 0 h 3444240"/>
              <a:gd name="connsiteX6" fmla="*/ 1198880 w 4663440"/>
              <a:gd name="connsiteY6" fmla="*/ 203200 h 3444240"/>
              <a:gd name="connsiteX7" fmla="*/ 172720 w 4663440"/>
              <a:gd name="connsiteY7" fmla="*/ 1219200 h 3444240"/>
              <a:gd name="connsiteX8" fmla="*/ 0 w 4663440"/>
              <a:gd name="connsiteY8" fmla="*/ 2052320 h 3444240"/>
              <a:gd name="connsiteX0" fmla="*/ 0 w 4663440"/>
              <a:gd name="connsiteY0" fmla="*/ 2052320 h 3444240"/>
              <a:gd name="connsiteX1" fmla="*/ 1391920 w 4663440"/>
              <a:gd name="connsiteY1" fmla="*/ 2997200 h 3444240"/>
              <a:gd name="connsiteX2" fmla="*/ 2814320 w 4663440"/>
              <a:gd name="connsiteY2" fmla="*/ 3444240 h 3444240"/>
              <a:gd name="connsiteX3" fmla="*/ 4663440 w 4663440"/>
              <a:gd name="connsiteY3" fmla="*/ 2600960 h 3444240"/>
              <a:gd name="connsiteX4" fmla="*/ 3090779 w 4663440"/>
              <a:gd name="connsiteY4" fmla="*/ 1368391 h 3444240"/>
              <a:gd name="connsiteX5" fmla="*/ 2621280 w 4663440"/>
              <a:gd name="connsiteY5" fmla="*/ 0 h 3444240"/>
              <a:gd name="connsiteX6" fmla="*/ 1198880 w 4663440"/>
              <a:gd name="connsiteY6" fmla="*/ 203200 h 3444240"/>
              <a:gd name="connsiteX7" fmla="*/ 172720 w 4663440"/>
              <a:gd name="connsiteY7" fmla="*/ 1219200 h 3444240"/>
              <a:gd name="connsiteX8" fmla="*/ 0 w 4663440"/>
              <a:gd name="connsiteY8" fmla="*/ 2052320 h 3444240"/>
              <a:gd name="connsiteX0" fmla="*/ 0 w 4663440"/>
              <a:gd name="connsiteY0" fmla="*/ 1849120 h 3241040"/>
              <a:gd name="connsiteX1" fmla="*/ 1391920 w 4663440"/>
              <a:gd name="connsiteY1" fmla="*/ 2794000 h 3241040"/>
              <a:gd name="connsiteX2" fmla="*/ 2814320 w 4663440"/>
              <a:gd name="connsiteY2" fmla="*/ 3241040 h 3241040"/>
              <a:gd name="connsiteX3" fmla="*/ 4663440 w 4663440"/>
              <a:gd name="connsiteY3" fmla="*/ 2397760 h 3241040"/>
              <a:gd name="connsiteX4" fmla="*/ 3090779 w 4663440"/>
              <a:gd name="connsiteY4" fmla="*/ 1165191 h 3241040"/>
              <a:gd name="connsiteX5" fmla="*/ 2313272 w 4663440"/>
              <a:gd name="connsiteY5" fmla="*/ 383941 h 3241040"/>
              <a:gd name="connsiteX6" fmla="*/ 1198880 w 4663440"/>
              <a:gd name="connsiteY6" fmla="*/ 0 h 3241040"/>
              <a:gd name="connsiteX7" fmla="*/ 172720 w 4663440"/>
              <a:gd name="connsiteY7" fmla="*/ 1016000 h 3241040"/>
              <a:gd name="connsiteX8" fmla="*/ 0 w 4663440"/>
              <a:gd name="connsiteY8" fmla="*/ 1849120 h 3241040"/>
              <a:gd name="connsiteX0" fmla="*/ 0 w 3864543"/>
              <a:gd name="connsiteY0" fmla="*/ 1849120 h 3241040"/>
              <a:gd name="connsiteX1" fmla="*/ 1391920 w 3864543"/>
              <a:gd name="connsiteY1" fmla="*/ 2794000 h 3241040"/>
              <a:gd name="connsiteX2" fmla="*/ 2814320 w 3864543"/>
              <a:gd name="connsiteY2" fmla="*/ 3241040 h 3241040"/>
              <a:gd name="connsiteX3" fmla="*/ 3864543 w 3864543"/>
              <a:gd name="connsiteY3" fmla="*/ 2340008 h 3241040"/>
              <a:gd name="connsiteX4" fmla="*/ 3090779 w 3864543"/>
              <a:gd name="connsiteY4" fmla="*/ 1165191 h 3241040"/>
              <a:gd name="connsiteX5" fmla="*/ 2313272 w 3864543"/>
              <a:gd name="connsiteY5" fmla="*/ 383941 h 3241040"/>
              <a:gd name="connsiteX6" fmla="*/ 1198880 w 3864543"/>
              <a:gd name="connsiteY6" fmla="*/ 0 h 3241040"/>
              <a:gd name="connsiteX7" fmla="*/ 172720 w 3864543"/>
              <a:gd name="connsiteY7" fmla="*/ 1016000 h 3241040"/>
              <a:gd name="connsiteX8" fmla="*/ 0 w 3864543"/>
              <a:gd name="connsiteY8" fmla="*/ 1849120 h 3241040"/>
              <a:gd name="connsiteX0" fmla="*/ 424047 w 3691823"/>
              <a:gd name="connsiteY0" fmla="*/ 1695115 h 3241040"/>
              <a:gd name="connsiteX1" fmla="*/ 1219200 w 3691823"/>
              <a:gd name="connsiteY1" fmla="*/ 2794000 h 3241040"/>
              <a:gd name="connsiteX2" fmla="*/ 2641600 w 3691823"/>
              <a:gd name="connsiteY2" fmla="*/ 3241040 h 3241040"/>
              <a:gd name="connsiteX3" fmla="*/ 3691823 w 3691823"/>
              <a:gd name="connsiteY3" fmla="*/ 2340008 h 3241040"/>
              <a:gd name="connsiteX4" fmla="*/ 2918059 w 3691823"/>
              <a:gd name="connsiteY4" fmla="*/ 1165191 h 3241040"/>
              <a:gd name="connsiteX5" fmla="*/ 2140552 w 3691823"/>
              <a:gd name="connsiteY5" fmla="*/ 383941 h 3241040"/>
              <a:gd name="connsiteX6" fmla="*/ 1026160 w 3691823"/>
              <a:gd name="connsiteY6" fmla="*/ 0 h 3241040"/>
              <a:gd name="connsiteX7" fmla="*/ 0 w 3691823"/>
              <a:gd name="connsiteY7" fmla="*/ 1016000 h 3241040"/>
              <a:gd name="connsiteX8" fmla="*/ 424047 w 3691823"/>
              <a:gd name="connsiteY8" fmla="*/ 1695115 h 3241040"/>
              <a:gd name="connsiteX0" fmla="*/ 241167 w 3508943"/>
              <a:gd name="connsiteY0" fmla="*/ 1695115 h 3241040"/>
              <a:gd name="connsiteX1" fmla="*/ 1036320 w 3508943"/>
              <a:gd name="connsiteY1" fmla="*/ 2794000 h 3241040"/>
              <a:gd name="connsiteX2" fmla="*/ 2458720 w 3508943"/>
              <a:gd name="connsiteY2" fmla="*/ 3241040 h 3241040"/>
              <a:gd name="connsiteX3" fmla="*/ 3508943 w 3508943"/>
              <a:gd name="connsiteY3" fmla="*/ 2340008 h 3241040"/>
              <a:gd name="connsiteX4" fmla="*/ 2735179 w 3508943"/>
              <a:gd name="connsiteY4" fmla="*/ 1165191 h 3241040"/>
              <a:gd name="connsiteX5" fmla="*/ 1957672 w 3508943"/>
              <a:gd name="connsiteY5" fmla="*/ 383941 h 3241040"/>
              <a:gd name="connsiteX6" fmla="*/ 843280 w 3508943"/>
              <a:gd name="connsiteY6" fmla="*/ 0 h 3241040"/>
              <a:gd name="connsiteX7" fmla="*/ 0 w 3508943"/>
              <a:gd name="connsiteY7" fmla="*/ 987125 h 3241040"/>
              <a:gd name="connsiteX8" fmla="*/ 241167 w 3508943"/>
              <a:gd name="connsiteY8" fmla="*/ 1695115 h 3241040"/>
              <a:gd name="connsiteX0" fmla="*/ 241167 w 3508943"/>
              <a:gd name="connsiteY0" fmla="*/ 1695115 h 3241040"/>
              <a:gd name="connsiteX1" fmla="*/ 1267326 w 3508943"/>
              <a:gd name="connsiteY1" fmla="*/ 2649621 h 3241040"/>
              <a:gd name="connsiteX2" fmla="*/ 2458720 w 3508943"/>
              <a:gd name="connsiteY2" fmla="*/ 3241040 h 3241040"/>
              <a:gd name="connsiteX3" fmla="*/ 3508943 w 3508943"/>
              <a:gd name="connsiteY3" fmla="*/ 2340008 h 3241040"/>
              <a:gd name="connsiteX4" fmla="*/ 2735179 w 3508943"/>
              <a:gd name="connsiteY4" fmla="*/ 1165191 h 3241040"/>
              <a:gd name="connsiteX5" fmla="*/ 1957672 w 3508943"/>
              <a:gd name="connsiteY5" fmla="*/ 383941 h 3241040"/>
              <a:gd name="connsiteX6" fmla="*/ 843280 w 3508943"/>
              <a:gd name="connsiteY6" fmla="*/ 0 h 3241040"/>
              <a:gd name="connsiteX7" fmla="*/ 0 w 3508943"/>
              <a:gd name="connsiteY7" fmla="*/ 987125 h 3241040"/>
              <a:gd name="connsiteX8" fmla="*/ 241167 w 3508943"/>
              <a:gd name="connsiteY8" fmla="*/ 1695115 h 324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8943" h="3241040">
                <a:moveTo>
                  <a:pt x="241167" y="1695115"/>
                </a:moveTo>
                <a:lnTo>
                  <a:pt x="1267326" y="2649621"/>
                </a:lnTo>
                <a:lnTo>
                  <a:pt x="2458720" y="3241040"/>
                </a:lnTo>
                <a:lnTo>
                  <a:pt x="3508943" y="2340008"/>
                </a:lnTo>
                <a:lnTo>
                  <a:pt x="2735179" y="1165191"/>
                </a:lnTo>
                <a:lnTo>
                  <a:pt x="1957672" y="383941"/>
                </a:lnTo>
                <a:lnTo>
                  <a:pt x="843280" y="0"/>
                </a:lnTo>
                <a:lnTo>
                  <a:pt x="0" y="987125"/>
                </a:lnTo>
                <a:lnTo>
                  <a:pt x="241167" y="1695115"/>
                </a:lnTo>
                <a:close/>
              </a:path>
            </a:pathLst>
          </a:custGeom>
          <a:solidFill>
            <a:srgbClr val="FFBDB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3968733" y="1595894"/>
            <a:ext cx="4706874" cy="3572313"/>
          </a:xfrm>
          <a:prstGeom prst="rect">
            <a:avLst/>
          </a:prstGeom>
          <a:solidFill>
            <a:srgbClr val="FFBDB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uncertainty sets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84725">
            <a:off x="4363931" y="2888727"/>
            <a:ext cx="3639627" cy="792549"/>
          </a:xfrm>
          <a:prstGeom prst="rect">
            <a:avLst/>
          </a:prstGeom>
        </p:spPr>
      </p:pic>
      <p:sp>
        <p:nvSpPr>
          <p:cNvPr id="22" name="Ovaal 5"/>
          <p:cNvSpPr/>
          <p:nvPr/>
        </p:nvSpPr>
        <p:spPr>
          <a:xfrm>
            <a:off x="5330995" y="3746375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al 6"/>
          <p:cNvSpPr/>
          <p:nvPr/>
        </p:nvSpPr>
        <p:spPr>
          <a:xfrm>
            <a:off x="6789295" y="2693658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al 7"/>
          <p:cNvSpPr/>
          <p:nvPr/>
        </p:nvSpPr>
        <p:spPr>
          <a:xfrm>
            <a:off x="6633552" y="3922508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al 8"/>
          <p:cNvSpPr/>
          <p:nvPr/>
        </p:nvSpPr>
        <p:spPr>
          <a:xfrm>
            <a:off x="6501010" y="4429623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al 9"/>
          <p:cNvSpPr/>
          <p:nvPr/>
        </p:nvSpPr>
        <p:spPr>
          <a:xfrm flipH="1" flipV="1">
            <a:off x="7315890" y="4213601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al 10"/>
          <p:cNvSpPr/>
          <p:nvPr/>
        </p:nvSpPr>
        <p:spPr>
          <a:xfrm>
            <a:off x="6054436" y="2297052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al 11"/>
          <p:cNvSpPr/>
          <p:nvPr/>
        </p:nvSpPr>
        <p:spPr>
          <a:xfrm>
            <a:off x="6192861" y="4181126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al 12"/>
          <p:cNvSpPr/>
          <p:nvPr/>
        </p:nvSpPr>
        <p:spPr>
          <a:xfrm>
            <a:off x="5098471" y="2664889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al 18"/>
          <p:cNvSpPr/>
          <p:nvPr/>
        </p:nvSpPr>
        <p:spPr>
          <a:xfrm>
            <a:off x="5829989" y="4051817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al 9"/>
          <p:cNvSpPr/>
          <p:nvPr/>
        </p:nvSpPr>
        <p:spPr>
          <a:xfrm flipH="1" flipV="1">
            <a:off x="7777471" y="4750268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al 9"/>
          <p:cNvSpPr/>
          <p:nvPr/>
        </p:nvSpPr>
        <p:spPr>
          <a:xfrm flipH="1" flipV="1">
            <a:off x="7128042" y="4529450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al 9"/>
          <p:cNvSpPr/>
          <p:nvPr/>
        </p:nvSpPr>
        <p:spPr>
          <a:xfrm flipH="1" flipV="1">
            <a:off x="5395650" y="1967834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al 9"/>
          <p:cNvSpPr/>
          <p:nvPr/>
        </p:nvSpPr>
        <p:spPr>
          <a:xfrm flipH="1" flipV="1">
            <a:off x="4833270" y="2893174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al 9"/>
          <p:cNvSpPr/>
          <p:nvPr/>
        </p:nvSpPr>
        <p:spPr>
          <a:xfrm flipH="1" flipV="1">
            <a:off x="5535463" y="2517790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al 9"/>
          <p:cNvSpPr/>
          <p:nvPr/>
        </p:nvSpPr>
        <p:spPr>
          <a:xfrm flipH="1" flipV="1">
            <a:off x="6399985" y="2790069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al 9"/>
          <p:cNvSpPr/>
          <p:nvPr/>
        </p:nvSpPr>
        <p:spPr>
          <a:xfrm flipH="1" flipV="1">
            <a:off x="8160437" y="4494277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3352800" y="-223520"/>
            <a:ext cx="45719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59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1" grpId="1" animBg="1"/>
      <p:bldP spid="40" grpId="0" animBg="1"/>
      <p:bldP spid="4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285550" y="1918216"/>
            <a:ext cx="4295775" cy="3536374"/>
          </a:xfrm>
          <a:prstGeom prst="rect">
            <a:avLst/>
          </a:prstGeom>
          <a:solidFill>
            <a:srgbClr val="FFBDB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/>
          <p:cNvSpPr/>
          <p:nvPr/>
        </p:nvSpPr>
        <p:spPr>
          <a:xfrm>
            <a:off x="4285550" y="1930339"/>
            <a:ext cx="4295775" cy="3524250"/>
          </a:xfrm>
          <a:custGeom>
            <a:avLst/>
            <a:gdLst>
              <a:gd name="connsiteX0" fmla="*/ 0 w 4305300"/>
              <a:gd name="connsiteY0" fmla="*/ 2619375 h 3533775"/>
              <a:gd name="connsiteX1" fmla="*/ 0 w 4305300"/>
              <a:gd name="connsiteY1" fmla="*/ 857250 h 3533775"/>
              <a:gd name="connsiteX2" fmla="*/ 1209675 w 4305300"/>
              <a:gd name="connsiteY2" fmla="*/ 0 h 3533775"/>
              <a:gd name="connsiteX3" fmla="*/ 3257550 w 4305300"/>
              <a:gd name="connsiteY3" fmla="*/ 28575 h 3533775"/>
              <a:gd name="connsiteX4" fmla="*/ 4295775 w 4305300"/>
              <a:gd name="connsiteY4" fmla="*/ 781050 h 3533775"/>
              <a:gd name="connsiteX5" fmla="*/ 4305300 w 4305300"/>
              <a:gd name="connsiteY5" fmla="*/ 2581275 h 3533775"/>
              <a:gd name="connsiteX6" fmla="*/ 3448050 w 4305300"/>
              <a:gd name="connsiteY6" fmla="*/ 3533775 h 3533775"/>
              <a:gd name="connsiteX7" fmla="*/ 1257300 w 4305300"/>
              <a:gd name="connsiteY7" fmla="*/ 3505200 h 3533775"/>
              <a:gd name="connsiteX8" fmla="*/ 0 w 4305300"/>
              <a:gd name="connsiteY8" fmla="*/ 2619375 h 3533775"/>
              <a:gd name="connsiteX0" fmla="*/ 0 w 4305300"/>
              <a:gd name="connsiteY0" fmla="*/ 2619375 h 3533775"/>
              <a:gd name="connsiteX1" fmla="*/ 0 w 4305300"/>
              <a:gd name="connsiteY1" fmla="*/ 857250 h 3533775"/>
              <a:gd name="connsiteX2" fmla="*/ 1209675 w 4305300"/>
              <a:gd name="connsiteY2" fmla="*/ 0 h 3533775"/>
              <a:gd name="connsiteX3" fmla="*/ 3248025 w 4305300"/>
              <a:gd name="connsiteY3" fmla="*/ 9525 h 3533775"/>
              <a:gd name="connsiteX4" fmla="*/ 4295775 w 4305300"/>
              <a:gd name="connsiteY4" fmla="*/ 781050 h 3533775"/>
              <a:gd name="connsiteX5" fmla="*/ 4305300 w 4305300"/>
              <a:gd name="connsiteY5" fmla="*/ 2581275 h 3533775"/>
              <a:gd name="connsiteX6" fmla="*/ 3448050 w 4305300"/>
              <a:gd name="connsiteY6" fmla="*/ 3533775 h 3533775"/>
              <a:gd name="connsiteX7" fmla="*/ 1257300 w 4305300"/>
              <a:gd name="connsiteY7" fmla="*/ 3505200 h 3533775"/>
              <a:gd name="connsiteX8" fmla="*/ 0 w 4305300"/>
              <a:gd name="connsiteY8" fmla="*/ 2619375 h 3533775"/>
              <a:gd name="connsiteX0" fmla="*/ 0 w 4295775"/>
              <a:gd name="connsiteY0" fmla="*/ 2619375 h 3533775"/>
              <a:gd name="connsiteX1" fmla="*/ 0 w 4295775"/>
              <a:gd name="connsiteY1" fmla="*/ 857250 h 3533775"/>
              <a:gd name="connsiteX2" fmla="*/ 1209675 w 4295775"/>
              <a:gd name="connsiteY2" fmla="*/ 0 h 3533775"/>
              <a:gd name="connsiteX3" fmla="*/ 3248025 w 4295775"/>
              <a:gd name="connsiteY3" fmla="*/ 9525 h 3533775"/>
              <a:gd name="connsiteX4" fmla="*/ 4295775 w 4295775"/>
              <a:gd name="connsiteY4" fmla="*/ 781050 h 3533775"/>
              <a:gd name="connsiteX5" fmla="*/ 4295775 w 4295775"/>
              <a:gd name="connsiteY5" fmla="*/ 2628900 h 3533775"/>
              <a:gd name="connsiteX6" fmla="*/ 3448050 w 4295775"/>
              <a:gd name="connsiteY6" fmla="*/ 3533775 h 3533775"/>
              <a:gd name="connsiteX7" fmla="*/ 1257300 w 4295775"/>
              <a:gd name="connsiteY7" fmla="*/ 3505200 h 3533775"/>
              <a:gd name="connsiteX8" fmla="*/ 0 w 4295775"/>
              <a:gd name="connsiteY8" fmla="*/ 2619375 h 3533775"/>
              <a:gd name="connsiteX0" fmla="*/ 0 w 4295775"/>
              <a:gd name="connsiteY0" fmla="*/ 2619375 h 3533775"/>
              <a:gd name="connsiteX1" fmla="*/ 0 w 4295775"/>
              <a:gd name="connsiteY1" fmla="*/ 857250 h 3533775"/>
              <a:gd name="connsiteX2" fmla="*/ 1209675 w 4295775"/>
              <a:gd name="connsiteY2" fmla="*/ 0 h 3533775"/>
              <a:gd name="connsiteX3" fmla="*/ 3248025 w 4295775"/>
              <a:gd name="connsiteY3" fmla="*/ 9525 h 3533775"/>
              <a:gd name="connsiteX4" fmla="*/ 4295775 w 4295775"/>
              <a:gd name="connsiteY4" fmla="*/ 781050 h 3533775"/>
              <a:gd name="connsiteX5" fmla="*/ 4295775 w 4295775"/>
              <a:gd name="connsiteY5" fmla="*/ 2628900 h 3533775"/>
              <a:gd name="connsiteX6" fmla="*/ 3448050 w 4295775"/>
              <a:gd name="connsiteY6" fmla="*/ 3533775 h 3533775"/>
              <a:gd name="connsiteX7" fmla="*/ 1028700 w 4295775"/>
              <a:gd name="connsiteY7" fmla="*/ 3486150 h 3533775"/>
              <a:gd name="connsiteX8" fmla="*/ 0 w 4295775"/>
              <a:gd name="connsiteY8" fmla="*/ 2619375 h 3533775"/>
              <a:gd name="connsiteX0" fmla="*/ 0 w 4295775"/>
              <a:gd name="connsiteY0" fmla="*/ 2609850 h 3524250"/>
              <a:gd name="connsiteX1" fmla="*/ 0 w 4295775"/>
              <a:gd name="connsiteY1" fmla="*/ 847725 h 3524250"/>
              <a:gd name="connsiteX2" fmla="*/ 1038225 w 4295775"/>
              <a:gd name="connsiteY2" fmla="*/ 9525 h 3524250"/>
              <a:gd name="connsiteX3" fmla="*/ 3248025 w 4295775"/>
              <a:gd name="connsiteY3" fmla="*/ 0 h 3524250"/>
              <a:gd name="connsiteX4" fmla="*/ 4295775 w 4295775"/>
              <a:gd name="connsiteY4" fmla="*/ 771525 h 3524250"/>
              <a:gd name="connsiteX5" fmla="*/ 4295775 w 4295775"/>
              <a:gd name="connsiteY5" fmla="*/ 2619375 h 3524250"/>
              <a:gd name="connsiteX6" fmla="*/ 3448050 w 4295775"/>
              <a:gd name="connsiteY6" fmla="*/ 3524250 h 3524250"/>
              <a:gd name="connsiteX7" fmla="*/ 1028700 w 4295775"/>
              <a:gd name="connsiteY7" fmla="*/ 3476625 h 3524250"/>
              <a:gd name="connsiteX8" fmla="*/ 0 w 4295775"/>
              <a:gd name="connsiteY8" fmla="*/ 2609850 h 3524250"/>
              <a:gd name="connsiteX0" fmla="*/ 0 w 4295775"/>
              <a:gd name="connsiteY0" fmla="*/ 2609850 h 3524250"/>
              <a:gd name="connsiteX1" fmla="*/ 0 w 4295775"/>
              <a:gd name="connsiteY1" fmla="*/ 847725 h 3524250"/>
              <a:gd name="connsiteX2" fmla="*/ 1038225 w 4295775"/>
              <a:gd name="connsiteY2" fmla="*/ 9525 h 3524250"/>
              <a:gd name="connsiteX3" fmla="*/ 3248025 w 4295775"/>
              <a:gd name="connsiteY3" fmla="*/ 0 h 3524250"/>
              <a:gd name="connsiteX4" fmla="*/ 4295775 w 4295775"/>
              <a:gd name="connsiteY4" fmla="*/ 895350 h 3524250"/>
              <a:gd name="connsiteX5" fmla="*/ 4295775 w 4295775"/>
              <a:gd name="connsiteY5" fmla="*/ 2619375 h 3524250"/>
              <a:gd name="connsiteX6" fmla="*/ 3448050 w 4295775"/>
              <a:gd name="connsiteY6" fmla="*/ 3524250 h 3524250"/>
              <a:gd name="connsiteX7" fmla="*/ 1028700 w 4295775"/>
              <a:gd name="connsiteY7" fmla="*/ 3476625 h 3524250"/>
              <a:gd name="connsiteX8" fmla="*/ 0 w 4295775"/>
              <a:gd name="connsiteY8" fmla="*/ 2609850 h 3524250"/>
              <a:gd name="connsiteX0" fmla="*/ 0 w 4295775"/>
              <a:gd name="connsiteY0" fmla="*/ 2609850 h 3524250"/>
              <a:gd name="connsiteX1" fmla="*/ 0 w 4295775"/>
              <a:gd name="connsiteY1" fmla="*/ 962025 h 3524250"/>
              <a:gd name="connsiteX2" fmla="*/ 1038225 w 4295775"/>
              <a:gd name="connsiteY2" fmla="*/ 9525 h 3524250"/>
              <a:gd name="connsiteX3" fmla="*/ 3248025 w 4295775"/>
              <a:gd name="connsiteY3" fmla="*/ 0 h 3524250"/>
              <a:gd name="connsiteX4" fmla="*/ 4295775 w 4295775"/>
              <a:gd name="connsiteY4" fmla="*/ 895350 h 3524250"/>
              <a:gd name="connsiteX5" fmla="*/ 4295775 w 4295775"/>
              <a:gd name="connsiteY5" fmla="*/ 2619375 h 3524250"/>
              <a:gd name="connsiteX6" fmla="*/ 3448050 w 4295775"/>
              <a:gd name="connsiteY6" fmla="*/ 3524250 h 3524250"/>
              <a:gd name="connsiteX7" fmla="*/ 1028700 w 4295775"/>
              <a:gd name="connsiteY7" fmla="*/ 3476625 h 3524250"/>
              <a:gd name="connsiteX8" fmla="*/ 0 w 4295775"/>
              <a:gd name="connsiteY8" fmla="*/ 2609850 h 3524250"/>
              <a:gd name="connsiteX0" fmla="*/ 0 w 4295775"/>
              <a:gd name="connsiteY0" fmla="*/ 2609850 h 3524250"/>
              <a:gd name="connsiteX1" fmla="*/ 0 w 4295775"/>
              <a:gd name="connsiteY1" fmla="*/ 962025 h 3524250"/>
              <a:gd name="connsiteX2" fmla="*/ 1038225 w 4295775"/>
              <a:gd name="connsiteY2" fmla="*/ 9525 h 3524250"/>
              <a:gd name="connsiteX3" fmla="*/ 3248025 w 4295775"/>
              <a:gd name="connsiteY3" fmla="*/ 0 h 3524250"/>
              <a:gd name="connsiteX4" fmla="*/ 4295775 w 4295775"/>
              <a:gd name="connsiteY4" fmla="*/ 895350 h 3524250"/>
              <a:gd name="connsiteX5" fmla="*/ 4295775 w 4295775"/>
              <a:gd name="connsiteY5" fmla="*/ 2619375 h 3524250"/>
              <a:gd name="connsiteX6" fmla="*/ 3448050 w 4295775"/>
              <a:gd name="connsiteY6" fmla="*/ 3524250 h 3524250"/>
              <a:gd name="connsiteX7" fmla="*/ 1028700 w 4295775"/>
              <a:gd name="connsiteY7" fmla="*/ 3505200 h 3524250"/>
              <a:gd name="connsiteX8" fmla="*/ 0 w 4295775"/>
              <a:gd name="connsiteY8" fmla="*/ 2609850 h 3524250"/>
              <a:gd name="connsiteX0" fmla="*/ 0 w 4295775"/>
              <a:gd name="connsiteY0" fmla="*/ 2609850 h 3524250"/>
              <a:gd name="connsiteX1" fmla="*/ 0 w 4295775"/>
              <a:gd name="connsiteY1" fmla="*/ 962025 h 3524250"/>
              <a:gd name="connsiteX2" fmla="*/ 1038225 w 4295775"/>
              <a:gd name="connsiteY2" fmla="*/ 9525 h 3524250"/>
              <a:gd name="connsiteX3" fmla="*/ 3248025 w 4295775"/>
              <a:gd name="connsiteY3" fmla="*/ 0 h 3524250"/>
              <a:gd name="connsiteX4" fmla="*/ 4295775 w 4295775"/>
              <a:gd name="connsiteY4" fmla="*/ 895350 h 3524250"/>
              <a:gd name="connsiteX5" fmla="*/ 4295775 w 4295775"/>
              <a:gd name="connsiteY5" fmla="*/ 2619375 h 3524250"/>
              <a:gd name="connsiteX6" fmla="*/ 3448050 w 4295775"/>
              <a:gd name="connsiteY6" fmla="*/ 3524250 h 3524250"/>
              <a:gd name="connsiteX7" fmla="*/ 1028700 w 4295775"/>
              <a:gd name="connsiteY7" fmla="*/ 3524250 h 3524250"/>
              <a:gd name="connsiteX8" fmla="*/ 0 w 4295775"/>
              <a:gd name="connsiteY8" fmla="*/ 2609850 h 3524250"/>
              <a:gd name="connsiteX0" fmla="*/ 0 w 4295775"/>
              <a:gd name="connsiteY0" fmla="*/ 2609850 h 3524250"/>
              <a:gd name="connsiteX1" fmla="*/ 0 w 4295775"/>
              <a:gd name="connsiteY1" fmla="*/ 962025 h 3524250"/>
              <a:gd name="connsiteX2" fmla="*/ 1038225 w 4295775"/>
              <a:gd name="connsiteY2" fmla="*/ 0 h 3524250"/>
              <a:gd name="connsiteX3" fmla="*/ 3248025 w 4295775"/>
              <a:gd name="connsiteY3" fmla="*/ 0 h 3524250"/>
              <a:gd name="connsiteX4" fmla="*/ 4295775 w 4295775"/>
              <a:gd name="connsiteY4" fmla="*/ 895350 h 3524250"/>
              <a:gd name="connsiteX5" fmla="*/ 4295775 w 4295775"/>
              <a:gd name="connsiteY5" fmla="*/ 2619375 h 3524250"/>
              <a:gd name="connsiteX6" fmla="*/ 3448050 w 4295775"/>
              <a:gd name="connsiteY6" fmla="*/ 3524250 h 3524250"/>
              <a:gd name="connsiteX7" fmla="*/ 1028700 w 4295775"/>
              <a:gd name="connsiteY7" fmla="*/ 3524250 h 3524250"/>
              <a:gd name="connsiteX8" fmla="*/ 0 w 4295775"/>
              <a:gd name="connsiteY8" fmla="*/ 2609850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5775" h="3524250">
                <a:moveTo>
                  <a:pt x="0" y="2609850"/>
                </a:moveTo>
                <a:lnTo>
                  <a:pt x="0" y="962025"/>
                </a:lnTo>
                <a:lnTo>
                  <a:pt x="1038225" y="0"/>
                </a:lnTo>
                <a:lnTo>
                  <a:pt x="3248025" y="0"/>
                </a:lnTo>
                <a:lnTo>
                  <a:pt x="4295775" y="895350"/>
                </a:lnTo>
                <a:lnTo>
                  <a:pt x="4295775" y="2619375"/>
                </a:lnTo>
                <a:lnTo>
                  <a:pt x="3448050" y="3524250"/>
                </a:lnTo>
                <a:lnTo>
                  <a:pt x="1028700" y="3524250"/>
                </a:lnTo>
                <a:lnTo>
                  <a:pt x="0" y="2609850"/>
                </a:lnTo>
                <a:close/>
              </a:path>
            </a:pathLst>
          </a:custGeom>
          <a:solidFill>
            <a:srgbClr val="FFBDB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0565"/>
            <a:ext cx="10515600" cy="1325563"/>
          </a:xfrm>
        </p:spPr>
        <p:txBody>
          <a:bodyPr/>
          <a:lstStyle/>
          <a:p>
            <a:r>
              <a:rPr lang="en-US" dirty="0" smtClean="0"/>
              <a:t>Budgeted uncertainty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6186" y="3296190"/>
            <a:ext cx="3639627" cy="792549"/>
          </a:xfrm>
          <a:prstGeom prst="rect">
            <a:avLst/>
          </a:prstGeom>
        </p:spPr>
      </p:pic>
      <p:sp>
        <p:nvSpPr>
          <p:cNvPr id="22" name="Ovaal 5"/>
          <p:cNvSpPr/>
          <p:nvPr/>
        </p:nvSpPr>
        <p:spPr>
          <a:xfrm>
            <a:off x="5026426" y="4400285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al 6"/>
          <p:cNvSpPr/>
          <p:nvPr/>
        </p:nvSpPr>
        <p:spPr>
          <a:xfrm>
            <a:off x="7340137" y="2497877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al 7"/>
          <p:cNvSpPr/>
          <p:nvPr/>
        </p:nvSpPr>
        <p:spPr>
          <a:xfrm>
            <a:off x="6633552" y="4185973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al 8"/>
          <p:cNvSpPr/>
          <p:nvPr/>
        </p:nvSpPr>
        <p:spPr>
          <a:xfrm>
            <a:off x="6501010" y="4693088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al 9 1"/>
          <p:cNvSpPr/>
          <p:nvPr/>
        </p:nvSpPr>
        <p:spPr>
          <a:xfrm flipH="1" flipV="1">
            <a:off x="7315890" y="4477066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al 10"/>
          <p:cNvSpPr/>
          <p:nvPr/>
        </p:nvSpPr>
        <p:spPr>
          <a:xfrm>
            <a:off x="6054436" y="2560517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al 11"/>
          <p:cNvSpPr/>
          <p:nvPr/>
        </p:nvSpPr>
        <p:spPr>
          <a:xfrm>
            <a:off x="5792122" y="4929752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al 12"/>
          <p:cNvSpPr/>
          <p:nvPr/>
        </p:nvSpPr>
        <p:spPr>
          <a:xfrm>
            <a:off x="5098471" y="2928354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al 18"/>
          <p:cNvSpPr/>
          <p:nvPr/>
        </p:nvSpPr>
        <p:spPr>
          <a:xfrm>
            <a:off x="5829989" y="4315282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al 9 2"/>
          <p:cNvSpPr/>
          <p:nvPr/>
        </p:nvSpPr>
        <p:spPr>
          <a:xfrm flipH="1" flipV="1">
            <a:off x="6553541" y="5153630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al 9 3"/>
          <p:cNvSpPr/>
          <p:nvPr/>
        </p:nvSpPr>
        <p:spPr>
          <a:xfrm flipH="1" flipV="1">
            <a:off x="7128042" y="4792915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al 9 4"/>
          <p:cNvSpPr/>
          <p:nvPr/>
        </p:nvSpPr>
        <p:spPr>
          <a:xfrm flipH="1" flipV="1">
            <a:off x="5395650" y="2231299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al 9 5"/>
          <p:cNvSpPr/>
          <p:nvPr/>
        </p:nvSpPr>
        <p:spPr>
          <a:xfrm flipH="1" flipV="1">
            <a:off x="4359330" y="3131991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al 9 6"/>
          <p:cNvSpPr/>
          <p:nvPr/>
        </p:nvSpPr>
        <p:spPr>
          <a:xfrm flipH="1" flipV="1">
            <a:off x="6698206" y="2037855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al 9 7"/>
          <p:cNvSpPr/>
          <p:nvPr/>
        </p:nvSpPr>
        <p:spPr>
          <a:xfrm flipH="1" flipV="1">
            <a:off x="6399985" y="3053534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al 9 8"/>
          <p:cNvSpPr/>
          <p:nvPr/>
        </p:nvSpPr>
        <p:spPr>
          <a:xfrm flipH="1" flipV="1">
            <a:off x="8453810" y="4431632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3352800" y="-223520"/>
            <a:ext cx="45719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\documentclass{article}&#10;\usepackage{amsmath}&#10;\pagestyle{empty}&#10;\begin{document}&#10;&#10;$$&#10;Z = \left\{ (z_1, z_2): \ \overline{z}_i - \hat{z}_i \leq z_i \leq \overline{z}_i + \hat{z}_i, \ \left| \frac{z_1 - \overline{z}_1}{\hat{z}_1} \right| + \left| \frac{z_2 - \overline{z}_2}{\hat{z}_2} \right| \leq \Gamma \right\}&#10;$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51" y="1103959"/>
            <a:ext cx="10229510" cy="869777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$&#10;Z = \left\{ (z_1, z_2): \ \overline{z}_i - \hat{z}_i \leq z_i \leq \overline{z}_i + \hat{z}_i \right\}&#10;$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96" y="301023"/>
            <a:ext cx="5820645" cy="357765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$&#10;\overline{z}_1&#10;$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43" y="6330638"/>
            <a:ext cx="569995" cy="500783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$&#10;\overline{z}_2&#10;$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32" y="3456638"/>
            <a:ext cx="586281" cy="500783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$&#10;\hat{z}_1&#10;$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735" y="6060953"/>
            <a:ext cx="508924" cy="569997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$&#10;\hat{z}_2&#10;$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23" y="4252400"/>
            <a:ext cx="517198" cy="569997"/>
          </a:xfrm>
          <a:prstGeom prst="rect">
            <a:avLst/>
          </a:prstGeom>
          <a:ln w="57150">
            <a:noFill/>
          </a:ln>
        </p:spPr>
      </p:pic>
      <p:sp>
        <p:nvSpPr>
          <p:cNvPr id="11" name="Left Brace 10"/>
          <p:cNvSpPr/>
          <p:nvPr/>
        </p:nvSpPr>
        <p:spPr>
          <a:xfrm>
            <a:off x="3934797" y="3698996"/>
            <a:ext cx="313002" cy="175559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Left Brace 47"/>
          <p:cNvSpPr/>
          <p:nvPr/>
        </p:nvSpPr>
        <p:spPr>
          <a:xfrm rot="16200000">
            <a:off x="5239343" y="4653018"/>
            <a:ext cx="206850" cy="2114436"/>
          </a:xfrm>
          <a:prstGeom prst="leftBrace">
            <a:avLst>
              <a:gd name="adj1" fmla="val 8333"/>
              <a:gd name="adj2" fmla="val 4876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6399987" y="1752632"/>
            <a:ext cx="3003" cy="446313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465224" y="3698419"/>
            <a:ext cx="5247702" cy="861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25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3" grpId="0" animBg="1"/>
      <p:bldP spid="11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set construction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Important uncertainties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much can you chew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Avoid „everything going wrong at the same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Calibration after solving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358" y="4493211"/>
            <a:ext cx="3639627" cy="792549"/>
          </a:xfrm>
          <a:prstGeom prst="rect">
            <a:avLst/>
          </a:prstGeom>
        </p:spPr>
      </p:pic>
      <p:sp>
        <p:nvSpPr>
          <p:cNvPr id="8" name="Ovaal 5"/>
          <p:cNvSpPr/>
          <p:nvPr/>
        </p:nvSpPr>
        <p:spPr>
          <a:xfrm>
            <a:off x="4483501" y="5657646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6"/>
          <p:cNvSpPr/>
          <p:nvPr/>
        </p:nvSpPr>
        <p:spPr>
          <a:xfrm>
            <a:off x="6797212" y="3755238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al 7"/>
          <p:cNvSpPr/>
          <p:nvPr/>
        </p:nvSpPr>
        <p:spPr>
          <a:xfrm>
            <a:off x="6090627" y="5443334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al 8"/>
          <p:cNvSpPr/>
          <p:nvPr/>
        </p:nvSpPr>
        <p:spPr>
          <a:xfrm>
            <a:off x="5958085" y="5950449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al 9 1"/>
          <p:cNvSpPr/>
          <p:nvPr/>
        </p:nvSpPr>
        <p:spPr>
          <a:xfrm flipH="1" flipV="1">
            <a:off x="6772965" y="5734427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al 11"/>
          <p:cNvSpPr/>
          <p:nvPr/>
        </p:nvSpPr>
        <p:spPr>
          <a:xfrm>
            <a:off x="5249197" y="6187113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al 18"/>
          <p:cNvSpPr/>
          <p:nvPr/>
        </p:nvSpPr>
        <p:spPr>
          <a:xfrm>
            <a:off x="5287064" y="5572643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9 2"/>
          <p:cNvSpPr/>
          <p:nvPr/>
        </p:nvSpPr>
        <p:spPr>
          <a:xfrm flipH="1" flipV="1">
            <a:off x="6010616" y="6410991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al 9 3"/>
          <p:cNvSpPr/>
          <p:nvPr/>
        </p:nvSpPr>
        <p:spPr>
          <a:xfrm flipH="1" flipV="1">
            <a:off x="6585117" y="6050276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al 9 4"/>
          <p:cNvSpPr/>
          <p:nvPr/>
        </p:nvSpPr>
        <p:spPr>
          <a:xfrm flipH="1" flipV="1">
            <a:off x="5857060" y="4310895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al 9 5"/>
          <p:cNvSpPr/>
          <p:nvPr/>
        </p:nvSpPr>
        <p:spPr>
          <a:xfrm flipH="1" flipV="1">
            <a:off x="7882310" y="5700864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>
            <a:off x="4781026" y="3864356"/>
            <a:ext cx="3095625" cy="2590800"/>
          </a:xfrm>
          <a:custGeom>
            <a:avLst/>
            <a:gdLst>
              <a:gd name="connsiteX0" fmla="*/ 1352550 w 3095625"/>
              <a:gd name="connsiteY0" fmla="*/ 38100 h 2590800"/>
              <a:gd name="connsiteX1" fmla="*/ 0 w 3095625"/>
              <a:gd name="connsiteY1" fmla="*/ 1238250 h 2590800"/>
              <a:gd name="connsiteX2" fmla="*/ 800100 w 3095625"/>
              <a:gd name="connsiteY2" fmla="*/ 2352675 h 2590800"/>
              <a:gd name="connsiteX3" fmla="*/ 2667000 w 3095625"/>
              <a:gd name="connsiteY3" fmla="*/ 2590800 h 2590800"/>
              <a:gd name="connsiteX4" fmla="*/ 3095625 w 3095625"/>
              <a:gd name="connsiteY4" fmla="*/ 1104900 h 2590800"/>
              <a:gd name="connsiteX5" fmla="*/ 1419225 w 3095625"/>
              <a:gd name="connsiteY5" fmla="*/ 0 h 2590800"/>
              <a:gd name="connsiteX6" fmla="*/ 1352550 w 3095625"/>
              <a:gd name="connsiteY6" fmla="*/ 381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625" h="2590800">
                <a:moveTo>
                  <a:pt x="1352550" y="38100"/>
                </a:moveTo>
                <a:lnTo>
                  <a:pt x="0" y="1238250"/>
                </a:lnTo>
                <a:lnTo>
                  <a:pt x="800100" y="2352675"/>
                </a:lnTo>
                <a:lnTo>
                  <a:pt x="2667000" y="2590800"/>
                </a:lnTo>
                <a:lnTo>
                  <a:pt x="3095625" y="1104900"/>
                </a:lnTo>
                <a:lnTo>
                  <a:pt x="1419225" y="0"/>
                </a:lnTo>
                <a:lnTo>
                  <a:pt x="1352550" y="38100"/>
                </a:lnTo>
                <a:close/>
              </a:path>
            </a:pathLst>
          </a:custGeom>
          <a:solidFill>
            <a:srgbClr val="FFBD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3887030" y="6001249"/>
            <a:ext cx="4883616" cy="6080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55154" y="3361387"/>
            <a:ext cx="3789594" cy="24902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720768" y="3163067"/>
            <a:ext cx="3262399" cy="28520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\documentclass{article}&#10;\usepackage{amsmath}&#10;\usepackage{color}&#10;\pagestyle{empty}&#10;\begin{document}&#10;&#10;$$&#10;\textcolor{red}{z}: \ (a_1 + A_1 \textcolor{red}{z})^\top \bar{x} - b_1 \leq 0&#10;$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653" y="4493211"/>
            <a:ext cx="3458327" cy="349105"/>
          </a:xfrm>
          <a:prstGeom prst="rect">
            <a:avLst/>
          </a:prstGeom>
        </p:spPr>
      </p:pic>
      <p:pic>
        <p:nvPicPr>
          <p:cNvPr id="38" name="Picture 37" descr="\documentclass{article}&#10;\usepackage{amsmath}&#10;\usepackage{color}&#10;\pagestyle{empty}&#10;\begin{document}&#10;&#10;$$&#10;\textcolor{red}{z}: \ (a_3 + A_3 \textcolor{red}{z})^\top \bar{x} - b_3 \leq 0&#10;$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9" y="6485499"/>
            <a:ext cx="3458326" cy="34910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usepackage{color}&#10;\pagestyle{empty}&#10;\begin{document}&#10;&#10;$$&#10;\textcolor{red}{z}: \ (a_2 + A_2 \textcolor{red}{z})^\top \bar{x} - b_2 \leq 0&#10;$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40" y="5240492"/>
            <a:ext cx="3458326" cy="349105"/>
          </a:xfrm>
          <a:prstGeom prst="rect">
            <a:avLst/>
          </a:prstGeom>
        </p:spPr>
      </p:pic>
      <p:sp>
        <p:nvSpPr>
          <p:cNvPr id="40" name="Down Arrow 39"/>
          <p:cNvSpPr/>
          <p:nvPr/>
        </p:nvSpPr>
        <p:spPr>
          <a:xfrm rot="2032955">
            <a:off x="7751527" y="5142265"/>
            <a:ext cx="609629" cy="83878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Down Arrow 40"/>
          <p:cNvSpPr/>
          <p:nvPr/>
        </p:nvSpPr>
        <p:spPr>
          <a:xfrm rot="11193554">
            <a:off x="8165703" y="5713191"/>
            <a:ext cx="609629" cy="83878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Down Arrow 41"/>
          <p:cNvSpPr/>
          <p:nvPr/>
        </p:nvSpPr>
        <p:spPr>
          <a:xfrm rot="19009748">
            <a:off x="4527965" y="5198841"/>
            <a:ext cx="609629" cy="83878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7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0" grpId="0" animBg="1"/>
      <p:bldP spid="41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Let’s practice uncertainty set selection on our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3BB3-DF7C-4506-872C-1F8DAFD5245B}" type="datetime1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6983-3BC7-4ECD-9E20-0F857C0F535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5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methods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4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now on – linear setting</a:t>
            </a:r>
            <a:endParaRPr lang="en-GB" dirty="0"/>
          </a:p>
        </p:txBody>
      </p:sp>
      <p:pic>
        <p:nvPicPr>
          <p:cNvPr id="6" name="Picture 5" descr="\documentclass{article}&#10;\usepackage{amsmath}&#10;\usepackage{color}&#10;\pagestyle{empty}&#10;\begin{document}&#10;&#10;&#10;\begin{align*}&#10;\min_x \ &amp; c^\top x \\ &#10;\text{s.t.} \ &amp; (a_1 + A_1 \textcolor{red}{z})^\top x - b_1 \leq 0 \quad \textcolor{red}{\forall z \in Z} \\&#10;&amp; (a_2 + A_2 \textcolor{red}{z})^\top x - b_2 \leq 0 \quad \textcolor{red}{\forall z \in Z} \\ &#10;&amp; \vdots \\ &#10;&amp; (a_m + A_m \textcolor{red}{z})^\top x - b_m \leq 0 \quad \textcolor{red}{\forall z \in Z} \\&#10;&amp; x \in X 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9" y="1690688"/>
            <a:ext cx="5298422" cy="3167639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color}&#10;\pagestyle{empty}&#10;\begin{document}&#10;\textcolor{red}{&#10;$$&#10;Z = \{z: \ Pz \leq p \}&#10;$$}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55" y="5907472"/>
            <a:ext cx="3464695" cy="4488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18</a:t>
            </a:fld>
            <a:endParaRPr lang="en-GB"/>
          </a:p>
        </p:txBody>
      </p:sp>
      <p:pic>
        <p:nvPicPr>
          <p:cNvPr id="10" name="Picture 9" descr="\documentclass{article}&#10;\usepackage{amsmath}&#10;\usepackage{color}&#10;\pagestyle{empty}&#10;\begin{document}&#10;&#10;\begin{center}&#10;$$&#10;(a_i + A_i \textcolor{red}{z})^\top x - b_i \leq 0 \quad \textcolor{red}{\forall z \in Z}&#10;$$&#10;$&#10;\Leftrightarrow&#10;$&#10;\begin{align*}&#10;\max\limits_{\textcolor{red}{z}} \ &amp; (a_i + A_i \textcolor{red}{z})^\top x - b_i \quad \leq 0 \\&#10;\text{s.t.} \ &amp; P \textcolor{red}{z} \leq p&#10;\end{align*}&#10;\end{center}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27" y="2416177"/>
            <a:ext cx="3568810" cy="19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4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Adversarial approach</a:t>
            </a:r>
            <a:endParaRPr lang="en-GB" dirty="0"/>
          </a:p>
        </p:txBody>
      </p:sp>
      <p:pic>
        <p:nvPicPr>
          <p:cNvPr id="16" name="Picture 15" descr="\documentclass{article}&#10;\usepackage{amsmath}&#10;\usepackage{color}&#10;\pagestyle{empty}&#10;\begin{document}&#10;&#10;&#10;\begin{align*}&#10;\min_x \ &amp; c^\top x \\ &#10;\text{s.t.} \ &amp; (a_1 + A_1 \textcolor{red}{z})^\top x - b_1 \leq 0 \quad \textcolor{red}{\forall z \in \bar{Z} = \{ \bar{z}_1 \}} \\&#10;&amp; (a_2 + A_2 \textcolor{red}{z})^\top x - b_2 \leq 0 \quad \textcolor{red}{\forall z \in \bar{Z}= \{ \bar{z}_1 \}} \\ &#10;&amp; \vdots \\ &#10;&amp; (a_m + A_m \textcolor{red}{z})^\top x - b_m \leq 0 \quad \textcolor{red}{\forall z \in \bar{Z}= \{ \bar{z}_1 \}} \\&#10;&amp; x \in X 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3" y="2203618"/>
            <a:ext cx="4710380" cy="236442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usepackage{color}&#10;\pagestyle{empty}&#10;\begin{document}&#10;&#10;&#10;\begin{align*}&#10;\min_x \ &amp; c^\top \bar{x} \\ &#10;\text{s.t.} \ &amp; (a_1 + A_1 \textcolor{red}{z})^\top \bar{x} - b_1 \leq 0 \quad \textcolor{red}{\forall z \in \bar{Z}= \{ \bar{z}_1 \}} \\&#10;&amp; (a_2 + A_2 \textcolor{red}{z})^\top \bar{x} - b_2 \leq 0 \quad \textcolor{red}{\forall z \in \bar{Z}= \{ \bar{z}_1 \}} \\ &#10;&amp; \vdots \\ &#10;&amp; (a_m + A_m \textcolor{red}{z})^\top \bar{x} - b_m \leq 0 \quad \textcolor{red}{\forall z \in \bar{Z}= \{ \bar{z}_1 \}} \\&#10;&amp; \bar{x} \in X &#10;\end{align*}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3" y="2192436"/>
            <a:ext cx="4682467" cy="2350409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color}&#10;\pagestyle{empty}&#10;\begin{document}&#10;&#10;\begin{align*}&#10;\max\limits_{\textcolor{red}{z}} \ &amp; (a_i + A_i \textcolor{red}{z})^\top \bar{x} - b_i \\&#10;\text{s.t.} \ &amp; P \textcolor{red}{z} \leq p&#10;\end{align*}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3" y="2615886"/>
            <a:ext cx="3069925" cy="955087"/>
          </a:xfrm>
          <a:prstGeom prst="rect">
            <a:avLst/>
          </a:prstGeom>
        </p:spPr>
      </p:pic>
      <p:pic>
        <p:nvPicPr>
          <p:cNvPr id="18" name="Picture 17" descr="\documentclass{article}&#10;\usepackage{amsmath}&#10;\usepackage{color}&#10;\pagestyle{empty}&#10;\begin{document}&#10;&#10;\begin{align*}&#10;\max\limits_{\textcolor{red}{z}} \ &amp; (a_i + A_i \textcolor{red}{\bar{z}_2})^\top \bar{x} - b_i \\&#10;\text{s.t.} \ &amp; P \textcolor{red}{\bar{z}_2} \leq p&#10;\end{align*}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3" y="2615886"/>
            <a:ext cx="3363504" cy="100426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color}&#10;\pagestyle{empty}&#10;\begin{document}&#10;&#10;&#10;\begin{align*}&#10;\min_x \ &amp; c^\top x \\ &#10;\text{s.t.} \ &amp; (a_1 + A_1 \textcolor{red}{z})^\top x - b_1 \leq 0 \quad \textcolor{red}{\forall z \in \bar{Z}= \{ \bar{z}_1, \bar{z}_2 \}} \\&#10;&amp; (a_2 + A_2 \textcolor{red}{z})^\top x - b_2 \leq 0 \quad \textcolor{red}{\forall z \in \bar{Z}= \{ \bar{z}_1, \bar{z}_2 \}} \\ &#10;&amp; \vdots \\ &#10;&amp; (a_m + A_m \textcolor{red}{z})^\top x - b_m \leq 0 \quad \textcolor{red}{\forall z \in \bar{Z}= \{ \bar{z}_1, \bar{z}_2 \}} \\&#10;&amp; x \in X &#10;\end{align*}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3" y="2192436"/>
            <a:ext cx="5033211" cy="2365979"/>
          </a:xfrm>
          <a:prstGeom prst="rect">
            <a:avLst/>
          </a:prstGeom>
        </p:spPr>
      </p:pic>
      <p:pic>
        <p:nvPicPr>
          <p:cNvPr id="25" name="Picture 24" descr="\documentclass{article}&#10;\usepackage{amsmath}&#10;\usepackage{color}&#10;\pagestyle{empty}&#10;\begin{document}&#10;&#10;\begin{align*}&#10;\max\limits_{\textcolor{red}{z}} \ &amp; (a_i + A_i \textcolor{red}{\bar{z}_3})^\top \bar{x} - b_i \\&#10;\text{s.t.} \ &amp; P \textcolor{red}{\bar{z}_3} \leq p&#10;\end{align*}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3" y="2615886"/>
            <a:ext cx="3363504" cy="100426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color}&#10;\pagestyle{empty}&#10;\begin{document}&#10;&#10;&#10;\begin{align*}&#10;\min_x \ &amp; c^\top x \\ &#10;\text{s.t.} \ &amp; (a_1 + A_1 \textcolor{red}{z})^\top x - b_1 \leq 0 \quad \textcolor{red}{\forall z \in \bar{Z}= \{ \bar{z}_1, \bar{z}_2, \bar{z}_3 \}} \\&#10;&amp; (a_2 + A_2 \textcolor{red}{z})^\top x - b_2 \leq 0 \quad \textcolor{red}{\forall z \in \bar{Z}= \{ \bar{z}_1, \bar{z}_2, \bar{z}_3 \}} \\ &#10;&amp; \vdots \\ &#10;&amp; (a_m + A_m \textcolor{red}{z})^\top x - b_m \leq 0 \quad \textcolor{red}{\forall z \in \bar{Z}= \{ \bar{z}_1, \bar{z}_2, \bar{z}_3 \}} \\&#10;&amp; x \in X &#10;\end{align*}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3" y="2219201"/>
            <a:ext cx="5417779" cy="2394003"/>
          </a:xfrm>
          <a:prstGeom prst="rect">
            <a:avLst/>
          </a:prstGeom>
        </p:spPr>
      </p:pic>
      <p:pic>
        <p:nvPicPr>
          <p:cNvPr id="29" name="Picture 28" descr="\documentclass{article}&#10;\usepackage{amsmath}&#10;\usepackage{color}&#10;\pagestyle{empty}&#10;\begin{document}&#10;&#10;&#10;\begin{align*}&#10;\min_x \ &amp; c^\top \bar{x} \\ &#10;\text{s.t.} \ &amp; (a_1 + A_1 \textcolor{red}{z})^\top \bar{x} - b_1 \leq 0 \quad \textcolor{red}{\forall z \in \bar{Z}= \{ \bar{z}_1, \bar{z}_2 \}} \\&#10;&amp; (a_2 + A_2 \textcolor{red}{z})^\top \bar{x} - b_2 \leq 0 \quad \textcolor{red}{\forall z \in \bar{Z}= \{ \bar{z}_1, \bar{z}_2 \}} \\ &#10;&amp; \vdots \\ &#10;&amp; (a_m + A_m \textcolor{red}{z})^\top \bar{x} - b_m \leq 0 \quad \textcolor{red}{\forall z \in \bar{Z}= \{ \bar{z}_1, \bar{z}_2 \}} \\&#10;&amp; \bar{x} \in X &#10;\end{align*}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1" y="2178335"/>
            <a:ext cx="5060082" cy="23786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1473" y="5867401"/>
            <a:ext cx="7315200" cy="654050"/>
          </a:xfrm>
        </p:spPr>
        <p:txBody>
          <a:bodyPr/>
          <a:lstStyle/>
          <a:p>
            <a:r>
              <a:rPr lang="en-US" dirty="0" err="1" smtClean="0"/>
              <a:t>Mutapcic</a:t>
            </a:r>
            <a:r>
              <a:rPr lang="en-US" dirty="0" smtClean="0"/>
              <a:t> and Boyd (2009) Cutting-set methods for robust convex optimization with </a:t>
            </a:r>
            <a:r>
              <a:rPr lang="en-US" dirty="0" err="1" smtClean="0"/>
              <a:t>pessimizing</a:t>
            </a:r>
            <a:r>
              <a:rPr lang="en-US" dirty="0" smtClean="0"/>
              <a:t> oracles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589640"/>
            <a:ext cx="432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Master problem</a:t>
            </a:r>
            <a:endParaRPr lang="en-GB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543800" y="1589640"/>
            <a:ext cx="432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Pessimization subproblem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2314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Part 2: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The goal and the</a:t>
            </a:r>
            <a:r>
              <a:rPr lang="pl-PL" dirty="0"/>
              <a:t> </a:t>
            </a:r>
            <a:r>
              <a:rPr lang="pl-PL" dirty="0" smtClean="0"/>
              <a:t>unavoidable issues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Defining the set of events to be robust to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Solution methods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Case study: World Food Programme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4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8128" y="1505372"/>
            <a:ext cx="4290922" cy="3619078"/>
          </a:xfrm>
          <a:prstGeom prst="rect">
            <a:avLst/>
          </a:prstGeom>
          <a:solidFill>
            <a:srgbClr val="F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3571875" y="1491682"/>
            <a:ext cx="4067175" cy="3120134"/>
          </a:xfrm>
          <a:custGeom>
            <a:avLst/>
            <a:gdLst>
              <a:gd name="connsiteX0" fmla="*/ 1514764 w 1514764"/>
              <a:gd name="connsiteY0" fmla="*/ 18473 h 886691"/>
              <a:gd name="connsiteX1" fmla="*/ 240145 w 1514764"/>
              <a:gd name="connsiteY1" fmla="*/ 0 h 886691"/>
              <a:gd name="connsiteX2" fmla="*/ 0 w 1514764"/>
              <a:gd name="connsiteY2" fmla="*/ 600363 h 886691"/>
              <a:gd name="connsiteX3" fmla="*/ 1514764 w 1514764"/>
              <a:gd name="connsiteY3" fmla="*/ 886691 h 886691"/>
              <a:gd name="connsiteX4" fmla="*/ 1514764 w 1514764"/>
              <a:gd name="connsiteY4" fmla="*/ 18473 h 886691"/>
              <a:gd name="connsiteX0" fmla="*/ 1514764 w 1514764"/>
              <a:gd name="connsiteY0" fmla="*/ 0 h 868218"/>
              <a:gd name="connsiteX1" fmla="*/ 179185 w 1514764"/>
              <a:gd name="connsiteY1" fmla="*/ 12007 h 868218"/>
              <a:gd name="connsiteX2" fmla="*/ 0 w 1514764"/>
              <a:gd name="connsiteY2" fmla="*/ 581890 h 868218"/>
              <a:gd name="connsiteX3" fmla="*/ 1514764 w 1514764"/>
              <a:gd name="connsiteY3" fmla="*/ 868218 h 868218"/>
              <a:gd name="connsiteX4" fmla="*/ 1514764 w 1514764"/>
              <a:gd name="connsiteY4" fmla="*/ 0 h 868218"/>
              <a:gd name="connsiteX0" fmla="*/ 1514764 w 1514764"/>
              <a:gd name="connsiteY0" fmla="*/ 0 h 868218"/>
              <a:gd name="connsiteX1" fmla="*/ 179185 w 1514764"/>
              <a:gd name="connsiteY1" fmla="*/ 12007 h 868218"/>
              <a:gd name="connsiteX2" fmla="*/ 0 w 1514764"/>
              <a:gd name="connsiteY2" fmla="*/ 581890 h 868218"/>
              <a:gd name="connsiteX3" fmla="*/ 1514764 w 1514764"/>
              <a:gd name="connsiteY3" fmla="*/ 868218 h 868218"/>
              <a:gd name="connsiteX4" fmla="*/ 1514764 w 1514764"/>
              <a:gd name="connsiteY4" fmla="*/ 0 h 868218"/>
              <a:gd name="connsiteX0" fmla="*/ 1514764 w 1514764"/>
              <a:gd name="connsiteY0" fmla="*/ 0 h 868218"/>
              <a:gd name="connsiteX1" fmla="*/ 179185 w 1514764"/>
              <a:gd name="connsiteY1" fmla="*/ 12007 h 868218"/>
              <a:gd name="connsiteX2" fmla="*/ 0 w 1514764"/>
              <a:gd name="connsiteY2" fmla="*/ 581890 h 868218"/>
              <a:gd name="connsiteX3" fmla="*/ 1514764 w 1514764"/>
              <a:gd name="connsiteY3" fmla="*/ 868218 h 868218"/>
              <a:gd name="connsiteX4" fmla="*/ 1514764 w 1514764"/>
              <a:gd name="connsiteY4" fmla="*/ 0 h 868218"/>
              <a:gd name="connsiteX0" fmla="*/ 1514764 w 1514764"/>
              <a:gd name="connsiteY0" fmla="*/ 0 h 868218"/>
              <a:gd name="connsiteX1" fmla="*/ 148705 w 1514764"/>
              <a:gd name="connsiteY1" fmla="*/ 1847 h 868218"/>
              <a:gd name="connsiteX2" fmla="*/ 0 w 1514764"/>
              <a:gd name="connsiteY2" fmla="*/ 581890 h 868218"/>
              <a:gd name="connsiteX3" fmla="*/ 1514764 w 1514764"/>
              <a:gd name="connsiteY3" fmla="*/ 868218 h 868218"/>
              <a:gd name="connsiteX4" fmla="*/ 1514764 w 1514764"/>
              <a:gd name="connsiteY4" fmla="*/ 0 h 86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764" h="868218">
                <a:moveTo>
                  <a:pt x="1514764" y="0"/>
                </a:moveTo>
                <a:lnTo>
                  <a:pt x="148705" y="1847"/>
                </a:lnTo>
                <a:lnTo>
                  <a:pt x="0" y="581890"/>
                </a:lnTo>
                <a:lnTo>
                  <a:pt x="1514764" y="868218"/>
                </a:lnTo>
                <a:lnTo>
                  <a:pt x="1514764" y="0"/>
                </a:lnTo>
                <a:close/>
              </a:path>
            </a:pathLst>
          </a:cu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\documentclass{article}&#10;\usepackage{amsmath}&#10;\usepackage{color}&#10;\pagestyle{empty}&#10;\begin{document}&#10;&#10;&#10;$$&#10;\textcolor{red}{z_2}&#10;$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59" y="1838990"/>
            <a:ext cx="386095" cy="293314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6909353" y="1884047"/>
            <a:ext cx="203200" cy="203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 descr="\documentclass{article}&#10;\usepackage{amsmath}&#10;\usepackage{color}&#10;\pagestyle{empty}&#10;\begin{document}&#10;&#10;&#10;$$&#10;\textcolor{red}{z_3}&#10;$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47" y="4438168"/>
            <a:ext cx="389088" cy="29930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5405158" y="4450112"/>
            <a:ext cx="203200" cy="203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/>
          <p:cNvSpPr/>
          <p:nvPr/>
        </p:nvSpPr>
        <p:spPr>
          <a:xfrm rot="20024627">
            <a:off x="4439098" y="2374580"/>
            <a:ext cx="2259043" cy="2202053"/>
          </a:xfrm>
          <a:custGeom>
            <a:avLst/>
            <a:gdLst>
              <a:gd name="connsiteX0" fmla="*/ 554181 w 1533236"/>
              <a:gd name="connsiteY0" fmla="*/ 101600 h 1357745"/>
              <a:gd name="connsiteX1" fmla="*/ 0 w 1533236"/>
              <a:gd name="connsiteY1" fmla="*/ 831273 h 1357745"/>
              <a:gd name="connsiteX2" fmla="*/ 942109 w 1533236"/>
              <a:gd name="connsiteY2" fmla="*/ 1357745 h 1357745"/>
              <a:gd name="connsiteX3" fmla="*/ 1533236 w 1533236"/>
              <a:gd name="connsiteY3" fmla="*/ 489527 h 1357745"/>
              <a:gd name="connsiteX4" fmla="*/ 1302327 w 1533236"/>
              <a:gd name="connsiteY4" fmla="*/ 0 h 1357745"/>
              <a:gd name="connsiteX5" fmla="*/ 554181 w 1533236"/>
              <a:gd name="connsiteY5" fmla="*/ 101600 h 13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3236" h="1357745">
                <a:moveTo>
                  <a:pt x="554181" y="101600"/>
                </a:moveTo>
                <a:lnTo>
                  <a:pt x="0" y="831273"/>
                </a:lnTo>
                <a:lnTo>
                  <a:pt x="942109" y="1357745"/>
                </a:lnTo>
                <a:lnTo>
                  <a:pt x="1533236" y="489527"/>
                </a:lnTo>
                <a:lnTo>
                  <a:pt x="1302327" y="0"/>
                </a:lnTo>
                <a:lnTo>
                  <a:pt x="554181" y="101600"/>
                </a:lnTo>
                <a:close/>
              </a:path>
            </a:pathLst>
          </a:cu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 descr="\documentclass{article}&#10;\usepackage{amsmath}&#10;\usepackage{color}&#10;\pagestyle{empty}&#10;\begin{document}&#10;&#10;&#10;$$&#10;\textcolor{red}{z_1}&#10;$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06" y="3169092"/>
            <a:ext cx="374123" cy="293314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5569528" y="3169092"/>
            <a:ext cx="203200" cy="203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 descr="\documentclass{article}&#10;\usepackage{amsmath}&#10;\usepackage{color}&#10;\pagestyle{empty}&#10;\begin{document}&#10;&#10;\begin{align*}&#10;\{ \textcolor{red}{z}: \ (a_i + A_i \textcolor{red}{z})^\top \bar{x} - b_i \leq 0, \quad i = 1,\ldots, m \}&#10;\end{align*}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93" y="3169093"/>
            <a:ext cx="4761759" cy="2933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20</a:t>
            </a:fld>
            <a:endParaRPr lang="en-GB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1473" y="5867401"/>
            <a:ext cx="7315200" cy="654050"/>
          </a:xfrm>
        </p:spPr>
        <p:txBody>
          <a:bodyPr/>
          <a:lstStyle/>
          <a:p>
            <a:r>
              <a:rPr lang="en-US" dirty="0" err="1" smtClean="0"/>
              <a:t>Mutapcic</a:t>
            </a:r>
            <a:r>
              <a:rPr lang="en-US" dirty="0" smtClean="0"/>
              <a:t> and Boyd (2009) Cutting-set methods for robust convex optimization with </a:t>
            </a:r>
            <a:r>
              <a:rPr lang="en-US" dirty="0" err="1" smtClean="0"/>
              <a:t>pessimizing</a:t>
            </a:r>
            <a:r>
              <a:rPr lang="en-US" dirty="0" smtClean="0"/>
              <a:t> oracles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07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9" grpId="0" animBg="1"/>
      <p:bldP spid="21" grpId="0" animBg="1"/>
      <p:bldP spid="2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approach criticism</a:t>
            </a:r>
            <a:endParaRPr lang="en-GB" dirty="0"/>
          </a:p>
        </p:txBody>
      </p:sp>
      <p:pic>
        <p:nvPicPr>
          <p:cNvPr id="5" name="Picture 4" descr="\documentclass{article}&#10;\usepackage{amsmath}&#10;\usepackage{color}&#10;\pagestyle{empty}&#10;\begin{document}&#10;&#10;&#10;\begin{align*}&#10;\min_x \ &amp; c^\top x \\ &#10;\text{s.t.} \ &amp; (a_1 + A_1 \textcolor{red}{z})^\top x - b_1 \leq 0 \quad \textcolor{red}{\forall z \in \bar{Z}= \{ \bar{z}_1, \bar{z}_2, \bar{z}_3 \}} \\&#10;&amp; (a_2 + A_2 \textcolor{red}{z})^\top x - b_2 \leq 0 \quad \textcolor{red}{\forall z \in \bar{Z}= \{ \bar{z}_1, \bar{z}_2, \bar{z}_3 \}} \\ &#10;&amp; \vdots \\ &#10;&amp; (a_m + A_m \textcolor{red}{z})^\top x - b_m \leq 0 \quad \textcolor{red}{\forall z \in \bar{Z}= \{ \bar{z}_1, \bar{z}_2, \bar{z}_3 \}} \\&#10;&amp; x \in X 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87" y="2417398"/>
            <a:ext cx="5342274" cy="2360639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color}&#10;\pagestyle{empty}&#10;\begin{document}&#10;&#10;&#10;\begin{align*}&#10;\min_x \ &amp; c^\top x \\ &#10;\text{s.t.} \ &amp; (a_1 + A_1 \textcolor{red}{z})^\top x - b_1 \leq 0 \quad \textcolor{red}{\forall z \in \bar{Z}= \{ \bar{z}_1, \bar{z}_2, \bar{z}_3, \ldots \}} \\&#10;&amp; (a_2 + A_2 \textcolor{red}{z})^\top x - b_2 \leq 0 \quad \textcolor{red}{\forall z \in \bar{Z}= \{ \bar{z}_1, \bar{z}_2, \bar{z}_3, \ldots \}} \\ &#10;&amp; \vdots \\ &#10;&amp; (a_m + A_m \textcolor{red}{z})^\top x - b_m \leq 0 \quad \textcolor{red}{\forall z \in \bar{Z}= \{ \bar{z}_1, \bar{z}_2, \bar{z}_3, \ldots \}} \\&#10;&amp; x \in X &#10;\end{align*}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87" y="2417397"/>
            <a:ext cx="5722244" cy="2360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1473" y="5867401"/>
            <a:ext cx="7315200" cy="654050"/>
          </a:xfrm>
        </p:spPr>
        <p:txBody>
          <a:bodyPr/>
          <a:lstStyle/>
          <a:p>
            <a:r>
              <a:rPr lang="en-US" dirty="0" err="1" smtClean="0"/>
              <a:t>Mutapcic</a:t>
            </a:r>
            <a:r>
              <a:rPr lang="en-US" dirty="0" smtClean="0"/>
              <a:t> and Boyd (2009) Cutting-set methods for robust convex optimization with </a:t>
            </a:r>
            <a:r>
              <a:rPr lang="en-US" dirty="0" err="1" smtClean="0"/>
              <a:t>pessimizing</a:t>
            </a:r>
            <a:r>
              <a:rPr lang="en-US" dirty="0" smtClean="0"/>
              <a:t> oracles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65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Self-choosing worst-case scenario</a:t>
            </a:r>
            <a:endParaRPr lang="en-GB" dirty="0"/>
          </a:p>
        </p:txBody>
      </p:sp>
      <p:pic>
        <p:nvPicPr>
          <p:cNvPr id="15" name="Picture 14" descr="\documentclass{article}&#10;\usepackage{amsmath}&#10;\usepackage{color}&#10;\pagestyle{empty}&#10;\begin{document}&#10;&#10;\begin{align*}&#10;\max\limits_{\textcolor{red}{z}} \ &amp; (a_i + A_i \textcolor{red}{z})^\top x - b_i \\&#10;\text{s.t.} \ &amp; P \textcolor{red}{z} \leq p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287940"/>
            <a:ext cx="3762877" cy="1170672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color}&#10;\pagestyle{empty}&#10;\begin{document}&#10;&#10;\begin{align*}&#10;\min\limits_{y} \ &amp; a_i^\top x - b_i + p^\top \textcolor{blue}{y} \\ &#10;\text{s.t.} \ &amp; A_i^\top x = P^\top \textcolor{blue}{y} \\&#10;&amp; \textcolor{blue}{y} \geq 0&#10;\end{alig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810" y="2287940"/>
            <a:ext cx="3064462" cy="1685348"/>
          </a:xfrm>
          <a:prstGeom prst="rect">
            <a:avLst/>
          </a:prstGeom>
        </p:spPr>
      </p:pic>
      <p:pic>
        <p:nvPicPr>
          <p:cNvPr id="6" name="Picture 5" descr="\documentclass{article}&#10;\usepackage{amsmath}&#10;\usepackage{color}&#10;\pagestyle{empty}&#10;\begin{document}&#10;&#10;\begin{align*}&#10;\max\limits_{\textcolor{red}{z}} \ &amp; (a_i + A_i \textcolor{red}{z} )^\top x - b_i  &amp; = &amp;&amp; \min\limits_{\textcolor{blue}{y}} \ &amp;  a_i^{\top} x - b_i + p^\top \textcolor{blue}{y}^\top \\&#10;\text{s.t.} \ &amp; P \textcolor{red}{z} \leq p  &amp;&amp;&amp; \text{s.t.} \ &amp; A_i^{\top} x = P^\top \textcolor{blue}{y} \\&#10;&amp;&amp;&amp;&amp;&amp; \textcolor{blue}{y} \geq 0&#10;\end{align*}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9572"/>
            <a:ext cx="9606405" cy="16789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9055" y="1597891"/>
            <a:ext cx="443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 problem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30292" y="1542906"/>
            <a:ext cx="443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Dual problem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" y="6356350"/>
            <a:ext cx="7429500" cy="365125"/>
          </a:xfrm>
        </p:spPr>
        <p:txBody>
          <a:bodyPr/>
          <a:lstStyle/>
          <a:p>
            <a:r>
              <a:rPr lang="en-US" smtClean="0"/>
              <a:t>Ben-Tal, A., Nemirovski, A. (2002). Robust optimization–methodology and applications.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16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trick</a:t>
            </a:r>
            <a:endParaRPr lang="en-GB" dirty="0"/>
          </a:p>
        </p:txBody>
      </p:sp>
      <p:pic>
        <p:nvPicPr>
          <p:cNvPr id="13" name="Picture 12" descr="\documentclass{article}&#10;\usepackage{amsmath}&#10;\usepackage{color}&#10;\pagestyle{empty}&#10;\begin{document}&#10;&#10;\begin{align*}&#10;0 \geq \max\limits_{\textcolor{red}{z}} \ &amp; (a_i + A_i \textcolor{red}{z})^\top x - b_i \\&#10;\text{s.t.} \ &amp; P \textcolor{red}{z} \leq p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28" y="1582039"/>
            <a:ext cx="3331545" cy="8731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506523"/>
            <a:ext cx="2752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want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214070"/>
            <a:ext cx="36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know</a:t>
            </a:r>
            <a:endParaRPr lang="en-GB" sz="2800" dirty="0"/>
          </a:p>
        </p:txBody>
      </p:sp>
      <p:pic>
        <p:nvPicPr>
          <p:cNvPr id="11" name="Picture 10" descr="\documentclass{article}&#10;\usepackage{amsmath}&#10;\usepackage{color}&#10;\pagestyle{empty}&#10;\begin{document}&#10;&#10;\begin{align*}&#10;\max\limits_{\textcolor{red}{z}} \ &amp; (a_i + A_i \textcolor{red}{z} )^\top x  &amp; = &amp;&amp; \min\limits_{\textcolor{blue}{y}} \ &amp;  a_i^{\top} x - b_i + \textcolor{blue}{y}^\top p \\&#10;\text{s.t.} \ &amp; P \textcolor{red}{z} \leq p  &amp;&amp;&amp; \text{s.t.} \ &amp; A_i^{\top} x = P^\top \textcolor{blue}{y} \\&#10;&amp;&amp;&amp;&amp;&amp; \textcolor{blue}{y} \geq 0&#10;\end{alig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28" y="3327898"/>
            <a:ext cx="7804726" cy="14294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00" y="4871169"/>
            <a:ext cx="323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Hence we take</a:t>
            </a:r>
            <a:endParaRPr lang="en-GB" sz="2800" dirty="0"/>
          </a:p>
        </p:txBody>
      </p:sp>
      <p:pic>
        <p:nvPicPr>
          <p:cNvPr id="15" name="Picture 14" descr="\documentclass{article}&#10;\usepackage{amsmath}&#10;\usepackage{color}&#10;\pagestyle{empty}&#10;\begin{document}&#10;&#10;\begin{align*}&#10;0 \geq \min\limits_{y} \ &amp; a_i^\top x - b_i + p^\top \textcolor{blue}{y} \\ &#10;\text{s.t.} \ &amp; A_i^\top x = P^\top \textcolor{blue}{y} \\&#10;&amp; \textcolor{blue}{y} \geq 0&#10;\end{align*}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637" y="4900505"/>
            <a:ext cx="3713331" cy="168534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color}&#10;\pagestyle{empty}&#10;\begin{document}&#10;$$&#10;\left\{&#10;\begin{array}{l}&#10;0 \geq a_i^\top x - b_i + p^\top \textcolor{blue}{y} \\ &#10;A_i^\top x = P^\top \textcolor{blue}{y} \\&#10;\textcolor{blue}{y} \geq 0&#10;\end{array}&#10;\right.&#10;$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78" y="5021257"/>
            <a:ext cx="3693446" cy="13732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23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675" y="6492875"/>
            <a:ext cx="7429500" cy="365125"/>
          </a:xfrm>
        </p:spPr>
        <p:txBody>
          <a:bodyPr/>
          <a:lstStyle/>
          <a:p>
            <a:r>
              <a:rPr lang="en-US" smtClean="0"/>
              <a:t>Ben-Tal, A., Nemirovski, A. (2002). Robust optimization–methodology and applications.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6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just happened</a:t>
            </a:r>
            <a:endParaRPr lang="en-GB" dirty="0"/>
          </a:p>
        </p:txBody>
      </p:sp>
      <p:pic>
        <p:nvPicPr>
          <p:cNvPr id="5" name="Picture 4" descr="\documentclass{article}&#10;\usepackage{amsmath}&#10;\usepackage{color}&#10;\pagestyle{empty}&#10;\begin{document}&#10;&#10;\begin{align*}&#10;(a_i + A_i \textcolor{red}{z})^\top x - b_i \leq 0 \quad \textcolor{red}{\forall z \in \{z: \ P z \leq p \}}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92" y="1690688"/>
            <a:ext cx="7214688" cy="452538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color}&#10;\pagestyle{empty}&#10;\begin{document}&#10;&#10;\begin{align*}&#10;\max\limits_{\textcolor{red}{z}} \ &amp; (a_i + A_i \textcolor{red}{z})^\top x - b_i \quad \leq 0 \\&#10;\text{s.t.} \ &amp; P \textcolor{red}{z} \leq p&#10;\end{align*}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92" y="2590815"/>
            <a:ext cx="4543765" cy="1091022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color}&#10;\pagestyle{empty}&#10;\begin{document}&#10;&#10;$$&#10;\left\{&#10;\begin{array}{l}&#10; (a_i + A_i \textcolor{red}{z} )^\top x \leq 0 \\&#10;P \textcolor{red}{z} \leq p \\ &#10;A_i^{\top} x = P^\top \textcolor{blue}{y} \\&#10;\textcolor{blue}{y}^\top (P \textcolor{red}{z} - p ) = 0 \\&#10;z_k (A_i^{\top} x - P^\top \textcolor{blue}{y})_k = 0 \quad k = 1,\ldots, n \\&#10;\textcolor{blue}{y} \geq 0 \\&#10;\end{array}&#10;\right.&#10;$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24" y="3616573"/>
            <a:ext cx="6055902" cy="26229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24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" y="6356350"/>
            <a:ext cx="7429500" cy="365125"/>
          </a:xfrm>
        </p:spPr>
        <p:txBody>
          <a:bodyPr/>
          <a:lstStyle/>
          <a:p>
            <a:r>
              <a:rPr lang="en-US" smtClean="0"/>
              <a:t>Ben-Tal, A., Nemirovski, A. (2002). Robust optimization–methodology and applications.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76487" y="4556129"/>
            <a:ext cx="412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KKT conditions: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1815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becomes</a:t>
            </a:r>
            <a:endParaRPr lang="en-GB" dirty="0"/>
          </a:p>
        </p:txBody>
      </p:sp>
      <p:pic>
        <p:nvPicPr>
          <p:cNvPr id="4" name="Picture 3" descr="\documentclass{article}&#10;\usepackage{amsmath}&#10;\usepackage{color}&#10;\pagestyle{empty}&#10;\begin{document}&#10;&#10;&#10;\begin{align*}&#10;\min_{x, y_i} \ &amp; c^\top x \\ &#10;\text{s.t.} \ &amp; \left.\begin{array}{l}&#10;0 \geq a_i^\top x - b_i + p^\top \textcolor{blue}{y_i} \\ &#10;A_i^\top x = P^\top \textcolor{blue}{y_i} \\&#10;\textcolor{blue}{y_i} \geq 0&#10;\end{array} \right\} i = 1,\ldots, m&#10;\\&#10;&amp; x \in X 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90" y="2071936"/>
            <a:ext cx="6637929" cy="25433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" y="6356350"/>
            <a:ext cx="7429500" cy="365125"/>
          </a:xfrm>
        </p:spPr>
        <p:txBody>
          <a:bodyPr/>
          <a:lstStyle/>
          <a:p>
            <a:r>
              <a:rPr lang="en-US" smtClean="0"/>
              <a:t>Ben-Tal, A., Nemirovski, A. (2002). Robust optimization–methodology and applications.</a:t>
            </a:r>
            <a:endParaRPr lang="en-GB"/>
          </a:p>
        </p:txBody>
      </p:sp>
      <p:pic>
        <p:nvPicPr>
          <p:cNvPr id="7" name="Picture 6" descr="\documentclass{article}&#10;\usepackage{amsmath}&#10;\usepackage{color}&#10;\pagestyle{empty}&#10;\begin{document}&#10;&#10;&#10;\begin{align*}&#10;\min_x \ &amp; c^\top x \\ &#10;\text{s.t.} \ &amp; (a_1 + A_1 \textcolor{red}{z})^\top x - b_1 \leq 0 \quad \textcolor{red}{\forall z \in Z} \\&#10;&amp; (a_2 + A_2 \textcolor{red}{z})^\top x - b_2 \leq 0 \quad \textcolor{red}{\forall z \in Z} \\ &#10;&amp; \vdots \\ &#10;&amp; (a_m + A_m \textcolor{red}{z})^\top x - b_m \leq 0 \quad \textcolor{red}{\forall z \in Z} \\&#10;&amp; x \in X &#10;\end{align*}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90" y="2071936"/>
            <a:ext cx="6018260" cy="359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9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6473" y="3794269"/>
            <a:ext cx="11139054" cy="2122199"/>
          </a:xfrm>
          <a:prstGeom prst="rect">
            <a:avLst/>
          </a:prstGeom>
          <a:solidFill>
            <a:srgbClr val="FF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26472" y="2136487"/>
            <a:ext cx="11139055" cy="1496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1300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Adversarial approach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Simple to implement</a:t>
            </a:r>
          </a:p>
          <a:p>
            <a:r>
              <a:rPr lang="en-US" dirty="0" smtClean="0"/>
              <a:t>Fast on moderate size problems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Problem size increases</a:t>
            </a:r>
          </a:p>
          <a:p>
            <a:r>
              <a:rPr lang="en-US" dirty="0" smtClean="0"/>
              <a:t>Typically never reach full robustness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62" y="1511300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Robust counterparts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Concise</a:t>
            </a:r>
          </a:p>
          <a:p>
            <a:r>
              <a:rPr lang="en-US" dirty="0"/>
              <a:t>Single problem to solve</a:t>
            </a:r>
            <a:endParaRPr lang="en-GB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 size increases at the start</a:t>
            </a:r>
          </a:p>
          <a:p>
            <a:r>
              <a:rPr lang="en-US" dirty="0" smtClean="0"/>
              <a:t>Deriving the robust counterparts</a:t>
            </a:r>
          </a:p>
          <a:p>
            <a:r>
              <a:rPr lang="en-US" dirty="0" smtClean="0"/>
              <a:t>What if uncertainty integer?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26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14425" y="6219826"/>
            <a:ext cx="7038975" cy="501650"/>
          </a:xfrm>
        </p:spPr>
        <p:txBody>
          <a:bodyPr/>
          <a:lstStyle/>
          <a:p>
            <a:r>
              <a:rPr lang="en-US" dirty="0" smtClean="0"/>
              <a:t>Bertsimas, D., Dunning, I., &amp; </a:t>
            </a:r>
            <a:r>
              <a:rPr lang="en-US" dirty="0" err="1" smtClean="0"/>
              <a:t>Lubin</a:t>
            </a:r>
            <a:r>
              <a:rPr lang="en-US" dirty="0" smtClean="0"/>
              <a:t>, M. (2016). Reformulation versus cutting-planes for robust optimization.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45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46231"/>
            <a:ext cx="8229600" cy="952242"/>
          </a:xfrm>
        </p:spPr>
        <p:txBody>
          <a:bodyPr/>
          <a:lstStyle/>
          <a:p>
            <a:r>
              <a:rPr lang="en-US" dirty="0"/>
              <a:t>Main sources of uncertainty</a:t>
            </a:r>
          </a:p>
        </p:txBody>
      </p:sp>
      <p:pic>
        <p:nvPicPr>
          <p:cNvPr id="5" name="Shape 2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3897" y="1647907"/>
            <a:ext cx="3825246" cy="30494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10"/>
          <p:cNvSpPr txBox="1"/>
          <p:nvPr/>
        </p:nvSpPr>
        <p:spPr>
          <a:xfrm>
            <a:off x="2009877" y="4837347"/>
            <a:ext cx="3436624" cy="2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nl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Procurement price forecasting</a:t>
            </a:r>
          </a:p>
        </p:txBody>
      </p:sp>
      <p:pic>
        <p:nvPicPr>
          <p:cNvPr id="7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2369" y="1791923"/>
            <a:ext cx="4392488" cy="27436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12"/>
          <p:cNvSpPr txBox="1"/>
          <p:nvPr/>
        </p:nvSpPr>
        <p:spPr>
          <a:xfrm>
            <a:off x="6888151" y="4837347"/>
            <a:ext cx="2604900" cy="42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nl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 congestion prediction</a:t>
            </a:r>
          </a:p>
        </p:txBody>
      </p:sp>
    </p:spTree>
    <p:extLst>
      <p:ext uri="{BB962C8B-B14F-4D97-AF65-F5344CB8AC3E}">
        <p14:creationId xmlns:p14="http://schemas.microsoft.com/office/powerpoint/2010/main" val="29908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3690-A8DA-4901-B59C-25600AF9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robustness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F253-F3D8-403A-9CEA-12D3D209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389" y="5650125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Uncertainty in procurement prices &amp; exchange rates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D642E-66C1-4462-859F-166F264F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55" y="1684267"/>
            <a:ext cx="6056067" cy="3965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E74C9F-06B5-4ED1-80A6-8832852C7E9B}"/>
              </a:ext>
            </a:extLst>
          </p:cNvPr>
          <p:cNvSpPr txBox="1"/>
          <p:nvPr/>
        </p:nvSpPr>
        <p:spPr>
          <a:xfrm>
            <a:off x="7968208" y="6287311"/>
            <a:ext cx="16706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Badenbroek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(2017)</a:t>
            </a:r>
            <a:endParaRPr lang="x-none" sz="105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09" y="0"/>
            <a:ext cx="7778006" cy="6708531"/>
          </a:xfrm>
        </p:spPr>
      </p:pic>
      <p:sp>
        <p:nvSpPr>
          <p:cNvPr id="2" name="TextBox 1"/>
          <p:cNvSpPr txBox="1"/>
          <p:nvPr/>
        </p:nvSpPr>
        <p:spPr>
          <a:xfrm>
            <a:off x="2381250" y="2305050"/>
            <a:ext cx="5114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OPTIMIZATION</a:t>
            </a:r>
            <a:endParaRPr lang="en-GB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6175" y="5617976"/>
            <a:ext cx="2068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REALITY</a:t>
            </a:r>
            <a:endParaRPr lang="en-GB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8302" y="1495425"/>
            <a:ext cx="3705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ROBUST OPTIMIZATION</a:t>
            </a:r>
            <a:endParaRPr lang="en-GB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3246296">
            <a:off x="7108439" y="2003642"/>
            <a:ext cx="637341" cy="4977985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1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goal and the unavoidable issues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2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1081" y="1459919"/>
            <a:ext cx="471266" cy="936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3552" y="315157"/>
            <a:ext cx="8244408" cy="57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3" tIns="34287" rIns="68573" bIns="34287">
            <a:spAutoFit/>
          </a:bodyPr>
          <a:lstStyle/>
          <a:p>
            <a:r>
              <a:rPr lang="en-GB" sz="3300" b="1" dirty="0">
                <a:latin typeface="Gill Sans MT" pitchFamily="34" charset="0"/>
              </a:rPr>
              <a:t>Multi-commodity min cost flow model </a:t>
            </a:r>
          </a:p>
        </p:txBody>
      </p:sp>
      <p:pic>
        <p:nvPicPr>
          <p:cNvPr id="7" name="Picture 6" descr="wfp2101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8409" y="928236"/>
            <a:ext cx="823749" cy="82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69820" y="1591698"/>
                <a:ext cx="6551258" cy="41072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dirty="0" err="1">
                    <a:solidFill>
                      <a:srgbClr val="002060"/>
                    </a:solidFill>
                  </a:rPr>
                  <a:t>s.t.</a:t>
                </a:r>
                <a:r>
                  <a:rPr lang="en-GB" sz="1800" dirty="0">
                    <a:solidFill>
                      <a:srgbClr val="002060"/>
                    </a:solidFill>
                  </a:rPr>
                  <a:t>:					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>
                  <a:solidFill>
                    <a:srgbClr val="002060"/>
                  </a:solidFill>
                </a:endParaRPr>
              </a:p>
              <a:p>
                <a:pPr marL="257175" indent="-2571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rgbClr val="002060"/>
                    </a:solidFill>
                  </a:rPr>
                  <a:t>Flow is preserved</a:t>
                </a:r>
                <a:br>
                  <a:rPr lang="en-GB" sz="180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 ∀</m:t>
                            </m:r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nary>
                      </m:e>
                    </m:nary>
                  </m:oMath>
                </a14:m>
                <a:endParaRPr lang="en-GB" sz="1800" dirty="0">
                  <a:solidFill>
                    <a:srgbClr val="002060"/>
                  </a:solidFill>
                </a:endParaRPr>
              </a:p>
              <a:p>
                <a:pPr marL="257175" indent="-257175">
                  <a:spcBef>
                    <a:spcPts val="0"/>
                  </a:spcBef>
                  <a:buFont typeface="+mj-lt"/>
                  <a:buAutoNum type="arabicPeriod"/>
                </a:pPr>
                <a:endParaRPr lang="en-GB" sz="1800" dirty="0">
                  <a:solidFill>
                    <a:srgbClr val="002060"/>
                  </a:solidFill>
                </a:endParaRPr>
              </a:p>
              <a:p>
                <a:pPr marL="257175" indent="-2571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rgbClr val="002060"/>
                    </a:solidFill>
                  </a:rPr>
                  <a:t>All beneficiaries receive a food basket</a:t>
                </a:r>
                <a:br>
                  <a:rPr lang="en-GB" sz="180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𝑟𝑎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 ∀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∀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nary>
                  </m:oMath>
                </a14:m>
                <a:endParaRPr lang="en-GB" sz="1800" dirty="0">
                  <a:solidFill>
                    <a:srgbClr val="002060"/>
                  </a:solidFill>
                </a:endParaRPr>
              </a:p>
              <a:p>
                <a:pPr marL="257175" indent="-257175">
                  <a:spcBef>
                    <a:spcPts val="0"/>
                  </a:spcBef>
                  <a:buFont typeface="+mj-lt"/>
                  <a:buAutoNum type="arabicPeriod"/>
                </a:pPr>
                <a:endParaRPr lang="en-GB" sz="1800" dirty="0">
                  <a:solidFill>
                    <a:srgbClr val="002060"/>
                  </a:solidFill>
                </a:endParaRPr>
              </a:p>
              <a:p>
                <a:pPr marL="257175" indent="-2571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rgbClr val="002060"/>
                    </a:solidFill>
                  </a:rPr>
                  <a:t>Flows are non-negative</a:t>
                </a:r>
                <a:br>
                  <a:rPr lang="en-GB" sz="180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≥0,  ∀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GB" sz="1800" dirty="0">
                  <a:solidFill>
                    <a:srgbClr val="002060"/>
                  </a:solidFill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GB" sz="1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9820" y="1591698"/>
                <a:ext cx="6551258" cy="4107287"/>
              </a:xfrm>
              <a:blipFill>
                <a:blip r:embed="rId4"/>
                <a:stretch>
                  <a:fillRect l="-837" t="-24777" r="-2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169820" y="6384700"/>
            <a:ext cx="48245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+ </a:t>
            </a:r>
            <a:r>
              <a:rPr lang="en-US" dirty="0">
                <a:solidFill>
                  <a:srgbClr val="002060"/>
                </a:solidFill>
                <a:latin typeface="Scala Sans Offc" panose="020B0504030101020102" pitchFamily="34" charset="0"/>
              </a:rPr>
              <a:t>capacities</a:t>
            </a:r>
            <a:r>
              <a:rPr lang="en-US" dirty="0">
                <a:solidFill>
                  <a:srgbClr val="002060"/>
                </a:solidFill>
              </a:rPr>
              <a:t> on the nodes and arcs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7345" y="228563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uncertain</a:t>
            </a:r>
          </a:p>
        </p:txBody>
      </p:sp>
    </p:spTree>
    <p:extLst>
      <p:ext uri="{BB962C8B-B14F-4D97-AF65-F5344CB8AC3E}">
        <p14:creationId xmlns:p14="http://schemas.microsoft.com/office/powerpoint/2010/main" val="162236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806258" y="1955120"/>
            <a:ext cx="471266" cy="936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87775" y="339904"/>
            <a:ext cx="8244408" cy="57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3" tIns="34287" rIns="68573" bIns="34287">
            <a:spAutoFit/>
          </a:bodyPr>
          <a:lstStyle/>
          <a:p>
            <a:r>
              <a:rPr lang="en-GB" sz="3300" b="1" dirty="0">
                <a:latin typeface="Gill Sans MT" pitchFamily="34" charset="0"/>
              </a:rPr>
              <a:t>Multi-commodity min cost flow model </a:t>
            </a:r>
          </a:p>
        </p:txBody>
      </p:sp>
      <p:pic>
        <p:nvPicPr>
          <p:cNvPr id="7" name="Picture 6" descr="wfp2101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8409" y="928236"/>
            <a:ext cx="823749" cy="82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78066" y="2116988"/>
                <a:ext cx="6551258" cy="125840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</m:oMath>
                  </m:oMathPara>
                </a14:m>
                <a:endParaRPr lang="en-US" sz="18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rgbClr val="002060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dirty="0">
                    <a:solidFill>
                      <a:srgbClr val="002060"/>
                    </a:solidFill>
                  </a:rPr>
                  <a:t>							    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dirty="0">
                    <a:solidFill>
                      <a:srgbClr val="002060"/>
                    </a:solidFill>
                  </a:rPr>
                  <a:t>								Worst-case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dirty="0">
                    <a:solidFill>
                      <a:srgbClr val="002060"/>
                    </a:solidFill>
                  </a:rPr>
                  <a:t>		</a:t>
                </a:r>
              </a:p>
            </p:txBody>
          </p:sp>
        </mc:Choice>
        <mc:Fallback xmlns="">
          <p:sp>
            <p:nvSpPr>
              <p:cNvPr id="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066" y="2116988"/>
                <a:ext cx="6551258" cy="1258408"/>
              </a:xfrm>
              <a:blipFill>
                <a:blip r:embed="rId4"/>
                <a:stretch>
                  <a:fillRect t="-80676" r="-2791" b="-13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359696" y="154832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uncertain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3842262" y="2649944"/>
            <a:ext cx="504056" cy="12961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 bwMode="auto">
              <a:xfrm>
                <a:off x="5686869" y="2348880"/>
                <a:ext cx="6551258" cy="1258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ScalaSans"/>
                    <a:ea typeface="ヒラギノ角ゴ Pro W3" pitchFamily="-109" charset="-128"/>
                    <a:cs typeface="ScalaSans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ts val="600"/>
                  </a:spcAft>
                  <a:buFont typeface="Arial"/>
                  <a:buChar char="•"/>
                  <a:defRPr sz="2000" kern="1200">
                    <a:solidFill>
                      <a:schemeClr val="tx2"/>
                    </a:solidFill>
                    <a:latin typeface="ScalaSans"/>
                    <a:ea typeface="ヒラギノ角ゴ Pro W3" pitchFamily="-109" charset="-128"/>
                    <a:cs typeface="ScalaSan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ScalaSans"/>
                    <a:ea typeface="ヒラギノ角ゴ Pro W3" pitchFamily="-109" charset="-128"/>
                    <a:cs typeface="ScalaSan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kern="1200">
                    <a:solidFill>
                      <a:srgbClr val="003366"/>
                    </a:solidFill>
                    <a:latin typeface="ScalaSans"/>
                    <a:ea typeface="ヒラギノ角ゴ Pro W3" pitchFamily="-109" charset="-128"/>
                    <a:cs typeface="ScalaSan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kern="1200">
                    <a:solidFill>
                      <a:srgbClr val="003366"/>
                    </a:solidFill>
                    <a:latin typeface="ScalaSans"/>
                    <a:ea typeface="ヒラギノ角ゴ Pro W3" pitchFamily="-109" charset="-128"/>
                    <a:cs typeface="ScalaSan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1800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</m:oMath>
                  </m:oMathPara>
                </a14:m>
                <a:endParaRPr lang="en-US" sz="18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rgbClr val="002060"/>
                    </a:solidFill>
                  </a:rPr>
                  <a:t>                             </a:t>
                </a:r>
                <a:endParaRPr lang="en-GB" sz="1800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dirty="0">
                    <a:solidFill>
                      <a:srgbClr val="002060"/>
                    </a:solidFill>
                  </a:rPr>
                  <a:t>Put all  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2060"/>
                    </a:solidFill>
                  </a:rPr>
                  <a:t>	into  one vector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800" dirty="0">
                    <a:solidFill>
                      <a:srgbClr val="002060"/>
                    </a:solidFill>
                  </a:rPr>
                  <a:t>	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dirty="0">
                    <a:solidFill>
                      <a:srgbClr val="002060"/>
                    </a:solidFill>
                  </a:rPr>
                  <a:t>Put all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𝑖𝑗𝑘</m:t>
                                </m:r>
                              </m:sub>
                            </m:sSub>
                          </m:e>
                        </m:nary>
                      </m:e>
                      <m:sub/>
                    </m:sSub>
                  </m:oMath>
                </a14:m>
                <a:r>
                  <a:rPr lang="en-GB" sz="1800" dirty="0">
                    <a:solidFill>
                      <a:srgbClr val="002060"/>
                    </a:solidFill>
                  </a:rPr>
                  <a:t>	into  one vector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800" dirty="0">
                    <a:solidFill>
                      <a:srgbClr val="00206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6869" y="2348880"/>
                <a:ext cx="6551258" cy="1258408"/>
              </a:xfrm>
              <a:prstGeom prst="rect">
                <a:avLst/>
              </a:prstGeom>
              <a:blipFill>
                <a:blip r:embed="rId5"/>
                <a:stretch>
                  <a:fillRect l="-837" b="-951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812306" y="5158787"/>
                <a:ext cx="7470369" cy="1258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ScalaSans"/>
                    <a:ea typeface="ヒラギノ角ゴ Pro W3" pitchFamily="-109" charset="-128"/>
                    <a:cs typeface="ScalaSans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ts val="600"/>
                  </a:spcAft>
                  <a:buFont typeface="Arial"/>
                  <a:buChar char="•"/>
                  <a:defRPr sz="2000" kern="1200">
                    <a:solidFill>
                      <a:schemeClr val="tx2"/>
                    </a:solidFill>
                    <a:latin typeface="ScalaSans"/>
                    <a:ea typeface="ヒラギノ角ゴ Pro W3" pitchFamily="-109" charset="-128"/>
                    <a:cs typeface="ScalaSan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ScalaSans"/>
                    <a:ea typeface="ヒラギノ角ゴ Pro W3" pitchFamily="-109" charset="-128"/>
                    <a:cs typeface="ScalaSan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kern="1200">
                    <a:solidFill>
                      <a:srgbClr val="003366"/>
                    </a:solidFill>
                    <a:latin typeface="ScalaSans"/>
                    <a:ea typeface="ヒラギノ角ゴ Pro W3" pitchFamily="-109" charset="-128"/>
                    <a:cs typeface="ScalaSan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kern="1200">
                    <a:solidFill>
                      <a:srgbClr val="003366"/>
                    </a:solidFill>
                    <a:latin typeface="ScalaSans"/>
                    <a:ea typeface="ヒラギノ角ゴ Pro W3" pitchFamily="-109" charset="-128"/>
                    <a:cs typeface="ScalaSan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𝑉𝑞</m:t>
                          </m:r>
                        </m:e>
                      </m:rad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                        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is the expectation,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the covariance matrix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</m:oMath>
                  </m:oMathPara>
                </a14:m>
                <a:endParaRPr lang="en-US" sz="18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rgbClr val="002060"/>
                    </a:solidFill>
                  </a:rPr>
                  <a:t>                            </a:t>
                </a:r>
                <a:endParaRPr lang="en-GB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306" y="5158787"/>
                <a:ext cx="7470369" cy="1258408"/>
              </a:xfrm>
              <a:prstGeom prst="rect">
                <a:avLst/>
              </a:prstGeom>
              <a:blipFill>
                <a:blip r:embed="rId6"/>
                <a:stretch>
                  <a:fillRect r="-571" b="-188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/>
          <p:cNvSpPr/>
          <p:nvPr/>
        </p:nvSpPr>
        <p:spPr>
          <a:xfrm rot="16200000">
            <a:off x="3899756" y="3753590"/>
            <a:ext cx="504056" cy="12961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60771" y="297180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7CC60-BCEC-48D3-8F1F-72B6F0D4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Syria case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F521B6-4AE1-4BF9-BBE2-0EF636CB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A45D80-42F5-443B-8098-AFBD9683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3" descr=" 54">
            <a:extLst>
              <a:ext uri="{FF2B5EF4-FFF2-40B4-BE49-F238E27FC236}">
                <a16:creationId xmlns:a16="http://schemas.microsoft.com/office/drawing/2014/main" id="{C7C9FA9B-676D-407A-84CE-8A9975AEF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2"/>
          <a:stretch/>
        </p:blipFill>
        <p:spPr>
          <a:xfrm>
            <a:off x="2519666" y="2181370"/>
            <a:ext cx="7288814" cy="4103516"/>
          </a:xfrm>
          <a:prstGeom prst="rect">
            <a:avLst/>
          </a:prstGeom>
        </p:spPr>
      </p:pic>
      <p:pic>
        <p:nvPicPr>
          <p:cNvPr id="7" name="Picture 6" descr=" 7">
            <a:extLst>
              <a:ext uri="{FF2B5EF4-FFF2-40B4-BE49-F238E27FC236}">
                <a16:creationId xmlns:a16="http://schemas.microsoft.com/office/drawing/2014/main" id="{CC8AE242-073B-4E1B-8168-4AF848318A3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35" y="5167326"/>
            <a:ext cx="199635" cy="206720"/>
          </a:xfrm>
          <a:prstGeom prst="rect">
            <a:avLst/>
          </a:prstGeom>
        </p:spPr>
      </p:pic>
      <p:pic>
        <p:nvPicPr>
          <p:cNvPr id="8" name="Picture 7" descr=" 8">
            <a:extLst>
              <a:ext uri="{FF2B5EF4-FFF2-40B4-BE49-F238E27FC236}">
                <a16:creationId xmlns:a16="http://schemas.microsoft.com/office/drawing/2014/main" id="{6206BF44-87D1-4EE3-A8E4-289380F2EF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81" y="4789395"/>
            <a:ext cx="199635" cy="206720"/>
          </a:xfrm>
          <a:prstGeom prst="rect">
            <a:avLst/>
          </a:prstGeom>
        </p:spPr>
      </p:pic>
      <p:pic>
        <p:nvPicPr>
          <p:cNvPr id="9" name="Picture 8" descr=" 9">
            <a:extLst>
              <a:ext uri="{FF2B5EF4-FFF2-40B4-BE49-F238E27FC236}">
                <a16:creationId xmlns:a16="http://schemas.microsoft.com/office/drawing/2014/main" id="{798E774F-5FD0-4728-84CA-C361442FDA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81" y="4383338"/>
            <a:ext cx="199635" cy="206720"/>
          </a:xfrm>
          <a:prstGeom prst="rect">
            <a:avLst/>
          </a:prstGeom>
        </p:spPr>
      </p:pic>
      <p:pic>
        <p:nvPicPr>
          <p:cNvPr id="10" name="Picture 9" descr=" 10">
            <a:extLst>
              <a:ext uri="{FF2B5EF4-FFF2-40B4-BE49-F238E27FC236}">
                <a16:creationId xmlns:a16="http://schemas.microsoft.com/office/drawing/2014/main" id="{CF8E6959-08A9-4602-A493-E853EF4342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08" y="3533231"/>
            <a:ext cx="199635" cy="206720"/>
          </a:xfrm>
          <a:prstGeom prst="rect">
            <a:avLst/>
          </a:prstGeom>
        </p:spPr>
      </p:pic>
      <p:pic>
        <p:nvPicPr>
          <p:cNvPr id="11" name="Picture 10" descr=" 11">
            <a:extLst>
              <a:ext uri="{FF2B5EF4-FFF2-40B4-BE49-F238E27FC236}">
                <a16:creationId xmlns:a16="http://schemas.microsoft.com/office/drawing/2014/main" id="{EA56D68A-7D57-48C9-A82C-C3FCDBFD816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27" y="3120474"/>
            <a:ext cx="199635" cy="206720"/>
          </a:xfrm>
          <a:prstGeom prst="rect">
            <a:avLst/>
          </a:prstGeom>
        </p:spPr>
      </p:pic>
      <p:pic>
        <p:nvPicPr>
          <p:cNvPr id="12" name="Picture 11" descr=" 12">
            <a:extLst>
              <a:ext uri="{FF2B5EF4-FFF2-40B4-BE49-F238E27FC236}">
                <a16:creationId xmlns:a16="http://schemas.microsoft.com/office/drawing/2014/main" id="{3391EAD1-1BFB-4138-A709-C6C1DA94AE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42" y="3162114"/>
            <a:ext cx="199635" cy="206720"/>
          </a:xfrm>
          <a:prstGeom prst="rect">
            <a:avLst/>
          </a:prstGeom>
        </p:spPr>
      </p:pic>
      <p:pic>
        <p:nvPicPr>
          <p:cNvPr id="13" name="Picture 12" descr=" 13">
            <a:extLst>
              <a:ext uri="{FF2B5EF4-FFF2-40B4-BE49-F238E27FC236}">
                <a16:creationId xmlns:a16="http://schemas.microsoft.com/office/drawing/2014/main" id="{4F1D88BE-6EEB-4199-B315-B9ACF77E3DA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12" y="3748555"/>
            <a:ext cx="199635" cy="206720"/>
          </a:xfrm>
          <a:prstGeom prst="rect">
            <a:avLst/>
          </a:prstGeom>
        </p:spPr>
      </p:pic>
      <p:pic>
        <p:nvPicPr>
          <p:cNvPr id="14" name="Picture 31" descr=" 14">
            <a:extLst>
              <a:ext uri="{FF2B5EF4-FFF2-40B4-BE49-F238E27FC236}">
                <a16:creationId xmlns:a16="http://schemas.microsoft.com/office/drawing/2014/main" id="{A44CBC45-5F3F-4D5D-BB79-FDF5EC719B5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471" y="2882455"/>
            <a:ext cx="199635" cy="206720"/>
          </a:xfrm>
          <a:prstGeom prst="rect">
            <a:avLst/>
          </a:prstGeom>
        </p:spPr>
      </p:pic>
      <p:pic>
        <p:nvPicPr>
          <p:cNvPr id="15" name="Picture 29" descr=" 15">
            <a:extLst>
              <a:ext uri="{FF2B5EF4-FFF2-40B4-BE49-F238E27FC236}">
                <a16:creationId xmlns:a16="http://schemas.microsoft.com/office/drawing/2014/main" id="{59B576FB-0861-41CB-9A01-1030076BDDA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757" y="2836021"/>
            <a:ext cx="199635" cy="206720"/>
          </a:xfrm>
          <a:prstGeom prst="rect">
            <a:avLst/>
          </a:prstGeom>
        </p:spPr>
      </p:pic>
      <p:pic>
        <p:nvPicPr>
          <p:cNvPr id="16" name="Picture 33" descr=" 16">
            <a:extLst>
              <a:ext uri="{FF2B5EF4-FFF2-40B4-BE49-F238E27FC236}">
                <a16:creationId xmlns:a16="http://schemas.microsoft.com/office/drawing/2014/main" id="{35B45AA1-1DC5-4EB8-B120-E7A9CA100A7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63" y="5852628"/>
            <a:ext cx="199635" cy="206720"/>
          </a:xfrm>
          <a:prstGeom prst="rect">
            <a:avLst/>
          </a:prstGeom>
        </p:spPr>
      </p:pic>
      <p:pic>
        <p:nvPicPr>
          <p:cNvPr id="17" name="Picture 30" descr=" 17">
            <a:extLst>
              <a:ext uri="{FF2B5EF4-FFF2-40B4-BE49-F238E27FC236}">
                <a16:creationId xmlns:a16="http://schemas.microsoft.com/office/drawing/2014/main" id="{4647EF9A-E1E3-449C-B98E-E0F2FCAC0ED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37" y="3006271"/>
            <a:ext cx="199635" cy="206720"/>
          </a:xfrm>
          <a:prstGeom prst="rect">
            <a:avLst/>
          </a:prstGeom>
        </p:spPr>
      </p:pic>
      <p:pic>
        <p:nvPicPr>
          <p:cNvPr id="18" name="Picture 32" descr=" 18">
            <a:extLst>
              <a:ext uri="{FF2B5EF4-FFF2-40B4-BE49-F238E27FC236}">
                <a16:creationId xmlns:a16="http://schemas.microsoft.com/office/drawing/2014/main" id="{32BB7667-A5B4-48E3-A3F3-ADEEBCFE184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40" y="5993447"/>
            <a:ext cx="199635" cy="206720"/>
          </a:xfrm>
          <a:prstGeom prst="rect">
            <a:avLst/>
          </a:prstGeom>
        </p:spPr>
      </p:pic>
      <p:pic>
        <p:nvPicPr>
          <p:cNvPr id="19" name="Picture 26" descr=" 19">
            <a:extLst>
              <a:ext uri="{FF2B5EF4-FFF2-40B4-BE49-F238E27FC236}">
                <a16:creationId xmlns:a16="http://schemas.microsoft.com/office/drawing/2014/main" id="{E6F3DA59-2F0F-4C5D-B7F3-DCFDFE3284B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3" y="2923367"/>
            <a:ext cx="199635" cy="206720"/>
          </a:xfrm>
          <a:prstGeom prst="rect">
            <a:avLst/>
          </a:prstGeom>
        </p:spPr>
      </p:pic>
      <p:pic>
        <p:nvPicPr>
          <p:cNvPr id="20" name="Picture 34" descr=" 20">
            <a:extLst>
              <a:ext uri="{FF2B5EF4-FFF2-40B4-BE49-F238E27FC236}">
                <a16:creationId xmlns:a16="http://schemas.microsoft.com/office/drawing/2014/main" id="{84274FEC-131F-424F-94FB-90BB3219A8F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86" y="6104238"/>
            <a:ext cx="199635" cy="206720"/>
          </a:xfrm>
          <a:prstGeom prst="rect">
            <a:avLst/>
          </a:prstGeom>
        </p:spPr>
      </p:pic>
      <p:sp>
        <p:nvSpPr>
          <p:cNvPr id="21" name="Oval 20" descr=" 21">
            <a:extLst>
              <a:ext uri="{FF2B5EF4-FFF2-40B4-BE49-F238E27FC236}">
                <a16:creationId xmlns:a16="http://schemas.microsoft.com/office/drawing/2014/main" id="{01E0B8A5-F597-493E-8424-5E719A11805E}"/>
              </a:ext>
            </a:extLst>
          </p:cNvPr>
          <p:cNvSpPr/>
          <p:nvPr/>
        </p:nvSpPr>
        <p:spPr>
          <a:xfrm>
            <a:off x="3569573" y="2806529"/>
            <a:ext cx="651800" cy="3994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Oval 21" descr=" 22">
            <a:extLst>
              <a:ext uri="{FF2B5EF4-FFF2-40B4-BE49-F238E27FC236}">
                <a16:creationId xmlns:a16="http://schemas.microsoft.com/office/drawing/2014/main" id="{92683C7B-C092-462D-AFCC-9D00AA1B1612}"/>
              </a:ext>
            </a:extLst>
          </p:cNvPr>
          <p:cNvSpPr/>
          <p:nvPr/>
        </p:nvSpPr>
        <p:spPr>
          <a:xfrm>
            <a:off x="5271832" y="2863053"/>
            <a:ext cx="651800" cy="3994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Oval 22" descr=" 23">
            <a:extLst>
              <a:ext uri="{FF2B5EF4-FFF2-40B4-BE49-F238E27FC236}">
                <a16:creationId xmlns:a16="http://schemas.microsoft.com/office/drawing/2014/main" id="{CE44BDAF-FA90-43B4-A3BC-1E8EBD617BC7}"/>
              </a:ext>
            </a:extLst>
          </p:cNvPr>
          <p:cNvSpPr/>
          <p:nvPr/>
        </p:nvSpPr>
        <p:spPr>
          <a:xfrm>
            <a:off x="3617196" y="5832308"/>
            <a:ext cx="698756" cy="49171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24" name="Picture 2" descr=" 24">
            <a:extLst>
              <a:ext uri="{FF2B5EF4-FFF2-40B4-BE49-F238E27FC236}">
                <a16:creationId xmlns:a16="http://schemas.microsoft.com/office/drawing/2014/main" id="{57B0BD12-2FB0-4CF9-95BF-878075ED2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261" y="3533230"/>
            <a:ext cx="199635" cy="2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 25">
            <a:extLst>
              <a:ext uri="{FF2B5EF4-FFF2-40B4-BE49-F238E27FC236}">
                <a16:creationId xmlns:a16="http://schemas.microsoft.com/office/drawing/2014/main" id="{61F3E25C-E69F-489D-BCA6-6BA63E0D0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21" y="3890306"/>
            <a:ext cx="199635" cy="2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 26">
            <a:extLst>
              <a:ext uri="{FF2B5EF4-FFF2-40B4-BE49-F238E27FC236}">
                <a16:creationId xmlns:a16="http://schemas.microsoft.com/office/drawing/2014/main" id="{E93D8021-5565-4F4C-AD8A-5FBC829BC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626" y="4520201"/>
            <a:ext cx="199635" cy="2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urved Connector 36" descr=" 27">
            <a:extLst>
              <a:ext uri="{FF2B5EF4-FFF2-40B4-BE49-F238E27FC236}">
                <a16:creationId xmlns:a16="http://schemas.microsoft.com/office/drawing/2014/main" id="{DE3120DC-8053-499E-9FAC-2F4E949E7A22}"/>
              </a:ext>
            </a:extLst>
          </p:cNvPr>
          <p:cNvCxnSpPr>
            <a:cxnSpLocks/>
          </p:cNvCxnSpPr>
          <p:nvPr/>
        </p:nvCxnSpPr>
        <p:spPr>
          <a:xfrm>
            <a:off x="5923632" y="3062797"/>
            <a:ext cx="316628" cy="57379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39" descr=" 28">
            <a:extLst>
              <a:ext uri="{FF2B5EF4-FFF2-40B4-BE49-F238E27FC236}">
                <a16:creationId xmlns:a16="http://schemas.microsoft.com/office/drawing/2014/main" id="{C22482F3-7D8D-4858-B150-D28B8EFEE856}"/>
              </a:ext>
            </a:extLst>
          </p:cNvPr>
          <p:cNvCxnSpPr>
            <a:cxnSpLocks/>
          </p:cNvCxnSpPr>
          <p:nvPr/>
        </p:nvCxnSpPr>
        <p:spPr>
          <a:xfrm>
            <a:off x="5923633" y="3062796"/>
            <a:ext cx="363889" cy="930870"/>
          </a:xfrm>
          <a:prstGeom prst="curvedConnector3">
            <a:avLst>
              <a:gd name="adj1" fmla="val 27608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57" descr=" 29">
            <a:extLst>
              <a:ext uri="{FF2B5EF4-FFF2-40B4-BE49-F238E27FC236}">
                <a16:creationId xmlns:a16="http://schemas.microsoft.com/office/drawing/2014/main" id="{32641010-FCA9-4B29-BBD3-E8CF91FCD80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39" y="3303476"/>
            <a:ext cx="199635" cy="206720"/>
          </a:xfrm>
          <a:prstGeom prst="rect">
            <a:avLst/>
          </a:prstGeom>
        </p:spPr>
      </p:pic>
      <p:cxnSp>
        <p:nvCxnSpPr>
          <p:cNvPr id="30" name="Curved Connector 42" descr=" 30">
            <a:extLst>
              <a:ext uri="{FF2B5EF4-FFF2-40B4-BE49-F238E27FC236}">
                <a16:creationId xmlns:a16="http://schemas.microsoft.com/office/drawing/2014/main" id="{25D481D4-80FA-48DB-A5A9-297786D13C36}"/>
              </a:ext>
            </a:extLst>
          </p:cNvPr>
          <p:cNvCxnSpPr>
            <a:cxnSpLocks/>
          </p:cNvCxnSpPr>
          <p:nvPr/>
        </p:nvCxnSpPr>
        <p:spPr>
          <a:xfrm>
            <a:off x="4221372" y="3006272"/>
            <a:ext cx="1919070" cy="1720651"/>
          </a:xfrm>
          <a:prstGeom prst="curvedConnector4">
            <a:avLst>
              <a:gd name="adj1" fmla="val 10512"/>
              <a:gd name="adj2" fmla="val 107509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46" descr=" 31">
            <a:extLst>
              <a:ext uri="{FF2B5EF4-FFF2-40B4-BE49-F238E27FC236}">
                <a16:creationId xmlns:a16="http://schemas.microsoft.com/office/drawing/2014/main" id="{A349AE1D-5373-4ECA-BBE7-81C164D929BB}"/>
              </a:ext>
            </a:extLst>
          </p:cNvPr>
          <p:cNvCxnSpPr>
            <a:cxnSpLocks/>
          </p:cNvCxnSpPr>
          <p:nvPr/>
        </p:nvCxnSpPr>
        <p:spPr>
          <a:xfrm>
            <a:off x="4221373" y="3006272"/>
            <a:ext cx="2165965" cy="1090755"/>
          </a:xfrm>
          <a:prstGeom prst="curvedConnector4">
            <a:avLst>
              <a:gd name="adj1" fmla="val 15013"/>
              <a:gd name="adj2" fmla="val 138436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51" descr=" 32">
            <a:extLst>
              <a:ext uri="{FF2B5EF4-FFF2-40B4-BE49-F238E27FC236}">
                <a16:creationId xmlns:a16="http://schemas.microsoft.com/office/drawing/2014/main" id="{D9121402-A4B8-4F21-A7E8-130834F8BF3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18" y="3977230"/>
            <a:ext cx="199635" cy="206720"/>
          </a:xfrm>
          <a:prstGeom prst="rect">
            <a:avLst/>
          </a:prstGeom>
        </p:spPr>
      </p:pic>
      <p:cxnSp>
        <p:nvCxnSpPr>
          <p:cNvPr id="33" name="Curved Connector 53" descr=" 33">
            <a:extLst>
              <a:ext uri="{FF2B5EF4-FFF2-40B4-BE49-F238E27FC236}">
                <a16:creationId xmlns:a16="http://schemas.microsoft.com/office/drawing/2014/main" id="{23F8D9C2-305E-4A9E-9B6A-835A0126C2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9786" y="3666766"/>
            <a:ext cx="1807292" cy="2667812"/>
          </a:xfrm>
          <a:prstGeom prst="curvedConnector3">
            <a:avLst>
              <a:gd name="adj1" fmla="val 73635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57" descr=" 34">
            <a:extLst>
              <a:ext uri="{FF2B5EF4-FFF2-40B4-BE49-F238E27FC236}">
                <a16:creationId xmlns:a16="http://schemas.microsoft.com/office/drawing/2014/main" id="{161E12A4-4A30-4D47-B04D-B7186843E4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39698" y="4103391"/>
            <a:ext cx="1280757" cy="2321099"/>
          </a:xfrm>
          <a:prstGeom prst="curvedConnector2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52" descr=" 35">
            <a:extLst>
              <a:ext uri="{FF2B5EF4-FFF2-40B4-BE49-F238E27FC236}">
                <a16:creationId xmlns:a16="http://schemas.microsoft.com/office/drawing/2014/main" id="{F5F841BE-3262-4B72-9147-23F080E3F0A4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51" y="4903518"/>
            <a:ext cx="199635" cy="206720"/>
          </a:xfrm>
          <a:prstGeom prst="rect">
            <a:avLst/>
          </a:prstGeom>
        </p:spPr>
      </p:pic>
      <p:pic>
        <p:nvPicPr>
          <p:cNvPr id="36" name="Picture 35" descr=" 36">
            <a:extLst>
              <a:ext uri="{FF2B5EF4-FFF2-40B4-BE49-F238E27FC236}">
                <a16:creationId xmlns:a16="http://schemas.microsoft.com/office/drawing/2014/main" id="{6A76F94C-1A8A-447A-883A-950DD73B59C2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818" y="4800159"/>
            <a:ext cx="199635" cy="206720"/>
          </a:xfrm>
          <a:prstGeom prst="rect">
            <a:avLst/>
          </a:prstGeom>
        </p:spPr>
      </p:pic>
      <p:pic>
        <p:nvPicPr>
          <p:cNvPr id="37" name="Picture 36" descr=" 37">
            <a:extLst>
              <a:ext uri="{FF2B5EF4-FFF2-40B4-BE49-F238E27FC236}">
                <a16:creationId xmlns:a16="http://schemas.microsoft.com/office/drawing/2014/main" id="{46ED4B55-9042-49E2-8E92-3E6B369CE593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45" y="3246333"/>
            <a:ext cx="199635" cy="206720"/>
          </a:xfrm>
          <a:prstGeom prst="rect">
            <a:avLst/>
          </a:prstGeom>
        </p:spPr>
      </p:pic>
      <p:pic>
        <p:nvPicPr>
          <p:cNvPr id="38" name="Picture 37" descr=" 38">
            <a:extLst>
              <a:ext uri="{FF2B5EF4-FFF2-40B4-BE49-F238E27FC236}">
                <a16:creationId xmlns:a16="http://schemas.microsoft.com/office/drawing/2014/main" id="{8A265349-C449-4226-BB65-48B5B73D7A9F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345" y="3789043"/>
            <a:ext cx="199635" cy="206720"/>
          </a:xfrm>
          <a:prstGeom prst="rect">
            <a:avLst/>
          </a:prstGeom>
        </p:spPr>
      </p:pic>
      <p:cxnSp>
        <p:nvCxnSpPr>
          <p:cNvPr id="39" name="Curved Connector 70" descr=" 39">
            <a:extLst>
              <a:ext uri="{FF2B5EF4-FFF2-40B4-BE49-F238E27FC236}">
                <a16:creationId xmlns:a16="http://schemas.microsoft.com/office/drawing/2014/main" id="{D4422F08-04E6-4282-BBC8-1FC82088DD4D}"/>
              </a:ext>
            </a:extLst>
          </p:cNvPr>
          <p:cNvCxnSpPr>
            <a:cxnSpLocks/>
          </p:cNvCxnSpPr>
          <p:nvPr/>
        </p:nvCxnSpPr>
        <p:spPr>
          <a:xfrm flipV="1">
            <a:off x="6487157" y="3892404"/>
            <a:ext cx="518189" cy="10126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73" descr=" 40">
            <a:extLst>
              <a:ext uri="{FF2B5EF4-FFF2-40B4-BE49-F238E27FC236}">
                <a16:creationId xmlns:a16="http://schemas.microsoft.com/office/drawing/2014/main" id="{54DFF071-B924-48BD-97CC-E600AC63EF0D}"/>
              </a:ext>
            </a:extLst>
          </p:cNvPr>
          <p:cNvCxnSpPr>
            <a:cxnSpLocks/>
          </p:cNvCxnSpPr>
          <p:nvPr/>
        </p:nvCxnSpPr>
        <p:spPr>
          <a:xfrm>
            <a:off x="6487155" y="3993667"/>
            <a:ext cx="390662" cy="90985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76" descr=" 41">
            <a:extLst>
              <a:ext uri="{FF2B5EF4-FFF2-40B4-BE49-F238E27FC236}">
                <a16:creationId xmlns:a16="http://schemas.microsoft.com/office/drawing/2014/main" id="{AC0AAD55-8CC7-4191-987F-CA798D574CE9}"/>
              </a:ext>
            </a:extLst>
          </p:cNvPr>
          <p:cNvCxnSpPr>
            <a:cxnSpLocks/>
          </p:cNvCxnSpPr>
          <p:nvPr/>
        </p:nvCxnSpPr>
        <p:spPr>
          <a:xfrm>
            <a:off x="6240261" y="4623562"/>
            <a:ext cx="637557" cy="279957"/>
          </a:xfrm>
          <a:prstGeom prst="curvedConnector3">
            <a:avLst>
              <a:gd name="adj1" fmla="val 21244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80" descr=" 42">
            <a:extLst>
              <a:ext uri="{FF2B5EF4-FFF2-40B4-BE49-F238E27FC236}">
                <a16:creationId xmlns:a16="http://schemas.microsoft.com/office/drawing/2014/main" id="{E6B2DDC3-0D64-45F7-93CC-D70FFFCE736E}"/>
              </a:ext>
            </a:extLst>
          </p:cNvPr>
          <p:cNvCxnSpPr>
            <a:cxnSpLocks/>
          </p:cNvCxnSpPr>
          <p:nvPr/>
        </p:nvCxnSpPr>
        <p:spPr>
          <a:xfrm flipV="1">
            <a:off x="6240260" y="3892403"/>
            <a:ext cx="765084" cy="731159"/>
          </a:xfrm>
          <a:prstGeom prst="curvedConnector3">
            <a:avLst>
              <a:gd name="adj1" fmla="val 34025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85" descr=" 43">
            <a:extLst>
              <a:ext uri="{FF2B5EF4-FFF2-40B4-BE49-F238E27FC236}">
                <a16:creationId xmlns:a16="http://schemas.microsoft.com/office/drawing/2014/main" id="{CBE18916-C4D1-4882-8F5A-A404486B3E76}"/>
              </a:ext>
            </a:extLst>
          </p:cNvPr>
          <p:cNvCxnSpPr>
            <a:cxnSpLocks/>
          </p:cNvCxnSpPr>
          <p:nvPr/>
        </p:nvCxnSpPr>
        <p:spPr>
          <a:xfrm flipV="1">
            <a:off x="6439895" y="3349694"/>
            <a:ext cx="1515849" cy="286897"/>
          </a:xfrm>
          <a:prstGeom prst="curvedConnector3">
            <a:avLst>
              <a:gd name="adj1" fmla="val 17075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89" descr=" 44">
            <a:extLst>
              <a:ext uri="{FF2B5EF4-FFF2-40B4-BE49-F238E27FC236}">
                <a16:creationId xmlns:a16="http://schemas.microsoft.com/office/drawing/2014/main" id="{31233922-6598-43B2-9299-DF94BAC010A5}"/>
              </a:ext>
            </a:extLst>
          </p:cNvPr>
          <p:cNvCxnSpPr>
            <a:cxnSpLocks/>
          </p:cNvCxnSpPr>
          <p:nvPr/>
        </p:nvCxnSpPr>
        <p:spPr>
          <a:xfrm>
            <a:off x="6439895" y="3636591"/>
            <a:ext cx="565450" cy="25581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92" descr=" 45">
            <a:extLst>
              <a:ext uri="{FF2B5EF4-FFF2-40B4-BE49-F238E27FC236}">
                <a16:creationId xmlns:a16="http://schemas.microsoft.com/office/drawing/2014/main" id="{87237C26-68D0-479F-B09A-C2CD263CCF56}"/>
              </a:ext>
            </a:extLst>
          </p:cNvPr>
          <p:cNvCxnSpPr>
            <a:cxnSpLocks/>
          </p:cNvCxnSpPr>
          <p:nvPr/>
        </p:nvCxnSpPr>
        <p:spPr>
          <a:xfrm rot="5400000">
            <a:off x="6799169" y="4988860"/>
            <a:ext cx="160448" cy="19648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96" descr=" 46">
            <a:extLst>
              <a:ext uri="{FF2B5EF4-FFF2-40B4-BE49-F238E27FC236}">
                <a16:creationId xmlns:a16="http://schemas.microsoft.com/office/drawing/2014/main" id="{0820335E-78E8-483F-A06E-2441FD29125F}"/>
              </a:ext>
            </a:extLst>
          </p:cNvPr>
          <p:cNvCxnSpPr>
            <a:cxnSpLocks/>
          </p:cNvCxnSpPr>
          <p:nvPr/>
        </p:nvCxnSpPr>
        <p:spPr>
          <a:xfrm flipV="1">
            <a:off x="7077451" y="4789395"/>
            <a:ext cx="301246" cy="114124"/>
          </a:xfrm>
          <a:prstGeom prst="curvedConnector4">
            <a:avLst>
              <a:gd name="adj1" fmla="val 33433"/>
              <a:gd name="adj2" fmla="val 21321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99" descr=" 47">
            <a:extLst>
              <a:ext uri="{FF2B5EF4-FFF2-40B4-BE49-F238E27FC236}">
                <a16:creationId xmlns:a16="http://schemas.microsoft.com/office/drawing/2014/main" id="{2EA9C4F4-25E9-4338-9F60-11FEC4EF84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74545" y="4589789"/>
            <a:ext cx="313461" cy="107281"/>
          </a:xfrm>
          <a:prstGeom prst="curvedConnector4">
            <a:avLst>
              <a:gd name="adj1" fmla="val 33513"/>
              <a:gd name="adj2" fmla="val 216304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103" descr=" 48">
            <a:extLst>
              <a:ext uri="{FF2B5EF4-FFF2-40B4-BE49-F238E27FC236}">
                <a16:creationId xmlns:a16="http://schemas.microsoft.com/office/drawing/2014/main" id="{10BF9C2D-FE67-4690-AE28-52912A141491}"/>
              </a:ext>
            </a:extLst>
          </p:cNvPr>
          <p:cNvCxnSpPr>
            <a:cxnSpLocks/>
          </p:cNvCxnSpPr>
          <p:nvPr/>
        </p:nvCxnSpPr>
        <p:spPr>
          <a:xfrm rot="5400000">
            <a:off x="6851342" y="4129519"/>
            <a:ext cx="387576" cy="12006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106" descr=" 49">
            <a:extLst>
              <a:ext uri="{FF2B5EF4-FFF2-40B4-BE49-F238E27FC236}">
                <a16:creationId xmlns:a16="http://schemas.microsoft.com/office/drawing/2014/main" id="{FF6DD128-AC1F-4CC5-A78F-3C78401553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7826" y="3651706"/>
            <a:ext cx="152453" cy="122220"/>
          </a:xfrm>
          <a:prstGeom prst="curvedConnector2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09" descr=" 50">
            <a:extLst>
              <a:ext uri="{FF2B5EF4-FFF2-40B4-BE49-F238E27FC236}">
                <a16:creationId xmlns:a16="http://schemas.microsoft.com/office/drawing/2014/main" id="{6D6C0AC8-162A-4446-B7AD-C7E6C72587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57761" y="3048533"/>
            <a:ext cx="22500" cy="373100"/>
          </a:xfrm>
          <a:prstGeom prst="curvedConnector2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113" descr=" 51">
            <a:extLst>
              <a:ext uri="{FF2B5EF4-FFF2-40B4-BE49-F238E27FC236}">
                <a16:creationId xmlns:a16="http://schemas.microsoft.com/office/drawing/2014/main" id="{D5BB6FB4-1B68-4556-B676-F48503996D58}"/>
              </a:ext>
            </a:extLst>
          </p:cNvPr>
          <p:cNvCxnSpPr>
            <a:cxnSpLocks/>
          </p:cNvCxnSpPr>
          <p:nvPr/>
        </p:nvCxnSpPr>
        <p:spPr>
          <a:xfrm flipV="1">
            <a:off x="8155378" y="3162114"/>
            <a:ext cx="174680" cy="187578"/>
          </a:xfrm>
          <a:prstGeom prst="curvedConnector4">
            <a:avLst>
              <a:gd name="adj1" fmla="val 21428"/>
              <a:gd name="adj2" fmla="val 168878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116" descr=" 52">
            <a:extLst>
              <a:ext uri="{FF2B5EF4-FFF2-40B4-BE49-F238E27FC236}">
                <a16:creationId xmlns:a16="http://schemas.microsoft.com/office/drawing/2014/main" id="{647B6CA8-A80A-44E1-859A-913417E0CDF1}"/>
              </a:ext>
            </a:extLst>
          </p:cNvPr>
          <p:cNvCxnSpPr>
            <a:cxnSpLocks/>
          </p:cNvCxnSpPr>
          <p:nvPr/>
        </p:nvCxnSpPr>
        <p:spPr>
          <a:xfrm>
            <a:off x="8155379" y="3349694"/>
            <a:ext cx="361033" cy="502223"/>
          </a:xfrm>
          <a:prstGeom prst="curvedConnector3">
            <a:avLst>
              <a:gd name="adj1" fmla="val 33073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4" descr=" 55">
            <a:extLst>
              <a:ext uri="{FF2B5EF4-FFF2-40B4-BE49-F238E27FC236}">
                <a16:creationId xmlns:a16="http://schemas.microsoft.com/office/drawing/2014/main" id="{98BC123B-13C7-45BD-A92D-6D6610D47848}"/>
              </a:ext>
            </a:extLst>
          </p:cNvPr>
          <p:cNvSpPr txBox="1"/>
          <p:nvPr/>
        </p:nvSpPr>
        <p:spPr>
          <a:xfrm>
            <a:off x="5468244" y="1524738"/>
            <a:ext cx="99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Sourcing</a:t>
            </a:r>
          </a:p>
        </p:txBody>
      </p:sp>
      <p:sp>
        <p:nvSpPr>
          <p:cNvPr id="54" name="TextBox 44" descr=" 56">
            <a:extLst>
              <a:ext uri="{FF2B5EF4-FFF2-40B4-BE49-F238E27FC236}">
                <a16:creationId xmlns:a16="http://schemas.microsoft.com/office/drawing/2014/main" id="{89BF1A6C-0CA4-43F7-8BD8-71AD2716F220}"/>
              </a:ext>
            </a:extLst>
          </p:cNvPr>
          <p:cNvSpPr txBox="1"/>
          <p:nvPr/>
        </p:nvSpPr>
        <p:spPr>
          <a:xfrm>
            <a:off x="3228985" y="1524738"/>
            <a:ext cx="131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Food basket</a:t>
            </a:r>
          </a:p>
        </p:txBody>
      </p:sp>
      <p:sp>
        <p:nvSpPr>
          <p:cNvPr id="55" name="TextBox 48" descr=" 57">
            <a:extLst>
              <a:ext uri="{FF2B5EF4-FFF2-40B4-BE49-F238E27FC236}">
                <a16:creationId xmlns:a16="http://schemas.microsoft.com/office/drawing/2014/main" id="{460302DF-7BCC-483D-B00B-3503FBE49553}"/>
              </a:ext>
            </a:extLst>
          </p:cNvPr>
          <p:cNvSpPr txBox="1"/>
          <p:nvPr/>
        </p:nvSpPr>
        <p:spPr>
          <a:xfrm>
            <a:off x="7559367" y="1530683"/>
            <a:ext cx="9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Delivery</a:t>
            </a:r>
          </a:p>
        </p:txBody>
      </p:sp>
      <p:sp>
        <p:nvSpPr>
          <p:cNvPr id="56" name="Speech Bubble: Oval 38" descr=" 58">
            <a:extLst>
              <a:ext uri="{FF2B5EF4-FFF2-40B4-BE49-F238E27FC236}">
                <a16:creationId xmlns:a16="http://schemas.microsoft.com/office/drawing/2014/main" id="{555BB7BA-85C4-4864-AD5F-9B0CDA577276}"/>
              </a:ext>
            </a:extLst>
          </p:cNvPr>
          <p:cNvSpPr/>
          <p:nvPr/>
        </p:nvSpPr>
        <p:spPr>
          <a:xfrm>
            <a:off x="8497455" y="3214305"/>
            <a:ext cx="740087" cy="48009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39" descr=" 59">
            <a:extLst>
              <a:ext uri="{FF2B5EF4-FFF2-40B4-BE49-F238E27FC236}">
                <a16:creationId xmlns:a16="http://schemas.microsoft.com/office/drawing/2014/main" id="{46A630FC-6A00-477E-B230-EAC4810CD12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75" y="3311357"/>
            <a:ext cx="199635" cy="206720"/>
          </a:xfrm>
          <a:prstGeom prst="rect">
            <a:avLst/>
          </a:prstGeom>
        </p:spPr>
      </p:pic>
      <p:pic>
        <p:nvPicPr>
          <p:cNvPr id="58" name="Picture 40" descr=" 60">
            <a:extLst>
              <a:ext uri="{FF2B5EF4-FFF2-40B4-BE49-F238E27FC236}">
                <a16:creationId xmlns:a16="http://schemas.microsoft.com/office/drawing/2014/main" id="{A8D005A3-E939-496F-9677-BB1AE62496A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680" y="3231676"/>
            <a:ext cx="199635" cy="206720"/>
          </a:xfrm>
          <a:prstGeom prst="rect">
            <a:avLst/>
          </a:prstGeom>
        </p:spPr>
      </p:pic>
      <p:pic>
        <p:nvPicPr>
          <p:cNvPr id="59" name="Picture 41" descr=" 61">
            <a:extLst>
              <a:ext uri="{FF2B5EF4-FFF2-40B4-BE49-F238E27FC236}">
                <a16:creationId xmlns:a16="http://schemas.microsoft.com/office/drawing/2014/main" id="{E31722BA-3CD0-454F-A5F6-3086F7B8AD2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323" y="3480075"/>
            <a:ext cx="199635" cy="206720"/>
          </a:xfrm>
          <a:prstGeom prst="rect">
            <a:avLst/>
          </a:prstGeom>
        </p:spPr>
      </p:pic>
      <p:pic>
        <p:nvPicPr>
          <p:cNvPr id="60" name="Picture 42" descr=" 62">
            <a:extLst>
              <a:ext uri="{FF2B5EF4-FFF2-40B4-BE49-F238E27FC236}">
                <a16:creationId xmlns:a16="http://schemas.microsoft.com/office/drawing/2014/main" id="{BCE095F3-0255-49A6-875D-945F26851C2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638" y="3344989"/>
            <a:ext cx="199635" cy="206720"/>
          </a:xfrm>
          <a:prstGeom prst="rect">
            <a:avLst/>
          </a:prstGeom>
        </p:spPr>
      </p:pic>
      <p:pic>
        <p:nvPicPr>
          <p:cNvPr id="61" name="Picture 43" descr=" 63">
            <a:extLst>
              <a:ext uri="{FF2B5EF4-FFF2-40B4-BE49-F238E27FC236}">
                <a16:creationId xmlns:a16="http://schemas.microsoft.com/office/drawing/2014/main" id="{7CA27F42-DE5C-426D-A292-3DFAFCF77EA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97" y="3414717"/>
            <a:ext cx="199635" cy="206720"/>
          </a:xfrm>
          <a:prstGeom prst="rect">
            <a:avLst/>
          </a:prstGeom>
        </p:spPr>
      </p:pic>
      <p:sp>
        <p:nvSpPr>
          <p:cNvPr id="62" name="TextBox 63" descr=" 64">
            <a:extLst>
              <a:ext uri="{FF2B5EF4-FFF2-40B4-BE49-F238E27FC236}">
                <a16:creationId xmlns:a16="http://schemas.microsoft.com/office/drawing/2014/main" id="{EFAABC97-08E0-41F8-81B8-586E439DCF3D}"/>
              </a:ext>
            </a:extLst>
          </p:cNvPr>
          <p:cNvSpPr txBox="1"/>
          <p:nvPr/>
        </p:nvSpPr>
        <p:spPr>
          <a:xfrm>
            <a:off x="4730034" y="15294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&gt;</a:t>
            </a:r>
          </a:p>
        </p:txBody>
      </p:sp>
      <p:sp>
        <p:nvSpPr>
          <p:cNvPr id="63" name="TextBox 47" descr=" 65">
            <a:extLst>
              <a:ext uri="{FF2B5EF4-FFF2-40B4-BE49-F238E27FC236}">
                <a16:creationId xmlns:a16="http://schemas.microsoft.com/office/drawing/2014/main" id="{80F09916-79CF-4C92-B764-CA69532CCCA9}"/>
              </a:ext>
            </a:extLst>
          </p:cNvPr>
          <p:cNvSpPr txBox="1"/>
          <p:nvPr/>
        </p:nvSpPr>
        <p:spPr>
          <a:xfrm>
            <a:off x="6877817" y="15326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&gt;</a:t>
            </a:r>
          </a:p>
        </p:txBody>
      </p:sp>
      <p:pic>
        <p:nvPicPr>
          <p:cNvPr id="64" name="Picture 45" descr=" 67">
            <a:extLst>
              <a:ext uri="{FF2B5EF4-FFF2-40B4-BE49-F238E27FC236}">
                <a16:creationId xmlns:a16="http://schemas.microsoft.com/office/drawing/2014/main" id="{43BD9A8A-288D-41CA-99F8-990A94F7C9D0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83" y="3243439"/>
            <a:ext cx="900000" cy="900000"/>
          </a:xfrm>
          <a:prstGeom prst="rect">
            <a:avLst/>
          </a:prstGeom>
        </p:spPr>
      </p:pic>
      <p:graphicFrame>
        <p:nvGraphicFramePr>
          <p:cNvPr id="65" name="Chart 46" descr=" 68">
            <a:extLst>
              <a:ext uri="{FF2B5EF4-FFF2-40B4-BE49-F238E27FC236}">
                <a16:creationId xmlns:a16="http://schemas.microsoft.com/office/drawing/2014/main" id="{07CF32FA-B63B-4935-B789-915D761609C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21214" y="3712403"/>
          <a:ext cx="1946524" cy="160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66" name="Picture 27" descr=" 69">
            <a:extLst>
              <a:ext uri="{FF2B5EF4-FFF2-40B4-BE49-F238E27FC236}">
                <a16:creationId xmlns:a16="http://schemas.microsoft.com/office/drawing/2014/main" id="{F3D77A52-D258-4BBD-BE20-687AA4DD8DF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44" y="2617053"/>
            <a:ext cx="199635" cy="206720"/>
          </a:xfrm>
          <a:prstGeom prst="rect">
            <a:avLst/>
          </a:prstGeom>
        </p:spPr>
      </p:pic>
      <p:pic>
        <p:nvPicPr>
          <p:cNvPr id="67" name="Picture 28" descr=" 70">
            <a:extLst>
              <a:ext uri="{FF2B5EF4-FFF2-40B4-BE49-F238E27FC236}">
                <a16:creationId xmlns:a16="http://schemas.microsoft.com/office/drawing/2014/main" id="{4AD8A39B-4455-4DFB-8A5A-CDA6639E6AB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31" y="2675735"/>
            <a:ext cx="199635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4E87-91E1-4392-9444-47C4ECEC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Robust</a:t>
            </a:r>
            <a:r>
              <a:rPr lang="nl-NL" dirty="0"/>
              <a:t> vs. </a:t>
            </a:r>
            <a:r>
              <a:rPr lang="nl-NL" dirty="0" err="1"/>
              <a:t>Nominal</a:t>
            </a:r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7DEC058-04AE-4198-99E6-9110D160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C5FC89-5FC6-4EDE-8A89-220EF586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013CD7BE-304C-4A8F-86D6-0121318E50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5"/>
          <a:stretch/>
        </p:blipFill>
        <p:spPr>
          <a:xfrm>
            <a:off x="6312024" y="1475604"/>
            <a:ext cx="4564270" cy="4290637"/>
          </a:xfrm>
          <a:prstGeom prst="rect">
            <a:avLst/>
          </a:prstGeom>
        </p:spPr>
      </p:pic>
      <p:pic>
        <p:nvPicPr>
          <p:cNvPr id="6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1DEB38-3FDD-4397-9BAE-91C88EE3C4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5"/>
          <a:stretch/>
        </p:blipFill>
        <p:spPr>
          <a:xfrm>
            <a:off x="1524001" y="1468375"/>
            <a:ext cx="4666965" cy="4392488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2623DE-D5DF-458E-8860-BE1D068A14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72"/>
          <a:stretch/>
        </p:blipFill>
        <p:spPr>
          <a:xfrm>
            <a:off x="324610" y="5781212"/>
            <a:ext cx="7505362" cy="468000"/>
          </a:xfrm>
          <a:prstGeom prst="rect">
            <a:avLst/>
          </a:prstGeom>
        </p:spPr>
      </p:pic>
      <p:pic>
        <p:nvPicPr>
          <p:cNvPr id="8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FC8025D8-33DD-44D9-AEE3-65E1FB7868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72"/>
          <a:stretch/>
        </p:blipFill>
        <p:spPr bwMode="auto">
          <a:xfrm>
            <a:off x="4727849" y="5793463"/>
            <a:ext cx="7514451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94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7616354-9DEA-442B-86C2-2B62512D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52540C-2723-4C4A-B7B4-9D115B97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C8CA84A-EC6A-49DF-B6FF-856EB8610C73}"/>
              </a:ext>
            </a:extLst>
          </p:cNvPr>
          <p:cNvSpPr txBox="1">
            <a:spLocks/>
          </p:cNvSpPr>
          <p:nvPr/>
        </p:nvSpPr>
        <p:spPr>
          <a:xfrm>
            <a:off x="2133600" y="244475"/>
            <a:ext cx="8229600" cy="95224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Food basket composition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8BD76C-B1A6-4AA0-8871-66419F97A0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590978"/>
            <a:ext cx="4846048" cy="45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82DC43F0-C275-4D40-95EC-C78885EB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WC comparison Nominal and Robust solution</a:t>
            </a:r>
            <a:endParaRPr lang="x-none" sz="32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7616354-9DEA-442B-86C2-2B62512D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52540C-2723-4C4A-B7B4-9D115B97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EB4A3839-4A12-48A5-A5B6-8F451327F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228" y="1627062"/>
            <a:ext cx="6786364" cy="45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1364F52-BB0E-439E-84EE-79038443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3964" y="1976847"/>
            <a:ext cx="6139543" cy="40930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„Robust” solution = </a:t>
            </a:r>
            <a:r>
              <a:rPr lang="en-US" dirty="0" smtClean="0"/>
              <a:t>higher </a:t>
            </a:r>
            <a:r>
              <a:rPr lang="en-US" dirty="0"/>
              <a:t>risk mitigation </a:t>
            </a:r>
            <a:r>
              <a:rPr lang="pl-PL" dirty="0" smtClean="0"/>
              <a:t>than „</a:t>
            </a:r>
            <a:r>
              <a:rPr lang="en-US" dirty="0" smtClean="0"/>
              <a:t>Nominal</a:t>
            </a:r>
            <a:r>
              <a:rPr lang="pl-PL" dirty="0" smtClean="0"/>
              <a:t>”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7616354-9DEA-442B-86C2-2B62512D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52540C-2723-4C4A-B7B4-9D115B97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9DF7C8D4-010A-4DA5-A3A9-A7CF013241E7}"/>
              </a:ext>
            </a:extLst>
          </p:cNvPr>
          <p:cNvSpPr txBox="1"/>
          <p:nvPr/>
        </p:nvSpPr>
        <p:spPr>
          <a:xfrm>
            <a:off x="2073511" y="3730974"/>
            <a:ext cx="1403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Monthly costs </a:t>
            </a:r>
          </a:p>
          <a:p>
            <a:pPr algn="ctr"/>
            <a:r>
              <a:rPr lang="en-US" sz="1600" dirty="0"/>
              <a:t>in USD</a:t>
            </a:r>
            <a:endParaRPr lang="x-none" sz="160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01C481D-7132-4EC4-B6CE-F96C5037F597}"/>
              </a:ext>
            </a:extLst>
          </p:cNvPr>
          <p:cNvSpPr txBox="1"/>
          <p:nvPr/>
        </p:nvSpPr>
        <p:spPr>
          <a:xfrm>
            <a:off x="6448519" y="588270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600" dirty="0"/>
              <a:t>θ</a:t>
            </a:r>
            <a:endParaRPr lang="x-none" sz="16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692CFFD-F8C8-4E46-AFCC-E1B5BA9AEEF3}"/>
              </a:ext>
            </a:extLst>
          </p:cNvPr>
          <p:cNvSpPr/>
          <p:nvPr/>
        </p:nvSpPr>
        <p:spPr>
          <a:xfrm>
            <a:off x="4011058" y="1723939"/>
            <a:ext cx="813690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200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3366"/>
                </a:solidFill>
                <a:latin typeface="ScalaSans"/>
                <a:ea typeface="ヒラギノ角ゴ Pro W3" pitchFamily="-109" charset="-128"/>
              </a:rPr>
              <a:t>Sampling from the ellipsoidal uncertainty set</a:t>
            </a:r>
          </a:p>
          <a:p>
            <a:pPr marL="342900" indent="-342900" defTabSz="457200" fontAlgn="base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000" i="1" dirty="0">
              <a:solidFill>
                <a:srgbClr val="003366"/>
              </a:solidFill>
              <a:latin typeface="ScalaSans"/>
              <a:ea typeface="ヒラギノ角ゴ Pro W3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31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Exercises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452B-9AC1-43F5-B63E-83D82D13D4D5}" type="datetime1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868D-7F56-4D23-8230-451121A32D08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8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Formulate a robust optimization version of the problems we considered</a:t>
            </a:r>
          </a:p>
          <a:p>
            <a:r>
              <a:rPr lang="pl-PL" dirty="0" smtClean="0"/>
              <a:t>Encode them into Python</a:t>
            </a:r>
          </a:p>
          <a:p>
            <a:endParaRPr lang="pl-PL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10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Uncertain model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5" name="Picture 4" descr="\documentclass{article}&#10;\usepackage{amsmath}&#10;\usepackage{color}&#10;\pagestyle{empty}&#10;\begin{document}&#10;&#10;&#10;\begin{align*}&#10;\min_x \ &amp; f(x, \textcolor{red}{z}) \\ &#10;\text{s.t.} \ &amp; g_1(x, \textcolor{red}{z}) \leq 0 \\&#10;&amp; g_2(x, \textcolor{red}{z}) \leq 0 \\ &#10;&amp; \vdots \\ &#10;&amp; g_m(x, \textcolor{red}{z}) \leq 0 \\&#10;&amp; x \in X 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271" y="1390242"/>
            <a:ext cx="2581356" cy="33559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Optimize for the worst-case</a:t>
            </a:r>
            <a:endParaRPr lang="en-GB" dirty="0"/>
          </a:p>
        </p:txBody>
      </p:sp>
      <p:sp>
        <p:nvSpPr>
          <p:cNvPr id="5" name="Parallellogram 2"/>
          <p:cNvSpPr/>
          <p:nvPr/>
        </p:nvSpPr>
        <p:spPr>
          <a:xfrm>
            <a:off x="3501736" y="5352433"/>
            <a:ext cx="7333672" cy="1126837"/>
          </a:xfrm>
          <a:prstGeom prst="parallelogram">
            <a:avLst>
              <a:gd name="adj" fmla="val 19385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al 5"/>
          <p:cNvSpPr/>
          <p:nvPr/>
        </p:nvSpPr>
        <p:spPr>
          <a:xfrm>
            <a:off x="6077526" y="5992650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al 6"/>
          <p:cNvSpPr/>
          <p:nvPr/>
        </p:nvSpPr>
        <p:spPr>
          <a:xfrm>
            <a:off x="6973453" y="5715557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al 7"/>
          <p:cNvSpPr/>
          <p:nvPr/>
        </p:nvSpPr>
        <p:spPr>
          <a:xfrm>
            <a:off x="7518399" y="5992649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/>
          <p:cNvSpPr/>
          <p:nvPr/>
        </p:nvSpPr>
        <p:spPr>
          <a:xfrm>
            <a:off x="8028708" y="6149667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al 9"/>
          <p:cNvSpPr/>
          <p:nvPr/>
        </p:nvSpPr>
        <p:spPr>
          <a:xfrm flipH="1" flipV="1">
            <a:off x="8464894" y="5710936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al 10"/>
          <p:cNvSpPr/>
          <p:nvPr/>
        </p:nvSpPr>
        <p:spPr>
          <a:xfrm>
            <a:off x="7735453" y="5498501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al 11"/>
          <p:cNvSpPr/>
          <p:nvPr/>
        </p:nvSpPr>
        <p:spPr>
          <a:xfrm>
            <a:off x="4992252" y="6020358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al 12"/>
          <p:cNvSpPr/>
          <p:nvPr/>
        </p:nvSpPr>
        <p:spPr>
          <a:xfrm>
            <a:off x="6109853" y="5586248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Rechte verbindingslijn met pijl 14"/>
          <p:cNvCxnSpPr/>
          <p:nvPr/>
        </p:nvCxnSpPr>
        <p:spPr>
          <a:xfrm flipV="1">
            <a:off x="3535217" y="6454468"/>
            <a:ext cx="8201891" cy="27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5"/>
          <p:cNvCxnSpPr/>
          <p:nvPr/>
        </p:nvCxnSpPr>
        <p:spPr>
          <a:xfrm flipV="1">
            <a:off x="3446197" y="4663440"/>
            <a:ext cx="3527255" cy="18158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al 18"/>
          <p:cNvSpPr/>
          <p:nvPr/>
        </p:nvSpPr>
        <p:spPr>
          <a:xfrm>
            <a:off x="6844143" y="6075772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>
            <a:off x="4749800" y="5384800"/>
            <a:ext cx="4191000" cy="990600"/>
          </a:xfrm>
          <a:custGeom>
            <a:avLst/>
            <a:gdLst>
              <a:gd name="connsiteX0" fmla="*/ 0 w 4191000"/>
              <a:gd name="connsiteY0" fmla="*/ 622300 h 990600"/>
              <a:gd name="connsiteX1" fmla="*/ 444500 w 4191000"/>
              <a:gd name="connsiteY1" fmla="*/ 952500 h 990600"/>
              <a:gd name="connsiteX2" fmla="*/ 3403600 w 4191000"/>
              <a:gd name="connsiteY2" fmla="*/ 990600 h 990600"/>
              <a:gd name="connsiteX3" fmla="*/ 4191000 w 4191000"/>
              <a:gd name="connsiteY3" fmla="*/ 292100 h 990600"/>
              <a:gd name="connsiteX4" fmla="*/ 2806700 w 4191000"/>
              <a:gd name="connsiteY4" fmla="*/ 0 h 990600"/>
              <a:gd name="connsiteX5" fmla="*/ 1130300 w 4191000"/>
              <a:gd name="connsiteY5" fmla="*/ 88900 h 990600"/>
              <a:gd name="connsiteX6" fmla="*/ 0 w 4191000"/>
              <a:gd name="connsiteY6" fmla="*/ 6223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1000" h="990600">
                <a:moveTo>
                  <a:pt x="0" y="622300"/>
                </a:moveTo>
                <a:lnTo>
                  <a:pt x="444500" y="952500"/>
                </a:lnTo>
                <a:lnTo>
                  <a:pt x="3403600" y="990600"/>
                </a:lnTo>
                <a:lnTo>
                  <a:pt x="4191000" y="292100"/>
                </a:lnTo>
                <a:lnTo>
                  <a:pt x="2806700" y="0"/>
                </a:lnTo>
                <a:lnTo>
                  <a:pt x="1130300" y="88900"/>
                </a:lnTo>
                <a:lnTo>
                  <a:pt x="0" y="6223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Curved Connector 22"/>
          <p:cNvCxnSpPr/>
          <p:nvPr/>
        </p:nvCxnSpPr>
        <p:spPr>
          <a:xfrm rot="5400000">
            <a:off x="6902359" y="3649063"/>
            <a:ext cx="2067275" cy="1211351"/>
          </a:xfrm>
          <a:prstGeom prst="curvedConnector3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Picture 24" descr="\documentclass{article}&#10;\usepackage{amsmath}&#10;\usepackage{color}&#10;\pagestyle{empty}&#10;\begin{document}&#10;&#10;&#10;\begin{align*}&#10;\min_x \ &amp; f(x, \textcolor{red}{z}) \\ &#10;\text{s.t.} \ &amp; g_1(x, \textcolor{red}{z}) \leq 0 \\&#10;&amp; g_2(x, \textcolor{red}{z}) \leq 0 \\ &#10;&amp; \vdots \\ &#10;&amp; g_m(x, \textcolor{red}{z}) \leq 0 \\&#10;&amp; x \in X 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0" y="1519238"/>
            <a:ext cx="2581356" cy="3355975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color}&#10;\pagestyle{empty}&#10;\begin{document}&#10;&#10;&#10;\begin{align*}&#10;\min_x \ &amp; \textcolor{red}{\sup\limits_{z \in Z}} f(x, \textcolor{red}{z}) \\ &#10;\text{s.t.} \ &amp; g_1(x, \textcolor{red}{z}) \leq 0, \quad \textcolor{red}{\forall z \in Z} \\&#10;&amp; g_2(x, \textcolor{red}{z}) \leq 0, \quad \textcolor{red}{\forall z \in Z} \\ &#10;&amp; \vdots \\ &#10;&amp; g_m(x, \textcolor{red}{z}) \leq 0, \quad \textcolor{red}{\forall z \in Z} \\&#10;&amp; x \in X &#10;\end{align*}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60" y="1497254"/>
            <a:ext cx="4489327" cy="3726209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color}&#10;\pagestyle{empty}&#10;\begin{document}&#10;&#10;$$&#10;\textcolor{red}{Z}&#10;$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08" y="2433950"/>
            <a:ext cx="558892" cy="568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5</a:t>
            </a:fld>
            <a:endParaRPr lang="en-GB"/>
          </a:p>
        </p:txBody>
      </p:sp>
      <p:pic>
        <p:nvPicPr>
          <p:cNvPr id="18" name="Picture 17" descr="\documentclass{article}&#10;\usepackage{amsmath}&#10;\usepackage{color}&#10;\pagestyle{empty}&#10;\begin{document}&#10;&#10;&#10;\begin{align*}&#10;\min_{x,t} \ &amp; t \\&#10;\text{s.t.} \ &amp; f(x, \textcolor{red}{z}) \leq t \quad \textcolor{red}{\forall z \in Z}\\ &#10; &amp; g_1(x, \textcolor{red}{z}) \leq 0, \quad \textcolor{red}{\forall z \in Z} \\&#10;&amp; g_2(x, \textcolor{red}{z}) \leq 0, \quad \textcolor{red}{\forall z \in Z} \\ &#10;&amp; \vdots \\ &#10;&amp; g_m(x, \textcolor{red}{z}) \leq 0, \quad \textcolor{red}{\forall z \in Z} \\&#10;&amp; x \in X &#10;\end{align*}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64" y="1535888"/>
            <a:ext cx="4489328" cy="42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2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Vrije vorm 15"/>
          <p:cNvSpPr/>
          <p:nvPr/>
        </p:nvSpPr>
        <p:spPr>
          <a:xfrm>
            <a:off x="3694545" y="2512291"/>
            <a:ext cx="3629891" cy="4202545"/>
          </a:xfrm>
          <a:custGeom>
            <a:avLst/>
            <a:gdLst>
              <a:gd name="connsiteX0" fmla="*/ 0 w 3629891"/>
              <a:gd name="connsiteY0" fmla="*/ 969818 h 4202545"/>
              <a:gd name="connsiteX1" fmla="*/ 2780146 w 3629891"/>
              <a:gd name="connsiteY1" fmla="*/ 0 h 4202545"/>
              <a:gd name="connsiteX2" fmla="*/ 3537528 w 3629891"/>
              <a:gd name="connsiteY2" fmla="*/ 1468582 h 4202545"/>
              <a:gd name="connsiteX3" fmla="*/ 3629891 w 3629891"/>
              <a:gd name="connsiteY3" fmla="*/ 4202545 h 4202545"/>
              <a:gd name="connsiteX4" fmla="*/ 0 w 3629891"/>
              <a:gd name="connsiteY4" fmla="*/ 969818 h 420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9891" h="4202545">
                <a:moveTo>
                  <a:pt x="0" y="969818"/>
                </a:moveTo>
                <a:lnTo>
                  <a:pt x="2780146" y="0"/>
                </a:lnTo>
                <a:lnTo>
                  <a:pt x="3537528" y="1468582"/>
                </a:lnTo>
                <a:lnTo>
                  <a:pt x="3629891" y="4202545"/>
                </a:lnTo>
                <a:lnTo>
                  <a:pt x="0" y="96981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Less solutions to choose from</a:t>
            </a:r>
            <a:endParaRPr lang="en-GB" dirty="0"/>
          </a:p>
        </p:txBody>
      </p:sp>
      <p:cxnSp>
        <p:nvCxnSpPr>
          <p:cNvPr id="4" name="Rechte verbindingslijn 4"/>
          <p:cNvCxnSpPr/>
          <p:nvPr/>
        </p:nvCxnSpPr>
        <p:spPr>
          <a:xfrm>
            <a:off x="5962650" y="1466850"/>
            <a:ext cx="1934441" cy="3825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11"/>
          <p:cNvCxnSpPr/>
          <p:nvPr/>
        </p:nvCxnSpPr>
        <p:spPr>
          <a:xfrm flipV="1">
            <a:off x="3671454" y="2293288"/>
            <a:ext cx="3422073" cy="12026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13"/>
          <p:cNvCxnSpPr/>
          <p:nvPr/>
        </p:nvCxnSpPr>
        <p:spPr>
          <a:xfrm>
            <a:off x="7219950" y="2897263"/>
            <a:ext cx="104486" cy="40816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16"/>
          <p:cNvCxnSpPr/>
          <p:nvPr/>
        </p:nvCxnSpPr>
        <p:spPr>
          <a:xfrm>
            <a:off x="4727861" y="1690688"/>
            <a:ext cx="4449620" cy="2096655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Pijl-rechts 18"/>
          <p:cNvSpPr/>
          <p:nvPr/>
        </p:nvSpPr>
        <p:spPr>
          <a:xfrm rot="17568261">
            <a:off x="8245241" y="2567295"/>
            <a:ext cx="1385454" cy="41812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19"/>
          <p:cNvSpPr/>
          <p:nvPr/>
        </p:nvSpPr>
        <p:spPr>
          <a:xfrm>
            <a:off x="6411852" y="2443533"/>
            <a:ext cx="145966" cy="1375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Rechte verbindingslijn 4"/>
          <p:cNvCxnSpPr/>
          <p:nvPr/>
        </p:nvCxnSpPr>
        <p:spPr>
          <a:xfrm>
            <a:off x="4805217" y="1847706"/>
            <a:ext cx="4043219" cy="26921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4"/>
          <p:cNvCxnSpPr/>
          <p:nvPr/>
        </p:nvCxnSpPr>
        <p:spPr>
          <a:xfrm>
            <a:off x="5938982" y="1413164"/>
            <a:ext cx="1958109" cy="3879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4"/>
          <p:cNvCxnSpPr/>
          <p:nvPr/>
        </p:nvCxnSpPr>
        <p:spPr>
          <a:xfrm>
            <a:off x="5591999" y="1968212"/>
            <a:ext cx="3003055" cy="3369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4"/>
          <p:cNvCxnSpPr/>
          <p:nvPr/>
        </p:nvCxnSpPr>
        <p:spPr>
          <a:xfrm flipV="1">
            <a:off x="2324100" y="2776359"/>
            <a:ext cx="6112720" cy="5764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735977" y="2965269"/>
            <a:ext cx="3566160" cy="3735977"/>
          </a:xfrm>
          <a:custGeom>
            <a:avLst/>
            <a:gdLst>
              <a:gd name="connsiteX0" fmla="*/ 3566160 w 3566160"/>
              <a:gd name="connsiteY0" fmla="*/ 3735977 h 3735977"/>
              <a:gd name="connsiteX1" fmla="*/ 3474720 w 3566160"/>
              <a:gd name="connsiteY1" fmla="*/ 966651 h 3735977"/>
              <a:gd name="connsiteX2" fmla="*/ 3304903 w 3566160"/>
              <a:gd name="connsiteY2" fmla="*/ 613954 h 3735977"/>
              <a:gd name="connsiteX3" fmla="*/ 2743200 w 3566160"/>
              <a:gd name="connsiteY3" fmla="*/ 0 h 3735977"/>
              <a:gd name="connsiteX4" fmla="*/ 966652 w 3566160"/>
              <a:gd name="connsiteY4" fmla="*/ 169817 h 3735977"/>
              <a:gd name="connsiteX5" fmla="*/ 0 w 3566160"/>
              <a:gd name="connsiteY5" fmla="*/ 509451 h 3735977"/>
              <a:gd name="connsiteX6" fmla="*/ 3566160 w 3566160"/>
              <a:gd name="connsiteY6" fmla="*/ 3735977 h 3735977"/>
              <a:gd name="connsiteX0" fmla="*/ 3566160 w 3566160"/>
              <a:gd name="connsiteY0" fmla="*/ 3735977 h 3735977"/>
              <a:gd name="connsiteX1" fmla="*/ 3493770 w 3566160"/>
              <a:gd name="connsiteY1" fmla="*/ 1014276 h 3735977"/>
              <a:gd name="connsiteX2" fmla="*/ 3304903 w 3566160"/>
              <a:gd name="connsiteY2" fmla="*/ 613954 h 3735977"/>
              <a:gd name="connsiteX3" fmla="*/ 2743200 w 3566160"/>
              <a:gd name="connsiteY3" fmla="*/ 0 h 3735977"/>
              <a:gd name="connsiteX4" fmla="*/ 966652 w 3566160"/>
              <a:gd name="connsiteY4" fmla="*/ 169817 h 3735977"/>
              <a:gd name="connsiteX5" fmla="*/ 0 w 3566160"/>
              <a:gd name="connsiteY5" fmla="*/ 509451 h 3735977"/>
              <a:gd name="connsiteX6" fmla="*/ 3566160 w 3566160"/>
              <a:gd name="connsiteY6" fmla="*/ 3735977 h 3735977"/>
              <a:gd name="connsiteX0" fmla="*/ 3566160 w 3566160"/>
              <a:gd name="connsiteY0" fmla="*/ 3735977 h 3735977"/>
              <a:gd name="connsiteX1" fmla="*/ 3512243 w 3566160"/>
              <a:gd name="connsiteY1" fmla="*/ 1032748 h 3735977"/>
              <a:gd name="connsiteX2" fmla="*/ 3304903 w 3566160"/>
              <a:gd name="connsiteY2" fmla="*/ 613954 h 3735977"/>
              <a:gd name="connsiteX3" fmla="*/ 2743200 w 3566160"/>
              <a:gd name="connsiteY3" fmla="*/ 0 h 3735977"/>
              <a:gd name="connsiteX4" fmla="*/ 966652 w 3566160"/>
              <a:gd name="connsiteY4" fmla="*/ 169817 h 3735977"/>
              <a:gd name="connsiteX5" fmla="*/ 0 w 3566160"/>
              <a:gd name="connsiteY5" fmla="*/ 509451 h 3735977"/>
              <a:gd name="connsiteX6" fmla="*/ 3566160 w 3566160"/>
              <a:gd name="connsiteY6" fmla="*/ 3735977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735977">
                <a:moveTo>
                  <a:pt x="3566160" y="3735977"/>
                </a:moveTo>
                <a:lnTo>
                  <a:pt x="3512243" y="1032748"/>
                </a:lnTo>
                <a:lnTo>
                  <a:pt x="3304903" y="613954"/>
                </a:lnTo>
                <a:lnTo>
                  <a:pt x="2743200" y="0"/>
                </a:lnTo>
                <a:lnTo>
                  <a:pt x="966652" y="169817"/>
                </a:lnTo>
                <a:lnTo>
                  <a:pt x="0" y="509451"/>
                </a:lnTo>
                <a:lnTo>
                  <a:pt x="3566160" y="373597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99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Modelling 1: Equality constraints</a:t>
            </a:r>
            <a:endParaRPr lang="en-GB" dirty="0"/>
          </a:p>
        </p:txBody>
      </p:sp>
      <p:pic>
        <p:nvPicPr>
          <p:cNvPr id="12" name="Picture 11" descr="\documentclass{article}&#10;\usepackage{amsmath}&#10;\usepackage{color}&#10;\pagestyle{empty}&#10;\begin{document}&#10;&#10;$$&#10;x_1 + x_2 + \textcolor{red}{z_3} = 0 \quad \textcolor{red}{\forall z \in Z}&#10;$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03" y="2148115"/>
            <a:ext cx="5606983" cy="427601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color}&#10;\pagestyle{empty}&#10;\begin{document}&#10;&#10;$$&#10;x_1 = - x_2 - \textcolor{red}{z_3}&#10;$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16" y="3801257"/>
            <a:ext cx="3086551" cy="301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1821" y="2907104"/>
                <a:ext cx="621892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Solution: eliminate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by means of</a:t>
                </a:r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21" y="2907104"/>
                <a:ext cx="6218923" cy="954107"/>
              </a:xfrm>
              <a:prstGeom prst="rect">
                <a:avLst/>
              </a:prstGeom>
              <a:blipFill>
                <a:blip r:embed="rId8"/>
                <a:stretch>
                  <a:fillRect l="-1961" t="-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91821" y="4216772"/>
                <a:ext cx="101354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Plug </a:t>
                </a:r>
                <a:r>
                  <a:rPr lang="en-US" sz="2800" dirty="0"/>
                  <a:t>it everywhere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 smtClean="0"/>
                  <a:t>was:</a:t>
                </a:r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21" y="4216772"/>
                <a:ext cx="10135403" cy="523220"/>
              </a:xfrm>
              <a:prstGeom prst="rect">
                <a:avLst/>
              </a:prstGeom>
              <a:blipFill>
                <a:blip r:embed="rId9"/>
                <a:stretch>
                  <a:fillRect l="-1203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\documentclass{article}&#10;\usepackage{amsmath}&#10;\usepackage{color}&#10;\pagestyle{empty}&#10;\begin{document}&#10;&#10;&#10;$$&#10;x_1 - x_3 + \textcolor{red}{z_1} + \textcolor{red}{z_2} \leq 10 \quad \textcolor{red}{\forall z \in Z}&#10;$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70" y="4865756"/>
            <a:ext cx="7313768" cy="451545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color}&#10;\pagestyle{empty}&#10;\begin{document}&#10;&#10;&#10;$$&#10;\underbrace{- x_2 - \textcolor{red}{z_3}}_{x_1} - x_3 + \textcolor{red}{z_1} + \textcolor{red}{z_2} \leq 10 \quad \textcolor{red}{\forall z \in Z}&#10;$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3" y="4854379"/>
            <a:ext cx="8732005" cy="11956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18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Modelling 2: (Non)-equivalent formulations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204205" y="2129976"/>
            <a:ext cx="2301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dirty="0">
              <a:solidFill>
                <a:srgbClr val="FF0000"/>
              </a:solidFill>
            </a:endParaRPr>
          </a:p>
        </p:txBody>
      </p:sp>
      <p:pic>
        <p:nvPicPr>
          <p:cNvPr id="8" name="Picture 7" descr="\documentclass{article}&#10;\usepackage{amsmath}&#10;\pagestyle{empty}&#10;\begin{document}&#10;&#10;$$ &#10;z_1 x_1 + z_2 x_2 \leq 4&#10;$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09" y="2391586"/>
            <a:ext cx="2979096" cy="358644"/>
          </a:xfrm>
          <a:prstGeom prst="rect">
            <a:avLst/>
          </a:prstGeom>
        </p:spPr>
      </p:pic>
      <p:pic>
        <p:nvPicPr>
          <p:cNvPr id="14" name="Picture 13" descr="\documentclass{article}&#10;\usepackage{amsmath}&#10;\usepackage{color}&#10;\pagestyle{empty}&#10;\begin{document}&#10;&#10;$$&#10;\left\{ \begin{array}{l} t_1 + t_2 \leq 4  \\&#10;z_1 x_1 \leq t_1 \\&#10;z_2 x_2 \leq t_2 \end{array} \right.&#10;$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55" y="4107090"/>
            <a:ext cx="2032748" cy="125012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color}&#10;\pagestyle{empty}&#10;\begin{document}&#10;&#10;$$ &#10;z_1 x_1 + z_2 x_2 \leq 4 \quad \textcolor{red}{\forall z \in Z}&#10;$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27" y="2399994"/>
            <a:ext cx="4730428" cy="366497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color}&#10;\pagestyle{empty}&#10;\begin{document}&#10;&#10;$$&#10;\left\{ \begin{array}{l} t_1 + t_2 \leq 4  \\&#10;z_1 x_1 \leq t_1  \quad \textcolor{red}{\forall z \in Z}&#10; \\&#10;z_2 x_2 \leq t_2  \quad \textcolor{red}{\forall z \in Z}&#10; \end{array} \right.&#10;$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43" y="4107090"/>
            <a:ext cx="3224431" cy="1250120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color}&#10;\pagestyle{empty}&#10;\begin{document}&#10;&#10;$$&#10;\textcolor{red}{Z = \{ z: \ -1 \leq z_1, z_2 \leq 1, \ z_1 + z_2 = 0 \}}&#10;$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80" y="6036122"/>
            <a:ext cx="7302217" cy="4318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588" y="1717267"/>
            <a:ext cx="4653738" cy="37719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9683" y="1651855"/>
            <a:ext cx="182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341646"/>
            <a:ext cx="1535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and</a:t>
            </a:r>
            <a:endParaRPr lang="en-GB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9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Modelling 3: (Non)-temporal uncertainty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8" y="1690688"/>
            <a:ext cx="8895806" cy="2056834"/>
          </a:xfrm>
          <a:prstGeom prst="rect">
            <a:avLst/>
          </a:prstGeom>
        </p:spPr>
      </p:pic>
      <p:pic>
        <p:nvPicPr>
          <p:cNvPr id="6" name="Picture 5" descr="\documentclass{article}&#10;\usepackage{amsmath}&#10;\usepackage{color}&#10;\pagestyle{empty}&#10;\begin{document}&#10;&#10;$$&#10;x_1 + x_3 - x_5 + \textcolor{red}{z_1 + z_4} \leq 15&#10;$$&#10;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86" y="5644108"/>
            <a:ext cx="6538677" cy="451621"/>
          </a:xfrm>
          <a:prstGeom prst="rect">
            <a:avLst/>
          </a:prstGeom>
        </p:spPr>
      </p:pic>
      <p:sp>
        <p:nvSpPr>
          <p:cNvPr id="14" name="Up Arrow 13"/>
          <p:cNvSpPr/>
          <p:nvPr/>
        </p:nvSpPr>
        <p:spPr>
          <a:xfrm>
            <a:off x="7423325" y="3331028"/>
            <a:ext cx="627017" cy="1959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4" y="1703726"/>
            <a:ext cx="8700952" cy="4249885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5280917" y="3384076"/>
            <a:ext cx="643317" cy="1966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\documentclass{article}&#10;\usepackage{amsmath}&#10;\usepackage{color}&#10;\pagestyle{empty}&#10;\begin{document}&#10;&#10;$$&#10;x_1 + x_3 + \textcolor{red}{u_1} \leq 4&#10;$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84" y="5657146"/>
            <a:ext cx="3817870" cy="438583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color}&#10;\pagestyle{empty}&#10;\begin{document}&#10;&#10;$$&#10;x_1 + x_3 \leq 4&#10;$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71" y="5644108"/>
            <a:ext cx="2666058" cy="44222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4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2.602"/>
  <p:tag name="ORIGINALWIDTH" val="909.6363"/>
  <p:tag name="LATEXADDIN" val="\documentclass{article}&#10;\usepackage{amsmath}&#10;\usepackage{color}&#10;\pagestyle{empty}&#10;\begin{document}&#10;&#10;&#10;\begin{align*}&#10;\min_x \ &amp; f(x, \textcolor{red}{z}) \\ &#10;\text{s.t.} \ &amp; g_1(x, \textcolor{red}{z}) \leq 0 \\&#10;&amp; g_2(x, \textcolor{red}{z}) \leq 0 \\ &#10;&amp; \vdots \\ &#10;&amp; g_m(x, \textcolor{red}{z}) \leq 0 \\&#10;&amp; x \in X &#10;\end{align*}&#10;&#10;\end{document}"/>
  <p:tag name="IGUANATEXSIZE" val="20"/>
  <p:tag name="IGUANATEXCURSOR" val="2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853.3933"/>
  <p:tag name="LATEXADDIN" val="\documentclass{article}&#10;\usepackage{amsmath}&#10;\pagestyle{empty}&#10;\begin{document}&#10;&#10;$$ &#10;z_1 x_1 + z_2 x_2 \leq 4&#10;$$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9.1938"/>
  <p:tag name="ORIGINALWIDTH" val="730.4087"/>
  <p:tag name="LATEXADDIN" val="\documentclass{article}&#10;\usepackage{amsmath}&#10;\usepackage{color}&#10;\pagestyle{empty}&#10;\begin{document}&#10;&#10;$$&#10;\left\{ \begin{array}{l} t_1 + t_2 \leq 4  \\&#10;z_1 x_1 \leq t_1 \\&#10;z_2 x_2 \leq t_2 \end{array} \right.&#10;$$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355.081"/>
  <p:tag name="LATEXADDIN" val="\documentclass{article}&#10;\usepackage{amsmath}&#10;\usepackage{color}&#10;\pagestyle{empty}&#10;\begin{document}&#10;&#10;$$ &#10;z_1 x_1 + z_2 x_2 \leq 4 \quad \textcolor{red}{\forall z \in Z}&#10;$$&#10;&#10;\end{document}"/>
  <p:tag name="IGUANATEXSIZE" val="20"/>
  <p:tag name="IGUANATEXCURSOR" val="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9.1938"/>
  <p:tag name="ORIGINALWIDTH" val="1158.605"/>
  <p:tag name="LATEXADDIN" val="\documentclass{article}&#10;\usepackage{amsmath}&#10;\usepackage{color}&#10;\pagestyle{empty}&#10;\begin{document}&#10;&#10;$$&#10;\left\{ \begin{array}{l} t_1 + t_2 \leq 4  \\&#10;z_1 x_1 \leq t_1  \quad \textcolor{red}{\forall z \in Z}&#10; \\&#10;z_2 x_2 \leq t_2  \quad \textcolor{red}{\forall z \in Z}&#10; \end{array} \right.&#10;$$&#10;&#10;&#10;\end{document}"/>
  <p:tag name="IGUANATEXSIZE" val="20"/>
  <p:tag name="IGUANATEXCURSOR" val="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17.735"/>
  <p:tag name="LATEXADDIN" val="\documentclass{article}&#10;\usepackage{amsmath}&#10;\usepackage{color}&#10;\pagestyle{empty}&#10;\begin{document}&#10;&#10;$$&#10;\textcolor{red}{Z = \{ z: \ -1 \leq z_1, z_2 \leq 1, \ z_1 + z_2 = 0 \}}&#10;$$&#10;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498.313"/>
  <p:tag name="LATEXADDIN" val="\documentclass{article}&#10;\usepackage{amsmath}&#10;\usepackage{color}&#10;\pagestyle{empty}&#10;\begin{document}&#10;&#10;$$&#10;x_1 + x_3 - x_5 + \textcolor{red}{z_1 + z_4} \leq 15&#10;$$&#10;&#10;&#10;&#10;\end{document}"/>
  <p:tag name="IGUANATEXSIZE" val="20"/>
  <p:tag name="IGUANATEXCURSOR" val="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07.3865"/>
  <p:tag name="LATEXADDIN" val="\documentclass{article}&#10;\usepackage{amsmath}&#10;\usepackage{color}&#10;\pagestyle{empty}&#10;\begin{document}&#10;&#10;$$&#10;x_1 + x_3 + \textcolor{red}{u_1} \leq 4&#10;$$&#10;&#10;&#10;\end{document}"/>
  <p:tag name="IGUANATEXSIZE" val="20"/>
  <p:tag name="IGUANATEXCURSOR" val="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628.4214"/>
  <p:tag name="LATEXADDIN" val="\documentclass{article}&#10;\usepackage{amsmath}&#10;\usepackage{color}&#10;\pagestyle{empty}&#10;\begin{document}&#10;&#10;$$&#10;x_1 + x_3 \leq 4&#10;$$&#10;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2.602"/>
  <p:tag name="ORIGINALWIDTH" val="909.6363"/>
  <p:tag name="LATEXADDIN" val="\documentclass{article}&#10;\usepackage{amsmath}&#10;\usepackage{color}&#10;\pagestyle{empty}&#10;\begin{document}&#10;&#10;&#10;\begin{align*}&#10;\min_x \ &amp; f(x, \textcolor{red}{z}) \\ &#10;\text{s.t.} \ &amp; g_1(x, \textcolor{red}{z}) \leq 0 \\&#10;&amp; g_2(x, \textcolor{red}{z}) \leq 0 \\ &#10;&amp; \vdots \\ &#10;&amp; g_m(x, \textcolor{red}{z}) \leq 0 \\&#10;&amp; x \in X &#10;\end{align*}&#10;&#10;\end{document}"/>
  <p:tag name="IGUANATEXSIZE" val="20"/>
  <p:tag name="IGUANATEXCURSOR" val="2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9.348"/>
  <p:tag name="ORIGINALWIDTH" val="1469.066"/>
  <p:tag name="LATEXADDIN" val="\documentclass{article}&#10;\usepackage{amsmath}&#10;\usepackage{color}&#10;\pagestyle{empty}&#10;\begin{document}&#10;&#10;&#10;\begin{align*}&#10;\min_x \ &amp; \textcolor{red}{\sup\limits_{z \in Z}} f(x, \textcolor{red}{z}) \\ &#10;\text{s.t.} \ &amp; g_1(x, \textcolor{red}{z}) \leq 0, \quad \textcolor{red}{\forall z \in Z} \\&#10;&amp; g_2(x, \textcolor{red}{z}) \leq 0, \quad \textcolor{red}{\forall z \in Z} \\ &#10;&amp; \vdots \\ &#10;&amp; g_m(x, \textcolor{red}{z}) \leq 0, \quad \textcolor{red}{\forall z \in Z} \\&#10;&amp; x \in X &#10;\end{align*}&#10;&#10;\end{document}"/>
  <p:tag name="IGUANATEXSIZE" val="20"/>
  <p:tag name="IGUANATEXCURSOR" val="4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2.602"/>
  <p:tag name="ORIGINALWIDTH" val="909.6363"/>
  <p:tag name="LATEXADDIN" val="\documentclass{article}&#10;\usepackage{amsmath}&#10;\usepackage{color}&#10;\pagestyle{empty}&#10;\begin{document}&#10;&#10;&#10;\begin{align*}&#10;\min_x \ &amp; f(x, \textcolor{red}{z}) \\ &#10;\text{s.t.} \ &amp; g_1(x, \textcolor{red}{z}) \leq 0 \\&#10;&amp; g_2(x, \textcolor{red}{z}) \leq 0 \\ &#10;&amp; \vdots \\ &#10;&amp; g_m(x, \textcolor{red}{z}) \leq 0 \\&#10;&amp; x \in X &#10;\end{align*}&#10;&#10;\end{document}"/>
  <p:tag name="IGUANATEXSIZE" val="20"/>
  <p:tag name="IGUANATEXCURSOR" val="2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3.23961"/>
  <p:tag name="LATEXADDIN" val="\documentclass{article}&#10;\usepackage{amsmath}&#10;\usepackage{color}&#10;\pagestyle{empty}&#10;\begin{document}&#10;&#10;$$&#10;\textcolor{red}{Z}&#10;$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6.078"/>
  <p:tag name="ORIGINALWIDTH" val="1469.066"/>
  <p:tag name="LATEXADDIN" val="\documentclass{article}&#10;\usepackage{amsmath}&#10;\usepackage{color}&#10;\pagestyle{empty}&#10;\begin{document}&#10;&#10;&#10;\begin{align*}&#10;\min_{x,t} \ &amp; t \\&#10;\text{s.t.} \ &amp; f(x, \textcolor{red}{z}) \leq t \quad \textcolor{red}{\forall z \in Z}\\ &#10; &amp; g_1(x, \textcolor{red}{z}) \leq 0, \quad \textcolor{red}{\forall z \in Z} \\&#10;&amp; g_2(x, \textcolor{red}{z}) \leq 0, \quad \textcolor{red}{\forall z \in Z} \\ &#10;&amp; \vdots \\ &#10;&amp; g_m(x, \textcolor{red}{z}) \leq 0, \quad \textcolor{red}{\forall z \in Z} \\&#10;&amp; x \in X &#10;\end{align*}&#10;&#10;\end{document}"/>
  <p:tag name="IGUANATEXSIZE" val="20"/>
  <p:tag name="IGUANATEXCURSOR" val="2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3580.802"/>
  <p:tag name="LATEXADDIN" val="\documentclass{article}&#10;\usepackage{amsmath}&#10;\pagestyle{empty}&#10;\begin{document}&#10;&#10;$$&#10;Z = \left\{ (z_1, z_2): \ \overline{z}_i - \hat{z}_i \leq z_i \leq \overline{z}_i + \hat{z}_i, \ \left| \frac{z_1 - \overline{z}_1}{\hat{z}_1} \right| + \left| \frac{z_2 - \overline{z}_2}{\hat{z}_2} \right| \leq \Gamma \right\}&#10;$$&#10;&#10;\end{document}"/>
  <p:tag name="IGUANATEXSIZE" val="20"/>
  <p:tag name="IGUANATEXCURSOR" val="2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37.495"/>
  <p:tag name="LATEXADDIN" val="\documentclass{article}&#10;\usepackage{amsmath}&#10;\pagestyle{empty}&#10;\begin{document}&#10;&#10;$$&#10;Z = \left\{ (z_1, z_2): \ \overline{z}_i - \hat{z}_i \leq z_i \leq \overline{z}_i + \hat{z}_i \right\}&#10;$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04.9868"/>
  <p:tag name="LATEXADDIN" val="\documentclass{article}&#10;\usepackage{amsmath}&#10;\pagestyle{empty}&#10;\begin{document}&#10;&#10;$$&#10;\overline{z}_1&#10;$$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07.9865"/>
  <p:tag name="LATEXADDIN" val="\documentclass{article}&#10;\usepackage{amsmath}&#10;\pagestyle{empty}&#10;\begin{document}&#10;&#10;$$&#10;\overline{z}_2&#10;$$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93.73827"/>
  <p:tag name="LATEXADDIN" val="\documentclass{article}&#10;\usepackage{amsmath}&#10;\pagestyle{empty}&#10;\begin{document}&#10;&#10;$$&#10;\hat{z}_1&#10;$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96.73788"/>
  <p:tag name="LATEXADDIN" val="\documentclass{article}&#10;\usepackage{amsmath}&#10;\pagestyle{empty}&#10;\begin{document}&#10;&#10;$$&#10;\hat{z}_2&#10;$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426.322"/>
  <p:tag name="LATEXADDIN" val="\documentclass{article}&#10;\usepackage{amsmath}&#10;\usepackage{color}&#10;\pagestyle{empty}&#10;\begin{document}&#10;&#10;$$&#10;\textcolor{red}{z}: \ (a_1 + A_1 \textcolor{red}{z})^\top \bar{x} - b_1 \leq 0&#10;$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426.322"/>
  <p:tag name="LATEXADDIN" val="\documentclass{article}&#10;\usepackage{amsmath}&#10;\usepackage{color}&#10;\pagestyle{empty}&#10;\begin{document}&#10;&#10;$$&#10;\textcolor{red}{z}: \ (a_3 + A_3 \textcolor{red}{z})^\top \bar{x} - b_3 \leq 0&#10;$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9.348"/>
  <p:tag name="ORIGINALWIDTH" val="1469.066"/>
  <p:tag name="LATEXADDIN" val="\documentclass{article}&#10;\usepackage{amsmath}&#10;\usepackage{color}&#10;\pagestyle{empty}&#10;\begin{document}&#10;&#10;&#10;\begin{align*}&#10;\min_x \ &amp; \textcolor{red}{\sup\limits_{z \in Z}} f(x, \textcolor{red}{z}) \\ &#10;\text{s.t.} \ &amp; g_1(x, \textcolor{red}{z}) \leq 0, \quad \textcolor{red}{\forall z \in Z} \\&#10;&amp; g_2(x, \textcolor{red}{z}) \leq 0, \quad \textcolor{red}{\forall z \in Z} \\ &#10;&amp; \vdots \\ &#10;&amp; g_m(x, \textcolor{red}{z}) \leq 0, \quad \textcolor{red}{\forall z \in Z} \\&#10;&amp; x \in X &#10;\end{align*}&#10;&#10;\end{document}"/>
  <p:tag name="IGUANATEXSIZE" val="20"/>
  <p:tag name="IGUANATEXCURSOR" val="4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426.322"/>
  <p:tag name="LATEXADDIN" val="\documentclass{article}&#10;\usepackage{amsmath}&#10;\usepackage{color}&#10;\pagestyle{empty}&#10;\begin{document}&#10;&#10;$$&#10;\textcolor{red}{z}: \ (a_2 + A_2 \textcolor{red}{z})^\top \bar{x} - b_2 \leq 0&#10;$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8.594"/>
  <p:tag name="ORIGINALWIDTH" val="2088.489"/>
  <p:tag name="LATEXADDIN" val="\documentclass{article}&#10;\usepackage{amsmath}&#10;\usepackage{color}&#10;\pagestyle{empty}&#10;\begin{document}&#10;&#10;&#10;\begin{align*}&#10;\min_x \ &amp; c^\top x \\ &#10;\text{s.t.} \ &amp; (a_1 + A_1 \textcolor{red}{z})^\top x - b_1 \leq 0 \quad \textcolor{red}{\forall z \in Z} \\&#10;&amp; (a_2 + A_2 \textcolor{red}{z})^\top x - b_2 \leq 0 \quad \textcolor{red}{\forall z \in Z} \\ &#10;&amp; \vdots \\ &#10;&amp; (a_m + A_m \textcolor{red}{z})^\top x - b_m \leq 0 \quad \textcolor{red}{\forall z \in Z} \\&#10;&amp; x \in X &#10;\end{align*}&#10;&#10;\end{document}"/>
  <p:tag name="IGUANATEXSIZE" val="20"/>
  <p:tag name="IGUANATEXCURSOR" val="4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66.6292"/>
  <p:tag name="LATEXADDIN" val="\documentclass{article}&#10;\usepackage{amsmath}&#10;\usepackage{color}&#10;\pagestyle{empty}&#10;\begin{document}&#10;\textcolor{red}{&#10;$$&#10;Z = \{z: \ Pz \leq p \}&#10;$$}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5.3843"/>
  <p:tag name="ORIGINALWIDTH" val="1672.291"/>
  <p:tag name="LATEXADDIN" val="\documentclass{article}&#10;\usepackage{amsmath}&#10;\usepackage{color}&#10;\pagestyle{empty}&#10;\begin{document}&#10;&#10;\begin{center}&#10;$$&#10;(a_i + A_i \textcolor{red}{z})^\top x - b_i \leq 0 \quad \textcolor{red}{\forall z \in Z}&#10;$$&#10;$&#10;\Leftrightarrow&#10;$&#10;\begin{align*}&#10;\max\limits_{\textcolor{red}{z}} \ &amp; (a_i + A_i \textcolor{red}{z})^\top x - b_i \quad \leq 0 \\&#10;\text{s.t.} \ &amp; P \textcolor{red}{z} \leq p&#10;\end{align*}&#10;\end{center}&#10;&#10;\end{document}"/>
  <p:tag name="IGUANATEXSIZE" val="20"/>
  <p:tag name="IGUANATEXCURSOR" val="4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8.594"/>
  <p:tag name="ORIGINALWIDTH" val="2487.439"/>
  <p:tag name="LATEXADDIN" val="\documentclass{article}&#10;\usepackage{amsmath}&#10;\usepackage{color}&#10;\pagestyle{empty}&#10;\begin{document}&#10;&#10;&#10;\begin{align*}&#10;\min_x \ &amp; c^\top x \\ &#10;\text{s.t.} \ &amp; (a_1 + A_1 \textcolor{red}{z})^\top x - b_1 \leq 0 \quad \textcolor{red}{\forall z \in \bar{Z} = \{ \bar{z}_1 \}} \\&#10;&amp; (a_2 + A_2 \textcolor{red}{z})^\top x - b_2 \leq 0 \quad \textcolor{red}{\forall z \in \bar{Z}= \{ \bar{z}_1 \}} \\ &#10;&amp; \vdots \\ &#10;&amp; (a_m + A_m \textcolor{red}{z})^\top x - b_m \leq 0 \quad \textcolor{red}{\forall z \in \bar{Z}= \{ \bar{z}_1 \}} \\&#10;&amp; x \in X &#10;\end{align*}&#10;&#10;\end{document}"/>
  <p:tag name="IGUANATEXSIZE" val="20"/>
  <p:tag name="IGUANATEXCURSOR" val="3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8.594"/>
  <p:tag name="ORIGINALWIDTH" val="2487.439"/>
  <p:tag name="LATEXADDIN" val="\documentclass{article}&#10;\usepackage{amsmath}&#10;\usepackage{color}&#10;\pagestyle{empty}&#10;\begin{document}&#10;&#10;&#10;\begin{align*}&#10;\min_x \ &amp; c^\top \bar{x} \\ &#10;\text{s.t.} \ &amp; (a_1 + A_1 \textcolor{red}{z})^\top \bar{x} - b_1 \leq 0 \quad \textcolor{red}{\forall z \in \bar{Z}= \{ \bar{z}_1 \}} \\&#10;&amp; (a_2 + A_2 \textcolor{red}{z})^\top \bar{x} - b_2 \leq 0 \quad \textcolor{red}{\forall z \in \bar{Z}= \{ \bar{z}_1 \}} \\ &#10;&amp; \vdots \\ &#10;&amp; (a_m + A_m \textcolor{red}{z})^\top \bar{x} - b_m \leq 0 \quad \textcolor{red}{\forall z \in \bar{Z}= \{ \bar{z}_1 \}} \\&#10;&amp; \bar{x} \in X &#10;\end{align*}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9528"/>
  <p:tag name="ORIGINALWIDTH" val="1214.848"/>
  <p:tag name="LATEXADDIN" val="\documentclass{article}&#10;\usepackage{amsmath}&#10;\usepackage{color}&#10;\pagestyle{empty}&#10;\begin{document}&#10;&#10;\begin{align*}&#10;\max\limits_{\textcolor{red}{z}} \ &amp; (a_i + A_i \textcolor{red}{z})^\top \bar{x} - b_i \\&#10;\text{s.t.} \ &amp; P \textcolor{red}{z} \leq p&#10;\end{align*}&#10;&#10;\end{document}"/>
  <p:tag name="IGUANATEXSIZE" val="20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9528"/>
  <p:tag name="ORIGINALWIDTH" val="1265.842"/>
  <p:tag name="LATEXADDIN" val="\documentclass{article}&#10;\usepackage{amsmath}&#10;\usepackage{color}&#10;\pagestyle{empty}&#10;\begin{document}&#10;&#10;\begin{align*}&#10;\max\limits_{\textcolor{red}{z}} \ &amp; (a_i + A_i \textcolor{red}{\bar{z}_2})^\top \bar{x} - b_i \\&#10;\text{s.t.} \ &amp; P \textcolor{red}{\bar{z}_2} \leq p&#10;\end{align*}&#10;&#10;\end{document}"/>
  <p:tag name="IGUANATEXSIZE" val="20"/>
  <p:tag name="IGUANATEXCURSOR" val="2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8.594"/>
  <p:tag name="ORIGINALWIDTH" val="2656.168"/>
  <p:tag name="LATEXADDIN" val="\documentclass{article}&#10;\usepackage{amsmath}&#10;\usepackage{color}&#10;\pagestyle{empty}&#10;\begin{document}&#10;&#10;&#10;\begin{align*}&#10;\min_x \ &amp; c^\top x \\ &#10;\text{s.t.} \ &amp; (a_1 + A_1 \textcolor{red}{z})^\top x - b_1 \leq 0 \quad \textcolor{red}{\forall z \in \bar{Z}= \{ \bar{z}_1, \bar{z}_2 \}} \\&#10;&amp; (a_2 + A_2 \textcolor{red}{z})^\top x - b_2 \leq 0 \quad \textcolor{red}{\forall z \in \bar{Z}= \{ \bar{z}_1, \bar{z}_2 \}} \\ &#10;&amp; \vdots \\ &#10;&amp; (a_m + A_m \textcolor{red}{z})^\top x - b_m \leq 0 \quad \textcolor{red}{\forall z \in \bar{Z}= \{ \bar{z}_1, \bar{z}_2 \}} \\&#10;&amp; x \in X &#10;\end{align*}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9528"/>
  <p:tag name="ORIGINALWIDTH" val="1265.842"/>
  <p:tag name="LATEXADDIN" val="\documentclass{article}&#10;\usepackage{amsmath}&#10;\usepackage{color}&#10;\pagestyle{empty}&#10;\begin{document}&#10;&#10;\begin{align*}&#10;\max\limits_{\textcolor{red}{z}} \ &amp; (a_i + A_i \textcolor{red}{\bar{z}_3})^\top \bar{x} - b_i \\&#10;\text{s.t.} \ &amp; P \textcolor{red}{\bar{z}_3} \leq p&#10;\end{align*}&#10;&#10;\end{document}"/>
  <p:tag name="IGUANATEXSIZE" val="20"/>
  <p:tag name="IGUANATEXCURSOR" val="2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3.23961"/>
  <p:tag name="LATEXADDIN" val="\documentclass{article}&#10;\usepackage{amsmath}&#10;\usepackage{color}&#10;\pagestyle{empty}&#10;\begin{document}&#10;&#10;$$&#10;\textcolor{red}{Z}&#10;$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8.594"/>
  <p:tag name="ORIGINALWIDTH" val="2825.647"/>
  <p:tag name="LATEXADDIN" val="\documentclass{article}&#10;\usepackage{amsmath}&#10;\usepackage{color}&#10;\pagestyle{empty}&#10;\begin{document}&#10;&#10;&#10;\begin{align*}&#10;\min_x \ &amp; c^\top x \\ &#10;\text{s.t.} \ &amp; (a_1 + A_1 \textcolor{red}{z})^\top x - b_1 \leq 0 \quad \textcolor{red}{\forall z \in \bar{Z}= \{ \bar{z}_1, \bar{z}_2, \bar{z}_3 \}} \\&#10;&amp; (a_2 + A_2 \textcolor{red}{z})^\top x - b_2 \leq 0 \quad \textcolor{red}{\forall z \in \bar{Z}= \{ \bar{z}_1, \bar{z}_2, \bar{z}_3 \}} \\ &#10;&amp; \vdots \\ &#10;&amp; (a_m + A_m \textcolor{red}{z})^\top x - b_m \leq 0 \quad \textcolor{red}{\forall z \in \bar{Z}= \{ \bar{z}_1, \bar{z}_2, \bar{z}_3 \}} \\&#10;&amp; x \in X &#10;\end{align*}&#10;&#10;\end{document}"/>
  <p:tag name="IGUANATEXSIZE" val="20"/>
  <p:tag name="IGUANATEXCURSOR" val="5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8.594"/>
  <p:tag name="ORIGINALWIDTH" val="2656.168"/>
  <p:tag name="LATEXADDIN" val="\documentclass{article}&#10;\usepackage{amsmath}&#10;\usepackage{color}&#10;\pagestyle{empty}&#10;\begin{document}&#10;&#10;&#10;\begin{align*}&#10;\min_x \ &amp; c^\top \bar{x} \\ &#10;\text{s.t.} \ &amp; (a_1 + A_1 \textcolor{red}{z})^\top \bar{x} - b_1 \leq 0 \quad \textcolor{red}{\forall z \in \bar{Z}= \{ \bar{z}_1, \bar{z}_2 \}} \\&#10;&amp; (a_2 + A_2 \textcolor{red}{z})^\top \bar{x} - b_2 \leq 0 \quad \textcolor{red}{\forall z \in \bar{Z}= \{ \bar{z}_1, \bar{z}_2 \}} \\ &#10;&amp; \vdots \\ &#10;&amp; (a_m + A_m \textcolor{red}{z})^\top \bar{x} - b_m \leq 0 \quad \textcolor{red}{\forall z \in \bar{Z}= \{ \bar{z}_1, \bar{z}_2 \}} \\&#10;&amp; \bar{x} \in X &#10;\end{align*}&#10;&#10;\end{document}"/>
  <p:tag name="IGUANATEXSIZE" val="20"/>
  <p:tag name="IGUANATEXCURSOR" val="4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usepackage{color}&#10;\pagestyle{empty}&#10;\begin{document}&#10;&#10;&#10;$$&#10;\textcolor{red}{z_2}&#10;$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97.48779"/>
  <p:tag name="LATEXADDIN" val="\documentclass{article}&#10;\usepackage{amsmath}&#10;\usepackage{color}&#10;\pagestyle{empty}&#10;\begin{document}&#10;&#10;&#10;$$&#10;\textcolor{red}{z_3}&#10;$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usepackage{color}&#10;\pagestyle{empty}&#10;\begin{document}&#10;&#10;&#10;$$&#10;\textcolor{red}{z_1}&#10;$$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2337.458"/>
  <p:tag name="LATEXADDIN" val="\documentclass{article}&#10;\usepackage{amsmath}&#10;\usepackage{color}&#10;\pagestyle{empty}&#10;\begin{document}&#10;&#10;\begin{align*}&#10;\{ \textcolor{red}{z}: \ (a_i + A_i \textcolor{red}{z})^\top \bar{x} - b_i \leq 0, \quad i = 1,\ldots, m \}&#10;\end{align*}&#10;&#10;\end{document}"/>
  <p:tag name="IGUANATEXSIZE" val="20"/>
  <p:tag name="IGUANATEXCURSOR" val="2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8.594"/>
  <p:tag name="ORIGINALWIDTH" val="2825.647"/>
  <p:tag name="LATEXADDIN" val="\documentclass{article}&#10;\usepackage{amsmath}&#10;\usepackage{color}&#10;\pagestyle{empty}&#10;\begin{document}&#10;&#10;&#10;\begin{align*}&#10;\min_x \ &amp; c^\top x \\ &#10;\text{s.t.} \ &amp; (a_1 + A_1 \textcolor{red}{z})^\top x - b_1 \leq 0 \quad \textcolor{red}{\forall z \in \bar{Z}= \{ \bar{z}_1, \bar{z}_2, \bar{z}_3 \}} \\&#10;&amp; (a_2 + A_2 \textcolor{red}{z})^\top x - b_2 \leq 0 \quad \textcolor{red}{\forall z \in \bar{Z}= \{ \bar{z}_1, \bar{z}_2, \bar{z}_3 \}} \\ &#10;&amp; \vdots \\ &#10;&amp; (a_m + A_m \textcolor{red}{z})^\top x - b_m \leq 0 \quad \textcolor{red}{\forall z \in \bar{Z}= \{ \bar{z}_1, \bar{z}_2, \bar{z}_3 \}} \\&#10;&amp; x \in X &#10;\end{align*}&#10;&#10;\end{document}"/>
  <p:tag name="IGUANATEXSIZE" val="20"/>
  <p:tag name="IGUANATEXCURSOR" val="5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8.594"/>
  <p:tag name="ORIGINALWIDTH" val="3026.622"/>
  <p:tag name="LATEXADDIN" val="\documentclass{article}&#10;\usepackage{amsmath}&#10;\usepackage{color}&#10;\pagestyle{empty}&#10;\begin{document}&#10;&#10;&#10;\begin{align*}&#10;\min_x \ &amp; c^\top x \\ &#10;\text{s.t.} \ &amp; (a_1 + A_1 \textcolor{red}{z})^\top x - b_1 \leq 0 \quad \textcolor{red}{\forall z \in \bar{Z}= \{ \bar{z}_1, \bar{z}_2, \bar{z}_3, \ldots \}} \\&#10;&amp; (a_2 + A_2 \textcolor{red}{z})^\top x - b_2 \leq 0 \quad \textcolor{red}{\forall z \in \bar{Z}= \{ \bar{z}_1, \bar{z}_2, \bar{z}_3, \ldots \}} \\ &#10;&amp; \vdots \\ &#10;&amp; (a_m + A_m \textcolor{red}{z})^\top x - b_m \leq 0 \quad \textcolor{red}{\forall z \in \bar{Z}= \{ \bar{z}_1, \bar{z}_2, \bar{z}_3, \ldots \}} \\&#10;&amp; x \in X &#10;\end{align*}&#10;&#10;\end{document}"/>
  <p:tag name="IGUANATEXSIZE" val="20"/>
  <p:tag name="IGUANATEXCURSOR" val="4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9528"/>
  <p:tag name="ORIGINALWIDTH" val="1214.848"/>
  <p:tag name="LATEXADDIN" val="\documentclass{article}&#10;\usepackage{amsmath}&#10;\usepackage{color}&#10;\pagestyle{empty}&#10;\begin{document}&#10;&#10;\begin{align*}&#10;\max\limits_{\textcolor{red}{z}} \ &amp; (a_i + A_i \textcolor{red}{z})^\top x - b_i \\&#10;\text{s.t.} \ &amp; P \textcolor{red}{z} \leq p&#10;\end{align*}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0.1762"/>
  <p:tag name="ORIGINALWIDTH" val="1073.116"/>
  <p:tag name="LATEXADDIN" val="\documentclass{article}&#10;\usepackage{amsmath}&#10;\usepackage{color}&#10;\pagestyle{empty}&#10;\begin{document}&#10;&#10;\begin{align*}&#10;\min\limits_{y} \ &amp; a_i^\top x - b_i + p^\top \textcolor{blue}{y} \\ &#10;\text{s.t.} \ &amp; A_i^\top x = P^\top \textcolor{blue}{y} \\&#10;&amp; \textcolor{blue}{y} \geq 0&#10;\end{align*}&#10;&#10;&#10;\end{document}"/>
  <p:tag name="IGUANATEXSIZE" val="20"/>
  <p:tag name="IGUANATEXCURSOR" val="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6.078"/>
  <p:tag name="ORIGINALWIDTH" val="1469.066"/>
  <p:tag name="LATEXADDIN" val="\documentclass{article}&#10;\usepackage{amsmath}&#10;\usepackage{color}&#10;\pagestyle{empty}&#10;\begin{document}&#10;&#10;&#10;\begin{align*}&#10;\min_{x,t} \ &amp; t \\&#10;\text{s.t.} \ &amp; f(x, \textcolor{red}{z}) \leq t \quad \textcolor{red}{\forall z \in Z}\\ &#10; &amp; g_1(x, \textcolor{red}{z}) \leq 0, \quad \textcolor{red}{\forall z \in Z} \\&#10;&amp; g_2(x, \textcolor{red}{z}) \leq 0, \quad \textcolor{red}{\forall z \in Z} \\ &#10;&amp; \vdots \\ &#10;&amp; g_m(x, \textcolor{red}{z}) \leq 0, \quad \textcolor{red}{\forall z \in Z} \\&#10;&amp; x \in X &#10;\end{align*}&#10;&#10;\end{document}"/>
  <p:tag name="IGUANATEXSIZE" val="20"/>
  <p:tag name="IGUANATEXCURSOR" val="2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0.1762"/>
  <p:tag name="ORIGINALWIDTH" val="3376.828"/>
  <p:tag name="LATEXADDIN" val="\documentclass{article}&#10;\usepackage{amsmath}&#10;\usepackage{color}&#10;\pagestyle{empty}&#10;\begin{document}&#10;&#10;\begin{align*}&#10;\max\limits_{\textcolor{red}{z}} \ &amp; (a_i + A_i \textcolor{red}{z} )^\top x - b_i  &amp; = &amp;&amp; \min\limits_{\textcolor{blue}{y}} \ &amp;  a_i^{\top} x - b_i + p^\top \textcolor{blue}{y}^\top \\&#10;\text{s.t.} \ &amp; P \textcolor{red}{z} \leq p  &amp;&amp;&amp; \text{s.t.} \ &amp; A_i^{\top} x = P^\top \textcolor{blue}{y} \\&#10;&amp;&amp;&amp;&amp;&amp; \textcolor{blue}{y} \geq 0&#10;\end{align*}&#10;&#10;&#10;\end{document}"/>
  <p:tag name="IGUANATEXSIZE" val="28"/>
  <p:tag name="IGUANATEXCURSOR" val="296"/>
  <p:tag name="TRANSPARENCY" val="True"/>
  <p:tag name="FILENAME" val=""/>
  <p:tag name="LATEXENGINEID" val="0"/>
  <p:tag name="TEMPFOLDER" val="c:\temp\"/>
  <p:tag name="LATEXFORMHEIGHT" val="312"/>
  <p:tag name="LATEXFORMWIDTH" val="853.5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9528"/>
  <p:tag name="ORIGINALWIDTH" val="1442.07"/>
  <p:tag name="LATEXADDIN" val="\documentclass{article}&#10;\usepackage{amsmath}&#10;\usepackage{color}&#10;\pagestyle{empty}&#10;\begin{document}&#10;&#10;\begin{align*}&#10;0 \geq \max\limits_{\textcolor{red}{z}} \ &amp; (a_i + A_i \textcolor{red}{z})^\top x - b_i \\&#10;\text{s.t.} \ &amp; P \textcolor{red}{z} \leq p&#10;\end{align*}&#10;&#10;\end{document}"/>
  <p:tag name="IGUANATEXSIZE" val="20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0.1762"/>
  <p:tag name="ORIGINALWIDTH" val="3222.347"/>
  <p:tag name="LATEXADDIN" val="\documentclass{article}&#10;\usepackage{amsmath}&#10;\usepackage{color}&#10;\pagestyle{empty}&#10;\begin{document}&#10;&#10;\begin{align*}&#10;\max\limits_{\textcolor{red}{z}} \ &amp; (a_i + A_i \textcolor{red}{z} )^\top x  &amp; = &amp;&amp; \min\limits_{\textcolor{blue}{y}} \ &amp;  a_i^{\top} x - b_i + \textcolor{blue}{y}^\top p \\&#10;\text{s.t.} \ &amp; P \textcolor{red}{z} \leq p  &amp;&amp;&amp; \text{s.t.} \ &amp; A_i^{\top} x = P^\top \textcolor{blue}{y} \\&#10;&amp;&amp;&amp;&amp;&amp; \textcolor{blue}{y} \geq 0&#10;\end{align*}&#10;&#10;&#10;\end{document}"/>
  <p:tag name="IGUANATEXSIZE" val="28"/>
  <p:tag name="IGUANATEXCURSOR" val="257"/>
  <p:tag name="TRANSPARENCY" val="True"/>
  <p:tag name="FILENAME" val=""/>
  <p:tag name="LATEXENGINEID" val="0"/>
  <p:tag name="TEMPFOLDER" val="c:\temp\"/>
  <p:tag name="LATEXFORMHEIGHT" val="312"/>
  <p:tag name="LATEXFORMWIDTH" val="853.5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0.1762"/>
  <p:tag name="ORIGINALWIDTH" val="1300.338"/>
  <p:tag name="LATEXADDIN" val="\documentclass{article}&#10;\usepackage{amsmath}&#10;\usepackage{color}&#10;\pagestyle{empty}&#10;\begin{document}&#10;&#10;\begin{align*}&#10;0 \geq \min\limits_{y} \ &amp; a_i^\top x - b_i + p^\top \textcolor{blue}{y} \\ &#10;\text{s.t.} \ &amp; A_i^\top x = P^\top \textcolor{blue}{y} \\&#10;&amp; \textcolor{blue}{y} \geq 0&#10;\end{align*}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9.1938"/>
  <p:tag name="ORIGINALWIDTH" val="1208.099"/>
  <p:tag name="LATEXADDIN" val="\documentclass{article}&#10;\usepackage{amsmath}&#10;\usepackage{color}&#10;\pagestyle{empty}&#10;\begin{document}&#10;$$&#10;\left\{&#10;\begin{array}{l}&#10;0 \geq a_i^\top x - b_i + p^\top \textcolor{blue}{y} \\ &#10;A_i^\top x = P^\top \textcolor{blue}{y} \\&#10;\textcolor{blue}{y} \geq 0&#10;\end{array}&#10;\right.&#10;$$&#10;&#10;\end{document}"/>
  <p:tag name="IGUANATEXSIZE" val="20"/>
  <p:tag name="IGUANATEXCURSOR" val="2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2295.463"/>
  <p:tag name="LATEXADDIN" val="\documentclass{article}&#10;\usepackage{amsmath}&#10;\usepackage{color}&#10;\pagestyle{empty}&#10;\begin{document}&#10;&#10;\begin{align*}&#10;(a_i + A_i \textcolor{red}{z})^\top x - b_i \leq 0 \quad \textcolor{red}{\forall z \in \{z: \ P z \leq p \}}&#10;\end{align*}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9528"/>
  <p:tag name="ORIGINALWIDTH" val="1574.053"/>
  <p:tag name="LATEXADDIN" val="\documentclass{article}&#10;\usepackage{amsmath}&#10;\usepackage{color}&#10;\pagestyle{empty}&#10;\begin{document}&#10;&#10;\begin{align*}&#10;\max\limits_{\textcolor{red}{z}} \ &amp; (a_i + A_i \textcolor{red}{z})^\top x - b_i \quad \leq 0 \\&#10;\text{s.t.} \ &amp; P \textcolor{red}{z} \leq p&#10;\end{align*}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8.3877"/>
  <p:tag name="ORIGINALWIDTH" val="2074.241"/>
  <p:tag name="LATEXADDIN" val="\documentclass{article}&#10;\usepackage{amsmath}&#10;\usepackage{color}&#10;\pagestyle{empty}&#10;\begin{document}&#10;&#10;$$&#10;\left\{&#10;\begin{array}{l}&#10; (a_i + A_i \textcolor{red}{z} )^\top x \leq 0 \\&#10;P \textcolor{red}{z} \leq p \\ &#10;A_i^{\top} x = P^\top \textcolor{blue}{y} \\&#10;\textcolor{blue}{y}^\top (P \textcolor{red}{z} - p ) = 0 \\&#10;z_k (A_i^{\top} x - P^\top \textcolor{blue}{y})_k = 0 \quad k = 1,\ldots, n \\&#10;\textcolor{blue}{y} \geq 0 \\&#10;\end{array}&#10;\right.&#10;$$&#10;&#10;\end{document}"/>
  <p:tag name="IGUANATEXSIZE" val="28"/>
  <p:tag name="IGUANATEXCURSOR" val="316"/>
  <p:tag name="TRANSPARENCY" val="True"/>
  <p:tag name="FILENAME" val=""/>
  <p:tag name="LATEXENGINEID" val="0"/>
  <p:tag name="TEMPFOLDER" val="c:\temp\"/>
  <p:tag name="LATEXFORMHEIGHT" val="312"/>
  <p:tag name="LATEXFORMWIDTH" val="853.5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6.6404"/>
  <p:tag name="ORIGINALWIDTH" val="2287.964"/>
  <p:tag name="LATEXADDIN" val="\documentclass{article}&#10;\usepackage{amsmath}&#10;\usepackage{color}&#10;\pagestyle{empty}&#10;\begin{document}&#10;&#10;&#10;\begin{align*}&#10;\min_{x, y_i} \ &amp; c^\top x \\ &#10;\text{s.t.} \ &amp; \left.\begin{array}{l}&#10;0 \geq a_i^\top x - b_i + p^\top \textcolor{blue}{y_i} \\ &#10;A_i^\top x = P^\top \textcolor{blue}{y_i} \\&#10;\textcolor{blue}{y_i} \geq 0&#10;\end{array} \right\} i = 1,\ldots, m&#10;\\&#10;&amp; x \in X &#10;\end{align*}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8.594"/>
  <p:tag name="ORIGINALWIDTH" val="2088.489"/>
  <p:tag name="LATEXADDIN" val="\documentclass{article}&#10;\usepackage{amsmath}&#10;\usepackage{color}&#10;\pagestyle{empty}&#10;\begin{document}&#10;&#10;&#10;\begin{align*}&#10;\min_x \ &amp; c^\top x \\ &#10;\text{s.t.} \ &amp; (a_1 + A_1 \textcolor{red}{z})^\top x - b_1 \leq 0 \quad \textcolor{red}{\forall z \in Z} \\&#10;&amp; (a_2 + A_2 \textcolor{red}{z})^\top x - b_2 \leq 0 \quad \textcolor{red}{\forall z \in Z} \\ &#10;&amp; \vdots \\ &#10;&amp; (a_m + A_m \textcolor{red}{z})^\top x - b_m \leq 0 \quad \textcolor{red}{\forall z \in Z} \\&#10;&amp; x \in X &#10;\end{align*}&#10;&#10;\end{document}"/>
  <p:tag name="IGUANATEXSIZE" val="20"/>
  <p:tag name="IGUANATEXCURSOR" val="4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96.325"/>
  <p:tag name="LATEXADDIN" val="\documentclass{article}&#10;\usepackage{amsmath}&#10;\usepackage{color}&#10;\pagestyle{empty}&#10;\begin{document}&#10;&#10;$$&#10;x_1 + x_2 + \textcolor{red}{z_3} = 0 \quad \textcolor{red}{\forall z \in Z}&#10;$$&#10;&#10;&#10;\end{document}"/>
  <p:tag name="IGUANATEXSIZE" val="28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768.6539"/>
  <p:tag name="LATEXADDIN" val="\documentclass{article}&#10;\usepackage{amsmath}&#10;\usepackage{color}&#10;\pagestyle{empty}&#10;\begin{document}&#10;&#10;$$&#10;x_1 = - x_2 - \textcolor{red}{z_3}&#10;$$&#10;&#10;&#10;\end{document}"/>
  <p:tag name="IGUANATEXSIZE" val="28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724.784"/>
  <p:tag name="LATEXADDIN" val="\documentclass{article}&#10;\usepackage{amsmath}&#10;\usepackage{color}&#10;\pagestyle{empty}&#10;\begin{document}&#10;&#10;&#10;$$&#10;x_1 - x_3 + \textcolor{red}{z_1} + \textcolor{red}{z_2} \leq 10 \quad \textcolor{red}{\forall z \in Z}&#10;$$&#10;&#10;\end{document}"/>
  <p:tag name="IGUANATEXSIZE" val="28"/>
  <p:tag name="IGUANATEXCURSOR" val="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9647"/>
  <p:tag name="ORIGINALWIDTH" val="2059.242"/>
  <p:tag name="LATEXADDIN" val="\documentclass{article}&#10;\usepackage{amsmath}&#10;\usepackage{color}&#10;\pagestyle{empty}&#10;\begin{document}&#10;&#10;&#10;$$&#10;\underbrace{- x_2 - \textcolor{red}{z_3}}_{x_1} - x_3 + \textcolor{red}{z_1} + \textcolor{red}{z_2} \leq 10 \quad \textcolor{red}{\forall z \in Z}&#10;$$&#10;&#10;\end{document}"/>
  <p:tag name="IGUANATEXSIZE" val="28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905</Words>
  <Application>Microsoft Office PowerPoint</Application>
  <PresentationFormat>Widescreen</PresentationFormat>
  <Paragraphs>172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Abadi Extra Light</vt:lpstr>
      <vt:lpstr>Arial</vt:lpstr>
      <vt:lpstr>Arial Black</vt:lpstr>
      <vt:lpstr>Calibri</vt:lpstr>
      <vt:lpstr>Calibri Light</vt:lpstr>
      <vt:lpstr>Cambria Math</vt:lpstr>
      <vt:lpstr>Gill Sans MT</vt:lpstr>
      <vt:lpstr>Scala Sans Offc</vt:lpstr>
      <vt:lpstr>ScalaSans</vt:lpstr>
      <vt:lpstr>Times New Roman</vt:lpstr>
      <vt:lpstr>Wingdings</vt:lpstr>
      <vt:lpstr>ヒラギノ角ゴ Pro W3</vt:lpstr>
      <vt:lpstr>Kantoorthema</vt:lpstr>
      <vt:lpstr>AIMMS Campus Robust optimization</vt:lpstr>
      <vt:lpstr>Part 2: Plan</vt:lpstr>
      <vt:lpstr>The goal and the unavoidable issues</vt:lpstr>
      <vt:lpstr>Uncertain model</vt:lpstr>
      <vt:lpstr>Optimize for the worst-case</vt:lpstr>
      <vt:lpstr>Less solutions to choose from</vt:lpstr>
      <vt:lpstr>Modelling 1: Equality constraints</vt:lpstr>
      <vt:lpstr>Modelling 2: (Non)-equivalent formulations</vt:lpstr>
      <vt:lpstr>Modelling 3: (Non)-temporal uncertainty</vt:lpstr>
      <vt:lpstr>Let’s discuss these issues on the problems we solved</vt:lpstr>
      <vt:lpstr>Uncertainty sets</vt:lpstr>
      <vt:lpstr>Optimize for the worst-case</vt:lpstr>
      <vt:lpstr>Building the uncertainty sets</vt:lpstr>
      <vt:lpstr>Budgeted uncertainty</vt:lpstr>
      <vt:lpstr>Uncertainty set construction</vt:lpstr>
      <vt:lpstr>Let’s practice uncertainty set selection on our problems</vt:lpstr>
      <vt:lpstr>Solution methods</vt:lpstr>
      <vt:lpstr>From now on – linear setting</vt:lpstr>
      <vt:lpstr>Adversarial approach</vt:lpstr>
      <vt:lpstr>PowerPoint Presentation</vt:lpstr>
      <vt:lpstr>Adversarial approach criticism</vt:lpstr>
      <vt:lpstr>Self-choosing worst-case scenario</vt:lpstr>
      <vt:lpstr>Key trick</vt:lpstr>
      <vt:lpstr>What just happened</vt:lpstr>
      <vt:lpstr>Problem becomes</vt:lpstr>
      <vt:lpstr>Summary</vt:lpstr>
      <vt:lpstr>Main sources of uncertainty</vt:lpstr>
      <vt:lpstr>Need for robustness</vt:lpstr>
      <vt:lpstr>PowerPoint Presentation</vt:lpstr>
      <vt:lpstr>PowerPoint Presentation</vt:lpstr>
      <vt:lpstr>PowerPoint Presentation</vt:lpstr>
      <vt:lpstr>Syria case</vt:lpstr>
      <vt:lpstr>Robust vs. Nominal</vt:lpstr>
      <vt:lpstr>PowerPoint Presentation</vt:lpstr>
      <vt:lpstr>WC comparison Nominal and Robust solution</vt:lpstr>
      <vt:lpstr>„Robust” solution = higher risk mitigation than „Nominal”</vt:lpstr>
      <vt:lpstr>Exercises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KIVI Spreker1</dc:creator>
  <cp:lastModifiedBy>Krzysztof Postek</cp:lastModifiedBy>
  <cp:revision>23</cp:revision>
  <dcterms:created xsi:type="dcterms:W3CDTF">2022-05-02T14:32:59Z</dcterms:created>
  <dcterms:modified xsi:type="dcterms:W3CDTF">2022-07-12T15:33:46Z</dcterms:modified>
</cp:coreProperties>
</file>