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60" r:id="rId2"/>
    <p:sldId id="311" r:id="rId3"/>
    <p:sldId id="307" r:id="rId4"/>
    <p:sldId id="308" r:id="rId5"/>
    <p:sldId id="263" r:id="rId6"/>
    <p:sldId id="310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5" r:id="rId22"/>
    <p:sldId id="299" r:id="rId23"/>
    <p:sldId id="300" r:id="rId24"/>
    <p:sldId id="29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4A3E7-07C5-2B43-B801-660DBD0AC325}" type="datetimeFigureOut">
              <a:rPr lang="en-NL" smtClean="0"/>
              <a:t>07/13/2022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BCAE5-8FEC-004B-A744-91891D0A482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04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B7C80-7210-64B7-5243-EF52377CA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65C0A3-D049-4BB6-974D-B61D6BC54A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9717" y="1935333"/>
            <a:ext cx="7120614" cy="2197554"/>
          </a:xfrm>
        </p:spPr>
        <p:txBody>
          <a:bodyPr anchor="b">
            <a:normAutofit/>
          </a:bodyPr>
          <a:lstStyle>
            <a:lvl1pPr algn="l">
              <a:defRPr sz="4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6B9E2E-D7BD-4ACD-9DA2-DD80801F9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9717" y="4461512"/>
            <a:ext cx="7120614" cy="872307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2542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2C112-D3A4-48D4-95B2-C16285D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1E115D-2A01-4239-B309-91C35D1EC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2C0B3F-7C95-4760-AC18-66EF08E0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BDD1-EE51-5C48-ABB9-C01AA7224BD2}" type="datetime1">
              <a:rPr lang="en-US" smtClean="0"/>
              <a:t>7/13/2022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347157-292F-42C8-98D6-E0ADE313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4EB52F-69ED-4471-9706-7D2DF00F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BDD185D-87BC-4243-8174-3435143BC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5C32A7-BC6D-49DC-A59B-FB9507F1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6650B7-D172-4649-8A26-D82EAABB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0717-2D54-D442-9D87-F98B1C275049}" type="datetime1">
              <a:rPr lang="en-US" smtClean="0"/>
              <a:t>7/13/2022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E34607-AA67-46BD-A788-B20B87F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212ED-F6BF-4FF9-807D-917D8B76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1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B30C-6352-41D6-9CAA-F2262E9F41EA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2078-CF6B-4A3C-BF75-89256A5E8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8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429AE5-CDB6-4A64-942A-2BCBFAF9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5617AA1-9646-2D50-ACB9-69606EC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263D79-A597-5652-741E-A8F0A43F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1D3F-70E8-DA4A-97C7-B1FE2BEB4B57}" type="datetime1">
              <a:rPr lang="en-US" smtClean="0"/>
              <a:t>7/13/2022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DB9C7D-CAE8-E140-5403-2086ADE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text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71A37C-F6A4-DCE4-67C7-FFD75660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E33-D4D6-4F43-8BAF-7A14E2173681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41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DDB39-6A69-4B8E-B410-6E71B15E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5045FB-4200-42F9-AFA4-6811508D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ED1B1F-685E-4499-A6D5-2FE26EB8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C043-59C2-B344-83A9-697DEB8C543E}" type="datetime1">
              <a:rPr lang="en-US" smtClean="0"/>
              <a:t>7/13/2022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F5A4FF-CB7E-4BED-9918-2E04A7DA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820186-F1A9-4FC2-90F9-D4D6228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9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21F1A-6674-46ED-A803-872470D1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164CC0-F989-45BB-8A8A-40E0362D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C91A9F-98B7-4254-8A58-780C56F3E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BC1CA0-8A4B-4B92-B947-012FC3BE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BE91-F996-F147-86A4-BBC578844471}" type="datetime1">
              <a:rPr lang="en-US" smtClean="0"/>
              <a:t>7/13/2022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1E531B-8282-40A6-869A-D67976CA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645F8F-7DD6-416C-A53F-9693527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2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B9FB1-E20B-43EB-9F83-400509F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FD9744-6AEC-4A36-9D2A-A73BC813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1E2C59-6A6A-4ABD-AAEE-4A4F15EC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A66BF-3F22-47A6-B2BB-BDB510EE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05F3807-379C-429F-8B07-5F2C648AE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DF095-5A43-45C3-9D9D-D2D18517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C085-80DD-4E42-9984-D32B2DC7D1AA}" type="datetime1">
              <a:rPr lang="en-US" smtClean="0"/>
              <a:t>7/13/2022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509EA2A-47C4-4119-A7E4-D835BB52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253A376-DD10-46E6-83F6-D7F67D41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6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55DC3-4DDD-4559-95C4-12A26133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4DDE386-9F4C-4ED0-A188-8723148F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9B-F793-FB4A-A78E-8201D9E1906E}" type="datetime1">
              <a:rPr lang="en-US" smtClean="0"/>
              <a:t>7/13/2022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C7EE23-7BA7-4659-A100-8DF94C83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048606-8E11-47AB-A60A-B55A22E6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8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B49497-2695-47BB-B773-1A0E0E3F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CA70-372D-FD4A-8506-6CAE6A345A9C}" type="datetime1">
              <a:rPr lang="en-US" smtClean="0"/>
              <a:t>7/13/2022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9CDC1A-A39D-4B8E-B6AC-7B02CBB2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74E0C7-F045-4B37-B425-2F88CE8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09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A3AA2-CC69-4AE8-B324-9E50D03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A24242-CFC6-43A3-A589-12232AA0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23EA6A-9C5F-456E-8BF8-C7F53231C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490EDA-E7E8-4795-836A-7194A1F3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5F0-E24B-CD42-9F8E-CDB9FEEF848A}" type="datetime1">
              <a:rPr lang="en-US" smtClean="0"/>
              <a:t>7/13/2022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FAD2A6-A59D-48A2-A3CB-7BDF8AB1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9BC089-B1B7-447C-A1C3-721EECD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8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17B8-C7C4-4341-8117-2064707B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256E4B-4218-412A-B40D-042DF1C0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6ABAA4-491A-47FD-9F67-E0A0EC6A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507D56-6E55-4002-9C4D-1C7CEB30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2E2-D63C-EA45-BF19-53D29CFEBEE2}" type="datetime1">
              <a:rPr lang="en-US" smtClean="0"/>
              <a:t>7/13/2022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34F185-358B-4800-97D5-82233D4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Foot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7FB22D-E367-4815-9F92-6C5EB89F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53FE-1A1D-43D0-B248-B2A7D9AF43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856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0C7FC3-3BB0-489A-1DDE-D3C8610FCC8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5CA0E51-5C7C-4291-B75C-05336036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B4C258-1845-4A90-AEAA-BB571559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63C8D5-259E-48C2-BE38-7519E937A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608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11F30F-5D39-FF47-B801-1CA833794EC6}" type="datetime1">
              <a:rPr lang="en-US" smtClean="0"/>
              <a:t>7/13/2022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D2668C-2F25-4C72-A955-F56384FF8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6875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nl-NL" sz="1200" b="0" i="0" kern="1200" dirty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Foot text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63C5FC8-C7AC-4B19-8E82-630CED9C655A}"/>
              </a:ext>
            </a:extLst>
          </p:cNvPr>
          <p:cNvSpPr txBox="1"/>
          <p:nvPr userDrawn="1"/>
        </p:nvSpPr>
        <p:spPr>
          <a:xfrm>
            <a:off x="7977342" y="6413697"/>
            <a:ext cx="2351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AIMMS CAMPUS 2022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29DD4B-EC57-4F28-B95C-7EDAD3CA6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7004" y="6387126"/>
            <a:ext cx="493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C77E33-D4D6-4F43-8BAF-7A14E2173681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463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tags" Target="../tags/tag12.xml"/><Relationship Id="rId7" Type="http://schemas.openxmlformats.org/officeDocument/2006/relationships/image" Target="../media/image1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ckantor.github.io/MO-book/intro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rzysztofpostek/AIMMS_camp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AIMMS Campus</a:t>
            </a:r>
            <a:br>
              <a:rPr lang="pl-PL" dirty="0" smtClean="0"/>
            </a:br>
            <a:r>
              <a:rPr lang="pl-PL" dirty="0" smtClean="0"/>
              <a:t>Robust optimization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Part 1: Uncertainty and its impact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4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8" y="1803764"/>
            <a:ext cx="3506353" cy="232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8" y="4245277"/>
            <a:ext cx="3506353" cy="195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58" y="814353"/>
            <a:ext cx="3509215" cy="2124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99" y="4385193"/>
            <a:ext cx="3379302" cy="189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56" y="1068366"/>
            <a:ext cx="3259547" cy="228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93" y="3123198"/>
            <a:ext cx="3792880" cy="25239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Optimal solutions – superior yet fragile</a:t>
            </a:r>
            <a:endParaRPr lang="en-GB" dirty="0"/>
          </a:p>
        </p:txBody>
      </p:sp>
      <p:cxnSp>
        <p:nvCxnSpPr>
          <p:cNvPr id="5" name="Rechte verbindingslijn 4 1"/>
          <p:cNvCxnSpPr/>
          <p:nvPr/>
        </p:nvCxnSpPr>
        <p:spPr>
          <a:xfrm>
            <a:off x="5962650" y="1466850"/>
            <a:ext cx="1934441" cy="3825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flipV="1">
            <a:off x="3671454" y="2293288"/>
            <a:ext cx="3422073" cy="12026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Vrije vorm 15"/>
          <p:cNvSpPr/>
          <p:nvPr/>
        </p:nvSpPr>
        <p:spPr>
          <a:xfrm>
            <a:off x="3694545" y="2512291"/>
            <a:ext cx="3629891" cy="4202545"/>
          </a:xfrm>
          <a:custGeom>
            <a:avLst/>
            <a:gdLst>
              <a:gd name="connsiteX0" fmla="*/ 0 w 3629891"/>
              <a:gd name="connsiteY0" fmla="*/ 969818 h 4202545"/>
              <a:gd name="connsiteX1" fmla="*/ 2780146 w 3629891"/>
              <a:gd name="connsiteY1" fmla="*/ 0 h 4202545"/>
              <a:gd name="connsiteX2" fmla="*/ 3537528 w 3629891"/>
              <a:gd name="connsiteY2" fmla="*/ 1468582 h 4202545"/>
              <a:gd name="connsiteX3" fmla="*/ 3629891 w 3629891"/>
              <a:gd name="connsiteY3" fmla="*/ 4202545 h 4202545"/>
              <a:gd name="connsiteX4" fmla="*/ 0 w 3629891"/>
              <a:gd name="connsiteY4" fmla="*/ 969818 h 420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891" h="4202545">
                <a:moveTo>
                  <a:pt x="0" y="969818"/>
                </a:moveTo>
                <a:lnTo>
                  <a:pt x="2780146" y="0"/>
                </a:lnTo>
                <a:lnTo>
                  <a:pt x="3537528" y="1468582"/>
                </a:lnTo>
                <a:lnTo>
                  <a:pt x="3629891" y="4202545"/>
                </a:lnTo>
                <a:lnTo>
                  <a:pt x="0" y="9698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7190509" y="2832641"/>
            <a:ext cx="124691" cy="35035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4727861" y="1690688"/>
            <a:ext cx="4449620" cy="2096655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Pijl-rechts 18"/>
          <p:cNvSpPr/>
          <p:nvPr/>
        </p:nvSpPr>
        <p:spPr>
          <a:xfrm rot="17568261">
            <a:off x="8245241" y="2567295"/>
            <a:ext cx="1385454" cy="41812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al 19"/>
          <p:cNvSpPr/>
          <p:nvPr/>
        </p:nvSpPr>
        <p:spPr>
          <a:xfrm>
            <a:off x="6411852" y="2443533"/>
            <a:ext cx="145966" cy="1375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Rechte verbindingslijn 4 2"/>
          <p:cNvCxnSpPr/>
          <p:nvPr/>
        </p:nvCxnSpPr>
        <p:spPr>
          <a:xfrm>
            <a:off x="4805217" y="1847706"/>
            <a:ext cx="4043219" cy="26921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4 3"/>
          <p:cNvCxnSpPr/>
          <p:nvPr/>
        </p:nvCxnSpPr>
        <p:spPr>
          <a:xfrm>
            <a:off x="5938982" y="1413164"/>
            <a:ext cx="1958109" cy="3879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\documentclass{article}&#10;\usepackage{amsmath}&#10;\pagestyle{empty}&#10;\begin{document}&#10;&#10;$$&#10;2.541x_1 + 1.4132 x_2 - 10.5234 x_3 \leq 10.41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85" y="4965374"/>
            <a:ext cx="4387273" cy="212042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color}&#10;\pagestyle{empty}&#10;\begin{document}&#10;&#10;&#10;$$&#10;2.\textcolor{red}{7}41x_1 + 1.4132 x_2 - 10.\textcolor{red}{8}234 x_3 \leq 10.41&#10;$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99" y="3945040"/>
            <a:ext cx="4280383" cy="2083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4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Sources of uncertainty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Forecasts</a:t>
            </a:r>
          </a:p>
          <a:p>
            <a:endParaRPr lang="pl-PL" dirty="0" smtClean="0"/>
          </a:p>
          <a:p>
            <a:r>
              <a:rPr lang="pl-PL" dirty="0" smtClean="0"/>
              <a:t>Measurement</a:t>
            </a:r>
          </a:p>
          <a:p>
            <a:endParaRPr lang="pl-PL" dirty="0" smtClean="0"/>
          </a:p>
          <a:p>
            <a:r>
              <a:rPr lang="pl-PL" dirty="0" smtClean="0"/>
              <a:t>Implementation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Uncertain model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5" name="Picture 4" descr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71" y="1390242"/>
            <a:ext cx="2581356" cy="3355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4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pl-PL" dirty="0" smtClean="0"/>
              <a:t>ML gets </a:t>
            </a:r>
            <a:r>
              <a:rPr lang="pl-PL" dirty="0"/>
              <a:t>right and Optimization </a:t>
            </a:r>
            <a:r>
              <a:rPr lang="pl-PL" dirty="0" smtClean="0"/>
              <a:t>gets wrong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2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977"/>
            <a:ext cx="12192000" cy="7701436"/>
          </a:xfrm>
        </p:spPr>
      </p:pic>
    </p:spTree>
    <p:extLst>
      <p:ext uri="{BB962C8B-B14F-4D97-AF65-F5344CB8AC3E}">
        <p14:creationId xmlns:p14="http://schemas.microsoft.com/office/powerpoint/2010/main" val="460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Out-of-sample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Solutions have to work on the data they will interact with, not the data they were fit to...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7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 response: Loss function and regularizers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00" y="2274638"/>
            <a:ext cx="8345564" cy="3095384"/>
          </a:xfrm>
        </p:spPr>
      </p:pic>
    </p:spTree>
    <p:extLst>
      <p:ext uri="{BB962C8B-B14F-4D97-AF65-F5344CB8AC3E}">
        <p14:creationId xmlns:p14="http://schemas.microsoft.com/office/powerpoint/2010/main" val="38227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Uncertainty = World - Data</a:t>
            </a:r>
            <a:endParaRPr lang="en-GB" dirty="0"/>
          </a:p>
        </p:txBody>
      </p:sp>
      <p:sp>
        <p:nvSpPr>
          <p:cNvPr id="3" name="Parallellogram 2"/>
          <p:cNvSpPr/>
          <p:nvPr/>
        </p:nvSpPr>
        <p:spPr>
          <a:xfrm>
            <a:off x="1483591" y="4218711"/>
            <a:ext cx="7333672" cy="1126837"/>
          </a:xfrm>
          <a:prstGeom prst="parallelogram">
            <a:avLst>
              <a:gd name="adj" fmla="val 19385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3870036" y="4895273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al 6"/>
          <p:cNvSpPr/>
          <p:nvPr/>
        </p:nvSpPr>
        <p:spPr>
          <a:xfrm>
            <a:off x="4765963" y="4618180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al 7"/>
          <p:cNvSpPr/>
          <p:nvPr/>
        </p:nvSpPr>
        <p:spPr>
          <a:xfrm>
            <a:off x="5310909" y="4895272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/>
          <p:cNvSpPr/>
          <p:nvPr/>
        </p:nvSpPr>
        <p:spPr>
          <a:xfrm>
            <a:off x="5821218" y="5052290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9"/>
          <p:cNvSpPr/>
          <p:nvPr/>
        </p:nvSpPr>
        <p:spPr>
          <a:xfrm flipH="1" flipV="1">
            <a:off x="6257404" y="4613559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al 10"/>
          <p:cNvSpPr/>
          <p:nvPr/>
        </p:nvSpPr>
        <p:spPr>
          <a:xfrm>
            <a:off x="5527963" y="4401124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11"/>
          <p:cNvSpPr/>
          <p:nvPr/>
        </p:nvSpPr>
        <p:spPr>
          <a:xfrm>
            <a:off x="2784762" y="4922981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/>
          <p:cNvSpPr/>
          <p:nvPr/>
        </p:nvSpPr>
        <p:spPr>
          <a:xfrm>
            <a:off x="3902363" y="4488871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Rechte verbindingslijn met pijl 14"/>
          <p:cNvCxnSpPr/>
          <p:nvPr/>
        </p:nvCxnSpPr>
        <p:spPr>
          <a:xfrm flipV="1">
            <a:off x="1327727" y="5357091"/>
            <a:ext cx="8201891" cy="27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V="1">
            <a:off x="1375181" y="3580743"/>
            <a:ext cx="3471716" cy="1804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al 18"/>
          <p:cNvSpPr/>
          <p:nvPr/>
        </p:nvSpPr>
        <p:spPr>
          <a:xfrm>
            <a:off x="4636653" y="4978395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\documentclass{article}&#10;\usepackage{amsmath}&#10;\usepackage{color}&#10;\pagestyle{empty}&#10;\begin{document}&#10;&#10;&#10;$$&#10;x_1 - x_2 + \textcolor{red}{z_1} + \textcolor{red}{z_2} \leq 10&#10;$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19" y="2122211"/>
            <a:ext cx="5485591" cy="454886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color}&#10;\pagestyle{empty}&#10;\begin{document}&#10;&#10;$$&#10;\textcolor{red}{z_1}&#10;$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10" y="3968746"/>
            <a:ext cx="551503" cy="43237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color}&#10;\pagestyle{empty}&#10;\begin{document}&#10;&#10;$$&#10;\textcolor{red}{z_2}&#10;$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02" y="5528828"/>
            <a:ext cx="569151" cy="43237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2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Optimization response 1: One value</a:t>
            </a:r>
            <a:endParaRPr lang="en-GB" dirty="0"/>
          </a:p>
        </p:txBody>
      </p:sp>
      <p:sp>
        <p:nvSpPr>
          <p:cNvPr id="6" name="Parallellogram 2"/>
          <p:cNvSpPr/>
          <p:nvPr/>
        </p:nvSpPr>
        <p:spPr>
          <a:xfrm>
            <a:off x="3620655" y="5017778"/>
            <a:ext cx="7333672" cy="1126837"/>
          </a:xfrm>
          <a:prstGeom prst="parallelogram">
            <a:avLst>
              <a:gd name="adj" fmla="val 19385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al 5"/>
          <p:cNvSpPr/>
          <p:nvPr/>
        </p:nvSpPr>
        <p:spPr>
          <a:xfrm>
            <a:off x="6054436" y="5682797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6"/>
          <p:cNvSpPr/>
          <p:nvPr/>
        </p:nvSpPr>
        <p:spPr>
          <a:xfrm>
            <a:off x="6950363" y="5405704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7"/>
          <p:cNvSpPr/>
          <p:nvPr/>
        </p:nvSpPr>
        <p:spPr>
          <a:xfrm>
            <a:off x="7495309" y="5682796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al 8"/>
          <p:cNvSpPr/>
          <p:nvPr/>
        </p:nvSpPr>
        <p:spPr>
          <a:xfrm>
            <a:off x="8005618" y="5839814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9"/>
          <p:cNvSpPr/>
          <p:nvPr/>
        </p:nvSpPr>
        <p:spPr>
          <a:xfrm flipH="1" flipV="1">
            <a:off x="8441804" y="5401083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0"/>
          <p:cNvSpPr/>
          <p:nvPr/>
        </p:nvSpPr>
        <p:spPr>
          <a:xfrm>
            <a:off x="7712363" y="518864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1"/>
          <p:cNvSpPr/>
          <p:nvPr/>
        </p:nvSpPr>
        <p:spPr>
          <a:xfrm>
            <a:off x="4969162" y="5710505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2"/>
          <p:cNvSpPr/>
          <p:nvPr/>
        </p:nvSpPr>
        <p:spPr>
          <a:xfrm>
            <a:off x="6086763" y="5276395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Rechte verbindingslijn met pijl 14"/>
          <p:cNvCxnSpPr/>
          <p:nvPr/>
        </p:nvCxnSpPr>
        <p:spPr>
          <a:xfrm flipV="1">
            <a:off x="3512127" y="6144615"/>
            <a:ext cx="8201891" cy="27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5"/>
          <p:cNvCxnSpPr/>
          <p:nvPr/>
        </p:nvCxnSpPr>
        <p:spPr>
          <a:xfrm flipV="1">
            <a:off x="3478646" y="4380469"/>
            <a:ext cx="3554845" cy="1803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al 18"/>
          <p:cNvSpPr/>
          <p:nvPr/>
        </p:nvSpPr>
        <p:spPr>
          <a:xfrm>
            <a:off x="6821053" y="5765919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6806044" y="5291541"/>
            <a:ext cx="575196" cy="563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6610500" y="3490118"/>
            <a:ext cx="2292635" cy="1229597"/>
          </a:xfrm>
          <a:prstGeom prst="curvedConnector3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1" y="1443749"/>
            <a:ext cx="2999875" cy="3900084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color}&#10;\pagestyle{empty}&#10;\begin{document}&#10;&#10;$$&#10;\textcolor{red}{\bar{z}}&#10;$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6" y="2366793"/>
            <a:ext cx="355600" cy="474132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color}&#10;\pagestyle{empty}&#10;\begin{document}&#10;&#10;&#10;\begin{align*}&#10;\min_x \ &amp; f(x, \textcolor{red}{\bar{z}}) \\ &#10;\text{s.t.} \ &amp; g_1(x, \textcolor{red}{\bar{z}}) \leq 0 \\&#10;&amp; g_2(x, \textcolor{red}{\bar{z}}) \leq 0 \\ &#10;&amp; \vdots \\ &#10;&amp; g_m(x, \textcolor{red}{\bar{z}}) \leq 0 \\&#10;&amp; x \in X 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1" y="1443749"/>
            <a:ext cx="2999875" cy="3900084"/>
          </a:xfrm>
          <a:prstGeom prst="rect">
            <a:avLst/>
          </a:prstGeom>
        </p:spPr>
      </p:pic>
      <p:pic>
        <p:nvPicPr>
          <p:cNvPr id="22" name="Afbeelding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t="1631" r="3293" b="1371"/>
          <a:stretch/>
        </p:blipFill>
        <p:spPr>
          <a:xfrm>
            <a:off x="1331751" y="1328915"/>
            <a:ext cx="8823266" cy="5214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PhD in Operations Research, Tilburg University</a:t>
            </a:r>
          </a:p>
          <a:p>
            <a:r>
              <a:rPr lang="pl-PL" dirty="0" smtClean="0"/>
              <a:t>2016-17: Postdoc at the Technion – Israel Institute of Technology with Aharon Ben-Tal – the „father” of robust optimization</a:t>
            </a:r>
          </a:p>
          <a:p>
            <a:r>
              <a:rPr lang="pl-PL" dirty="0" smtClean="0"/>
              <a:t>2017-20: Erasmus University Rotterdam</a:t>
            </a:r>
          </a:p>
          <a:p>
            <a:r>
              <a:rPr lang="pl-PL" dirty="0" smtClean="0"/>
              <a:t>2020-now: TU Delft</a:t>
            </a:r>
          </a:p>
          <a:p>
            <a:r>
              <a:rPr lang="pl-PL" dirty="0" smtClean="0"/>
              <a:t>Research: mostly robust optimization</a:t>
            </a:r>
          </a:p>
          <a:p>
            <a:r>
              <a:rPr lang="pl-PL" dirty="0"/>
              <a:t>Currently co-authoring a textbook: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jckantor.github.io/MO-book/intro.html</a:t>
            </a:r>
            <a:endParaRPr lang="pl-PL" dirty="0" smtClean="0"/>
          </a:p>
          <a:p>
            <a:r>
              <a:rPr lang="pl-PL" dirty="0" smtClean="0"/>
              <a:t>Consulting work since 2021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myself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1D3F-70E8-DA4A-97C7-B1FE2BEB4B57}" type="datetime1">
              <a:rPr lang="en-US" smtClean="0"/>
              <a:t>7/13/2022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E33-D4D6-4F43-8BAF-7A14E2173681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83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Optimization response 2: Avg </a:t>
            </a:r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6" name="Parallellogram 2"/>
          <p:cNvSpPr/>
          <p:nvPr/>
        </p:nvSpPr>
        <p:spPr>
          <a:xfrm>
            <a:off x="2141487" y="4920059"/>
            <a:ext cx="7333672" cy="1126837"/>
          </a:xfrm>
          <a:prstGeom prst="parallelogram">
            <a:avLst>
              <a:gd name="adj" fmla="val 19385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al 5"/>
          <p:cNvSpPr/>
          <p:nvPr/>
        </p:nvSpPr>
        <p:spPr>
          <a:xfrm>
            <a:off x="4575268" y="5585078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6"/>
          <p:cNvSpPr/>
          <p:nvPr/>
        </p:nvSpPr>
        <p:spPr>
          <a:xfrm>
            <a:off x="5471195" y="5307985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7"/>
          <p:cNvSpPr/>
          <p:nvPr/>
        </p:nvSpPr>
        <p:spPr>
          <a:xfrm>
            <a:off x="6016141" y="5585077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al 8"/>
          <p:cNvSpPr/>
          <p:nvPr/>
        </p:nvSpPr>
        <p:spPr>
          <a:xfrm>
            <a:off x="6526450" y="5742095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9"/>
          <p:cNvSpPr/>
          <p:nvPr/>
        </p:nvSpPr>
        <p:spPr>
          <a:xfrm flipH="1" flipV="1">
            <a:off x="6962636" y="5303364"/>
            <a:ext cx="153556" cy="13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0"/>
          <p:cNvSpPr/>
          <p:nvPr/>
        </p:nvSpPr>
        <p:spPr>
          <a:xfrm>
            <a:off x="6233195" y="5090929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1"/>
          <p:cNvSpPr/>
          <p:nvPr/>
        </p:nvSpPr>
        <p:spPr>
          <a:xfrm>
            <a:off x="3489994" y="5612786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2"/>
          <p:cNvSpPr/>
          <p:nvPr/>
        </p:nvSpPr>
        <p:spPr>
          <a:xfrm>
            <a:off x="4607595" y="5178676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Rechte verbindingslijn met pijl 14"/>
          <p:cNvCxnSpPr/>
          <p:nvPr/>
        </p:nvCxnSpPr>
        <p:spPr>
          <a:xfrm flipV="1">
            <a:off x="2032959" y="6046896"/>
            <a:ext cx="8201891" cy="27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5"/>
          <p:cNvCxnSpPr/>
          <p:nvPr/>
        </p:nvCxnSpPr>
        <p:spPr>
          <a:xfrm flipV="1">
            <a:off x="1999478" y="4282750"/>
            <a:ext cx="3554845" cy="1803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al 18"/>
          <p:cNvSpPr/>
          <p:nvPr/>
        </p:nvSpPr>
        <p:spPr>
          <a:xfrm>
            <a:off x="5341885" y="5668200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0" y="1519238"/>
            <a:ext cx="2581356" cy="335597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amsfonts}&#10;\usepackage{color}&#10;\pagestyle{empty}&#10;\begin{document}&#10;&#10;&#10;\begin{align*}&#10;\min_x \ &amp; \textcolor{red}{\mathbb{E}} f(x, \textcolor{red}{z}) \\ &#10;\text{s.t.} \ &amp; \mathbb{P} \left( \begin{array}{ll} g_1(x, \textcolor{red}{z}) \leq 0 \\&#10;g_2(x, \textcolor{red}{z}) \leq 0 \\ &#10;\vdots \\ &#10;g_m(x, \textcolor{red}{z}) \leq 0&#10;\end{array} \right) \geq 0.99 \\&#10; &amp; x \in X 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2" y="1519238"/>
            <a:ext cx="4533394" cy="279882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amsfonts}&#10;\usepackage{color}&#10;\pagestyle{empty}&#10;\begin{document}&#10;&#10;&#10;\begin{align*}&#10;\min_x \ &amp; \textcolor{red}{\sum\limits_{i = 1}^N} f(x, \textcolor{red}{z^{(i)}}) \\ &#10;\text{s.t.} \ &amp; g_1(x, \textcolor{red}{z^{(i)}}) \leq 0 \quad \textcolor{red}{i = 1, \ldots, N} \\&#10;&amp; g_2(x, \textcolor{red}{z^{(i)}}) \leq 0 \quad \textcolor{red}{i = 1, \ldots, N} \\ &#10;&amp; \vdots \\ &#10;&amp; g_m(x, \textcolor{red}{z^{(i)}}) \leq 0 \quad \textcolor{red}{i = 1, \ldots, N} \\&#10; &amp; x \in X 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09" y="1200156"/>
            <a:ext cx="5150055" cy="4076239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527337" y="5051943"/>
            <a:ext cx="3566160" cy="783771"/>
          </a:xfrm>
          <a:custGeom>
            <a:avLst/>
            <a:gdLst>
              <a:gd name="connsiteX0" fmla="*/ 3566160 w 3566160"/>
              <a:gd name="connsiteY0" fmla="*/ 104502 h 783771"/>
              <a:gd name="connsiteX1" fmla="*/ 1384662 w 3566160"/>
              <a:gd name="connsiteY1" fmla="*/ 0 h 783771"/>
              <a:gd name="connsiteX2" fmla="*/ 0 w 3566160"/>
              <a:gd name="connsiteY2" fmla="*/ 653142 h 783771"/>
              <a:gd name="connsiteX3" fmla="*/ 1567542 w 3566160"/>
              <a:gd name="connsiteY3" fmla="*/ 783771 h 783771"/>
              <a:gd name="connsiteX4" fmla="*/ 3566160 w 3566160"/>
              <a:gd name="connsiteY4" fmla="*/ 770708 h 783771"/>
              <a:gd name="connsiteX5" fmla="*/ 3566160 w 3566160"/>
              <a:gd name="connsiteY5" fmla="*/ 104502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6160" h="783771">
                <a:moveTo>
                  <a:pt x="3566160" y="104502"/>
                </a:moveTo>
                <a:lnTo>
                  <a:pt x="1384662" y="0"/>
                </a:lnTo>
                <a:lnTo>
                  <a:pt x="0" y="653142"/>
                </a:lnTo>
                <a:lnTo>
                  <a:pt x="1567542" y="783771"/>
                </a:lnTo>
                <a:lnTo>
                  <a:pt x="3566160" y="770708"/>
                </a:lnTo>
                <a:lnTo>
                  <a:pt x="3566160" y="10450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9" y="0"/>
            <a:ext cx="7778006" cy="6708531"/>
          </a:xfrm>
        </p:spPr>
      </p:pic>
      <p:sp>
        <p:nvSpPr>
          <p:cNvPr id="2" name="TextBox 1"/>
          <p:cNvSpPr txBox="1"/>
          <p:nvPr/>
        </p:nvSpPr>
        <p:spPr>
          <a:xfrm>
            <a:off x="2381250" y="2305050"/>
            <a:ext cx="511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OPTIMIZATION</a:t>
            </a:r>
            <a:endParaRPr lang="en-GB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6175" y="5617976"/>
            <a:ext cx="2068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REALITY</a:t>
            </a:r>
            <a:endParaRPr lang="en-GB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302" y="1495425"/>
            <a:ext cx="3705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ROBUST OPTIMIZATION</a:t>
            </a:r>
            <a:endParaRPr lang="en-GB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246296">
            <a:off x="7108439" y="2003642"/>
            <a:ext cx="637341" cy="4977985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1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Robust Optimization (2009)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15" y="1825625"/>
            <a:ext cx="2661369" cy="4351338"/>
          </a:xfrm>
        </p:spPr>
      </p:pic>
    </p:spTree>
    <p:extLst>
      <p:ext uri="{BB962C8B-B14F-4D97-AF65-F5344CB8AC3E}">
        <p14:creationId xmlns:p14="http://schemas.microsoft.com/office/powerpoint/2010/main" val="42513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Robust and adaptive optimization (2022)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11" y="1825625"/>
            <a:ext cx="3058578" cy="4351338"/>
          </a:xfrm>
        </p:spPr>
      </p:pic>
    </p:spTree>
    <p:extLst>
      <p:ext uri="{BB962C8B-B14F-4D97-AF65-F5344CB8AC3E}">
        <p14:creationId xmlns:p14="http://schemas.microsoft.com/office/powerpoint/2010/main" val="9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do we do now? Modelling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Start easy – let’s model three problems „without uncertainty” and discuss how to rest the robustness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rije vorm 15"/>
          <p:cNvSpPr/>
          <p:nvPr/>
        </p:nvSpPr>
        <p:spPr>
          <a:xfrm>
            <a:off x="3694545" y="2512291"/>
            <a:ext cx="3629891" cy="4202545"/>
          </a:xfrm>
          <a:custGeom>
            <a:avLst/>
            <a:gdLst>
              <a:gd name="connsiteX0" fmla="*/ 0 w 3629891"/>
              <a:gd name="connsiteY0" fmla="*/ 969818 h 4202545"/>
              <a:gd name="connsiteX1" fmla="*/ 2780146 w 3629891"/>
              <a:gd name="connsiteY1" fmla="*/ 0 h 4202545"/>
              <a:gd name="connsiteX2" fmla="*/ 3537528 w 3629891"/>
              <a:gd name="connsiteY2" fmla="*/ 1468582 h 4202545"/>
              <a:gd name="connsiteX3" fmla="*/ 3629891 w 3629891"/>
              <a:gd name="connsiteY3" fmla="*/ 4202545 h 4202545"/>
              <a:gd name="connsiteX4" fmla="*/ 0 w 3629891"/>
              <a:gd name="connsiteY4" fmla="*/ 969818 h 420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891" h="4202545">
                <a:moveTo>
                  <a:pt x="0" y="969818"/>
                </a:moveTo>
                <a:lnTo>
                  <a:pt x="2780146" y="0"/>
                </a:lnTo>
                <a:lnTo>
                  <a:pt x="3537528" y="1468582"/>
                </a:lnTo>
                <a:lnTo>
                  <a:pt x="3629891" y="4202545"/>
                </a:lnTo>
                <a:lnTo>
                  <a:pt x="0" y="96981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 of this course in one slide</a:t>
            </a:r>
            <a:endParaRPr lang="en-GB" dirty="0"/>
          </a:p>
        </p:txBody>
      </p:sp>
      <p:cxnSp>
        <p:nvCxnSpPr>
          <p:cNvPr id="4" name="Rechte verbindingslijn 4"/>
          <p:cNvCxnSpPr/>
          <p:nvPr/>
        </p:nvCxnSpPr>
        <p:spPr>
          <a:xfrm>
            <a:off x="5962650" y="1466850"/>
            <a:ext cx="1934441" cy="3825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11"/>
          <p:cNvCxnSpPr/>
          <p:nvPr/>
        </p:nvCxnSpPr>
        <p:spPr>
          <a:xfrm flipV="1">
            <a:off x="3671454" y="2293288"/>
            <a:ext cx="3422073" cy="12026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13"/>
          <p:cNvCxnSpPr/>
          <p:nvPr/>
        </p:nvCxnSpPr>
        <p:spPr>
          <a:xfrm>
            <a:off x="7219950" y="2897263"/>
            <a:ext cx="104486" cy="40816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16"/>
          <p:cNvCxnSpPr/>
          <p:nvPr/>
        </p:nvCxnSpPr>
        <p:spPr>
          <a:xfrm>
            <a:off x="4727861" y="1690688"/>
            <a:ext cx="4449620" cy="2096655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Pijl-rechts 18"/>
          <p:cNvSpPr/>
          <p:nvPr/>
        </p:nvSpPr>
        <p:spPr>
          <a:xfrm rot="17568261">
            <a:off x="8245241" y="2567295"/>
            <a:ext cx="1385454" cy="41812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19"/>
          <p:cNvSpPr/>
          <p:nvPr/>
        </p:nvSpPr>
        <p:spPr>
          <a:xfrm>
            <a:off x="6411852" y="2443533"/>
            <a:ext cx="145966" cy="1375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chte verbindingslijn 4"/>
          <p:cNvCxnSpPr/>
          <p:nvPr/>
        </p:nvCxnSpPr>
        <p:spPr>
          <a:xfrm>
            <a:off x="4805217" y="1847706"/>
            <a:ext cx="4043219" cy="26921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4"/>
          <p:cNvCxnSpPr/>
          <p:nvPr/>
        </p:nvCxnSpPr>
        <p:spPr>
          <a:xfrm>
            <a:off x="5990442" y="1533669"/>
            <a:ext cx="1958109" cy="3879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4"/>
          <p:cNvCxnSpPr/>
          <p:nvPr/>
        </p:nvCxnSpPr>
        <p:spPr>
          <a:xfrm>
            <a:off x="5591999" y="1968212"/>
            <a:ext cx="3003055" cy="3369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4"/>
          <p:cNvCxnSpPr/>
          <p:nvPr/>
        </p:nvCxnSpPr>
        <p:spPr>
          <a:xfrm flipV="1">
            <a:off x="2324100" y="2776359"/>
            <a:ext cx="6112720" cy="576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735977" y="2965269"/>
            <a:ext cx="3566160" cy="3735977"/>
          </a:xfrm>
          <a:custGeom>
            <a:avLst/>
            <a:gdLst>
              <a:gd name="connsiteX0" fmla="*/ 3566160 w 3566160"/>
              <a:gd name="connsiteY0" fmla="*/ 3735977 h 3735977"/>
              <a:gd name="connsiteX1" fmla="*/ 3474720 w 3566160"/>
              <a:gd name="connsiteY1" fmla="*/ 966651 h 3735977"/>
              <a:gd name="connsiteX2" fmla="*/ 3304903 w 3566160"/>
              <a:gd name="connsiteY2" fmla="*/ 613954 h 3735977"/>
              <a:gd name="connsiteX3" fmla="*/ 2743200 w 3566160"/>
              <a:gd name="connsiteY3" fmla="*/ 0 h 3735977"/>
              <a:gd name="connsiteX4" fmla="*/ 966652 w 3566160"/>
              <a:gd name="connsiteY4" fmla="*/ 169817 h 3735977"/>
              <a:gd name="connsiteX5" fmla="*/ 0 w 3566160"/>
              <a:gd name="connsiteY5" fmla="*/ 509451 h 3735977"/>
              <a:gd name="connsiteX6" fmla="*/ 3566160 w 3566160"/>
              <a:gd name="connsiteY6" fmla="*/ 3735977 h 3735977"/>
              <a:gd name="connsiteX0" fmla="*/ 3566160 w 3566160"/>
              <a:gd name="connsiteY0" fmla="*/ 3735977 h 3735977"/>
              <a:gd name="connsiteX1" fmla="*/ 3493770 w 3566160"/>
              <a:gd name="connsiteY1" fmla="*/ 1014276 h 3735977"/>
              <a:gd name="connsiteX2" fmla="*/ 3304903 w 3566160"/>
              <a:gd name="connsiteY2" fmla="*/ 613954 h 3735977"/>
              <a:gd name="connsiteX3" fmla="*/ 2743200 w 3566160"/>
              <a:gd name="connsiteY3" fmla="*/ 0 h 3735977"/>
              <a:gd name="connsiteX4" fmla="*/ 966652 w 3566160"/>
              <a:gd name="connsiteY4" fmla="*/ 169817 h 3735977"/>
              <a:gd name="connsiteX5" fmla="*/ 0 w 3566160"/>
              <a:gd name="connsiteY5" fmla="*/ 509451 h 3735977"/>
              <a:gd name="connsiteX6" fmla="*/ 3566160 w 3566160"/>
              <a:gd name="connsiteY6" fmla="*/ 3735977 h 3735977"/>
              <a:gd name="connsiteX0" fmla="*/ 3566160 w 3566160"/>
              <a:gd name="connsiteY0" fmla="*/ 3735977 h 3735977"/>
              <a:gd name="connsiteX1" fmla="*/ 3512243 w 3566160"/>
              <a:gd name="connsiteY1" fmla="*/ 1032748 h 3735977"/>
              <a:gd name="connsiteX2" fmla="*/ 3304903 w 3566160"/>
              <a:gd name="connsiteY2" fmla="*/ 613954 h 3735977"/>
              <a:gd name="connsiteX3" fmla="*/ 2743200 w 3566160"/>
              <a:gd name="connsiteY3" fmla="*/ 0 h 3735977"/>
              <a:gd name="connsiteX4" fmla="*/ 966652 w 3566160"/>
              <a:gd name="connsiteY4" fmla="*/ 169817 h 3735977"/>
              <a:gd name="connsiteX5" fmla="*/ 0 w 3566160"/>
              <a:gd name="connsiteY5" fmla="*/ 509451 h 3735977"/>
              <a:gd name="connsiteX6" fmla="*/ 3566160 w 3566160"/>
              <a:gd name="connsiteY6" fmla="*/ 3735977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735977">
                <a:moveTo>
                  <a:pt x="3566160" y="3735977"/>
                </a:moveTo>
                <a:lnTo>
                  <a:pt x="3512243" y="1032748"/>
                </a:lnTo>
                <a:lnTo>
                  <a:pt x="3304903" y="613954"/>
                </a:lnTo>
                <a:lnTo>
                  <a:pt x="2743200" y="0"/>
                </a:lnTo>
                <a:lnTo>
                  <a:pt x="966652" y="169817"/>
                </a:lnTo>
                <a:lnTo>
                  <a:pt x="0" y="509451"/>
                </a:lnTo>
                <a:lnTo>
                  <a:pt x="3566160" y="373597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3</a:t>
            </a:fld>
            <a:endParaRPr lang="en-GB"/>
          </a:p>
        </p:txBody>
      </p:sp>
      <p:pic>
        <p:nvPicPr>
          <p:cNvPr id="16" name="Picture 15" descr="\documentclass{article}&#10;\usepackage{amsmath}&#10;\pagestyle{empty}&#10;\begin{document}&#10;&#10;$$&#10;2.541x_1 + 1.4132 x_2 - 10.5234 x_3 \leq 10.41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60" y="4011181"/>
            <a:ext cx="4387273" cy="21204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color}&#10;\pagestyle{empty}&#10;\begin{document}&#10;&#10;&#10;$$&#10;2.\textcolor{red}{7}41x_1 + 1.4132 x_2 - 10.\textcolor{red}{8}234 x_3 \leq 10.41&#10;$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8" y="3264942"/>
            <a:ext cx="4280383" cy="208364"/>
          </a:xfrm>
          <a:prstGeom prst="rect">
            <a:avLst/>
          </a:prstGeom>
        </p:spPr>
      </p:pic>
      <p:sp>
        <p:nvSpPr>
          <p:cNvPr id="18" name="Ovaal 19"/>
          <p:cNvSpPr/>
          <p:nvPr/>
        </p:nvSpPr>
        <p:spPr>
          <a:xfrm>
            <a:off x="6411852" y="2896511"/>
            <a:ext cx="145966" cy="1375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Rechte verbindingslijn 16"/>
          <p:cNvCxnSpPr/>
          <p:nvPr/>
        </p:nvCxnSpPr>
        <p:spPr>
          <a:xfrm>
            <a:off x="4456853" y="2032256"/>
            <a:ext cx="4449620" cy="2096655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Setting the expectations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Optimization is usually deployed on large problems</a:t>
            </a:r>
          </a:p>
          <a:p>
            <a:r>
              <a:rPr lang="pl-PL" dirty="0" smtClean="0"/>
              <a:t>Adding uncertainty to a model only makes it larger</a:t>
            </a:r>
          </a:p>
          <a:p>
            <a:r>
              <a:rPr lang="pl-PL" dirty="0" smtClean="0"/>
              <a:t>So the pragmatic goal should be: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pl-PL" dirty="0" smtClean="0"/>
              <a:t>build, without overcomplicating the model, a solution that avoids huge disruptions that can follow from small data changes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4FAF-46F2-49DF-B4C1-7248DC87D160}" type="datetime1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2078-CF6B-4A3C-BF75-89256A5E88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of the three parts of this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Robustness analysis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Static robust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Adjustable robust optimization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6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8920"/>
          </a:xfrm>
        </p:spPr>
        <p:txBody>
          <a:bodyPr/>
          <a:lstStyle/>
          <a:p>
            <a:r>
              <a:rPr lang="pl-PL" dirty="0" smtClean="0"/>
              <a:t>First: simple modelling in Python to see the mathematical inner workings</a:t>
            </a:r>
          </a:p>
          <a:p>
            <a:r>
              <a:rPr lang="pl-PL" dirty="0" smtClean="0"/>
              <a:t>Then, show you how to use the AIMMS robust optimization module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Coding-wise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1D3F-70E8-DA4A-97C7-B1FE2BEB4B57}" type="datetime1">
              <a:rPr lang="en-US" smtClean="0"/>
              <a:t>7/13/2022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7E33-D4D6-4F43-8BAF-7A14E2173681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Resources</a:t>
            </a:r>
            <a:endParaRPr lang="en-GB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4487430"/>
            <a:ext cx="10515600" cy="186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838200" y="4518206"/>
            <a:ext cx="10515600" cy="186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hlinkClick r:id="rId2"/>
              </a:rPr>
              <a:t>http://github.com/krzysztofpostek/AIMMS_campus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7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Part I – Motivation and robustness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Mathematical optimization &amp; Uncertainty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What Machine Learning gets right and Optimization doesn’t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Case study: World Food Programme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Outline of the rest of the course.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Mathematical and coding 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5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Mathematical optimization &amp; Uncertainty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2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Mathematical optimization</a:t>
            </a:r>
            <a:endParaRPr lang="en-GB" dirty="0"/>
          </a:p>
        </p:txBody>
      </p:sp>
      <p:pic>
        <p:nvPicPr>
          <p:cNvPr id="8" name="Picture 7" descr="\documentclass{article}&#10;\usepackage{amsmath}&#10;\pagestyle{empty}&#10;\begin{document}&#10;&#10;\begin{align*}&#10;\min_x \ &amp; f(x) \\ &#10;\text{s.t.} \ &amp; g_1(x) \leq 0 \\&#10;&amp; g_2(x) \leq 0 \\ &#10;&amp; \vdots \\ &#10;&amp; g_m(x) \leq 0 \\&#10;&amp; x \in X &#10;\end{alig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34557"/>
            <a:ext cx="2299854" cy="34410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DAE6-535E-4443-A529-64DBB54FFA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4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156.73"/>
  <p:tag name="LATEXADDIN" val="\documentclass{article}&#10;\usepackage{amsmath}&#10;\pagestyle{empty}&#10;\begin{document}&#10;&#10;$$&#10;2.541x_1 + 1.4132 x_2 - 10.5234 x_3 \leq 10.41&#10;$$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2.602"/>
  <p:tag name="ORIGINALWIDTH" val="909.6363"/>
  <p:tag name="LATEXADDIN" val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/>
  <p:tag name="IGUANATEXSIZE" val="20"/>
  <p:tag name="IGUANATEXCURSOR" val="2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56.24299"/>
  <p:tag name="LATEXADDIN" val="\documentclass{article}&#10;\usepackage{amsmath}&#10;\usepackage{color}&#10;\pagestyle{empty}&#10;\begin{document}&#10;&#10;$$&#10;\textcolor{red}{\bar{z}}&#10;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2.602"/>
  <p:tag name="ORIGINALWIDTH" val="909.6363"/>
  <p:tag name="LATEXADDIN" val="\documentclass{article}&#10;\usepackage{amsmath}&#10;\usepackage{color}&#10;\pagestyle{empty}&#10;\begin{document}&#10;&#10;&#10;\begin{align*}&#10;\min_x \ &amp; f(x, \textcolor{red}{\bar{z}}) \\ &#10;\text{s.t.} \ &amp; g_1(x, \textcolor{red}{\bar{z}}) \leq 0 \\&#10;&amp; g_2(x, \textcolor{red}{\bar{z}}) \leq 0 \\ &#10;&amp; \vdots \\ &#10;&amp; g_m(x, \textcolor{red}{\bar{z}}) \leq 0 \\&#10;&amp; x \in X &#10;\end{align*}&#10;&#10;\end{document}"/>
  <p:tag name="IGUANATEXSIZE" val="20"/>
  <p:tag name="IGUANATEXCURSOR" val="3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2.602"/>
  <p:tag name="ORIGINALWIDTH" val="909.6363"/>
  <p:tag name="LATEXADDIN" val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/>
  <p:tag name="IGUANATEXSIZE" val="20"/>
  <p:tag name="IGUANATEXCURSOR" val="2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0.866"/>
  <p:tag name="ORIGINALWIDTH" val="1734.533"/>
  <p:tag name="LATEXADDIN" val="\documentclass{article}&#10;\usepackage{amsmath}&#10;\usepackage{amsfonts}&#10;\usepackage{color}&#10;\pagestyle{empty}&#10;\begin{document}&#10;&#10;&#10;\begin{align*}&#10;\min_x \ &amp; \textcolor{red}{\mathbb{E}} f(x, \textcolor{red}{z}) \\ &#10;\text{s.t.} \ &amp; \mathbb{P} \left( \begin{array}{ll} g_1(x, \textcolor{red}{z}) \leq 0 \\&#10;g_2(x, \textcolor{red}{z}) \leq 0 \\ &#10;\vdots \\ &#10;g_m(x, \textcolor{red}{z}) \leq 0&#10;\end{array} \right) \geq 0.99 \\&#10; &amp; x \in X &#10;\end{align*}&#10;&#10;\end{document}"/>
  <p:tag name="IGUANATEXSIZE" val="20"/>
  <p:tag name="IGUANATEXCURSOR" val="3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7.57"/>
  <p:tag name="ORIGINALWIDTH" val="1816.273"/>
  <p:tag name="LATEXADDIN" val="\documentclass{article}&#10;\usepackage{amsmath}&#10;\usepackage{amsfonts}&#10;\usepackage{color}&#10;\pagestyle{empty}&#10;\begin{document}&#10;&#10;&#10;\begin{align*}&#10;\min_x \ &amp; \textcolor{red}{\sum\limits_{i = 1}^N} f(x, \textcolor{red}{z^{(i)}}) \\ &#10;\text{s.t.} \ &amp; g_1(x, \textcolor{red}{z^{(i)}}) \leq 0 \quad \textcolor{red}{i = 1, \ldots, N} \\&#10;&amp; g_2(x, \textcolor{red}{z^{(i)}}) \leq 0 \quad \textcolor{red}{i = 1, \ldots, N} \\ &#10;&amp; \vdots \\ &#10;&amp; g_m(x, \textcolor{red}{z^{(i)}}) \leq 0 \quad \textcolor{red}{i = 1, \ldots, N} \\&#10; &amp; x \in X &#10;\end{align*}&#10;&#10;\end{document}"/>
  <p:tag name="IGUANATEXSIZE" val="20"/>
  <p:tag name="IGUANATEXCURSOR" val="5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2156.73"/>
  <p:tag name="LATEXADDIN" val="\documentclass{article}&#10;\usepackage{amsmath}&#10;\usepackage{color}&#10;\pagestyle{empty}&#10;\begin{document}&#10;&#10;&#10;$$&#10;2.\textcolor{red}{7}41x_1 + 1.4132 x_2 - 10.\textcolor{red}{8}234 x_3 \leq 10.41&#10;$$&#10;&#10;\end{document}"/>
  <p:tag name="IGUANATEXSIZE" val="18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2.602"/>
  <p:tag name="ORIGINALWIDTH" val="790.4012"/>
  <p:tag name="LATEXADDIN" val="\documentclass{article}&#10;\usepackage{amsmath}&#10;\pagestyle{empty}&#10;\begin{document}&#10;&#10;\begin{align*}&#10;\min_x \ &amp; f(x) \\ &#10;\text{s.t.} \ &amp; g_1(x) \leq 0 \\&#10;&amp; g_2(x) \leq 0 \\ &#10;&amp; \vdots \\ &#10;&amp; g_m(x) \leq 0 \\&#10;&amp; x \in X &#10;\end{align*}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156.73"/>
  <p:tag name="LATEXADDIN" val="\documentclass{article}&#10;\usepackage{amsmath}&#10;\pagestyle{empty}&#10;\begin{document}&#10;&#10;$$&#10;2.541x_1 + 1.4132 x_2 - 10.5234 x_3 \leq 10.41&#10;$$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2156.73"/>
  <p:tag name="LATEXADDIN" val="\documentclass{article}&#10;\usepackage{amsmath}&#10;\usepackage{color}&#10;\pagestyle{empty}&#10;\begin{document}&#10;&#10;&#10;$$&#10;2.\textcolor{red}{7}41x_1 + 1.4132 x_2 - 10.\textcolor{red}{8}234 x_3 \leq 10.41&#10;$$&#10;&#10;\end{document}"/>
  <p:tag name="IGUANATEXSIZE" val="18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2.602"/>
  <p:tag name="ORIGINALWIDTH" val="909.6363"/>
  <p:tag name="LATEXADDIN" val="\documentclass{article}&#10;\usepackage{amsmath}&#10;\usepackage{color}&#10;\pagestyle{empty}&#10;\begin{document}&#10;&#10;&#10;\begin{align*}&#10;\min_x \ &amp; f(x, \textcolor{red}{z}) \\ &#10;\text{s.t.} \ &amp; g_1(x, \textcolor{red}{z}) \leq 0 \\&#10;&amp; g_2(x, \textcolor{red}{z}) \leq 0 \\ &#10;&amp; \vdots \\ &#10;&amp; g_m(x, \textcolor{red}{z}) \leq 0 \\&#10;&amp; x \in X &#10;\end{align*}&#10;&#10;\end{document}"/>
  <p:tag name="IGUANATEXSIZE" val="20"/>
  <p:tag name="IGUANATEXCURSOR" val="2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1220.847"/>
  <p:tag name="LATEXADDIN" val="\documentclass{article}&#10;\usepackage{amsmath}&#10;\usepackage{color}&#10;\pagestyle{empty}&#10;\begin{document}&#10;&#10;&#10;$$&#10;x_1 - x_2 + \textcolor{red}{z_1} + \textcolor{red}{z_2} \leq 10&#10;$$&#10;&#10;\end{document}"/>
  <p:tag name="IGUANATEXSIZE" val="28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color}&#10;\pagestyle{empty}&#10;\begin{document}&#10;&#10;$$&#10;\textcolor{red}{z_1}&#10;$$&#10;&#10;&#10;\end{document}"/>
  <p:tag name="IGUANATEXSIZE" val="20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color}&#10;\pagestyle{empty}&#10;\begin{document}&#10;&#10;$$&#10;\textcolor{red}{z_2}&#10;$$&#10;&#10;&#10;\end{document}"/>
  <p:tag name="IGUANATEXSIZE" val="20"/>
  <p:tag name="IGUANATEXCURSOR" val="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342</Words>
  <Application>Microsoft Office PowerPoint</Application>
  <PresentationFormat>Widescreen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Kantoorthema</vt:lpstr>
      <vt:lpstr>AIMMS Campus Robust optimization</vt:lpstr>
      <vt:lpstr>About myself</vt:lpstr>
      <vt:lpstr>Idea of this course in one slide</vt:lpstr>
      <vt:lpstr>Setting the expectations</vt:lpstr>
      <vt:lpstr>Plan of the three parts of this course</vt:lpstr>
      <vt:lpstr>Coding-wise</vt:lpstr>
      <vt:lpstr>Part I – Motivation and robustness analysis</vt:lpstr>
      <vt:lpstr>Mathematical optimization &amp; Uncertainty</vt:lpstr>
      <vt:lpstr>Mathematical optimization</vt:lpstr>
      <vt:lpstr>Applications</vt:lpstr>
      <vt:lpstr>Optimal solutions – superior yet fragile</vt:lpstr>
      <vt:lpstr>Sources of uncertainty</vt:lpstr>
      <vt:lpstr>Uncertain model</vt:lpstr>
      <vt:lpstr>What ML gets right and Optimization gets wrong</vt:lpstr>
      <vt:lpstr>PowerPoint Presentation</vt:lpstr>
      <vt:lpstr>Out-of-sample performance</vt:lpstr>
      <vt:lpstr>ML response: Loss function and regularizers</vt:lpstr>
      <vt:lpstr>Uncertainty = World - Data</vt:lpstr>
      <vt:lpstr>Optimization response 1: One value</vt:lpstr>
      <vt:lpstr>Optimization response 2: Avg performance</vt:lpstr>
      <vt:lpstr>PowerPoint Presentation</vt:lpstr>
      <vt:lpstr>Robust Optimization (2009)</vt:lpstr>
      <vt:lpstr>Robust and adaptive optimization (2022)</vt:lpstr>
      <vt:lpstr>What do we do now? Modelling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KIVI Spreker1</dc:creator>
  <cp:lastModifiedBy>Krzysztof Postek</cp:lastModifiedBy>
  <cp:revision>35</cp:revision>
  <dcterms:created xsi:type="dcterms:W3CDTF">2022-05-02T14:32:59Z</dcterms:created>
  <dcterms:modified xsi:type="dcterms:W3CDTF">2022-07-13T15:25:39Z</dcterms:modified>
</cp:coreProperties>
</file>