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263" r:id="rId10"/>
    <p:sldId id="264" r:id="rId11"/>
    <p:sldId id="265" r:id="rId12"/>
    <p:sldId id="266" r:id="rId13"/>
    <p:sldId id="267" r:id="rId14"/>
    <p:sldId id="30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301" r:id="rId40"/>
    <p:sldId id="299" r:id="rId4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y\Documents\My%20Research\Energy\electricity%20markets\AuctionPricing\GAMS%20code\RO_v6\RobAdapt%20results\Rob%20simulation%20results%20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y\Documents\My%20Research\Energy\electricity%20markets\AuctionPricing\GAMS%20code\RO_v6\RobAdapt%20NewUncertaintySet2%20results\Results%20NewUncertaintySet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y\Documents\My%20Research\Energy\electricity%20markets\AuctionPricing\GAMS%20code\RO_v6\RobAdapt%20results\Rob%20simulation%20results%20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y\Documents\My%20Research\Energy\electricity%20markets\AuctionPricing\GAMS%20code\RO_v6\RobAdapt%20results\Rob%20simulation%20results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Average Dispatch Cost under Normal Distribution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2784853437201"/>
          <c:y val="0.144802117847075"/>
          <c:w val="0.78810550910981803"/>
          <c:h val="0.65234000907480405"/>
        </c:manualLayout>
      </c:layout>
      <c:scatterChart>
        <c:scatterStyle val="lineMarker"/>
        <c:varyColors val="0"/>
        <c:ser>
          <c:idx val="0"/>
          <c:order val="0"/>
          <c:tx>
            <c:v>ResAdj</c:v>
          </c:tx>
          <c:spPr>
            <a:ln>
              <a:solidFill>
                <a:srgbClr val="C00000"/>
              </a:solidFill>
              <a:prstDash val="dash"/>
            </a:ln>
          </c:spPr>
          <c:marker>
            <c:symbol val="triang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summary!$A$63:$A$73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summary!$D$63:$D$73</c:f>
              <c:numCache>
                <c:formatCode>General</c:formatCode>
                <c:ptCount val="11"/>
                <c:pt idx="0">
                  <c:v>19352990.489999998</c:v>
                </c:pt>
                <c:pt idx="1">
                  <c:v>17458090.440000001</c:v>
                </c:pt>
                <c:pt idx="2">
                  <c:v>17239134.350000001</c:v>
                </c:pt>
                <c:pt idx="3">
                  <c:v>17256299.350000001</c:v>
                </c:pt>
                <c:pt idx="4">
                  <c:v>17256996.960000001</c:v>
                </c:pt>
                <c:pt idx="5">
                  <c:v>17289328.98</c:v>
                </c:pt>
                <c:pt idx="6">
                  <c:v>17302984.350000001</c:v>
                </c:pt>
                <c:pt idx="7">
                  <c:v>17353702.859999999</c:v>
                </c:pt>
                <c:pt idx="8">
                  <c:v>17389873.57</c:v>
                </c:pt>
                <c:pt idx="9">
                  <c:v>17399015.940000001</c:v>
                </c:pt>
                <c:pt idx="10">
                  <c:v>17452422.75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3D-0A47-8377-3AB0DB89AB49}"/>
            </c:ext>
          </c:extLst>
        </c:ser>
        <c:ser>
          <c:idx val="1"/>
          <c:order val="1"/>
          <c:tx>
            <c:v>AdptRob</c:v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summary!$A$48:$A$58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summary!$D$48:$D$58</c:f>
              <c:numCache>
                <c:formatCode>General</c:formatCode>
                <c:ptCount val="11"/>
                <c:pt idx="0">
                  <c:v>19352990.489999998</c:v>
                </c:pt>
                <c:pt idx="1">
                  <c:v>16985157.649999999</c:v>
                </c:pt>
                <c:pt idx="2">
                  <c:v>17051298.050000001</c:v>
                </c:pt>
                <c:pt idx="3">
                  <c:v>17094918.940000001</c:v>
                </c:pt>
                <c:pt idx="4">
                  <c:v>17144849.32</c:v>
                </c:pt>
                <c:pt idx="5">
                  <c:v>17158328.809999999</c:v>
                </c:pt>
                <c:pt idx="6">
                  <c:v>17170564.149999999</c:v>
                </c:pt>
                <c:pt idx="7">
                  <c:v>17171948.359999999</c:v>
                </c:pt>
                <c:pt idx="8">
                  <c:v>17171532.210000001</c:v>
                </c:pt>
                <c:pt idx="9">
                  <c:v>17165518.719999999</c:v>
                </c:pt>
                <c:pt idx="10">
                  <c:v>17165198.629999999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3D-0A47-8377-3AB0DB89A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121312"/>
        <c:axId val="-2119097280"/>
      </c:scatterChart>
      <c:valAx>
        <c:axId val="214612131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Budget of Uncertainty (</a:t>
                </a:r>
                <a:r>
                  <a:rPr lang="en-US" sz="2000" dirty="0">
                    <a:latin typeface="Calibri"/>
                  </a:rPr>
                  <a:t>∆/</a:t>
                </a:r>
                <a:r>
                  <a:rPr lang="en-US" sz="2000" dirty="0" err="1"/>
                  <a:t>Nd</a:t>
                </a:r>
                <a:r>
                  <a:rPr lang="en-US" sz="20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9097280"/>
        <c:crosses val="autoZero"/>
        <c:crossBetween val="midCat"/>
        <c:majorUnit val="0.1"/>
      </c:valAx>
      <c:valAx>
        <c:axId val="-21190972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Average Dispatch Cost (M$)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46121312"/>
        <c:crosses val="autoZero"/>
        <c:crossBetween val="midCat"/>
        <c:dispUnits>
          <c:builtInUnit val="millions"/>
        </c:dispUnits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en-US"/>
          </a:p>
        </c:txPr>
      </c:legendEntry>
      <c:layout>
        <c:manualLayout>
          <c:xMode val="edge"/>
          <c:yMode val="edge"/>
          <c:x val="0.75504850915933996"/>
          <c:y val="0.16142547197327101"/>
          <c:w val="0.20228042547313199"/>
          <c:h val="0.1506908954426199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Average Dispatch Cost under Normal Distribution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3603504597896"/>
          <c:y val="0.16168130280544901"/>
          <c:w val="0.81834853377140804"/>
          <c:h val="0.632032797053108"/>
        </c:manualLayout>
      </c:layout>
      <c:scatterChart>
        <c:scatterStyle val="lineMarker"/>
        <c:varyColors val="0"/>
        <c:ser>
          <c:idx val="0"/>
          <c:order val="0"/>
          <c:tx>
            <c:v>AdptRob</c:v>
          </c:tx>
          <c:marker>
            <c:symbol val="square"/>
            <c:size val="7"/>
          </c:marker>
          <c:xVal>
            <c:numRef>
              <c:f>Sheet1!$B$26:$B$31</c:f>
              <c:numCache>
                <c:formatCode>General</c:formatCode>
                <c:ptCount val="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</c:numCache>
            </c:numRef>
          </c:xVal>
          <c:yVal>
            <c:numRef>
              <c:f>Sheet1!$F$26:$F$31</c:f>
              <c:numCache>
                <c:formatCode>General</c:formatCode>
                <c:ptCount val="6"/>
                <c:pt idx="0">
                  <c:v>16919517.399999999</c:v>
                </c:pt>
                <c:pt idx="1">
                  <c:v>16964988.98</c:v>
                </c:pt>
                <c:pt idx="2">
                  <c:v>16981488.719999999</c:v>
                </c:pt>
                <c:pt idx="3">
                  <c:v>17029723.870000001</c:v>
                </c:pt>
                <c:pt idx="4">
                  <c:v>17058551.07</c:v>
                </c:pt>
                <c:pt idx="5">
                  <c:v>17074450.940000001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96-A844-A0BE-0D8AAF9E0CBC}"/>
            </c:ext>
          </c:extLst>
        </c:ser>
        <c:ser>
          <c:idx val="1"/>
          <c:order val="1"/>
          <c:tx>
            <c:v>ResAdj</c:v>
          </c:tx>
          <c:spPr>
            <a:ln>
              <a:prstDash val="dash"/>
            </a:ln>
          </c:spPr>
          <c:marker>
            <c:symbol val="triangle"/>
            <c:size val="7"/>
          </c:marker>
          <c:xVal>
            <c:numRef>
              <c:f>Sheet1!$B$26:$B$31</c:f>
              <c:numCache>
                <c:formatCode>General</c:formatCode>
                <c:ptCount val="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</c:numCache>
            </c:numRef>
          </c:xVal>
          <c:yVal>
            <c:numRef>
              <c:f>Sheet1!$F$18:$F$23</c:f>
              <c:numCache>
                <c:formatCode>General</c:formatCode>
                <c:ptCount val="6"/>
                <c:pt idx="0">
                  <c:v>18185545.91</c:v>
                </c:pt>
                <c:pt idx="1">
                  <c:v>17490715.48</c:v>
                </c:pt>
                <c:pt idx="2">
                  <c:v>17302697.710000001</c:v>
                </c:pt>
                <c:pt idx="3">
                  <c:v>17740330.120000001</c:v>
                </c:pt>
                <c:pt idx="4">
                  <c:v>17656684.960000001</c:v>
                </c:pt>
                <c:pt idx="5">
                  <c:v>18080368.609999999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96-A844-A0BE-0D8AAF9E0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080672"/>
        <c:axId val="2145086016"/>
      </c:scatterChart>
      <c:valAx>
        <c:axId val="2145080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Budget</a:t>
                </a:r>
                <a:r>
                  <a:rPr lang="en-US" sz="2000" baseline="0" dirty="0"/>
                  <a:t> of Uncertainty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5086016"/>
        <c:crosses val="autoZero"/>
        <c:crossBetween val="midCat"/>
      </c:valAx>
      <c:valAx>
        <c:axId val="21450860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Average Dispatch Cost in (M$)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5080672"/>
        <c:crosses val="autoZero"/>
        <c:crossBetween val="midCat"/>
        <c:dispUnits>
          <c:builtInUnit val="millions"/>
        </c:dispUnits>
      </c:valAx>
    </c:plotArea>
    <c:legend>
      <c:legendPos val="r"/>
      <c:layout>
        <c:manualLayout>
          <c:xMode val="edge"/>
          <c:yMode val="edge"/>
          <c:x val="0.84242413057742804"/>
          <c:y val="0.17505905511811001"/>
          <c:w val="0.14669428040245"/>
          <c:h val="0.171017060367455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 err="1"/>
              <a:t>Avg</a:t>
            </a:r>
            <a:r>
              <a:rPr lang="en-US" sz="2800" dirty="0"/>
              <a:t> Dispatch Cost of</a:t>
            </a:r>
            <a:r>
              <a:rPr lang="en-US" sz="2800" baseline="0" dirty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AdptRob</a:t>
            </a:r>
            <a:r>
              <a:rPr lang="en-US" sz="2800" dirty="0" smtClean="0"/>
              <a:t> </a:t>
            </a:r>
            <a:r>
              <a:rPr lang="en-US" sz="2800" baseline="0" dirty="0" smtClean="0"/>
              <a:t> </a:t>
            </a:r>
            <a:endParaRPr lang="en-US" sz="28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652971263207499"/>
          <c:y val="0.16640948404939501"/>
          <c:w val="0.82412191264554002"/>
          <c:h val="0.63365357853758697"/>
        </c:manualLayout>
      </c:layout>
      <c:scatterChart>
        <c:scatterStyle val="lineMarker"/>
        <c:varyColors val="0"/>
        <c:ser>
          <c:idx val="0"/>
          <c:order val="0"/>
          <c:tx>
            <c:v>Uniform</c:v>
          </c:tx>
          <c:spPr>
            <a:ln w="28575">
              <a:solidFill>
                <a:srgbClr val="002060"/>
              </a:solidFill>
              <a:prstDash val="dash"/>
            </a:ln>
          </c:spPr>
          <c:marker>
            <c:symbol val="triangle"/>
            <c:size val="7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summary!$A$17:$A$27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summary!$D$2:$D$12</c:f>
              <c:numCache>
                <c:formatCode>General</c:formatCode>
                <c:ptCount val="11"/>
                <c:pt idx="0">
                  <c:v>17694984.449999999</c:v>
                </c:pt>
                <c:pt idx="1">
                  <c:v>16974328.640000001</c:v>
                </c:pt>
                <c:pt idx="2">
                  <c:v>17040653.890000001</c:v>
                </c:pt>
                <c:pt idx="3">
                  <c:v>17084502.719999999</c:v>
                </c:pt>
                <c:pt idx="4">
                  <c:v>17132893.100000001</c:v>
                </c:pt>
                <c:pt idx="5">
                  <c:v>17147180.91</c:v>
                </c:pt>
                <c:pt idx="6">
                  <c:v>17164247.5</c:v>
                </c:pt>
                <c:pt idx="7">
                  <c:v>17158456.91</c:v>
                </c:pt>
                <c:pt idx="8">
                  <c:v>17155735.690000001</c:v>
                </c:pt>
                <c:pt idx="9">
                  <c:v>17156100.530000001</c:v>
                </c:pt>
                <c:pt idx="10">
                  <c:v>17157774.829999998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DD-2E47-BCD8-B1B7DC68D508}"/>
            </c:ext>
          </c:extLst>
        </c:ser>
        <c:ser>
          <c:idx val="1"/>
          <c:order val="1"/>
          <c:tx>
            <c:v>Normal</c:v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dPt>
            <c:idx val="1"/>
            <c:bubble3D val="0"/>
            <c:spPr>
              <a:ln w="28575"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ADD-2E47-BCD8-B1B7DC68D508}"/>
              </c:ext>
            </c:extLst>
          </c:dPt>
          <c:xVal>
            <c:numRef>
              <c:f>summary!$A$48:$A$58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summary!$D$48:$D$58</c:f>
              <c:numCache>
                <c:formatCode>General</c:formatCode>
                <c:ptCount val="11"/>
                <c:pt idx="0">
                  <c:v>19352990.489999998</c:v>
                </c:pt>
                <c:pt idx="1">
                  <c:v>16985157.649999999</c:v>
                </c:pt>
                <c:pt idx="2">
                  <c:v>17051298.050000001</c:v>
                </c:pt>
                <c:pt idx="3">
                  <c:v>17094918.940000001</c:v>
                </c:pt>
                <c:pt idx="4">
                  <c:v>17144849.32</c:v>
                </c:pt>
                <c:pt idx="5">
                  <c:v>17158328.809999999</c:v>
                </c:pt>
                <c:pt idx="6">
                  <c:v>17170564.149999999</c:v>
                </c:pt>
                <c:pt idx="7">
                  <c:v>17171948.359999999</c:v>
                </c:pt>
                <c:pt idx="8">
                  <c:v>17171532.210000001</c:v>
                </c:pt>
                <c:pt idx="9">
                  <c:v>17165518.719999999</c:v>
                </c:pt>
                <c:pt idx="10">
                  <c:v>17165198.629999999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DD-2E47-BCD8-B1B7DC68D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982064"/>
        <c:axId val="-2119016288"/>
      </c:scatterChart>
      <c:valAx>
        <c:axId val="2144982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Budget</a:t>
                </a:r>
                <a:r>
                  <a:rPr lang="en-US" sz="2000" baseline="0" dirty="0"/>
                  <a:t> of Uncertainty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9016288"/>
        <c:crosses val="autoZero"/>
        <c:crossBetween val="midCat"/>
        <c:majorUnit val="0.1"/>
      </c:valAx>
      <c:valAx>
        <c:axId val="-2119016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Average Dispatch</a:t>
                </a:r>
                <a:r>
                  <a:rPr lang="en-US" sz="2000" baseline="0" dirty="0"/>
                  <a:t> Cost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5.1102362204724404E-3"/>
              <c:y val="0.226923715425135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44982064"/>
        <c:crosses val="autoZero"/>
        <c:crossBetween val="midCat"/>
        <c:dispUnits>
          <c:builtInUnit val="millions"/>
        </c:dispUnits>
      </c:valAx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81347314758732103"/>
          <c:y val="0.18643661153094199"/>
          <c:w val="0.152275725149741"/>
          <c:h val="0.16181577973894201"/>
        </c:manualLayout>
      </c:layout>
      <c:overlay val="0"/>
      <c:spPr>
        <a:solidFill>
          <a:schemeClr val="bg1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 err="1"/>
              <a:t>Avg</a:t>
            </a:r>
            <a:r>
              <a:rPr lang="en-US" sz="2800" baseline="0" dirty="0"/>
              <a:t> Dispatch Cost of </a:t>
            </a:r>
            <a:r>
              <a:rPr lang="en-US" sz="2800" baseline="0" dirty="0" err="1">
                <a:solidFill>
                  <a:srgbClr val="FF0000"/>
                </a:solidFill>
              </a:rPr>
              <a:t>ResAdj</a:t>
            </a:r>
            <a:endParaRPr lang="en-US" sz="2800" dirty="0">
              <a:solidFill>
                <a:srgbClr val="FF0000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92413986529299"/>
          <c:y val="0.13996739665354299"/>
          <c:w val="0.82390033781662397"/>
          <c:h val="0.62579519356955904"/>
        </c:manualLayout>
      </c:layout>
      <c:scatterChart>
        <c:scatterStyle val="lineMarker"/>
        <c:varyColors val="0"/>
        <c:ser>
          <c:idx val="0"/>
          <c:order val="0"/>
          <c:tx>
            <c:v>Uniform</c:v>
          </c:tx>
          <c:spPr>
            <a:ln>
              <a:solidFill>
                <a:srgbClr val="C00000"/>
              </a:solidFill>
              <a:prstDash val="dash"/>
            </a:ln>
          </c:spPr>
          <c:marker>
            <c:symbol val="triang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summary!$A$17:$A$27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summary!$D$17:$D$27</c:f>
              <c:numCache>
                <c:formatCode>General</c:formatCode>
                <c:ptCount val="11"/>
                <c:pt idx="0">
                  <c:v>17694984.449999999</c:v>
                </c:pt>
                <c:pt idx="1">
                  <c:v>17075835.07</c:v>
                </c:pt>
                <c:pt idx="2">
                  <c:v>17034972.850000001</c:v>
                </c:pt>
                <c:pt idx="3">
                  <c:v>17063303.170000002</c:v>
                </c:pt>
                <c:pt idx="4">
                  <c:v>17071968.75</c:v>
                </c:pt>
                <c:pt idx="5">
                  <c:v>17096902.579999998</c:v>
                </c:pt>
                <c:pt idx="6">
                  <c:v>17115648.760000002</c:v>
                </c:pt>
                <c:pt idx="7">
                  <c:v>17161280.059999999</c:v>
                </c:pt>
                <c:pt idx="8">
                  <c:v>17202492.09</c:v>
                </c:pt>
                <c:pt idx="9">
                  <c:v>17224598.629999999</c:v>
                </c:pt>
                <c:pt idx="10">
                  <c:v>17276996.260000002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28-EF40-8DC9-772597507816}"/>
            </c:ext>
          </c:extLst>
        </c:ser>
        <c:ser>
          <c:idx val="1"/>
          <c:order val="1"/>
          <c:tx>
            <c:v>Normal</c:v>
          </c:tx>
          <c:xVal>
            <c:numRef>
              <c:f>summary!$A$63:$A$73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0.60000000000000098</c:v>
                </c:pt>
                <c:pt idx="7">
                  <c:v>0.70000000000000095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summary!$D$63:$D$73</c:f>
              <c:numCache>
                <c:formatCode>General</c:formatCode>
                <c:ptCount val="11"/>
                <c:pt idx="0">
                  <c:v>19352990.489999998</c:v>
                </c:pt>
                <c:pt idx="1">
                  <c:v>17458090.440000001</c:v>
                </c:pt>
                <c:pt idx="2">
                  <c:v>17239134.350000001</c:v>
                </c:pt>
                <c:pt idx="3">
                  <c:v>17256299.350000001</c:v>
                </c:pt>
                <c:pt idx="4">
                  <c:v>17256996.960000001</c:v>
                </c:pt>
                <c:pt idx="5">
                  <c:v>17289328.98</c:v>
                </c:pt>
                <c:pt idx="6">
                  <c:v>17302984.350000001</c:v>
                </c:pt>
                <c:pt idx="7">
                  <c:v>17353702.859999999</c:v>
                </c:pt>
                <c:pt idx="8">
                  <c:v>17389873.57</c:v>
                </c:pt>
                <c:pt idx="9">
                  <c:v>17399015.940000001</c:v>
                </c:pt>
                <c:pt idx="10">
                  <c:v>17452422.75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28-EF40-8DC9-772597507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0116832"/>
        <c:axId val="-2120111760"/>
      </c:scatterChart>
      <c:valAx>
        <c:axId val="-2120116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Budget of Uncertainty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0111760"/>
        <c:crosses val="autoZero"/>
        <c:crossBetween val="midCat"/>
        <c:majorUnit val="0.1"/>
      </c:valAx>
      <c:valAx>
        <c:axId val="-21201117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Average Dispatch</a:t>
                </a:r>
                <a:r>
                  <a:rPr lang="en-US" sz="2000" baseline="0" dirty="0"/>
                  <a:t> Cost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0116832"/>
        <c:crosses val="autoZero"/>
        <c:crossBetween val="midCat"/>
        <c:dispUnits>
          <c:builtInUnit val="millions"/>
        </c:dispUnits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ayout>
        <c:manualLayout>
          <c:xMode val="edge"/>
          <c:yMode val="edge"/>
          <c:x val="0.80134947975253101"/>
          <c:y val="0.172301304133858"/>
          <c:w val="0.15154713316338"/>
          <c:h val="0.14182677165354199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A3E7-07C5-2B43-B801-660DBD0AC32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CAE5-8FEC-004B-A744-91891D0A482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4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34097-7B62-400D-9518-23EE6F4A71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B7C80-7210-64B7-5243-EF52377CA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5C0A3-D049-4BB6-974D-B61D6BC54A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9717" y="1935333"/>
            <a:ext cx="7120614" cy="2197554"/>
          </a:xfrm>
        </p:spPr>
        <p:txBody>
          <a:bodyPr anchor="b">
            <a:normAutofit/>
          </a:bodyPr>
          <a:lstStyle>
            <a:lvl1pPr algn="l">
              <a:defRPr sz="4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6B9E2E-D7BD-4ACD-9DA2-DD80801F9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717" y="4461512"/>
            <a:ext cx="7120614" cy="872307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254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2C112-D3A4-48D4-95B2-C16285D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1E115D-2A01-4239-B309-91C35D1E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2C0B3F-7C95-4760-AC18-66EF08E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BDD1-EE51-5C48-ABB9-C01AA7224BD2}" type="datetime1">
              <a:rPr lang="en-US" smtClean="0"/>
              <a:t>7/11/2022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347157-292F-42C8-98D6-E0ADE31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4EB52F-69ED-4471-9706-7D2DF00F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BDD185D-87BC-4243-8174-3435143B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5C32A7-BC6D-49DC-A59B-FB9507F1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6650B7-D172-4649-8A26-D82EAABB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0717-2D54-D442-9D87-F98B1C275049}" type="datetime1">
              <a:rPr lang="en-US" smtClean="0"/>
              <a:t>7/11/2022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E34607-AA67-46BD-A788-B20B87F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212ED-F6BF-4FF9-807D-917D8B76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1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864-56CC-4C94-BF72-7A1F67AC7E78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68D-7F56-4D23-8230-451121A32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29AE5-CDB6-4A64-942A-2BCBFAF9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5617AA1-9646-2D50-ACB9-69606EC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263D79-A597-5652-741E-A8F0A43F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7/11/2022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DB9C7D-CAE8-E140-5403-2086ADE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71A37C-F6A4-DCE4-67C7-FFD75660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1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DB39-6A69-4B8E-B410-6E71B15E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5045FB-4200-42F9-AFA4-6811508D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ED1B1F-685E-4499-A6D5-2FE26EB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C043-59C2-B344-83A9-697DEB8C543E}" type="datetime1">
              <a:rPr lang="en-US" smtClean="0"/>
              <a:t>7/11/2022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F5A4FF-CB7E-4BED-9918-2E04A7D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820186-F1A9-4FC2-90F9-D4D6228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9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21F1A-6674-46ED-A803-872470D1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164CC0-F989-45BB-8A8A-40E0362D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C91A9F-98B7-4254-8A58-780C56F3E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BC1CA0-8A4B-4B92-B947-012FC3BE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BE91-F996-F147-86A4-BBC578844471}" type="datetime1">
              <a:rPr lang="en-US" smtClean="0"/>
              <a:t>7/11/2022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1E531B-8282-40A6-869A-D67976C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645F8F-7DD6-416C-A53F-9693527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9FB1-E20B-43EB-9F83-400509F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FD9744-6AEC-4A36-9D2A-A73BC813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E2C59-6A6A-4ABD-AAEE-4A4F15EC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A66BF-3F22-47A6-B2BB-BDB510EE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05F3807-379C-429F-8B07-5F2C648AE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DF095-5A43-45C3-9D9D-D2D18517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C085-80DD-4E42-9984-D32B2DC7D1AA}" type="datetime1">
              <a:rPr lang="en-US" smtClean="0"/>
              <a:t>7/11/2022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509EA2A-47C4-4119-A7E4-D835BB5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253A376-DD10-46E6-83F6-D7F67D41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5DC3-4DDD-4559-95C4-12A2613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DDE386-9F4C-4ED0-A188-8723148F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9B-F793-FB4A-A78E-8201D9E1906E}" type="datetime1">
              <a:rPr lang="en-US" smtClean="0"/>
              <a:t>7/11/2022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C7EE23-7BA7-4659-A100-8DF94C83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48606-8E11-47AB-A60A-B55A22E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8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B49497-2695-47BB-B773-1A0E0E3F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A70-372D-FD4A-8506-6CAE6A345A9C}" type="datetime1">
              <a:rPr lang="en-US" smtClean="0"/>
              <a:t>7/11/2022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9CDC1A-A39D-4B8E-B6AC-7B02CBB2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74E0C7-F045-4B37-B425-2F88CE8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9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A3AA2-CC69-4AE8-B324-9E50D03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A24242-CFC6-43A3-A589-12232AA0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23EA6A-9C5F-456E-8BF8-C7F53231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490EDA-E7E8-4795-836A-7194A1F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5F0-E24B-CD42-9F8E-CDB9FEEF848A}" type="datetime1">
              <a:rPr lang="en-US" smtClean="0"/>
              <a:t>7/11/2022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FAD2A6-A59D-48A2-A3CB-7BDF8AB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BC089-B1B7-447C-A1C3-721EECD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7B8-C7C4-4341-8117-2064707B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56E4B-4218-412A-B40D-042DF1C0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6ABAA4-491A-47FD-9F67-E0A0EC6A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507D56-6E55-4002-9C4D-1C7CEB30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2E2-D63C-EA45-BF19-53D29CFEBEE2}" type="datetime1">
              <a:rPr lang="en-US" smtClean="0"/>
              <a:t>7/11/2022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4F185-358B-4800-97D5-82233D4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7FB22D-E367-4815-9F92-6C5EB89F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56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0C7FC3-3BB0-489A-1DDE-D3C8610FCC8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CA0E51-5C7C-4291-B75C-05336036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B4C258-1845-4A90-AEAA-BB571559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63C8D5-259E-48C2-BE38-7519E937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60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11F30F-5D39-FF47-B801-1CA833794EC6}" type="datetime1">
              <a:rPr lang="en-US" smtClean="0"/>
              <a:t>7/11/2022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2668C-2F25-4C72-A955-F56384FF8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6875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 b="0" i="0" kern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Foot text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63C5FC8-C7AC-4B19-8E82-630CED9C655A}"/>
              </a:ext>
            </a:extLst>
          </p:cNvPr>
          <p:cNvSpPr txBox="1"/>
          <p:nvPr userDrawn="1"/>
        </p:nvSpPr>
        <p:spPr>
          <a:xfrm>
            <a:off x="7977342" y="6413697"/>
            <a:ext cx="23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AIMMS CAMPUS 2022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29DD4B-EC57-4F28-B95C-7EDAD3CA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7004" y="6387126"/>
            <a:ext cx="493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63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tags" Target="../tags/tag24.xml"/><Relationship Id="rId21" Type="http://schemas.openxmlformats.org/officeDocument/2006/relationships/image" Target="../media/image17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3.png"/><Relationship Id="rId25" Type="http://schemas.openxmlformats.org/officeDocument/2006/relationships/image" Target="../media/image28.png"/><Relationship Id="rId2" Type="http://schemas.openxmlformats.org/officeDocument/2006/relationships/tags" Target="../tags/tag23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27.png"/><Relationship Id="rId29" Type="http://schemas.openxmlformats.org/officeDocument/2006/relationships/image" Target="../media/image2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0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10" Type="http://schemas.openxmlformats.org/officeDocument/2006/relationships/tags" Target="../tags/tag31.xml"/><Relationship Id="rId19" Type="http://schemas.openxmlformats.org/officeDocument/2006/relationships/image" Target="../media/image15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8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9.xml"/><Relationship Id="rId7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32.png"/><Relationship Id="rId5" Type="http://schemas.openxmlformats.org/officeDocument/2006/relationships/tags" Target="../tags/tag41.xml"/><Relationship Id="rId10" Type="http://schemas.openxmlformats.org/officeDocument/2006/relationships/image" Target="../media/image31.png"/><Relationship Id="rId4" Type="http://schemas.openxmlformats.org/officeDocument/2006/relationships/tags" Target="../tags/tag40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35.png"/><Relationship Id="rId39" Type="http://schemas.openxmlformats.org/officeDocument/2006/relationships/image" Target="../media/image42.png"/><Relationship Id="rId3" Type="http://schemas.openxmlformats.org/officeDocument/2006/relationships/tags" Target="../tags/tag44.xml"/><Relationship Id="rId21" Type="http://schemas.openxmlformats.org/officeDocument/2006/relationships/slideLayout" Target="../slideLayouts/slideLayout12.xml"/><Relationship Id="rId34" Type="http://schemas.openxmlformats.org/officeDocument/2006/relationships/image" Target="../media/image3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image" Target="../media/image34.png"/><Relationship Id="rId33" Type="http://schemas.openxmlformats.org/officeDocument/2006/relationships/image" Target="../media/image37.png"/><Relationship Id="rId38" Type="http://schemas.openxmlformats.org/officeDocument/2006/relationships/image" Target="../media/image41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image" Target="../media/image19.png"/><Relationship Id="rId41" Type="http://schemas.openxmlformats.org/officeDocument/2006/relationships/image" Target="../media/image24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.png"/><Relationship Id="rId32" Type="http://schemas.openxmlformats.org/officeDocument/2006/relationships/image" Target="../media/image36.png"/><Relationship Id="rId37" Type="http://schemas.openxmlformats.org/officeDocument/2006/relationships/image" Target="../media/image7.png"/><Relationship Id="rId40" Type="http://schemas.openxmlformats.org/officeDocument/2006/relationships/image" Target="../media/image43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40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21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emf"/><Relationship Id="rId4" Type="http://schemas.openxmlformats.org/officeDocument/2006/relationships/image" Target="../media/image5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8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3.png"/><Relationship Id="rId25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AIMMS Campus</a:t>
            </a:r>
            <a:br>
              <a:rPr lang="pl-PL" dirty="0" smtClean="0"/>
            </a:br>
            <a:r>
              <a:rPr lang="pl-PL" dirty="0" smtClean="0"/>
              <a:t>Robust optimization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3: Adjustable robust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1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Outer solution approach</a:t>
            </a:r>
            <a:r>
              <a:rPr lang="en-US" dirty="0" smtClean="0"/>
              <a:t> 2</a:t>
            </a:r>
            <a:r>
              <a:rPr lang="pl-PL" dirty="0" smtClean="0"/>
              <a:t>: K-adaptability</a:t>
            </a:r>
            <a:endParaRPr lang="en-GB" dirty="0"/>
          </a:p>
        </p:txBody>
      </p:sp>
      <p:pic>
        <p:nvPicPr>
          <p:cNvPr id="4" name="Picture 3" descr="\documentclass{article}&#10;\usepackage{amsmath}&#10;\pagestyle{empty}&#10;\begin{document}&#10;&#10;&#10;$$&#10;x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1" y="3022570"/>
            <a:ext cx="510803" cy="45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8182" y="2092036"/>
            <a:ext cx="2484582" cy="2286000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410630" y="2993736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 descr="\documentclass{article}&#10;\usepackage{amsmath}&#10;\usepackage{color}&#10;\pagestyle{empty}&#10;\begin{document}&#10;&#10;\begin{align*}&#10;\min\limits_{x, y_1} \ &amp; a^\top x + b^\top y_1 \\ &#10;\text{s.t.} \ &amp;  A x + B y_1 + C \textcolor{red}{z_1} \geq c\\&#10;&amp; x \in X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1" y="4779384"/>
            <a:ext cx="2226908" cy="919916"/>
          </a:xfrm>
          <a:prstGeom prst="rect">
            <a:avLst/>
          </a:prstGeom>
        </p:spPr>
      </p:pic>
      <p:pic>
        <p:nvPicPr>
          <p:cNvPr id="43" name="Picture 42" descr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x \in X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39" y="4779384"/>
            <a:ext cx="2665238" cy="122202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 A x + B y_1 + C \textcolor{red}{z_3} \geq c \\&#10;&amp; x \in X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5" y="4801236"/>
            <a:ext cx="2790729" cy="1598175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5591351" y="2096054"/>
            <a:ext cx="1514764" cy="868218"/>
          </a:xfrm>
          <a:custGeom>
            <a:avLst/>
            <a:gdLst>
              <a:gd name="connsiteX0" fmla="*/ 1514764 w 1514764"/>
              <a:gd name="connsiteY0" fmla="*/ 18473 h 886691"/>
              <a:gd name="connsiteX1" fmla="*/ 240145 w 1514764"/>
              <a:gd name="connsiteY1" fmla="*/ 0 h 886691"/>
              <a:gd name="connsiteX2" fmla="*/ 0 w 1514764"/>
              <a:gd name="connsiteY2" fmla="*/ 600363 h 886691"/>
              <a:gd name="connsiteX3" fmla="*/ 1514764 w 1514764"/>
              <a:gd name="connsiteY3" fmla="*/ 886691 h 886691"/>
              <a:gd name="connsiteX4" fmla="*/ 1514764 w 1514764"/>
              <a:gd name="connsiteY4" fmla="*/ 18473 h 886691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48705 w 1514764"/>
              <a:gd name="connsiteY1" fmla="*/ 184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764" h="868218">
                <a:moveTo>
                  <a:pt x="1514764" y="0"/>
                </a:moveTo>
                <a:lnTo>
                  <a:pt x="148705" y="1847"/>
                </a:lnTo>
                <a:lnTo>
                  <a:pt x="0" y="581890"/>
                </a:lnTo>
                <a:lnTo>
                  <a:pt x="1514764" y="868218"/>
                </a:lnTo>
                <a:lnTo>
                  <a:pt x="1514764" y="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4620397" y="3305841"/>
            <a:ext cx="1660698" cy="1074775"/>
          </a:xfrm>
          <a:custGeom>
            <a:avLst/>
            <a:gdLst>
              <a:gd name="connsiteX0" fmla="*/ 10160 w 1656080"/>
              <a:gd name="connsiteY0" fmla="*/ 1066800 h 1066800"/>
              <a:gd name="connsiteX1" fmla="*/ 0 w 1656080"/>
              <a:gd name="connsiteY1" fmla="*/ 0 h 1066800"/>
              <a:gd name="connsiteX2" fmla="*/ 1656080 w 1656080"/>
              <a:gd name="connsiteY2" fmla="*/ 1056640 h 1066800"/>
              <a:gd name="connsiteX3" fmla="*/ 10160 w 1656080"/>
              <a:gd name="connsiteY3" fmla="*/ 1066800 h 1066800"/>
              <a:gd name="connsiteX0" fmla="*/ 10160 w 1656080"/>
              <a:gd name="connsiteY0" fmla="*/ 1066800 h 1075707"/>
              <a:gd name="connsiteX1" fmla="*/ 0 w 1656080"/>
              <a:gd name="connsiteY1" fmla="*/ 0 h 1075707"/>
              <a:gd name="connsiteX2" fmla="*/ 1656080 w 1656080"/>
              <a:gd name="connsiteY2" fmla="*/ 1075707 h 1075707"/>
              <a:gd name="connsiteX3" fmla="*/ 10160 w 1656080"/>
              <a:gd name="connsiteY3" fmla="*/ 1066800 h 107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080" h="1075707">
                <a:moveTo>
                  <a:pt x="10160" y="1066800"/>
                </a:moveTo>
                <a:cubicBezTo>
                  <a:pt x="6773" y="711200"/>
                  <a:pt x="3387" y="355600"/>
                  <a:pt x="0" y="0"/>
                </a:cubicBezTo>
                <a:lnTo>
                  <a:pt x="1656080" y="1075707"/>
                </a:lnTo>
                <a:lnTo>
                  <a:pt x="10160" y="106680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\documentclass{article}&#10;\usepackage{amsmath}&#10;\pagestyle{empty}&#10;\begin{document}&#10;&#10;&#10;$$&#10;y_1&#10;$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76" y="3776833"/>
            <a:ext cx="760610" cy="6165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$&#10;y_2&#10;$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4" y="2048350"/>
            <a:ext cx="783659" cy="616557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$&#10;\bar{y}_1&#10;$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76" y="3633165"/>
            <a:ext cx="760610" cy="760612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&#10;\bar{y}_2&#10;$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90" y="1904295"/>
            <a:ext cx="783659" cy="760612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6969851" y="2224488"/>
            <a:ext cx="2995717" cy="253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4618182" y="2089166"/>
            <a:ext cx="2484582" cy="1727489"/>
          </a:xfrm>
          <a:custGeom>
            <a:avLst/>
            <a:gdLst>
              <a:gd name="connsiteX0" fmla="*/ 2484582 w 2484582"/>
              <a:gd name="connsiteY0" fmla="*/ 9236 h 1727200"/>
              <a:gd name="connsiteX1" fmla="*/ 0 w 2484582"/>
              <a:gd name="connsiteY1" fmla="*/ 0 h 1727200"/>
              <a:gd name="connsiteX2" fmla="*/ 0 w 2484582"/>
              <a:gd name="connsiteY2" fmla="*/ 1200727 h 1727200"/>
              <a:gd name="connsiteX3" fmla="*/ 2484582 w 2484582"/>
              <a:gd name="connsiteY3" fmla="*/ 1727200 h 1727200"/>
              <a:gd name="connsiteX4" fmla="*/ 2484582 w 2484582"/>
              <a:gd name="connsiteY4" fmla="*/ 9236 h 1727200"/>
              <a:gd name="connsiteX0" fmla="*/ 2484582 w 2484582"/>
              <a:gd name="connsiteY0" fmla="*/ 9236 h 1727200"/>
              <a:gd name="connsiteX1" fmla="*/ 0 w 2484582"/>
              <a:gd name="connsiteY1" fmla="*/ 0 h 1727200"/>
              <a:gd name="connsiteX2" fmla="*/ 0 w 2484582"/>
              <a:gd name="connsiteY2" fmla="*/ 1200727 h 1727200"/>
              <a:gd name="connsiteX3" fmla="*/ 2484582 w 2484582"/>
              <a:gd name="connsiteY3" fmla="*/ 1727200 h 1727200"/>
              <a:gd name="connsiteX4" fmla="*/ 2484582 w 2484582"/>
              <a:gd name="connsiteY4" fmla="*/ 9236 h 1727200"/>
              <a:gd name="connsiteX0" fmla="*/ 2484582 w 2484582"/>
              <a:gd name="connsiteY0" fmla="*/ 0 h 1727489"/>
              <a:gd name="connsiteX1" fmla="*/ 0 w 2484582"/>
              <a:gd name="connsiteY1" fmla="*/ 289 h 1727489"/>
              <a:gd name="connsiteX2" fmla="*/ 0 w 2484582"/>
              <a:gd name="connsiteY2" fmla="*/ 1201016 h 1727489"/>
              <a:gd name="connsiteX3" fmla="*/ 2484582 w 2484582"/>
              <a:gd name="connsiteY3" fmla="*/ 1727489 h 1727489"/>
              <a:gd name="connsiteX4" fmla="*/ 2484582 w 2484582"/>
              <a:gd name="connsiteY4" fmla="*/ 0 h 172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4582" h="1727489">
                <a:moveTo>
                  <a:pt x="2484582" y="0"/>
                </a:moveTo>
                <a:lnTo>
                  <a:pt x="0" y="289"/>
                </a:lnTo>
                <a:lnTo>
                  <a:pt x="0" y="1201016"/>
                </a:lnTo>
                <a:lnTo>
                  <a:pt x="2484582" y="1727489"/>
                </a:lnTo>
                <a:lnTo>
                  <a:pt x="2484582" y="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 A x + B y_2 + C \textcolor{red}{z_3} \geq c \\&#10;&amp; x \in X&#10;\end{align*}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480" y="4673310"/>
            <a:ext cx="2790729" cy="1598175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4620953" y="2087145"/>
            <a:ext cx="2479040" cy="2296160"/>
          </a:xfrm>
          <a:custGeom>
            <a:avLst/>
            <a:gdLst>
              <a:gd name="connsiteX0" fmla="*/ 0 w 2479040"/>
              <a:gd name="connsiteY0" fmla="*/ 2296160 h 2296160"/>
              <a:gd name="connsiteX1" fmla="*/ 2479040 w 2479040"/>
              <a:gd name="connsiteY1" fmla="*/ 2286000 h 2296160"/>
              <a:gd name="connsiteX2" fmla="*/ 2479040 w 2479040"/>
              <a:gd name="connsiteY2" fmla="*/ 1158240 h 2296160"/>
              <a:gd name="connsiteX3" fmla="*/ 0 w 2479040"/>
              <a:gd name="connsiteY3" fmla="*/ 0 h 2296160"/>
              <a:gd name="connsiteX4" fmla="*/ 0 w 2479040"/>
              <a:gd name="connsiteY4" fmla="*/ 2296160 h 2296160"/>
              <a:gd name="connsiteX0" fmla="*/ 0 w 2479040"/>
              <a:gd name="connsiteY0" fmla="*/ 2296160 h 2296160"/>
              <a:gd name="connsiteX1" fmla="*/ 2479040 w 2479040"/>
              <a:gd name="connsiteY1" fmla="*/ 2295525 h 2296160"/>
              <a:gd name="connsiteX2" fmla="*/ 2479040 w 2479040"/>
              <a:gd name="connsiteY2" fmla="*/ 1158240 h 2296160"/>
              <a:gd name="connsiteX3" fmla="*/ 0 w 2479040"/>
              <a:gd name="connsiteY3" fmla="*/ 0 h 2296160"/>
              <a:gd name="connsiteX4" fmla="*/ 0 w 2479040"/>
              <a:gd name="connsiteY4" fmla="*/ 2296160 h 22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040" h="2296160">
                <a:moveTo>
                  <a:pt x="0" y="2296160"/>
                </a:moveTo>
                <a:lnTo>
                  <a:pt x="2479040" y="2295525"/>
                </a:lnTo>
                <a:lnTo>
                  <a:pt x="2479040" y="1158240"/>
                </a:lnTo>
                <a:lnTo>
                  <a:pt x="0" y="0"/>
                </a:lnTo>
                <a:cubicBezTo>
                  <a:pt x="3387" y="762000"/>
                  <a:pt x="6773" y="1524000"/>
                  <a:pt x="0" y="2296160"/>
                </a:cubicBez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\documentclass{article}&#10;\usepackage{amsmath}&#10;\usepackage{color}&#10;\pagestyle{empty}&#10;\begin{document}&#10;&#10;&#10;$$&#10;\textcolor{red}{z_2}&#10;$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81" y="2249804"/>
            <a:ext cx="386095" cy="29331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661703" y="2249804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\documentclass{article}&#10;\usepackage{amsmath}&#10;\usepackage{color}&#10;\pagestyle{empty}&#10;\begin{document}&#10;&#10;&#10;$$&#10;\textcolor{red}{z_1}&#10;$$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0" y="3930857"/>
            <a:ext cx="374123" cy="29331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003272" y="3088379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\documentclass{article}&#10;\usepackage{amsmath}&#10;\usepackage{color}&#10;\pagestyle{empty}&#10;\begin{document}&#10;&#10;&#10;$$&#10;\textcolor{red}{z_3}&#10;$$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49" y="3048189"/>
            <a:ext cx="389088" cy="2993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366328" y="3983512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>
            <a:off x="5668823" y="3904071"/>
            <a:ext cx="3185691" cy="323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20827687">
            <a:off x="6212215" y="2615184"/>
            <a:ext cx="3835641" cy="31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063428">
            <a:off x="6222037" y="3457059"/>
            <a:ext cx="2765070" cy="316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\documentclass{article}&#10;\usepackage{amsmath}&#10;\pagestyle{empty}&#10;\begin{document}&#10;&#10;&#10;$$&#10;\bar{x}&#10;$$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30" y="2870545"/>
            <a:ext cx="510803" cy="6081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color}&#10;\pagestyle{empty}&#10;\begin{document}&#10;&#10;&#10;$$&#10;\textcolor{red}{z_4}&#10;$$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9" y="2118247"/>
            <a:ext cx="395074" cy="293314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5253174" y="2155802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\documentclass{article}&#10;\usepackage{amsmath}&#10;\usepackage{color}&#10;\pagestyle{empty}&#10;\begin{document}&#10;&#10;&#10;$$&#10;\textcolor{red}{z_4}&#10;$$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90" y="3683945"/>
            <a:ext cx="395074" cy="293314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732908" y="3736600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59145" y="6455390"/>
            <a:ext cx="7496175" cy="365125"/>
          </a:xfrm>
        </p:spPr>
        <p:txBody>
          <a:bodyPr/>
          <a:lstStyle/>
          <a:p>
            <a:r>
              <a:rPr lang="en-US" dirty="0" err="1" smtClean="0"/>
              <a:t>Hanasusanto</a:t>
            </a:r>
            <a:r>
              <a:rPr lang="en-US" dirty="0" smtClean="0"/>
              <a:t>, G. A., Kuhn, D., &amp; </a:t>
            </a:r>
            <a:r>
              <a:rPr lang="en-US" dirty="0" err="1" smtClean="0"/>
              <a:t>Wiesemann</a:t>
            </a:r>
            <a:r>
              <a:rPr lang="en-US" dirty="0" smtClean="0"/>
              <a:t>, W. (2015). K-adaptability in two-stage robust binary programming.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7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41" grpId="0" animBg="1"/>
      <p:bldP spid="3" grpId="0" animBg="1"/>
      <p:bldP spid="13" grpId="0" animBg="1"/>
      <p:bldP spid="13" grpId="1" animBg="1"/>
      <p:bldP spid="23" grpId="0" animBg="1"/>
      <p:bldP spid="11" grpId="0" animBg="1"/>
      <p:bldP spid="8" grpId="0" animBg="1"/>
      <p:bldP spid="31" grpId="0" animBg="1"/>
      <p:bldP spid="31" grpId="1" animBg="1"/>
      <p:bldP spid="46" grpId="0" animBg="1"/>
      <p:bldP spid="46" grpId="1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approach 1</a:t>
            </a:r>
            <a:r>
              <a:rPr lang="pl-PL" dirty="0" smtClean="0"/>
              <a:t>: Linear Decision Rules</a:t>
            </a:r>
            <a:endParaRPr lang="en-GB" dirty="0"/>
          </a:p>
        </p:txBody>
      </p:sp>
      <p:pic>
        <p:nvPicPr>
          <p:cNvPr id="9" name="Picture 8" descr="\documentclass{article}&#10;\usepackage{amsmath}&#10;\pagestyle{empty}&#10;\begin{document}&#10;&#10;&#10;$$&#10;x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4" y="3032730"/>
            <a:ext cx="510803" cy="4560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790293" y="3003896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\documentclass{article}&#10;\usepackage{amsmath}&#10;\pagestyle{empty}&#10;\begin{document}&#10;&#10;&#10;$$&#10;y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09" y="1463041"/>
            <a:ext cx="226254" cy="310375"/>
          </a:xfrm>
          <a:prstGeom prst="rect">
            <a:avLst/>
          </a:prstGeom>
        </p:spPr>
      </p:pic>
      <p:sp>
        <p:nvSpPr>
          <p:cNvPr id="28" name="Parallelogram 27"/>
          <p:cNvSpPr/>
          <p:nvPr/>
        </p:nvSpPr>
        <p:spPr>
          <a:xfrm>
            <a:off x="4192267" y="2902251"/>
            <a:ext cx="4284694" cy="1173108"/>
          </a:xfrm>
          <a:prstGeom prst="parallelogram">
            <a:avLst>
              <a:gd name="adj" fmla="val 152313"/>
            </a:avLst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192267" y="1483360"/>
            <a:ext cx="16819" cy="25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196080" y="1625600"/>
            <a:ext cx="4267200" cy="2001520"/>
          </a:xfrm>
          <a:custGeom>
            <a:avLst/>
            <a:gdLst>
              <a:gd name="connsiteX0" fmla="*/ 0 w 4267200"/>
              <a:gd name="connsiteY0" fmla="*/ 1239520 h 2032000"/>
              <a:gd name="connsiteX1" fmla="*/ 2458720 w 4267200"/>
              <a:gd name="connsiteY1" fmla="*/ 2032000 h 2032000"/>
              <a:gd name="connsiteX2" fmla="*/ 4267200 w 4267200"/>
              <a:gd name="connsiteY2" fmla="*/ 894080 h 2032000"/>
              <a:gd name="connsiteX3" fmla="*/ 1666240 w 4267200"/>
              <a:gd name="connsiteY3" fmla="*/ 0 h 2032000"/>
              <a:gd name="connsiteX4" fmla="*/ 0 w 4267200"/>
              <a:gd name="connsiteY4" fmla="*/ 1239520 h 2032000"/>
              <a:gd name="connsiteX0" fmla="*/ 0 w 4267200"/>
              <a:gd name="connsiteY0" fmla="*/ 1168400 h 1960880"/>
              <a:gd name="connsiteX1" fmla="*/ 2458720 w 4267200"/>
              <a:gd name="connsiteY1" fmla="*/ 1960880 h 1960880"/>
              <a:gd name="connsiteX2" fmla="*/ 4267200 w 4267200"/>
              <a:gd name="connsiteY2" fmla="*/ 822960 h 1960880"/>
              <a:gd name="connsiteX3" fmla="*/ 1645920 w 4267200"/>
              <a:gd name="connsiteY3" fmla="*/ 0 h 1960880"/>
              <a:gd name="connsiteX4" fmla="*/ 0 w 4267200"/>
              <a:gd name="connsiteY4" fmla="*/ 1168400 h 1960880"/>
              <a:gd name="connsiteX0" fmla="*/ 0 w 4267200"/>
              <a:gd name="connsiteY0" fmla="*/ 1168400 h 1971040"/>
              <a:gd name="connsiteX1" fmla="*/ 2519680 w 4267200"/>
              <a:gd name="connsiteY1" fmla="*/ 1971040 h 1971040"/>
              <a:gd name="connsiteX2" fmla="*/ 4267200 w 4267200"/>
              <a:gd name="connsiteY2" fmla="*/ 822960 h 1971040"/>
              <a:gd name="connsiteX3" fmla="*/ 1645920 w 4267200"/>
              <a:gd name="connsiteY3" fmla="*/ 0 h 1971040"/>
              <a:gd name="connsiteX4" fmla="*/ 0 w 4267200"/>
              <a:gd name="connsiteY4" fmla="*/ 1168400 h 1971040"/>
              <a:gd name="connsiteX0" fmla="*/ 0 w 4267200"/>
              <a:gd name="connsiteY0" fmla="*/ 1198880 h 2001520"/>
              <a:gd name="connsiteX1" fmla="*/ 2519680 w 4267200"/>
              <a:gd name="connsiteY1" fmla="*/ 2001520 h 2001520"/>
              <a:gd name="connsiteX2" fmla="*/ 4267200 w 4267200"/>
              <a:gd name="connsiteY2" fmla="*/ 853440 h 2001520"/>
              <a:gd name="connsiteX3" fmla="*/ 1696720 w 4267200"/>
              <a:gd name="connsiteY3" fmla="*/ 0 h 2001520"/>
              <a:gd name="connsiteX4" fmla="*/ 0 w 4267200"/>
              <a:gd name="connsiteY4" fmla="*/ 119888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2001520">
                <a:moveTo>
                  <a:pt x="0" y="1198880"/>
                </a:moveTo>
                <a:lnTo>
                  <a:pt x="2519680" y="2001520"/>
                </a:lnTo>
                <a:lnTo>
                  <a:pt x="4267200" y="853440"/>
                </a:lnTo>
                <a:lnTo>
                  <a:pt x="1696720" y="0"/>
                </a:lnTo>
                <a:lnTo>
                  <a:pt x="0" y="11988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 descr="\documentclass{article}&#10;\usepackage{amsmath}&#10;\usepackage{color}&#10;\pagestyle{empty}&#10;\begin{document}&#10;&#10;&#10;$$&#10;y = w + W \textcolor{red}{z}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78" y="2134090"/>
            <a:ext cx="2578712" cy="42640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color}&#10;\pagestyle{empty}&#10;\begin{document}&#10;&#10;\begin{align*}&#10;\min\limits_{x, w, W} \ &amp; \sup\limits_{\textcolor{red}{z \in Z}} a^\top x + b^\top (w + W \textcolor{red}{z} ) \\ &#10;\text{s.t.} \ &amp;  A x + B y + C \textcolor{red}{z} \geq c \quad \textcolor{red}{\forall z \in Z} \\&#10;&amp; x \in X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46" y="4643131"/>
            <a:ext cx="4551007" cy="143337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usepackage{color}&#10;\pagestyle{empty}&#10;\begin{document}&#10;&#10;\begin{align*}&#10;\min\limits_{x, w, W, t} \ &amp; a^\top x + t \\&#10;\text{s.t.} \ &amp;  b^\top (w + W \textcolor{red}{z} ) \leq t  \quad \textcolor{red}{\forall z \in Z} \\ &#10;\text{s.t.} \ &amp;  A x + B y + C \textcolor{red}{z} \geq c \quad \textcolor{red}{\forall z \in Z} \\&#10;&amp; x \in X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5" y="4566129"/>
            <a:ext cx="4830443" cy="19378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8175" y="6356350"/>
            <a:ext cx="8048625" cy="594450"/>
          </a:xfrm>
        </p:spPr>
        <p:txBody>
          <a:bodyPr/>
          <a:lstStyle/>
          <a:p>
            <a:r>
              <a:rPr lang="en-GB" dirty="0"/>
              <a:t>Ben-Tal, A., </a:t>
            </a:r>
            <a:r>
              <a:rPr lang="en-GB" dirty="0" err="1"/>
              <a:t>Goryashko</a:t>
            </a:r>
            <a:r>
              <a:rPr lang="en-GB" dirty="0"/>
              <a:t>, A., </a:t>
            </a:r>
            <a:r>
              <a:rPr lang="en-GB" dirty="0" err="1"/>
              <a:t>Guslitzer</a:t>
            </a:r>
            <a:r>
              <a:rPr lang="en-GB" dirty="0"/>
              <a:t>, E., &amp; </a:t>
            </a:r>
            <a:r>
              <a:rPr lang="en-GB" dirty="0" err="1"/>
              <a:t>Nemirovski</a:t>
            </a:r>
            <a:r>
              <a:rPr lang="en-GB" dirty="0"/>
              <a:t>, A. (2004). Adjustable robust solutions of uncertain linear programs. </a:t>
            </a:r>
          </a:p>
        </p:txBody>
      </p:sp>
    </p:spTree>
    <p:extLst>
      <p:ext uri="{BB962C8B-B14F-4D97-AF65-F5344CB8AC3E}">
        <p14:creationId xmlns:p14="http://schemas.microsoft.com/office/powerpoint/2010/main" val="25418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9124" cy="1208960"/>
          </a:xfrm>
        </p:spPr>
        <p:txBody>
          <a:bodyPr/>
          <a:lstStyle/>
          <a:p>
            <a:r>
              <a:rPr lang="pl-PL" dirty="0" smtClean="0"/>
              <a:t>Inner solution approach</a:t>
            </a:r>
            <a:r>
              <a:rPr lang="en-US" dirty="0" smtClean="0"/>
              <a:t> </a:t>
            </a:r>
            <a:r>
              <a:rPr lang="pl-PL" dirty="0" smtClean="0"/>
              <a:t>2: Adaptive Partitioning</a:t>
            </a:r>
            <a:endParaRPr lang="en-GB" dirty="0"/>
          </a:p>
        </p:txBody>
      </p:sp>
      <p:pic>
        <p:nvPicPr>
          <p:cNvPr id="4" name="Picture 3" descr="\documentclass{article}&#10;\usepackage{amsmath}&#10;\pagestyle{empty}&#10;\begin{document}&#10;&#10;&#10;$$&#10;x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1" y="3022570"/>
            <a:ext cx="510803" cy="45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8182" y="2092036"/>
            <a:ext cx="2484582" cy="2286000"/>
          </a:xfrm>
          <a:prstGeom prst="rect">
            <a:avLst/>
          </a:prstGeom>
          <a:solidFill>
            <a:srgbClr val="FFBDBD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410630" y="2993736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7107722" y="3858731"/>
            <a:ext cx="2062725" cy="27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 descr="\documentclass{article}&#10;\usepackage{amsmath}&#10;\pagestyle{empty}&#10;\begin{document}&#10;&#10;&#10;$$&#10;y_3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81" y="2145684"/>
            <a:ext cx="789421" cy="616557"/>
          </a:xfrm>
          <a:prstGeom prst="rect">
            <a:avLst/>
          </a:prstGeom>
        </p:spPr>
      </p:pic>
      <p:pic>
        <p:nvPicPr>
          <p:cNvPr id="48" name="Picture 47" descr="\documentclass{article}&#10;\usepackage{amsmath}&#10;\usepackage{color}&#10;\pagestyle{empty}&#10;\begin{document}&#10;&#10;\begin{align*}&#10;\min\limits_{x, y} \ &amp; a^\top x + b^\top y \\ &#10;\text{s.t.} \ &amp;  A x + B y + C \textcolor{red}{z} \geq c \quad \forall \textcolor{red}{z \in Z}\\&#10;&amp; x \in X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3" y="4234765"/>
            <a:ext cx="3001263" cy="960353"/>
          </a:xfrm>
          <a:prstGeom prst="rect">
            <a:avLst/>
          </a:prstGeom>
        </p:spPr>
      </p:pic>
      <p:pic>
        <p:nvPicPr>
          <p:cNvPr id="49" name="Picture 48" descr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 \quad \forall \textcolor{red}{z \in Z_1} \\&#10;&amp;  A x + B y_2 + C \textcolor{red}{z_2} \geq c \quad \forall \textcolor{red}{z \in Z_2} \\&#10;&amp; x \in X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" y="4228666"/>
            <a:ext cx="3271362" cy="1222026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color}&#10;\pagestyle{empty}&#10;\begin{document}&#10;&#10;\begin{align*}&#10;\min\limits_{x, y_1, y_2, y_3} \ &amp; a^\top x + \max \{ b^\top y_1, b^\top y_2, b^\top y_3, b^\top y_4 \} \\ &#10;\text{s.t.} \ &amp;  A x + B y_1 + C \textcolor{red}{z_1} \geq c \quad \forall \textcolor{red}{z \in Z_1}\\&#10;&amp;  A x + B y_2 + C \textcolor{red}{z_2} \geq c \quad \forall \textcolor{red}{z \in Z_2} \\&#10;&amp;  A x + B y_3 + C \textcolor{red}{z_3} \geq c \quad \forall \textcolor{red}{z \in Z_3} \\&#10;&amp;  A x + B y_4 + C \textcolor{red}{z_4} \geq c \quad \forall \textcolor{red}{z \in Z_4} \\&#10;&amp; x \in X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2" y="4228666"/>
            <a:ext cx="4066456" cy="191678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$&#10;y_1&#10;$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968" y="1177630"/>
            <a:ext cx="760610" cy="6165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$&#10;y_2&#10;$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88" y="4450352"/>
            <a:ext cx="783659" cy="616557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$&#10;\bar{y}_1&#10;$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968" y="1033575"/>
            <a:ext cx="760610" cy="760612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&#10;\bar{y}_2&#10;$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87" y="4319586"/>
            <a:ext cx="783659" cy="760612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$&#10;\bar{y}_3&#10;$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81" y="2001629"/>
            <a:ext cx="789421" cy="760612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7120306" y="3108571"/>
            <a:ext cx="2995717" cy="28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>
            <a:off x="7114803" y="2324106"/>
            <a:ext cx="2207775" cy="249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4618182" y="2659191"/>
            <a:ext cx="2484582" cy="8820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usepackage{color}&#10;\pagestyle{empty}&#10;\begin{document}&#10;&#10;$$&#10;\textcolor{red}{Z_1}&#10;$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6" y="2261292"/>
            <a:ext cx="553344" cy="48026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color}&#10;\pagestyle{empty}&#10;\begin{document}&#10;&#10;$$&#10;\textcolor{red}{Z_2}&#10;$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88" y="3607640"/>
            <a:ext cx="567265" cy="48026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color}&#10;\pagestyle{empty}&#10;\begin{document}&#10;&#10;$$&#10;\textcolor{red}{Z_3}&#10;$$&#10;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82" y="2640131"/>
            <a:ext cx="570745" cy="48722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color}&#10;\pagestyle{empty}&#10;\begin{document}&#10;&#10;$$&#10;\textcolor{red}{Z_4}&#10;$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0" y="3510486"/>
            <a:ext cx="577705" cy="48026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611287" y="3100220"/>
            <a:ext cx="256560" cy="1253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88480" y="2084054"/>
            <a:ext cx="1096405" cy="909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/>
          <p:cNvSpPr/>
          <p:nvPr/>
        </p:nvSpPr>
        <p:spPr>
          <a:xfrm>
            <a:off x="5354124" y="1598598"/>
            <a:ext cx="2911203" cy="4627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flipV="1">
            <a:off x="5354124" y="4361386"/>
            <a:ext cx="2911202" cy="4782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9" name="Picture 58" descr="\documentclass{article}&#10;\usepackage{amsmath}&#10;\usepackage{color}&#10;\pagestyle{empty}&#10;\begin{document}&#10;&#10;$$&#10;\textcolor{red}{Z}&#10;$$&#10;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54" y="2937383"/>
            <a:ext cx="386297" cy="393257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&#10;$$&#10;y&#10;$$&#10;&#10;\end{document}" title="IguanaTex Bitmap Display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24" y="2948153"/>
            <a:ext cx="449451" cy="61655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&#10;$$&#10;\bar{y}&#10;$$&#10;&#10;\end{document}" title="IguanaTex Bitmap Display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2800095"/>
            <a:ext cx="455214" cy="760612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&#10;$$&#10;y_4&#10;$$&#10;&#10;\end{document}" title="IguanaTex Bitmap Display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11" y="3723289"/>
            <a:ext cx="800945" cy="61655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&#10;$$&#10;\bar{y}_4&#10;$$&#10;&#10;\end{document}" title="IguanaTex Bitmap Display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10" y="3573301"/>
            <a:ext cx="800945" cy="760612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$&#10;\bar{x}&#10;$$&#10;&#10;\end{document}" title="IguanaTex Bitmap Display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2870545"/>
            <a:ext cx="510803" cy="6081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102135" y="6412822"/>
            <a:ext cx="9263510" cy="319559"/>
          </a:xfrm>
        </p:spPr>
        <p:txBody>
          <a:bodyPr/>
          <a:lstStyle/>
          <a:p>
            <a:r>
              <a:rPr lang="en-US" dirty="0" smtClean="0"/>
              <a:t>Postek, K., &amp; den </a:t>
            </a:r>
            <a:r>
              <a:rPr lang="en-US" dirty="0" err="1" smtClean="0"/>
              <a:t>Hertog</a:t>
            </a:r>
            <a:r>
              <a:rPr lang="en-US" dirty="0" smtClean="0"/>
              <a:t>, D. (2016). Multistage adjustable robust mixed-integer optimization via iterative splitting of the uncertainty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31" grpId="0" animBg="1"/>
      <p:bldP spid="31" grpId="1" animBg="1"/>
      <p:bldP spid="31" grpId="2" animBg="1"/>
      <p:bldP spid="45" grpId="0" animBg="1"/>
      <p:bldP spid="45" grpId="1" animBg="1"/>
      <p:bldP spid="4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Approaches – 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040343"/>
              </p:ext>
            </p:extLst>
          </p:nvPr>
        </p:nvGraphicFramePr>
        <p:xfrm>
          <a:off x="838200" y="1825625"/>
          <a:ext cx="8006542" cy="43590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0149">
                  <a:extLst>
                    <a:ext uri="{9D8B030D-6E8A-4147-A177-3AD203B41FA5}">
                      <a16:colId xmlns:a16="http://schemas.microsoft.com/office/drawing/2014/main" val="81837030"/>
                    </a:ext>
                  </a:extLst>
                </a:gridCol>
                <a:gridCol w="2181629">
                  <a:extLst>
                    <a:ext uri="{9D8B030D-6E8A-4147-A177-3AD203B41FA5}">
                      <a16:colId xmlns:a16="http://schemas.microsoft.com/office/drawing/2014/main" val="3707055031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2536895419"/>
                    </a:ext>
                  </a:extLst>
                </a:gridCol>
              </a:tblGrid>
              <a:tr h="871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Scalability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Guaranteed robust</a:t>
                      </a:r>
                      <a:r>
                        <a:rPr lang="pl-PL" baseline="0" dirty="0" smtClean="0"/>
                        <a:t> solution?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71419"/>
                  </a:ext>
                </a:extLst>
              </a:tr>
              <a:tr h="871809">
                <a:tc>
                  <a:txBody>
                    <a:bodyPr/>
                    <a:lstStyle/>
                    <a:p>
                      <a:r>
                        <a:rPr lang="pl-PL" dirty="0" smtClean="0"/>
                        <a:t>CCG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Up to a certain point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303"/>
                  </a:ext>
                </a:extLst>
              </a:tr>
              <a:tr h="871809">
                <a:tc>
                  <a:txBody>
                    <a:bodyPr/>
                    <a:lstStyle/>
                    <a:p>
                      <a:r>
                        <a:rPr lang="pl-PL" dirty="0" smtClean="0"/>
                        <a:t>K-adaptability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96687"/>
                  </a:ext>
                </a:extLst>
              </a:tr>
              <a:tr h="871809">
                <a:tc>
                  <a:txBody>
                    <a:bodyPr/>
                    <a:lstStyle/>
                    <a:p>
                      <a:r>
                        <a:rPr lang="pl-PL" dirty="0" smtClean="0"/>
                        <a:t>Linear Decision rules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59567"/>
                  </a:ext>
                </a:extLst>
              </a:tr>
              <a:tr h="871809">
                <a:tc>
                  <a:txBody>
                    <a:bodyPr/>
                    <a:lstStyle/>
                    <a:p>
                      <a:r>
                        <a:rPr lang="pl-PL" dirty="0" smtClean="0"/>
                        <a:t>Adaptive Partitioning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Up to a certain point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7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Extension to multiple time stages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7/11/2022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68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Case study:</a:t>
            </a:r>
            <a:br>
              <a:rPr lang="pl-PL" dirty="0" smtClean="0"/>
            </a:br>
            <a:r>
              <a:rPr lang="pl-PL" dirty="0" smtClean="0"/>
              <a:t>Unit commitment in energy planning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Courtesy of Dimitris Bertsimas (MIT)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9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/>
          <a:lstStyle/>
          <a:p>
            <a:r>
              <a:rPr lang="en-US" dirty="0"/>
              <a:t>Day-Ahead Decision Making: </a:t>
            </a:r>
            <a:r>
              <a:rPr lang="en-US" dirty="0">
                <a:solidFill>
                  <a:srgbClr val="FF0000"/>
                </a:solidFill>
              </a:rPr>
              <a:t>Unit Commitment</a:t>
            </a:r>
          </a:p>
          <a:p>
            <a:pPr lvl="1"/>
            <a:r>
              <a:rPr lang="en-US" dirty="0"/>
              <a:t>Generators must be committed before real-time operation (long startup time)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Electric Power System Operations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19251" y="5223432"/>
            <a:ext cx="708660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881851" y="5223432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4965" y="538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843251" y="5223432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5015" y="53758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2166851" y="3166032"/>
            <a:ext cx="3657600" cy="1752600"/>
          </a:xfrm>
          <a:prstGeom prst="downArrowCallout">
            <a:avLst>
              <a:gd name="adj1" fmla="val 19847"/>
              <a:gd name="adj2" fmla="val 16626"/>
              <a:gd name="adj3" fmla="val 12118"/>
              <a:gd name="adj4" fmla="val 8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Info: Supply costs, load forecast</a:t>
            </a:r>
          </a:p>
          <a:p>
            <a:r>
              <a:rPr lang="en-US" sz="2000" b="1" dirty="0"/>
              <a:t>Decision: which units to commit</a:t>
            </a:r>
          </a:p>
          <a:p>
            <a:r>
              <a:rPr lang="en-US" sz="2000" b="1" dirty="0"/>
              <a:t>Goal: meet demand w. min cost</a:t>
            </a:r>
          </a:p>
          <a:p>
            <a:r>
              <a:rPr lang="en-US" sz="2000" b="1" dirty="0"/>
              <a:t>Constraints: physical, security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8652" y="47662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852" y="5756832"/>
            <a:ext cx="15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Day-ahead </a:t>
            </a:r>
            <a:r>
              <a:rPr lang="en-US" b="1" dirty="0"/>
              <a:t>UC</a:t>
            </a:r>
          </a:p>
        </p:txBody>
      </p:sp>
      <p:sp>
        <p:nvSpPr>
          <p:cNvPr id="16" name="Down Arrow Callout 15"/>
          <p:cNvSpPr/>
          <p:nvPr/>
        </p:nvSpPr>
        <p:spPr>
          <a:xfrm>
            <a:off x="6434051" y="3242232"/>
            <a:ext cx="3200400" cy="1600200"/>
          </a:xfrm>
          <a:prstGeom prst="downArrowCallout">
            <a:avLst>
              <a:gd name="adj1" fmla="val 22037"/>
              <a:gd name="adj2" fmla="val 16852"/>
              <a:gd name="adj3" fmla="val 13889"/>
              <a:gd name="adj4" fmla="val 78306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Info: Unit commit, realized load </a:t>
            </a:r>
          </a:p>
          <a:p>
            <a:r>
              <a:rPr lang="en-US" b="1" dirty="0"/>
              <a:t>Decision: generation level</a:t>
            </a:r>
          </a:p>
          <a:p>
            <a:r>
              <a:rPr lang="en-US" b="1" dirty="0"/>
              <a:t>Goal: min costs meet demand</a:t>
            </a:r>
          </a:p>
          <a:p>
            <a:r>
              <a:rPr lang="en-US" b="1" dirty="0"/>
              <a:t>Constraints: physical, security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7843" y="5756832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</a:t>
            </a:r>
            <a:r>
              <a:rPr lang="en-US" b="1" dirty="0"/>
              <a:t>Dispatch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 animBg="1"/>
      <p:bldP spid="13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2E55D0-9C1C-4879-9FF8-1078270F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923499"/>
            <a:ext cx="4108195" cy="71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DA51A-F665-46D0-9D63-FB64280B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95" y="1707107"/>
            <a:ext cx="3733800" cy="51376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994A64-8135-472D-8FED-CAB2D6F335DD}"/>
              </a:ext>
            </a:extLst>
          </p:cNvPr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Current practice: Deterministic UC with Reserve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49BB3FE-3464-44C9-A472-FF8E36A2866F}"/>
              </a:ext>
            </a:extLst>
          </p:cNvPr>
          <p:cNvSpPr/>
          <p:nvPr/>
        </p:nvSpPr>
        <p:spPr>
          <a:xfrm>
            <a:off x="6500121" y="1707107"/>
            <a:ext cx="4572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6C83C-20CB-4F43-9FDD-B22FBF297ECF}"/>
              </a:ext>
            </a:extLst>
          </p:cNvPr>
          <p:cNvSpPr txBox="1"/>
          <p:nvPr/>
        </p:nvSpPr>
        <p:spPr>
          <a:xfrm>
            <a:off x="7139448" y="1981200"/>
            <a:ext cx="2426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commitment logics</a:t>
            </a:r>
          </a:p>
          <a:p>
            <a:r>
              <a:rPr lang="en-US" dirty="0"/>
              <a:t>Start-up, shut-down</a:t>
            </a:r>
          </a:p>
          <a:p>
            <a:r>
              <a:rPr lang="en-US" dirty="0"/>
              <a:t>Min-up/down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90E2EC8-CB9C-418C-B55F-B53C56894668}"/>
              </a:ext>
            </a:extLst>
          </p:cNvPr>
          <p:cNvSpPr/>
          <p:nvPr/>
        </p:nvSpPr>
        <p:spPr>
          <a:xfrm>
            <a:off x="6494434" y="4191000"/>
            <a:ext cx="45720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AD6E0-FB60-491D-AFAC-13727164D758}"/>
              </a:ext>
            </a:extLst>
          </p:cNvPr>
          <p:cNvSpPr txBox="1"/>
          <p:nvPr/>
        </p:nvSpPr>
        <p:spPr>
          <a:xfrm>
            <a:off x="7139448" y="4463534"/>
            <a:ext cx="23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flow constraints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F6C6953-69F7-4CA2-B2E7-6C125DB5DBBF}"/>
              </a:ext>
            </a:extLst>
          </p:cNvPr>
          <p:cNvSpPr/>
          <p:nvPr/>
        </p:nvSpPr>
        <p:spPr>
          <a:xfrm>
            <a:off x="6520592" y="3251578"/>
            <a:ext cx="45720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CD910-C217-4F8F-933C-B1DEB140F64F}"/>
              </a:ext>
            </a:extLst>
          </p:cNvPr>
          <p:cNvSpPr txBox="1"/>
          <p:nvPr/>
        </p:nvSpPr>
        <p:spPr>
          <a:xfrm>
            <a:off x="7180390" y="3385888"/>
            <a:ext cx="2092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balance</a:t>
            </a:r>
          </a:p>
          <a:p>
            <a:r>
              <a:rPr lang="en-US" dirty="0"/>
              <a:t>Ramping constraints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E072721-A4F3-49BA-9FE4-A9C29EB10B2D}"/>
              </a:ext>
            </a:extLst>
          </p:cNvPr>
          <p:cNvSpPr/>
          <p:nvPr/>
        </p:nvSpPr>
        <p:spPr>
          <a:xfrm>
            <a:off x="6494434" y="5127451"/>
            <a:ext cx="457200" cy="15019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A0DB3-8BE1-4B9C-BE5E-D10386BA7288}"/>
              </a:ext>
            </a:extLst>
          </p:cNvPr>
          <p:cNvSpPr txBox="1"/>
          <p:nvPr/>
        </p:nvSpPr>
        <p:spPr>
          <a:xfrm>
            <a:off x="7128073" y="5693758"/>
            <a:ext cx="20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 constraints</a:t>
            </a:r>
          </a:p>
        </p:txBody>
      </p:sp>
    </p:spTree>
    <p:extLst>
      <p:ext uri="{BB962C8B-B14F-4D97-AF65-F5344CB8AC3E}">
        <p14:creationId xmlns:p14="http://schemas.microsoft.com/office/powerpoint/2010/main" val="35440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Current practice: MIO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8F74AB-BE12-40BF-A008-7B5C76C5AF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Abstract formulation of UC: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51567D9-F897-472C-88DC-A7C62FD181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Decisions: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UC decisions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Dispatch decisions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51567D9-F897-472C-88DC-A7C62FD1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6EDF3-0FD3-4F02-8023-9B832546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697163"/>
            <a:ext cx="3440866" cy="3429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68245-FC06-4F3B-AD9D-41F8237C702E}"/>
              </a:ext>
            </a:extLst>
          </p:cNvPr>
          <p:cNvCxnSpPr/>
          <p:nvPr/>
        </p:nvCxnSpPr>
        <p:spPr>
          <a:xfrm>
            <a:off x="5867400" y="3762569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3A7F6B-2753-4814-88B5-FED06F860305}"/>
              </a:ext>
            </a:extLst>
          </p:cNvPr>
          <p:cNvSpPr txBox="1"/>
          <p:nvPr/>
        </p:nvSpPr>
        <p:spPr>
          <a:xfrm>
            <a:off x="7848600" y="3531737"/>
            <a:ext cx="198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UC constraints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2CA31-2C51-4C9D-9E96-F79DCC8B0AB2}"/>
              </a:ext>
            </a:extLst>
          </p:cNvPr>
          <p:cNvCxnSpPr/>
          <p:nvPr/>
        </p:nvCxnSpPr>
        <p:spPr>
          <a:xfrm>
            <a:off x="5867400" y="4298202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82D42-C9DA-42F1-8547-3D95471E70DF}"/>
              </a:ext>
            </a:extLst>
          </p:cNvPr>
          <p:cNvSpPr txBox="1"/>
          <p:nvPr/>
        </p:nvSpPr>
        <p:spPr>
          <a:xfrm>
            <a:off x="7848600" y="4067370"/>
            <a:ext cx="2701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Dispatch constraints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82B23A-5F87-4B99-8330-CFAC42CFA6C8}"/>
              </a:ext>
            </a:extLst>
          </p:cNvPr>
          <p:cNvCxnSpPr/>
          <p:nvPr/>
        </p:nvCxnSpPr>
        <p:spPr>
          <a:xfrm>
            <a:off x="5867400" y="4840323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81A016-0DAA-4A7F-B9E5-FE2851D786AE}"/>
              </a:ext>
            </a:extLst>
          </p:cNvPr>
          <p:cNvSpPr txBox="1"/>
          <p:nvPr/>
        </p:nvSpPr>
        <p:spPr>
          <a:xfrm>
            <a:off x="7848601" y="4609491"/>
            <a:ext cx="272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Coupling constraints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38550D-4377-4858-9DF2-A911B00B79FD}"/>
              </a:ext>
            </a:extLst>
          </p:cNvPr>
          <p:cNvCxnSpPr/>
          <p:nvPr/>
        </p:nvCxnSpPr>
        <p:spPr>
          <a:xfrm>
            <a:off x="5891741" y="538615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E511FC-2E26-4724-B3ED-FB151F1B951F}"/>
              </a:ext>
            </a:extLst>
          </p:cNvPr>
          <p:cNvSpPr txBox="1"/>
          <p:nvPr/>
        </p:nvSpPr>
        <p:spPr>
          <a:xfrm>
            <a:off x="7872941" y="5155318"/>
            <a:ext cx="24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Forecast demand </a:t>
            </a:r>
          </a:p>
        </p:txBody>
      </p:sp>
    </p:spTree>
    <p:extLst>
      <p:ext uri="{BB962C8B-B14F-4D97-AF65-F5344CB8AC3E}">
        <p14:creationId xmlns:p14="http://schemas.microsoft.com/office/powerpoint/2010/main" val="36576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4" grpId="0"/>
      <p:bldP spid="16" grpId="0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Challenges: Growing Uncertainty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52600" y="1371601"/>
            <a:ext cx="8229600" cy="4754563"/>
          </a:xfrm>
        </p:spPr>
        <p:txBody>
          <a:bodyPr/>
          <a:lstStyle/>
          <a:p>
            <a:r>
              <a:rPr lang="en-US" dirty="0"/>
              <a:t>Supply uncertainty (Renewables like wind and solar are growing fast)</a:t>
            </a:r>
          </a:p>
          <a:p>
            <a:r>
              <a:rPr lang="en-US" dirty="0"/>
              <a:t>Demand uncertainty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6558" y="2983806"/>
            <a:ext cx="6130188" cy="355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Multi-stage optimization – ideas and difficulty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Four basic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Case </a:t>
            </a:r>
            <a:r>
              <a:rPr lang="pl-PL" dirty="0" smtClean="0"/>
              <a:t>study: Unit </a:t>
            </a:r>
            <a:r>
              <a:rPr lang="pl-PL" dirty="0"/>
              <a:t>commitment in energy planning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3972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Deterministic Reserve adjustment approach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Incorporating extra resources called </a:t>
            </a:r>
            <a:r>
              <a:rPr lang="en-US" dirty="0" smtClean="0">
                <a:solidFill>
                  <a:srgbClr val="00B050"/>
                </a:solidFill>
              </a:rPr>
              <a:t>reserve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Current Practice: Reserve Adjustment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3048000"/>
            <a:ext cx="8382000" cy="3124200"/>
          </a:xfrm>
          <a:prstGeom prst="roundRect">
            <a:avLst>
              <a:gd name="adj" fmla="val 105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Drawbacks: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1. Uncertainty not explicitly modeled 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2. Both system and locational requirement are preset,     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    heuristic, ad hoc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Stochastic optimization approach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Uncertainty modeled by distributions and </a:t>
            </a:r>
            <a:r>
              <a:rPr lang="en-US" dirty="0" smtClean="0">
                <a:solidFill>
                  <a:srgbClr val="00B050"/>
                </a:solidFill>
              </a:rPr>
              <a:t>scenarios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Stochastic Optimization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3581400"/>
            <a:ext cx="8382000" cy="2590800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Weakness: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Hard to select “right” scenarios in large </a:t>
            </a:r>
            <a:r>
              <a:rPr lang="en-US" sz="2800" dirty="0" smtClean="0">
                <a:solidFill>
                  <a:schemeClr val="bg1"/>
                </a:solidFill>
              </a:rPr>
              <a:t>systems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 huge  number of scenarios needed make the problem intractable for large scale problems.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Two-stage robust optimization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Adaptive Robust Optimization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4419600"/>
            <a:ext cx="708660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858000" y="4419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114800" y="4419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6564" y="45720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438400" y="2362200"/>
            <a:ext cx="3657600" cy="1752600"/>
          </a:xfrm>
          <a:prstGeom prst="downArrowCallout">
            <a:avLst>
              <a:gd name="adj1" fmla="val 19847"/>
              <a:gd name="adj2" fmla="val 16626"/>
              <a:gd name="adj3" fmla="val 12118"/>
              <a:gd name="adj4" fmla="val 8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Key Decision: </a:t>
            </a:r>
          </a:p>
          <a:p>
            <a:pPr algn="ctr"/>
            <a:r>
              <a:rPr lang="en-US" sz="2000" b="1" dirty="0"/>
              <a:t>unit commit x (binary)</a:t>
            </a:r>
          </a:p>
        </p:txBody>
      </p:sp>
      <p:sp>
        <p:nvSpPr>
          <p:cNvPr id="11" name="Down Arrow Callout 10"/>
          <p:cNvSpPr/>
          <p:nvPr/>
        </p:nvSpPr>
        <p:spPr>
          <a:xfrm>
            <a:off x="6705600" y="2362200"/>
            <a:ext cx="3200400" cy="1752600"/>
          </a:xfrm>
          <a:prstGeom prst="downArrowCallout">
            <a:avLst>
              <a:gd name="adj1" fmla="val 15596"/>
              <a:gd name="adj2" fmla="val 16852"/>
              <a:gd name="adj3" fmla="val 10024"/>
              <a:gd name="adj4" fmla="val 81527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Such that: </a:t>
            </a:r>
          </a:p>
          <a:p>
            <a:r>
              <a:rPr lang="en-US" b="1" dirty="0"/>
              <a:t>under x, we have a dispatch policy p(d) satisfies all possible load d given in an uncertainty set with minimum cost.</a:t>
            </a:r>
          </a:p>
        </p:txBody>
      </p:sp>
      <p:sp>
        <p:nvSpPr>
          <p:cNvPr id="13" name="Up Arrow Callout 12"/>
          <p:cNvSpPr/>
          <p:nvPr/>
        </p:nvSpPr>
        <p:spPr>
          <a:xfrm>
            <a:off x="7010400" y="4648200"/>
            <a:ext cx="2590800" cy="12192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Load/supply realization </a:t>
            </a:r>
            <a:r>
              <a:rPr lang="en-US" dirty="0">
                <a:sym typeface="Wingdings" pitchFamily="2" charset="2"/>
              </a:rPr>
              <a:t> net load variation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72601" y="4038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95600" y="5486400"/>
            <a:ext cx="31242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1. How to model uncertainty?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95600" y="6096000"/>
            <a:ext cx="31242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2. What is policy p(d)?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1" y="5029200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Questions: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9400" y="609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/>
              <a:t>Uncertainty model of net load variation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Model of Uncertainty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6" y="3810001"/>
            <a:ext cx="2657475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76400"/>
            <a:ext cx="6724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1" y="2667000"/>
            <a:ext cx="4333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4325" y="5975351"/>
            <a:ext cx="2133600" cy="365125"/>
          </a:xfrm>
        </p:spPr>
        <p:txBody>
          <a:bodyPr/>
          <a:lstStyle/>
          <a:p>
            <a:fld id="{5931AE19-11AB-473C-AA3F-FE19C875FA0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1726" y="3574018"/>
            <a:ext cx="37909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81791" y="58028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1" y="60960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1" y="3516868"/>
            <a:ext cx="30480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867402" y="5791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23" name="Oval 22"/>
          <p:cNvSpPr/>
          <p:nvPr/>
        </p:nvSpPr>
        <p:spPr>
          <a:xfrm>
            <a:off x="4114801" y="540940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961607" y="5486400"/>
            <a:ext cx="457994" cy="7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3352800"/>
            <a:ext cx="4876800" cy="3352800"/>
          </a:xfrm>
          <a:prstGeom prst="roundRect">
            <a:avLst>
              <a:gd name="adj" fmla="val 6566"/>
            </a:avLst>
          </a:prstGeom>
          <a:solidFill>
            <a:schemeClr val="accent1">
              <a:alpha val="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2" grpId="0"/>
      <p:bldP spid="23" grpId="0" animBg="1"/>
      <p:bldP spid="25" grpId="0" animBg="1"/>
      <p:bldP spid="2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2D6E57-7070-488A-B1C1-61182883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0067" y="1600201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Deterministic UC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985E6CD-B331-495B-94AE-9A7C69E4A1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20934" y="1600201"/>
                <a:ext cx="4794667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Adaptive robust UC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(⋅)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binary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985E6CD-B331-495B-94AE-9A7C69E4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20934" y="1600201"/>
                <a:ext cx="4794667" cy="4525963"/>
              </a:xfrm>
              <a:blipFill>
                <a:blip r:embed="rId2"/>
                <a:stretch>
                  <a:fillRect l="-2287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F8AE7A7-EA69-4662-A0FE-8E79BF2E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7" y="2438400"/>
            <a:ext cx="3440866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10A7E5-5C67-4D10-82C9-49539DD8081F}"/>
              </a:ext>
            </a:extLst>
          </p:cNvPr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From Deterministic UC to Adaptive Robust UC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E75D579-0456-4566-BDE8-8D664D25CE58}"/>
              </a:ext>
            </a:extLst>
          </p:cNvPr>
          <p:cNvSpPr/>
          <p:nvPr/>
        </p:nvSpPr>
        <p:spPr>
          <a:xfrm>
            <a:off x="1828799" y="1295400"/>
            <a:ext cx="8686801" cy="4572000"/>
          </a:xfrm>
          <a:prstGeom prst="roundRect">
            <a:avLst>
              <a:gd name="adj" fmla="val 7482"/>
            </a:avLst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Decision Policy: Fully Adaptability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1524001"/>
            <a:ext cx="5967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Dispatch solution </a:t>
            </a:r>
            <a:r>
              <a:rPr lang="en-US" sz="2200" dirty="0">
                <a:solidFill>
                  <a:srgbClr val="FF0000"/>
                </a:solidFill>
              </a:rPr>
              <a:t>fully adaptive </a:t>
            </a:r>
            <a:r>
              <a:rPr lang="en-US" sz="2200" dirty="0"/>
              <a:t>to the uncertainty: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447800"/>
            <a:ext cx="234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609600" y="2141538"/>
            <a:ext cx="8534400" cy="3860251"/>
          </a:xfrm>
          <a:prstGeom prst="roundRect">
            <a:avLst>
              <a:gd name="adj" fmla="val 7482"/>
            </a:avLst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077200" y="6416676"/>
            <a:ext cx="2133600" cy="365125"/>
          </a:xfrm>
        </p:spPr>
        <p:txBody>
          <a:bodyPr/>
          <a:lstStyle/>
          <a:p>
            <a:fld id="{5931AE19-11AB-473C-AA3F-FE19C875FA0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1673" y="2253933"/>
            <a:ext cx="7610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95400" y="3208338"/>
            <a:ext cx="7848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to:          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 Commitment constraints: min-up/down times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 Dispatch constraints: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/>
              <a:t> Energy balance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/>
              <a:t> Production bounds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/>
              <a:t> Ramp up/down 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/>
              <a:t> Flow limits</a:t>
            </a:r>
          </a:p>
          <a:p>
            <a:r>
              <a:rPr lang="en-US" dirty="0"/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92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926" y="3133726"/>
            <a:ext cx="7610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6172200" y="4495800"/>
            <a:ext cx="3962400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Find worst</a:t>
            </a:r>
          </a:p>
          <a:p>
            <a:r>
              <a:rPr lang="en-US" sz="2000" b="1" dirty="0"/>
              <a:t>case d for</a:t>
            </a:r>
          </a:p>
          <a:p>
            <a:r>
              <a:rPr lang="en-US" sz="2000" b="1" dirty="0"/>
              <a:t>dispatch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Fully Adaptive Robust UC Problem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91400" y="3124201"/>
            <a:ext cx="2667000" cy="771525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4048126"/>
            <a:ext cx="2333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6781800" y="2971800"/>
            <a:ext cx="3429000" cy="1066800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43800" y="4572000"/>
            <a:ext cx="2514600" cy="990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 a fixed x, d minimize</a:t>
            </a:r>
          </a:p>
          <a:p>
            <a:pPr algn="ctr"/>
            <a:r>
              <a:rPr lang="en-US" sz="2000" b="1" dirty="0"/>
              <a:t> dispatch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534400" cy="4876799"/>
          </a:xfrm>
        </p:spPr>
        <p:txBody>
          <a:bodyPr/>
          <a:lstStyle/>
          <a:p>
            <a:r>
              <a:rPr lang="en-US" dirty="0"/>
              <a:t>The fully adaptive policy: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Objective: </a:t>
            </a:r>
            <a:r>
              <a:rPr lang="en-US" dirty="0"/>
              <a:t>Fixed-Cost +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Worst case </a:t>
            </a:r>
            <a:r>
              <a:rPr lang="en-US" dirty="0">
                <a:solidFill>
                  <a:srgbClr val="7030A0"/>
                </a:solidFill>
              </a:rPr>
              <a:t>Dispatch Cost</a:t>
            </a:r>
          </a:p>
        </p:txBody>
      </p:sp>
      <p:sp>
        <p:nvSpPr>
          <p:cNvPr id="16" name="Up-Down Arrow 15"/>
          <p:cNvSpPr/>
          <p:nvPr/>
        </p:nvSpPr>
        <p:spPr>
          <a:xfrm>
            <a:off x="8305800" y="4114800"/>
            <a:ext cx="152400" cy="30480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2552700" y="4457700"/>
            <a:ext cx="5334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362200" y="5181600"/>
            <a:ext cx="609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1201" y="5562601"/>
            <a:ext cx="369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Constraints on commitment decision:</a:t>
            </a:r>
          </a:p>
          <a:p>
            <a:r>
              <a:rPr lang="en-US" dirty="0"/>
              <a:t>Startup/shutdown, Min-up/down…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7405" y="5885766"/>
            <a:ext cx="262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Second-Stage Problem</a:t>
            </a:r>
          </a:p>
        </p:txBody>
      </p:sp>
      <p:sp>
        <p:nvSpPr>
          <p:cNvPr id="26" name="Up Arrow 25"/>
          <p:cNvSpPr/>
          <p:nvPr/>
        </p:nvSpPr>
        <p:spPr>
          <a:xfrm>
            <a:off x="8305800" y="5715000"/>
            <a:ext cx="152400" cy="30480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2" grpId="0" animBg="1"/>
      <p:bldP spid="14" grpId="0" animBg="1"/>
      <p:bldP spid="3" grpId="0" build="p"/>
      <p:bldP spid="16" grpId="0" animBg="1"/>
      <p:bldP spid="22" grpId="0"/>
      <p:bldP spid="25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C1B0A-D385-4985-A91A-83D777C19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8112" y="179529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Dual of the dispatch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reformulation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C1B0A-D385-4985-A91A-83D777C19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8112" y="1795296"/>
                <a:ext cx="10515600" cy="4351338"/>
              </a:xfrm>
              <a:blipFill>
                <a:blip r:embed="rId2"/>
                <a:stretch>
                  <a:fillRect l="-1043" t="-2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DF5F46-33C9-4E2E-AE37-A168D6AC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2582335"/>
            <a:ext cx="4699801" cy="1280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07118-72A8-40E1-8A74-CA6F3A20D7E4}"/>
                  </a:ext>
                </a:extLst>
              </p:cNvPr>
              <p:cNvSpPr txBox="1"/>
              <p:nvPr/>
            </p:nvSpPr>
            <p:spPr>
              <a:xfrm>
                <a:off x="2596487" y="2613043"/>
                <a:ext cx="25146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07118-72A8-40E1-8A74-CA6F3A20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87" y="2613043"/>
                <a:ext cx="2514600" cy="1323439"/>
              </a:xfrm>
              <a:prstGeom prst="rect">
                <a:avLst/>
              </a:prstGeom>
              <a:blipFill>
                <a:blip r:embed="rId4"/>
                <a:stretch>
                  <a:fillRect l="-485" b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FC46308C-9C0E-474B-A931-A8E84682D422}"/>
              </a:ext>
            </a:extLst>
          </p:cNvPr>
          <p:cNvSpPr/>
          <p:nvPr/>
        </p:nvSpPr>
        <p:spPr>
          <a:xfrm>
            <a:off x="5032043" y="3081537"/>
            <a:ext cx="381000" cy="28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78045-0D94-4CD1-A5A1-1C3557711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687" y="4865788"/>
            <a:ext cx="4344627" cy="1280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9C1359-6BA7-4DCD-B686-F02CD684F1B0}"/>
              </a:ext>
            </a:extLst>
          </p:cNvPr>
          <p:cNvSpPr/>
          <p:nvPr/>
        </p:nvSpPr>
        <p:spPr>
          <a:xfrm>
            <a:off x="1523999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Reformulation of the Second-Stage Problem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F5F4A0A4-5084-42BF-A95C-4631B3CC0959}"/>
              </a:ext>
            </a:extLst>
          </p:cNvPr>
          <p:cNvSpPr/>
          <p:nvPr/>
        </p:nvSpPr>
        <p:spPr>
          <a:xfrm>
            <a:off x="1828800" y="1371600"/>
            <a:ext cx="8534400" cy="5105400"/>
          </a:xfrm>
          <a:prstGeom prst="roundRect">
            <a:avLst>
              <a:gd name="adj" fmla="val 7482"/>
            </a:avLst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2812D-A78F-4144-B5A7-FC2B3DBE5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143000"/>
                <a:ext cx="8610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Second-Stage = Bilinear optimization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pl-PL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optimal solution exists, then an extreme point is an optimal solution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be all extreme points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all extreme 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Extreme point representation of Second-Stage: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2812D-A78F-4144-B5A7-FC2B3DBE5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143000"/>
                <a:ext cx="8610600" cy="5410200"/>
              </a:xfrm>
              <a:blipFill>
                <a:blip r:embed="rId2"/>
                <a:stretch>
                  <a:fillRect l="-1274" t="-2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E31600-9435-471A-ABB9-5A72D531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85" y="1626523"/>
            <a:ext cx="4492686" cy="1324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4E5194-02D4-4B7A-978A-217DF20606EF}"/>
              </a:ext>
            </a:extLst>
          </p:cNvPr>
          <p:cNvSpPr/>
          <p:nvPr/>
        </p:nvSpPr>
        <p:spPr>
          <a:xfrm>
            <a:off x="1523999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Reformulation of the Second-Stage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2D0CF-F5BE-409F-843B-CDDEB76A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37" y="5304906"/>
            <a:ext cx="4800600" cy="560400"/>
          </a:xfrm>
          <a:prstGeom prst="rect">
            <a:avLst/>
          </a:prstGeom>
        </p:spPr>
      </p:pic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4F9494-7117-4FC2-98F1-AB2033D6DCCD}"/>
              </a:ext>
            </a:extLst>
          </p:cNvPr>
          <p:cNvSpPr/>
          <p:nvPr/>
        </p:nvSpPr>
        <p:spPr>
          <a:xfrm>
            <a:off x="1828800" y="1143000"/>
            <a:ext cx="8534400" cy="5334000"/>
          </a:xfrm>
          <a:prstGeom prst="roundRect">
            <a:avLst>
              <a:gd name="adj" fmla="val 7482"/>
            </a:avLst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458200" cy="5562600"/>
              </a:xfrm>
            </p:spPr>
            <p:txBody>
              <a:bodyPr/>
              <a:lstStyle/>
              <a:p>
                <a:r>
                  <a:rPr lang="en-US" dirty="0"/>
                  <a:t>Initialization:  </a:t>
                </a:r>
                <a:r>
                  <a:rPr lang="en-US" sz="2400" dirty="0"/>
                  <a:t>Get feasible</a:t>
                </a:r>
                <a:r>
                  <a:rPr lang="en-US" dirty="0"/>
                  <a:t>     , </a:t>
                </a:r>
                <a:r>
                  <a:rPr lang="en-US" sz="2400" dirty="0"/>
                  <a:t>solve          for dual var. </a:t>
                </a:r>
              </a:p>
              <a:p>
                <a:endParaRPr lang="en-US" dirty="0"/>
              </a:p>
              <a:p>
                <a:r>
                  <a:rPr lang="en-US" dirty="0"/>
                  <a:t>Iteration k:</a:t>
                </a:r>
              </a:p>
              <a:p>
                <a:pPr lvl="1"/>
                <a:r>
                  <a:rPr lang="en-US" dirty="0"/>
                  <a:t>Step 1: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Step 2:                    </a:t>
                </a:r>
                <a:r>
                  <a:rPr lang="en-US" dirty="0" smtClean="0"/>
                  <a:t>       to </a:t>
                </a:r>
                <a:r>
                  <a:rPr lang="en-US" dirty="0"/>
                  <a:t>generate cuts</a:t>
                </a:r>
              </a:p>
              <a:p>
                <a:pPr lvl="1">
                  <a:buNone/>
                </a:pPr>
                <a:r>
                  <a:rPr lang="en-US" dirty="0"/>
                  <a:t> 		</a:t>
                </a:r>
              </a:p>
              <a:p>
                <a:pPr lvl="1">
                  <a:buNone/>
                </a:pPr>
                <a:r>
                  <a:rPr lang="en-US" dirty="0"/>
                  <a:t>			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small enough, stop and return</a:t>
                </a:r>
              </a:p>
              <a:p>
                <a:pPr lvl="1">
                  <a:buNone/>
                </a:pPr>
                <a:r>
                  <a:rPr lang="en-US" dirty="0"/>
                  <a:t>                         otherwise k=k+1 	     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458200" cy="5562600"/>
              </a:xfrm>
              <a:blipFill>
                <a:blip r:embed="rId2"/>
                <a:stretch>
                  <a:fillRect l="-1297" t="-1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Overall Algorithm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659" y="1263535"/>
            <a:ext cx="38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8886" y="1233921"/>
            <a:ext cx="58010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1" y="1657350"/>
            <a:ext cx="1990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2819401"/>
            <a:ext cx="5448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1" y="4162426"/>
            <a:ext cx="446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1001" y="4991100"/>
            <a:ext cx="1171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5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9623" y="4991100"/>
            <a:ext cx="1914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4038600" y="2743200"/>
            <a:ext cx="5715000" cy="1828800"/>
          </a:xfrm>
          <a:prstGeom prst="roundRect">
            <a:avLst>
              <a:gd name="adj" fmla="val 12346"/>
            </a:avLst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38600" y="4991100"/>
            <a:ext cx="5715000" cy="1229592"/>
          </a:xfrm>
          <a:prstGeom prst="roundRect">
            <a:avLst>
              <a:gd name="adj" fmla="val 10226"/>
            </a:avLst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886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86800" y="5943601"/>
            <a:ext cx="381000" cy="27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4343399" y="1219200"/>
            <a:ext cx="5748251" cy="8382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4582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Initialization:  </a:t>
                </a:r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from outer level. Find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Iteration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Step 1:        Solve OA subproblem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optimal solution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𝑂𝐴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Define linearization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Step 2:        Solve OA master problem:</a:t>
                </a:r>
              </a:p>
              <a:p>
                <a:pPr lvl="1">
                  <a:buNone/>
                </a:pPr>
                <a:r>
                  <a:rPr lang="en-US" dirty="0"/>
                  <a:t> 		</a:t>
                </a:r>
              </a:p>
              <a:p>
                <a:pPr lvl="1">
                  <a:buNone/>
                </a:pPr>
                <a:r>
                  <a:rPr lang="en-US" dirty="0"/>
                  <a:t>			 	     </a:t>
                </a:r>
              </a:p>
              <a:p>
                <a:pPr lvl="1">
                  <a:buNone/>
                </a:pPr>
                <a:r>
                  <a:rPr lang="en-US" dirty="0"/>
                  <a:t>	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458200" cy="5562600"/>
              </a:xfrm>
              <a:blipFill>
                <a:blip r:embed="rId2"/>
                <a:stretch>
                  <a:fillRect l="-1297" t="-1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Inner Level Algorithm: Outer Approximation (OA)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1" y="1657350"/>
            <a:ext cx="1990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4038600" y="2743200"/>
            <a:ext cx="5715000" cy="1819986"/>
          </a:xfrm>
          <a:prstGeom prst="roundRect">
            <a:avLst>
              <a:gd name="adj" fmla="val 12346"/>
            </a:avLst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38600" y="4648200"/>
            <a:ext cx="5715000" cy="2057400"/>
          </a:xfrm>
          <a:prstGeom prst="roundRect">
            <a:avLst>
              <a:gd name="adj" fmla="val 10226"/>
            </a:avLst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43400" y="1219200"/>
            <a:ext cx="5410200" cy="8382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4FF7F-0D7C-4EBE-8D1C-E100ECB4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617" y="4151028"/>
            <a:ext cx="4335416" cy="384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22781-E682-4AF0-BA79-9742408E0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1" y="5029200"/>
            <a:ext cx="420584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168A6-57DA-4937-911D-001D38704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6354076"/>
            <a:ext cx="1637384" cy="2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5C75-370F-42DC-A136-AB201915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1"/>
            <a:ext cx="8610600" cy="4830763"/>
          </a:xfrm>
        </p:spPr>
        <p:txBody>
          <a:bodyPr/>
          <a:lstStyle/>
          <a:p>
            <a:r>
              <a:rPr lang="en-US" dirty="0"/>
              <a:t>Also called Column-Constraint Generation (CCG)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6AA7-FF15-450B-9B32-19B599CBE5A5}"/>
              </a:ext>
            </a:extLst>
          </p:cNvPr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Faster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51F8-37A3-4838-A06A-6FF0F03761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62200"/>
            <a:ext cx="4267200" cy="569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D08A5-B30C-4366-B74C-8C3E0DD9D8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51" y="3443401"/>
            <a:ext cx="4108540" cy="1464157"/>
          </a:xfrm>
          <a:prstGeom prst="rect">
            <a:avLst/>
          </a:prstGeom>
        </p:spPr>
      </p:pic>
      <p:sp>
        <p:nvSpPr>
          <p:cNvPr id="7" name="Curved Right Arrow 63">
            <a:extLst>
              <a:ext uri="{FF2B5EF4-FFF2-40B4-BE49-F238E27FC236}">
                <a16:creationId xmlns:a16="http://schemas.microsoft.com/office/drawing/2014/main" id="{6E4A2E7F-1805-4B8A-AA14-1AAF212636BE}"/>
              </a:ext>
            </a:extLst>
          </p:cNvPr>
          <p:cNvSpPr/>
          <p:nvPr/>
        </p:nvSpPr>
        <p:spPr>
          <a:xfrm>
            <a:off x="3314229" y="2895801"/>
            <a:ext cx="202556" cy="6491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754A43-0FAD-4C28-A15B-03E0248A718E}"/>
                  </a:ext>
                </a:extLst>
              </p:cNvPr>
              <p:cNvSpPr txBox="1"/>
              <p:nvPr/>
            </p:nvSpPr>
            <p:spPr>
              <a:xfrm>
                <a:off x="3581400" y="5186871"/>
                <a:ext cx="2948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worst-case scenario</a:t>
                </a:r>
              </a:p>
              <a:p>
                <a:r>
                  <a:rPr lang="en-US" dirty="0"/>
                  <a:t>under first-stage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754A43-0FAD-4C28-A15B-03E0248A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86871"/>
                <a:ext cx="2948436" cy="646331"/>
              </a:xfrm>
              <a:prstGeom prst="rect">
                <a:avLst/>
              </a:prstGeom>
              <a:blipFill>
                <a:blip r:embed="rId6"/>
                <a:stretch>
                  <a:fillRect l="-1863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250C21-B709-49D4-B83A-22DAEC5D4FE6}"/>
                  </a:ext>
                </a:extLst>
              </p:cNvPr>
              <p:cNvSpPr txBox="1"/>
              <p:nvPr/>
            </p:nvSpPr>
            <p:spPr>
              <a:xfrm>
                <a:off x="2010108" y="3429000"/>
                <a:ext cx="1302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Iteration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250C21-B709-49D4-B83A-22DAEC5D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8" y="3429000"/>
                <a:ext cx="1302985" cy="369332"/>
              </a:xfrm>
              <a:prstGeom prst="rect">
                <a:avLst/>
              </a:prstGeom>
              <a:blipFill>
                <a:blip r:embed="rId7"/>
                <a:stretch>
                  <a:fillRect l="-4225" t="-10000" r="-281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F3F11F-0C0E-4532-8567-8CF4DEBD0F02}"/>
              </a:ext>
            </a:extLst>
          </p:cNvPr>
          <p:cNvSpPr txBox="1"/>
          <p:nvPr/>
        </p:nvSpPr>
        <p:spPr>
          <a:xfrm>
            <a:off x="7188701" y="3371028"/>
            <a:ext cx="320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CCG is much more efficient than</a:t>
            </a:r>
          </a:p>
          <a:p>
            <a:r>
              <a:rPr lang="en-US" dirty="0"/>
              <a:t>Benders decomposition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DC141-19F0-425A-A7F9-590CD5C784FA}"/>
              </a:ext>
            </a:extLst>
          </p:cNvPr>
          <p:cNvSpPr txBox="1"/>
          <p:nvPr/>
        </p:nvSpPr>
        <p:spPr>
          <a:xfrm>
            <a:off x="2666149" y="6013033"/>
            <a:ext cx="695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Independently proposed</a:t>
            </a:r>
            <a:r>
              <a:rPr lang="en-US" dirty="0"/>
              <a:t> in Bertsimas, Litvinov, Sun, Zhao, Zheng (2013) </a:t>
            </a:r>
          </a:p>
          <a:p>
            <a:r>
              <a:rPr lang="en-US" dirty="0"/>
              <a:t>and Zeng Zhao (2013)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675F7A37-D616-4598-B629-15549B61F339}"/>
              </a:ext>
            </a:extLst>
          </p:cNvPr>
          <p:cNvSpPr/>
          <p:nvPr/>
        </p:nvSpPr>
        <p:spPr>
          <a:xfrm>
            <a:off x="1828800" y="1143000"/>
            <a:ext cx="8511654" cy="5562600"/>
          </a:xfrm>
          <a:prstGeom prst="roundRect">
            <a:avLst>
              <a:gd name="adj" fmla="val 7482"/>
            </a:avLst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312 Generators</a:t>
            </a:r>
          </a:p>
          <a:p>
            <a:r>
              <a:rPr lang="en-US" dirty="0"/>
              <a:t>174 Loads</a:t>
            </a:r>
          </a:p>
          <a:p>
            <a:r>
              <a:rPr lang="en-US" dirty="0"/>
              <a:t>2816 Nodes</a:t>
            </a:r>
          </a:p>
          <a:p>
            <a:r>
              <a:rPr lang="en-US" dirty="0"/>
              <a:t>4 representative trans lines</a:t>
            </a:r>
          </a:p>
          <a:p>
            <a:r>
              <a:rPr lang="en-US" dirty="0"/>
              <a:t>24-hr data: gen/load/reserve</a:t>
            </a:r>
          </a:p>
          <a:p>
            <a:r>
              <a:rPr lang="en-US" dirty="0"/>
              <a:t>Total gen cap: 31.4GW</a:t>
            </a:r>
          </a:p>
          <a:p>
            <a:r>
              <a:rPr lang="en-US" dirty="0"/>
              <a:t>Total forecast load: 14.1GW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Real-World Example: ISO-NE Power System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1" y="1143000"/>
            <a:ext cx="3276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Solve </a:t>
            </a:r>
            <a:r>
              <a:rPr lang="en-US" dirty="0" err="1"/>
              <a:t>AdptRob</a:t>
            </a:r>
            <a:r>
              <a:rPr lang="en-US" dirty="0"/>
              <a:t> and </a:t>
            </a:r>
            <a:r>
              <a:rPr lang="en-US" dirty="0" err="1"/>
              <a:t>ResAdj</a:t>
            </a:r>
            <a:r>
              <a:rPr lang="en-US" dirty="0"/>
              <a:t> UC solutions for       </a:t>
            </a:r>
          </a:p>
          <a:p>
            <a:pPr>
              <a:buNone/>
            </a:pPr>
            <a:r>
              <a:rPr lang="en-US" dirty="0"/>
              <a:t>          = 0, 0.1Nd,…,</a:t>
            </a:r>
            <a:r>
              <a:rPr lang="en-US" dirty="0" err="1"/>
              <a:t>Nd</a:t>
            </a:r>
            <a:r>
              <a:rPr lang="en-US" dirty="0"/>
              <a:t> for all t.</a:t>
            </a:r>
          </a:p>
          <a:p>
            <a:r>
              <a:rPr lang="en-US" dirty="0"/>
              <a:t>Fix UC solutions, simulate dispatch over load samples</a:t>
            </a:r>
          </a:p>
          <a:p>
            <a:pPr lvl="1"/>
            <a:r>
              <a:rPr lang="en-US" dirty="0"/>
              <a:t>1000 load samples from</a:t>
            </a:r>
          </a:p>
          <a:p>
            <a:r>
              <a:rPr lang="en-US" dirty="0"/>
              <a:t>Compute average dispatch cost and std.</a:t>
            </a:r>
          </a:p>
          <a:p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dispatch cost: Economic efficiency</a:t>
            </a:r>
          </a:p>
          <a:p>
            <a:r>
              <a:rPr lang="en-US" dirty="0"/>
              <a:t>Standard deviation: Price and Operation Stability </a:t>
            </a:r>
          </a:p>
          <a:p>
            <a:r>
              <a:rPr lang="en-US" dirty="0"/>
              <a:t>Robustness to distributions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Computation Procedure and Measures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0" y="3163167"/>
            <a:ext cx="2266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1905000" y="1600199"/>
            <a:ext cx="8305800" cy="2589415"/>
          </a:xfrm>
          <a:prstGeom prst="roundRect">
            <a:avLst>
              <a:gd name="adj" fmla="val 9260"/>
            </a:avLst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05000" y="4495800"/>
            <a:ext cx="8382000" cy="1676400"/>
          </a:xfrm>
          <a:prstGeom prst="roundRect">
            <a:avLst>
              <a:gd name="adj" fmla="val 8838"/>
            </a:avLst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5931AE19-11AB-473C-AA3F-FE19C875FA0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3216" y="1992284"/>
            <a:ext cx="333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133600" y="1219200"/>
          <a:ext cx="7620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Computational Results (I-a): Average dispatch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1" y="5726668"/>
            <a:ext cx="606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</a:t>
            </a:r>
            <a:r>
              <a:rPr lang="en-US" dirty="0"/>
              <a:t> Dispatch Cost Relative Saving := (</a:t>
            </a:r>
            <a:r>
              <a:rPr lang="en-US" dirty="0" err="1"/>
              <a:t>ResAdj</a:t>
            </a:r>
            <a:r>
              <a:rPr lang="en-US" dirty="0"/>
              <a:t> – </a:t>
            </a:r>
            <a:r>
              <a:rPr lang="en-US" dirty="0" err="1"/>
              <a:t>AdptRob</a:t>
            </a:r>
            <a:r>
              <a:rPr lang="en-US" dirty="0"/>
              <a:t>)/</a:t>
            </a:r>
            <a:r>
              <a:rPr lang="en-US" dirty="0" err="1"/>
              <a:t>ResAdj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572666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0.65% - 2.7%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3352800"/>
            <a:ext cx="381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400" y="5345668"/>
            <a:ext cx="314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2.7% relative saving or 472.9k$</a:t>
            </a:r>
          </a:p>
        </p:txBody>
      </p:sp>
      <p:cxnSp>
        <p:nvCxnSpPr>
          <p:cNvPr id="12" name="Straight Arrow Connector 11"/>
          <p:cNvCxnSpPr>
            <a:stCxn id="10" idx="0"/>
            <a:endCxn id="9" idx="4"/>
          </p:cNvCxnSpPr>
          <p:nvPr/>
        </p:nvCxnSpPr>
        <p:spPr>
          <a:xfrm rot="16200000" flipV="1">
            <a:off x="3427556" y="4763945"/>
            <a:ext cx="926068" cy="23737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229600" y="5715000"/>
            <a:ext cx="1524000" cy="381000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8" grpId="0"/>
      <p:bldP spid="9" grpId="0" animBg="1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Design using Probability Law: Average dispatch cost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2362200" y="1447800"/>
          <a:ext cx="7315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1" y="5029200"/>
            <a:ext cx="77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91201" y="5638801"/>
            <a:ext cx="41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Relative Saving: 1.86% to 6.96%</a:t>
            </a:r>
          </a:p>
          <a:p>
            <a:r>
              <a:rPr lang="en-US" b="1" dirty="0">
                <a:solidFill>
                  <a:srgbClr val="00B050"/>
                </a:solidFill>
              </a:rPr>
              <a:t>Absolute Saving: $321.2k to $1.27Million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5638800"/>
            <a:ext cx="268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the uncertainty set</a:t>
            </a:r>
          </a:p>
          <a:p>
            <a:r>
              <a:rPr lang="en-US" b="1" dirty="0">
                <a:solidFill>
                  <a:srgbClr val="FF0000"/>
                </a:solidFill>
              </a:rPr>
              <a:t>By probability law: CLT</a:t>
            </a:r>
          </a:p>
          <a:p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6324600"/>
            <a:ext cx="1276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6324600"/>
            <a:ext cx="1543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505200" y="632460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15000" y="5638800"/>
            <a:ext cx="4114800" cy="685800"/>
          </a:xfrm>
          <a:prstGeom prst="roundRect">
            <a:avLst>
              <a:gd name="adj" fmla="val 19754"/>
            </a:avLst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/>
      <p:bldP spid="13" grpId="0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Computational Results (III): Robustness to Distribution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87293320"/>
              </p:ext>
            </p:extLst>
          </p:nvPr>
        </p:nvGraphicFramePr>
        <p:xfrm>
          <a:off x="1905000" y="1143001"/>
          <a:ext cx="83820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9601" y="6019801"/>
            <a:ext cx="384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difference: 0.0368% - 0.0920%</a:t>
            </a:r>
          </a:p>
          <a:p>
            <a:r>
              <a:rPr lang="en-US" dirty="0"/>
              <a:t>Absolute difference: $6.3k – $15.8k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91000" y="6019800"/>
            <a:ext cx="4114800" cy="685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Computational Results: Robustness to Distribution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828800" y="1295400"/>
          <a:ext cx="8534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6019801"/>
            <a:ext cx="384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difference: 1.00% - 2.19%</a:t>
            </a:r>
          </a:p>
          <a:p>
            <a:r>
              <a:rPr lang="en-US" dirty="0"/>
              <a:t>Absolute difference: $174.4k – $382.2k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00" y="6019800"/>
            <a:ext cx="4114800" cy="685800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Concluding Remarks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15240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400" dirty="0"/>
              <a:t>saves dispatch cost</a:t>
            </a:r>
          </a:p>
          <a:p>
            <a:pPr marL="342900" indent="-342900">
              <a:buClr>
                <a:srgbClr val="0070C0"/>
              </a:buClr>
            </a:pPr>
            <a:r>
              <a:rPr lang="en-US" sz="2400" dirty="0"/>
              <a:t>    ( 6.92% $1.27M)</a:t>
            </a:r>
          </a:p>
          <a:p>
            <a:pPr marL="342900" indent="-342900">
              <a:buClr>
                <a:srgbClr val="0070C0"/>
              </a:buClr>
            </a:pP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303694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400" dirty="0"/>
              <a:t>robust against </a:t>
            </a:r>
          </a:p>
          <a:p>
            <a:pPr marL="342900" indent="-342900">
              <a:buClr>
                <a:schemeClr val="accent6"/>
              </a:buClr>
            </a:pPr>
            <a:r>
              <a:rPr lang="en-US" sz="2400" dirty="0"/>
              <a:t>     load distributions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1524000"/>
            <a:ext cx="3124200" cy="9906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2895600"/>
            <a:ext cx="7772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Arial" pitchFamily="34" charset="0"/>
              <a:buChar char="•"/>
            </a:pPr>
            <a:r>
              <a:rPr lang="en-US" sz="2400" dirty="0"/>
              <a:t>Significantly reduces </a:t>
            </a:r>
          </a:p>
          <a:p>
            <a:pPr marL="342900" indent="-342900">
              <a:buClr>
                <a:srgbClr val="92D050"/>
              </a:buClr>
            </a:pPr>
            <a:r>
              <a:rPr lang="en-US" sz="2400" dirty="0"/>
              <a:t>     cost volatility </a:t>
            </a:r>
          </a:p>
          <a:p>
            <a:pPr marL="342900" indent="-342900"/>
            <a:r>
              <a:rPr lang="en-US" sz="2800" dirty="0"/>
              <a:t>  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0" y="2895600"/>
            <a:ext cx="3124200" cy="914400"/>
          </a:xfrm>
          <a:prstGeom prst="round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86000" y="4267200"/>
            <a:ext cx="3124200" cy="9144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AE19-11AB-473C-AA3F-FE19C875FA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58000" y="1447800"/>
            <a:ext cx="3048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Economic Efficiency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858000" y="2819400"/>
            <a:ext cx="30480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Reduces Price &amp; System Operation Volatility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58000" y="4267200"/>
            <a:ext cx="30480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Driven Approach</a:t>
            </a:r>
          </a:p>
          <a:p>
            <a:pPr algn="ctr"/>
            <a:r>
              <a:rPr lang="en-US" sz="2400" dirty="0"/>
              <a:t>Demand Modeling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943600" y="4648200"/>
            <a:ext cx="4572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43600" y="3200400"/>
            <a:ext cx="4572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1828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1" y="5638800"/>
            <a:ext cx="814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Adaptive Robust Optimization for Security Constrained Unit Commitment </a:t>
            </a:r>
          </a:p>
          <a:p>
            <a:r>
              <a:rPr lang="en-US" dirty="0"/>
              <a:t>                    Problems, D. Bertsimas, E. Litvinov, A. Sun, J. Zhao, T. </a:t>
            </a:r>
            <a:r>
              <a:rPr lang="en-US" dirty="0" err="1"/>
              <a:t>Zheng</a:t>
            </a:r>
            <a:r>
              <a:rPr lang="en-US" dirty="0"/>
              <a:t>, </a:t>
            </a:r>
          </a:p>
          <a:p>
            <a:r>
              <a:rPr lang="en-US" i="1" dirty="0"/>
              <a:t>                    IEEE Transactions on Power Systems 2012</a:t>
            </a:r>
          </a:p>
        </p:txBody>
      </p:sp>
    </p:spTree>
    <p:extLst>
      <p:ext uri="{BB962C8B-B14F-4D97-AF65-F5344CB8AC3E}">
        <p14:creationId xmlns:p14="http://schemas.microsoft.com/office/powerpoint/2010/main" val="33407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Key takeaways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Solutions to optimization problems might be sensitive to data</a:t>
            </a:r>
          </a:p>
          <a:p>
            <a:r>
              <a:rPr lang="pl-PL" dirty="0" smtClean="0"/>
              <a:t>Make the model include robustness, without making it too big</a:t>
            </a:r>
          </a:p>
          <a:p>
            <a:r>
              <a:rPr lang="pl-PL" dirty="0" smtClean="0"/>
              <a:t>So that the average performance of the solution gets better</a:t>
            </a:r>
          </a:p>
          <a:p>
            <a:r>
              <a:rPr lang="pl-PL" dirty="0" smtClean="0"/>
              <a:t>Realistic goal: add a minimum level of robustness needed to avoid disastrous scenarios</a:t>
            </a:r>
          </a:p>
          <a:p>
            <a:r>
              <a:rPr lang="pl-PL" dirty="0" smtClean="0"/>
              <a:t>Analogy: regularization in ML for better out-of-sample performance</a:t>
            </a:r>
            <a:endParaRPr lang="pl-PL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590-A3D2-4692-AA68-93F99D625BBE}" type="datetime1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68D-7F56-4D23-8230-451121A32D0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</a:t>
            </a:r>
            <a:r>
              <a:rPr lang="pl-PL" dirty="0" smtClean="0"/>
              <a:t>-stag</a:t>
            </a:r>
            <a:r>
              <a:rPr lang="en-US" dirty="0" smtClean="0"/>
              <a:t>e</a:t>
            </a:r>
            <a:endParaRPr lang="en-GB" dirty="0"/>
          </a:p>
        </p:txBody>
      </p:sp>
      <p:pic>
        <p:nvPicPr>
          <p:cNvPr id="8" name="Picture 7" descr="\documentclass{article}&#10;\usepackage{amsmath}&#10;\pagestyle{empty}&#10;\begin{document}&#10;&#10;&#10;$$&#10;x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" y="2897909"/>
            <a:ext cx="693095" cy="6188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6218" y="2064327"/>
            <a:ext cx="2484582" cy="2286000"/>
          </a:xfrm>
          <a:prstGeom prst="rect">
            <a:avLst/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\documentclass{article}&#10;\usepackage{amsmath}&#10;\usepackage{color}&#10;\pagestyle{empty}&#10;\begin{document}&#10;&#10;$$&#10;\textcolor{red}{z = ?}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46" y="2813871"/>
            <a:ext cx="1718472" cy="637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89" y="4529197"/>
            <a:ext cx="1452839" cy="198675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708666" y="2966027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6645199" y="2963718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51" y="2468221"/>
            <a:ext cx="2492663" cy="131192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&#10;y&#10;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48" y="2813871"/>
            <a:ext cx="643588" cy="88287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645200" y="2971462"/>
            <a:ext cx="679626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8197537" y="2963718"/>
            <a:ext cx="1016365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03" y="2468221"/>
            <a:ext cx="2492663" cy="13119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Exercises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452B-9AC1-43F5-B63E-83D82D13D4D5}" type="datetime1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868D-7F56-4D23-8230-451121A32D0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6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Two-stage optimization</a:t>
            </a:r>
            <a:endParaRPr lang="en-GB" dirty="0"/>
          </a:p>
        </p:txBody>
      </p:sp>
      <p:pic>
        <p:nvPicPr>
          <p:cNvPr id="8" name="Picture 7" descr="\documentclass{article}&#10;\usepackage{amsmath}&#10;\usepackage{color}&#10;\pagestyle{empty}&#10;\begin{document}&#10;&#10;\begin{align*}&#10;\min\limits_{x} &amp; \ a^\top x + \sup\limits_{\textcolor{red}{z \in Z}} Z(x, \textcolor{red}{z}) \\ &#10;\text{s.t.} \ &amp; x \in X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2052018"/>
            <a:ext cx="3414658" cy="1126837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pagestyle{empty}&#10;\begin{document}&#10;&#10;\begin{align*}&#10;Z(x, \textcolor{red}{z}) = \min\limits_{y} \ &amp; b^\top y \\ &#10;\text{s.t.} \ &amp; A x + B y + C \textcolor{red}{z} \geq c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4420167"/>
            <a:ext cx="4825820" cy="1060598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color}&#10;\pagestyle{empty}&#10;\begin{document}&#10;&#10;\begin{align*}&#10;\min\limits_{x, y} \ &amp; a^\top x + b^\top y \\ &#10;\text{s.t.} \ &amp;  A x + B y + C \textcolor{red}{z} \geq c \quad \textcolor{red}{\forall z \in Z} \\&#10;&amp; x \in X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9" y="2444420"/>
            <a:ext cx="5008878" cy="1602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2655" y="1650092"/>
            <a:ext cx="309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Naive formulation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50183" y="1262180"/>
            <a:ext cx="309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The real thing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8" y="2173312"/>
            <a:ext cx="5116945" cy="5108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9" y="2173312"/>
            <a:ext cx="5114415" cy="48321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50183" y="35379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where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4" y="3629891"/>
            <a:ext cx="11139054" cy="1399310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98764" y="1825625"/>
            <a:ext cx="11139055" cy="1496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 and cons of adaptivity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7050"/>
          </a:xfrm>
        </p:spPr>
        <p:txBody>
          <a:bodyPr/>
          <a:lstStyle/>
          <a:p>
            <a:r>
              <a:rPr lang="pl-PL" dirty="0" smtClean="0"/>
              <a:t>Less conservatism than static model</a:t>
            </a:r>
          </a:p>
          <a:p>
            <a:r>
              <a:rPr lang="pl-PL" dirty="0" smtClean="0"/>
              <a:t>More feasibility</a:t>
            </a:r>
          </a:p>
          <a:p>
            <a:r>
              <a:rPr lang="pl-PL" dirty="0" smtClean="0"/>
              <a:t>Here-and-now decisions that leave more slack for the future</a:t>
            </a:r>
          </a:p>
          <a:p>
            <a:endParaRPr lang="pl-PL" dirty="0"/>
          </a:p>
          <a:p>
            <a:r>
              <a:rPr lang="pl-PL" dirty="0" smtClean="0"/>
              <a:t>Optimization problem straight from hell™</a:t>
            </a:r>
          </a:p>
          <a:p>
            <a:r>
              <a:rPr lang="en-US" dirty="0" smtClean="0"/>
              <a:t>B</a:t>
            </a:r>
            <a:r>
              <a:rPr lang="pl-PL" dirty="0" smtClean="0"/>
              <a:t>lack box</a:t>
            </a:r>
            <a:r>
              <a:rPr lang="en-US" dirty="0" smtClean="0"/>
              <a:t>?</a:t>
            </a:r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Solution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Inner: create „imperfect adaptivity” but maintain feasibility of the first decision</a:t>
            </a:r>
          </a:p>
          <a:p>
            <a:r>
              <a:rPr lang="pl-PL" dirty="0" smtClean="0"/>
              <a:t>Outer: aim for „perfect adaptivity” but the first decision need not fully feasible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Inner and outer approaches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7/11/2022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Outer solution approach</a:t>
            </a:r>
            <a:r>
              <a:rPr lang="en-US" dirty="0" smtClean="0"/>
              <a:t> 1</a:t>
            </a:r>
            <a:r>
              <a:rPr lang="pl-PL" dirty="0" smtClean="0"/>
              <a:t>: CCG</a:t>
            </a:r>
            <a:endParaRPr lang="en-GB" dirty="0"/>
          </a:p>
        </p:txBody>
      </p:sp>
      <p:pic>
        <p:nvPicPr>
          <p:cNvPr id="4" name="Picture 3" descr="\documentclass{article}&#10;\usepackage{amsmath}&#10;\pagestyle{empty}&#10;\begin{document}&#10;&#10;&#10;$$&#10;x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1" y="3022570"/>
            <a:ext cx="510803" cy="45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8182" y="2092036"/>
            <a:ext cx="2484582" cy="2286000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410630" y="2993736"/>
            <a:ext cx="1930400" cy="487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 descr="\documentclass{article}&#10;\usepackage{amsmath}&#10;\pagestyle{empty}&#10;\begin{document}&#10;&#10;&#10;$$&#10;y_3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64" y="3926954"/>
            <a:ext cx="789421" cy="616557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4938423" y="2659191"/>
            <a:ext cx="1533236" cy="1357745"/>
          </a:xfrm>
          <a:custGeom>
            <a:avLst/>
            <a:gdLst>
              <a:gd name="connsiteX0" fmla="*/ 554181 w 1533236"/>
              <a:gd name="connsiteY0" fmla="*/ 101600 h 1357745"/>
              <a:gd name="connsiteX1" fmla="*/ 0 w 1533236"/>
              <a:gd name="connsiteY1" fmla="*/ 831273 h 1357745"/>
              <a:gd name="connsiteX2" fmla="*/ 942109 w 1533236"/>
              <a:gd name="connsiteY2" fmla="*/ 1357745 h 1357745"/>
              <a:gd name="connsiteX3" fmla="*/ 1533236 w 1533236"/>
              <a:gd name="connsiteY3" fmla="*/ 489527 h 1357745"/>
              <a:gd name="connsiteX4" fmla="*/ 1302327 w 1533236"/>
              <a:gd name="connsiteY4" fmla="*/ 0 h 1357745"/>
              <a:gd name="connsiteX5" fmla="*/ 554181 w 1533236"/>
              <a:gd name="connsiteY5" fmla="*/ 101600 h 13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3236" h="1357745">
                <a:moveTo>
                  <a:pt x="554181" y="101600"/>
                </a:moveTo>
                <a:lnTo>
                  <a:pt x="0" y="831273"/>
                </a:lnTo>
                <a:lnTo>
                  <a:pt x="942109" y="1357745"/>
                </a:lnTo>
                <a:lnTo>
                  <a:pt x="1533236" y="489527"/>
                </a:lnTo>
                <a:lnTo>
                  <a:pt x="1302327" y="0"/>
                </a:lnTo>
                <a:lnTo>
                  <a:pt x="554181" y="10160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 descr="\documentclass{article}&#10;\usepackage{amsmath}&#10;\usepackage{color}&#10;\pagestyle{empty}&#10;\begin{document}&#10;&#10;\begin{align*}&#10;\min\limits_{x, y_1} \ &amp; a^\top x + b^\top y_1 \\ &#10;\text{s.t.} \ &amp;  A x + B y_1 + C \textcolor{red}{z_1} \geq c\\&#10;&amp; x \in X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1" y="4779384"/>
            <a:ext cx="2226908" cy="919916"/>
          </a:xfrm>
          <a:prstGeom prst="rect">
            <a:avLst/>
          </a:prstGeom>
        </p:spPr>
      </p:pic>
      <p:pic>
        <p:nvPicPr>
          <p:cNvPr id="43" name="Picture 42" descr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x \in X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39" y="4779384"/>
            <a:ext cx="2665238" cy="1222026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color}&#10;\pagestyle{empty}&#10;\begin{document}&#10;&#10;\begin{align*}&#10;\min\limits_{x, y_1, y_2, y_3} \ &amp; a^\top x + \max \{ b^\top y_1, b^\top y_2, b^\top y_3 \} \\ &#10;\text{s.t.} \ &amp;  A x + B y_1 + C \textcolor{red}{z_1} \geq c\\&#10;&amp;  A x + B y_2 + C \textcolor{red}{z_2} \geq c \\&#10;&amp;  A x + B y_3 + C \textcolor{red}{z_3} \geq c \\&#10;&amp; x \in X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381" y="4798618"/>
            <a:ext cx="3539276" cy="1598175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5588000" y="2094154"/>
            <a:ext cx="1514764" cy="868218"/>
          </a:xfrm>
          <a:custGeom>
            <a:avLst/>
            <a:gdLst>
              <a:gd name="connsiteX0" fmla="*/ 1514764 w 1514764"/>
              <a:gd name="connsiteY0" fmla="*/ 18473 h 886691"/>
              <a:gd name="connsiteX1" fmla="*/ 240145 w 1514764"/>
              <a:gd name="connsiteY1" fmla="*/ 0 h 886691"/>
              <a:gd name="connsiteX2" fmla="*/ 0 w 1514764"/>
              <a:gd name="connsiteY2" fmla="*/ 600363 h 886691"/>
              <a:gd name="connsiteX3" fmla="*/ 1514764 w 1514764"/>
              <a:gd name="connsiteY3" fmla="*/ 886691 h 886691"/>
              <a:gd name="connsiteX4" fmla="*/ 1514764 w 1514764"/>
              <a:gd name="connsiteY4" fmla="*/ 18473 h 886691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79185 w 1514764"/>
              <a:gd name="connsiteY1" fmla="*/ 1200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  <a:gd name="connsiteX0" fmla="*/ 1514764 w 1514764"/>
              <a:gd name="connsiteY0" fmla="*/ 0 h 868218"/>
              <a:gd name="connsiteX1" fmla="*/ 148705 w 1514764"/>
              <a:gd name="connsiteY1" fmla="*/ 1847 h 868218"/>
              <a:gd name="connsiteX2" fmla="*/ 0 w 1514764"/>
              <a:gd name="connsiteY2" fmla="*/ 581890 h 868218"/>
              <a:gd name="connsiteX3" fmla="*/ 1514764 w 1514764"/>
              <a:gd name="connsiteY3" fmla="*/ 868218 h 868218"/>
              <a:gd name="connsiteX4" fmla="*/ 1514764 w 1514764"/>
              <a:gd name="connsiteY4" fmla="*/ 0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764" h="868218">
                <a:moveTo>
                  <a:pt x="1514764" y="0"/>
                </a:moveTo>
                <a:lnTo>
                  <a:pt x="148705" y="1847"/>
                </a:lnTo>
                <a:lnTo>
                  <a:pt x="0" y="581890"/>
                </a:lnTo>
                <a:lnTo>
                  <a:pt x="1514764" y="868218"/>
                </a:lnTo>
                <a:lnTo>
                  <a:pt x="1514764" y="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4628908" y="3299934"/>
            <a:ext cx="1660698" cy="1065876"/>
          </a:xfrm>
          <a:custGeom>
            <a:avLst/>
            <a:gdLst>
              <a:gd name="connsiteX0" fmla="*/ 10160 w 1656080"/>
              <a:gd name="connsiteY0" fmla="*/ 1066800 h 1066800"/>
              <a:gd name="connsiteX1" fmla="*/ 0 w 1656080"/>
              <a:gd name="connsiteY1" fmla="*/ 0 h 1066800"/>
              <a:gd name="connsiteX2" fmla="*/ 1656080 w 1656080"/>
              <a:gd name="connsiteY2" fmla="*/ 1056640 h 1066800"/>
              <a:gd name="connsiteX3" fmla="*/ 10160 w 165608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080" h="1066800">
                <a:moveTo>
                  <a:pt x="10160" y="1066800"/>
                </a:moveTo>
                <a:cubicBezTo>
                  <a:pt x="6773" y="711200"/>
                  <a:pt x="3387" y="355600"/>
                  <a:pt x="0" y="0"/>
                </a:cubicBezTo>
                <a:lnTo>
                  <a:pt x="1656080" y="1056640"/>
                </a:lnTo>
                <a:lnTo>
                  <a:pt x="10160" y="106680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\documentclass{article}&#10;\usepackage{amsmath}&#10;\pagestyle{empty}&#10;\begin{document}&#10;&#10;&#10;$$&#10;y_1&#10;$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73" y="2935997"/>
            <a:ext cx="760610" cy="6165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$&#10;y_2&#10;$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4" y="2048350"/>
            <a:ext cx="783659" cy="616557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$&#10;\bar{y}_1&#10;$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73" y="2789156"/>
            <a:ext cx="760610" cy="760612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&#10;\bar{y}_2&#10;$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74" y="1903386"/>
            <a:ext cx="783659" cy="760612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$&#10;\bar{y}_3&#10;$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64" y="3773013"/>
            <a:ext cx="789421" cy="760612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5668823" y="3942540"/>
            <a:ext cx="2995717" cy="28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>
            <a:off x="6969851" y="2224488"/>
            <a:ext cx="2995717" cy="253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\documentclass{article}&#10;\usepackage{amsmath}&#10;\usepackage{color}&#10;\pagestyle{empty}&#10;\begin{document}&#10;&#10;&#10;$$&#10;\textcolor{red}{z_2}&#10;$$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81" y="2249804"/>
            <a:ext cx="386095" cy="29331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661703" y="2249804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 descr="\documentclass{article}&#10;\usepackage{amsmath}&#10;\usepackage{color}&#10;\pagestyle{empty}&#10;\begin{document}&#10;&#10;&#10;$$&#10;\textcolor{red}{z_3}&#10;$$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06" y="3983512"/>
            <a:ext cx="389088" cy="2993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366328" y="3983512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\documentclass{article}&#10;\usepackage{amsmath}&#10;\pagestyle{empty}&#10;\begin{document}&#10;&#10;&#10;$$&#10;\bar{x}&#10;$$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7" y="2871524"/>
            <a:ext cx="510803" cy="608100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color}&#10;\pagestyle{empty}&#10;\begin{document}&#10;&#10;\begin{align*}&#10;\{ \textcolor{red}{z}: \   A \bar{x} + B \bar{y}_1 + C \textcolor{red}{z} \geq c \}&#10;\end{align*}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04" y="3475607"/>
            <a:ext cx="2840746" cy="257130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 rot="20024627">
            <a:off x="5121453" y="2654528"/>
            <a:ext cx="1533236" cy="1357745"/>
          </a:xfrm>
          <a:custGeom>
            <a:avLst/>
            <a:gdLst>
              <a:gd name="connsiteX0" fmla="*/ 554181 w 1533236"/>
              <a:gd name="connsiteY0" fmla="*/ 101600 h 1357745"/>
              <a:gd name="connsiteX1" fmla="*/ 0 w 1533236"/>
              <a:gd name="connsiteY1" fmla="*/ 831273 h 1357745"/>
              <a:gd name="connsiteX2" fmla="*/ 942109 w 1533236"/>
              <a:gd name="connsiteY2" fmla="*/ 1357745 h 1357745"/>
              <a:gd name="connsiteX3" fmla="*/ 1533236 w 1533236"/>
              <a:gd name="connsiteY3" fmla="*/ 489527 h 1357745"/>
              <a:gd name="connsiteX4" fmla="*/ 1302327 w 1533236"/>
              <a:gd name="connsiteY4" fmla="*/ 0 h 1357745"/>
              <a:gd name="connsiteX5" fmla="*/ 554181 w 1533236"/>
              <a:gd name="connsiteY5" fmla="*/ 101600 h 13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3236" h="1357745">
                <a:moveTo>
                  <a:pt x="554181" y="101600"/>
                </a:moveTo>
                <a:lnTo>
                  <a:pt x="0" y="831273"/>
                </a:lnTo>
                <a:lnTo>
                  <a:pt x="942109" y="1357745"/>
                </a:lnTo>
                <a:lnTo>
                  <a:pt x="1533236" y="489527"/>
                </a:lnTo>
                <a:lnTo>
                  <a:pt x="1302327" y="0"/>
                </a:lnTo>
                <a:lnTo>
                  <a:pt x="554181" y="101600"/>
                </a:lnTo>
                <a:close/>
              </a:path>
            </a:pathLst>
          </a:cu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6431381" y="3037447"/>
            <a:ext cx="2995717" cy="264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\documentclass{article}&#10;\usepackage{amsmath}&#10;\usepackage{color}&#10;\pagestyle{empty}&#10;\begin{document}&#10;&#10;&#10;$$&#10;\textcolor{red}{z_1}&#10;$$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50" y="3088379"/>
            <a:ext cx="374123" cy="29331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003272" y="3088379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9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-76597" y="6388325"/>
            <a:ext cx="9641718" cy="408831"/>
          </a:xfrm>
        </p:spPr>
        <p:txBody>
          <a:bodyPr/>
          <a:lstStyle/>
          <a:p>
            <a:r>
              <a:rPr lang="en-US" dirty="0" smtClean="0"/>
              <a:t>Zeng, B., &amp; Zhao, L. (2013). Solving two-stage robust optimization problems using a column-and-constraint generation method.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9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 animBg="1"/>
      <p:bldP spid="27" grpId="1" animBg="1"/>
      <p:bldP spid="27" grpId="2" animBg="1"/>
      <p:bldP spid="29" grpId="0" animBg="1"/>
      <p:bldP spid="40" grpId="0" animBg="1"/>
      <p:bldP spid="41" grpId="0" animBg="1"/>
      <p:bldP spid="23" grpId="0" animBg="1"/>
      <p:bldP spid="26" grpId="0" animBg="1"/>
      <p:bldP spid="35" grpId="0" animBg="1"/>
      <p:bldP spid="35" grpId="1" animBg="1"/>
      <p:bldP spid="35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$&#10;x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9063"/>
  <p:tag name="ORIGINALWIDTH" val="1635.546"/>
  <p:tag name="LATEXADDIN" val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x \in X&#10;\end{align*}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6.6329"/>
  <p:tag name="ORIGINALWIDTH" val="2074.241"/>
  <p:tag name="LATEXADDIN" val="\documentclass{article}&#10;\usepackage{amsmath}&#10;\usepackage{color}&#10;\pagestyle{empty}&#10;\begin{document}&#10;&#10;\begin{align*}&#10;\min\limits_{x, y_1, y_2, y_3} \ &amp; a^\top x + \max \{ b^\top y_1, b^\top y_2, b^\top y_3 \} \\ &#10;\text{s.t.} \ &amp;  A x + B y_1 + C \textcolor{red}{z_1} \geq c\\&#10;&amp;  A x + B y_2 + C \textcolor{red}{z_2} \geq c \\&#10;&amp;  A x + B y_3 + C \textcolor{red}{z_3} \geq c \\&#10;&amp; x \in X&#10;\end{align*}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&#10;$$&#10;y_1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&#10;$$&#10;y_2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98.98764"/>
  <p:tag name="LATEXADDIN" val="\documentclass{article}&#10;\usepackage{amsmath}&#10;\pagestyle{empty}&#10;\begin{document}&#10;&#10;&#10;$$&#10;\bar{y}_1&#10;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1.9872"/>
  <p:tag name="LATEXADDIN" val="\documentclass{article}&#10;\usepackage{amsmath}&#10;\pagestyle{empty}&#10;\begin{document}&#10;&#10;&#10;$$&#10;\bar{y}_2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2.7372"/>
  <p:tag name="LATEXADDIN" val="\documentclass{article}&#10;\usepackage{amsmath}&#10;\pagestyle{empty}&#10;\begin{document}&#10;&#10;&#10;$$&#10;\bar{y}_3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color}&#10;\pagestyle{empty}&#10;\begin{document}&#10;&#10;&#10;$$&#10;\textcolor{red}{z_2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color}&#10;\pagestyle{empty}&#10;\begin{document}&#10;&#10;&#10;$$&#10;\textcolor{red}{z_3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62.99213"/>
  <p:tag name="LATEXADDIN" val="\documentclass{article}&#10;\usepackage{amsmath}&#10;\pagestyle{empty}&#10;\begin{document}&#10;&#10;&#10;$$&#10;\bar{x}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0.7199"/>
  <p:tag name="LATEXADDIN" val="\documentclass{article}&#10;\usepackage{amsmath}&#10;\usepackage{color}&#10;\pagestyle{empty}&#10;\begin{document}&#10;&#10;$$&#10;\textcolor{red}{z = ?}&#10;$$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83.577"/>
  <p:tag name="LATEXADDIN" val="\documentclass{article}&#10;\usepackage{amsmath}&#10;\usepackage{color}&#10;\pagestyle{empty}&#10;\begin{document}&#10;&#10;\begin{align*}&#10;\{ \textcolor{red}{z}: \   A \bar{x} + B \bar{y}_1 + C \textcolor{red}{z} \geq c \}&#10;\end{align*}&#10;&#10;\end{document}"/>
  <p:tag name="IGUANATEXSIZE" val="20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color}&#10;\pagestyle{empty}&#10;\begin{document}&#10;&#10;&#10;$$&#10;\textcolor{red}{z_1}&#10;$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$&#10;x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1796"/>
  <p:tag name="ORIGINALWIDTH" val="1363.33"/>
  <p:tag name="LATEXADDIN" val="\documentclass{article}&#10;\usepackage{amsmath}&#10;\usepackage{color}&#10;\pagestyle{empty}&#10;\begin{document}&#10;&#10;\begin{align*}&#10;\min\limits_{x, y_1} \ &amp; a^\top x + b^\top y_1 \\ &#10;\text{s.t.} \ &amp;  A x + B y_1 + C \textcolor{red}{z_1} \geq c\\&#10;&amp; x \in X&#10;\end{align*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9063"/>
  <p:tag name="ORIGINALWIDTH" val="1635.546"/>
  <p:tag name="LATEXADDIN" val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x \in X&#10;\end{align*}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6.6329"/>
  <p:tag name="ORIGINALWIDTH" val="1635.546"/>
  <p:tag name="LATEXADDIN" val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 A x + B y_1 + C \textcolor{red}{z_3} \geq c \\&#10;&amp; x \in X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&#10;$$&#10;y_1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&#10;$$&#10;y_2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98.98764"/>
  <p:tag name="LATEXADDIN" val="\documentclass{article}&#10;\usepackage{amsmath}&#10;\pagestyle{empty}&#10;\begin{document}&#10;&#10;&#10;$$&#10;\bar{y}_1&#10;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1.9872"/>
  <p:tag name="LATEXADDIN" val="\documentclass{article}&#10;\usepackage{amsmath}&#10;\pagestyle{empty}&#10;\begin{document}&#10;&#10;&#10;$$&#10;\bar{y}_2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&#10;y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6.6329"/>
  <p:tag name="ORIGINALWIDTH" val="1635.546"/>
  <p:tag name="LATEXADDIN" val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\\&#10;&amp;  A x + B y_2 + C \textcolor{red}{z_2} \geq c \\&#10;&amp;  A x + B y_2 + C \textcolor{red}{z_3} \geq c \\&#10;&amp; x \in X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color}&#10;\pagestyle{empty}&#10;\begin{document}&#10;&#10;&#10;$$&#10;\textcolor{red}{z_2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color}&#10;\pagestyle{empty}&#10;\begin{document}&#10;&#10;&#10;$$&#10;\textcolor{red}{z_1}&#10;$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color}&#10;\pagestyle{empty}&#10;\begin{document}&#10;&#10;&#10;$$&#10;\textcolor{red}{z_3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62.99213"/>
  <p:tag name="LATEXADDIN" val="\documentclass{article}&#10;\usepackage{amsmath}&#10;\pagestyle{empty}&#10;\begin{document}&#10;&#10;&#10;$$&#10;\bar{x}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8.98764"/>
  <p:tag name="LATEXADDIN" val="\documentclass{article}&#10;\usepackage{amsmath}&#10;\usepackage{color}&#10;\pagestyle{empty}&#10;\begin{document}&#10;&#10;&#10;$$&#10;\textcolor{red}{z_4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8.98764"/>
  <p:tag name="LATEXADDIN" val="\documentclass{article}&#10;\usepackage{amsmath}&#10;\usepackage{color}&#10;\pagestyle{empty}&#10;\begin{document}&#10;&#10;&#10;$$&#10;\textcolor{red}{z_4}&#10;$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$&#10;x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&#10;y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66.6667"/>
  <p:tag name="LATEXADDIN" val="\documentclass{article}&#10;\usepackage{amsmath}&#10;\usepackage{color}&#10;\pagestyle{empty}&#10;\begin{document}&#10;&#10;&#10;$$&#10;y = w + W \textcolor{red}{z}&#10;$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5.9505"/>
  <p:tag name="ORIGINALWIDTH" val="1199.85"/>
  <p:tag name="LATEXADDIN" val="\documentclass{article}&#10;\usepackage{amsmath}&#10;\usepackage{color}&#10;\pagestyle{empty}&#10;\begin{document}&#10;&#10;\begin{align*}&#10;\min\limits_{x} &amp; \ a^\top x + \sup\limits_{\textcolor{red}{z \in Z}} Z(x, \textcolor{red}{z}) \\ &#10;\text{s.t.} \ &amp; x \in X&#10;\end{align*}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2.6772"/>
  <p:tag name="ORIGINALWIDTH" val="1850.019"/>
  <p:tag name="LATEXADDIN" val="\documentclass{article}&#10;\usepackage{amsmath}&#10;\usepackage{color}&#10;\pagestyle{empty}&#10;\begin{document}&#10;&#10;\begin{align*}&#10;\min\limits_{x, w, W} \ &amp; \sup\limits_{\textcolor{red}{z \in Z}} a^\top x + b^\top (w + W \textcolor{red}{z} ) \\ &#10;\text{s.t.} \ &amp;  A x + B y + C \textcolor{red}{z} \geq c \quad \textcolor{red}{\forall z \in Z} \\&#10;&amp; x \in X&#10;\end{align*}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2.6547"/>
  <p:tag name="ORIGINALWIDTH" val="1901.012"/>
  <p:tag name="LATEXADDIN" val="\documentclass{article}&#10;\usepackage{amsmath}&#10;\usepackage{color}&#10;\pagestyle{empty}&#10;\begin{document}&#10;&#10;\begin{align*}&#10;\min\limits_{x, w, W, t} \ &amp; a^\top x + t \\&#10;\text{s.t.} \ &amp;  b^\top (w + W \textcolor{red}{z} ) \leq t  \quad \textcolor{red}{\forall z \in Z} \\ &#10;\text{s.t.} \ &amp;  A x + B y + C \textcolor{red}{z} \geq c \quad \textcolor{red}{\forall z \in Z} \\&#10;&amp; x \in X&#10;\end{align*}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$&#10;x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pagestyle{empty}&#10;\begin{document}&#10;&#10;&#10;$$&#10;y_3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1796"/>
  <p:tag name="ORIGINALWIDTH" val="1760.03"/>
  <p:tag name="LATEXADDIN" val="\documentclass{article}&#10;\usepackage{amsmath}&#10;\usepackage{color}&#10;\pagestyle{empty}&#10;\begin{document}&#10;&#10;\begin{align*}&#10;\min\limits_{x, y} \ &amp; a^\top x + b^\top y \\ &#10;\text{s.t.} \ &amp;  A x + B y + C \textcolor{red}{z} \geq c \quad \forall \textcolor{red}{z \in Z}\\&#10;&amp; x \in X&#10;\end{align*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9063"/>
  <p:tag name="ORIGINALWIDTH" val="2007.499"/>
  <p:tag name="LATEXADDIN" val="\documentclass{article}&#10;\usepackage{amsmath}&#10;\usepackage{color}&#10;\pagestyle{empty}&#10;\begin{document}&#10;&#10;\begin{align*}&#10;\min\limits_{x, y_1, y_2} \ &amp; a^\top x + \max \{ b^\top y_1, b^\top y_2 \} \\ &#10;\text{s.t.} \ &amp;  A x + B y_1 + C \textcolor{red}{z_1} \geq c \quad \forall \textcolor{red}{z \in Z_1} \\&#10;&amp;  A x + B y_2 + C \textcolor{red}{z_2} \geq c \quad \forall \textcolor{red}{z \in Z_2} \\&#10;&amp; x \in X&#10;\end{align*}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3.36"/>
  <p:tag name="ORIGINALWIDTH" val="2383.202"/>
  <p:tag name="LATEXADDIN" val="\documentclass{article}&#10;\usepackage{amsmath}&#10;\usepackage{color}&#10;\pagestyle{empty}&#10;\begin{document}&#10;&#10;\begin{align*}&#10;\min\limits_{x, y_1, y_2, y_3} \ &amp; a^\top x + \max \{ b^\top y_1, b^\top y_2, b^\top y_3, b^\top y_4 \} \\ &#10;\text{s.t.} \ &amp;  A x + B y_1 + C \textcolor{red}{z_1} \geq c \quad \forall \textcolor{red}{z \in Z_1}\\&#10;&amp;  A x + B y_2 + C \textcolor{red}{z_2} \geq c \quad \forall \textcolor{red}{z \in Z_2} \\&#10;&amp;  A x + B y_3 + C \textcolor{red}{z_3} \geq c \quad \forall \textcolor{red}{z \in Z_3} \\&#10;&amp;  A x + B y_4 + C \textcolor{red}{z_4} \geq c \quad \forall \textcolor{red}{z \in Z_4} \\&#10;&amp; x \in X&#10;\end{align*}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&#10;$$&#10;y_1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&#10;$$&#10;y_2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98.98764"/>
  <p:tag name="LATEXADDIN" val="\documentclass{article}&#10;\usepackage{amsmath}&#10;\pagestyle{empty}&#10;\begin{document}&#10;&#10;&#10;$$&#10;\bar{y}_1&#10;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6.7004"/>
  <p:tag name="ORIGINALWIDTH" val="1805.024"/>
  <p:tag name="LATEXADDIN" val="\documentclass{article}&#10;\usepackage{amsmath}&#10;\usepackage{color}&#10;\pagestyle{empty}&#10;\begin{document}&#10;&#10;\begin{align*}&#10;Z(x, \textcolor{red}{z}) = \min\limits_{y} \ &amp; b^\top y \\ &#10;\text{s.t.} \ &amp; A x + B y + C \textcolor{red}{z} \geq c&#10;\end{align*}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1.9872"/>
  <p:tag name="LATEXADDIN" val="\documentclass{article}&#10;\usepackage{amsmath}&#10;\pagestyle{empty}&#10;\begin{document}&#10;&#10;&#10;$$&#10;\bar{y}_2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2.7372"/>
  <p:tag name="LATEXADDIN" val="\documentclass{article}&#10;\usepackage{amsmath}&#10;\pagestyle{empty}&#10;\begin{document}&#10;&#10;&#10;$$&#10;\bar{y}_3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2351"/>
  <p:tag name="LATEXADDIN" val="\documentclass{article}&#10;\usepackage{amsmath}&#10;\usepackage{color}&#10;\pagestyle{empty}&#10;\begin{document}&#10;&#10;$$&#10;\textcolor{red}{Z_1}&#10;$$&#10;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usepackage{color}&#10;\pagestyle{empty}&#10;\begin{document}&#10;&#10;$$&#10;\textcolor{red}{Z_2}&#10;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2.9846"/>
  <p:tag name="LATEXADDIN" val="\documentclass{article}&#10;\usepackage{amsmath}&#10;\usepackage{color}&#10;\pagestyle{empty}&#10;\begin{document}&#10;&#10;$$&#10;\textcolor{red}{Z_3}&#10;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4.4844"/>
  <p:tag name="LATEXADDIN" val="\documentclass{article}&#10;\usepackage{amsmath}&#10;\usepackage{color}&#10;\pagestyle{empty}&#10;\begin{document}&#10;&#10;$$&#10;\textcolor{red}{Z_4}&#10;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3.23961"/>
  <p:tag name="LATEXADDIN" val="\documentclass{article}&#10;\usepackage{amsmath}&#10;\usepackage{color}&#10;\pagestyle{empty}&#10;\begin{document}&#10;&#10;$$&#10;\textcolor{red}{Z}&#10;$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&#10;y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59.2426"/>
  <p:tag name="LATEXADDIN" val="\documentclass{article}&#10;\usepackage{amsmath}&#10;\pagestyle{empty}&#10;\begin{document}&#10;&#10;&#10;$$&#10;\bar{y}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4.237"/>
  <p:tag name="LATEXADDIN" val="\documentclass{article}&#10;\usepackage{amsmath}&#10;\pagestyle{empty}&#10;\begin{document}&#10;&#10;&#10;$$&#10;y_4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1796"/>
  <p:tag name="ORIGINALWIDTH" val="1760.03"/>
  <p:tag name="LATEXADDIN" val="\documentclass{article}&#10;\usepackage{amsmath}&#10;\usepackage{color}&#10;\pagestyle{empty}&#10;\begin{document}&#10;&#10;\begin{align*}&#10;\min\limits_{x, y} \ &amp; a^\top x + b^\top y \\ &#10;\text{s.t.} \ &amp;  A x + B y + C \textcolor{red}{z} \geq c \quad \textcolor{red}{\forall z \in Z} \\&#10;&amp; x \in X&#10;\end{align*}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4.237"/>
  <p:tag name="LATEXADDIN" val="\documentclass{article}&#10;\usepackage{amsmath}&#10;\pagestyle{empty}&#10;\begin{document}&#10;&#10;&#10;$$&#10;\bar{y}_4&#10;$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62.99213"/>
  <p:tag name="LATEXADDIN" val="\documentclass{article}&#10;\usepackage{amsmath}&#10;\pagestyle{empty}&#10;\begin{document}&#10;&#10;&#10;$$&#10;\bar{x}&#10;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.4724"/>
  <p:tag name="ORIGINALWIDTH" val="1650.544"/>
  <p:tag name="LATEXADDIN" val="\documentclass{article}&#10;\usepackage{amsmath,amssymb}&#10;\usepackage{bm}&#10;\pagestyle{empty}&#10;\def \x{\bm{x}}&#10;\def \u{\bm{u}}&#10;\def \v{\bm{v}}&#10;\def \d{\bm{d}}&#10;\def \p{\bm{p}}&#10;\def \y{\bm{y}}&#10;\def \c{\bm{c}}&#10;\def \b{\bm{b}}&#10;&#10;\begin{document}&#10;&#10;\begin{align*}&#10;\min_{\x\in X}\;\;\c^\top\x + \max_{\d\in D}\min_{\y\in W(\x,\d)} \b^\top \y &#10;\end{align*}&#10;&#10;\end{document}"/>
  <p:tag name="IGUANATEXSIZE" val="16"/>
  <p:tag name="IGUANATEXCURSOR" val="316"/>
  <p:tag name="TRANSPARENCY" val="True"/>
  <p:tag name="FILENAME" val=""/>
  <p:tag name="LATEXENGINEID" val="0"/>
  <p:tag name="TEMPFOLDER" val="C:\Users\xsun84\Downloads\IguanaTexTemp\"/>
  <p:tag name="LATEXFORMHEIGHT" val="312"/>
  <p:tag name="LATEXFORMWIDTH" val="637.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1.6761"/>
  <p:tag name="ORIGINALWIDTH" val="1660.292"/>
  <p:tag name="LATEXADDIN" val="\documentclass{article}&#10;\usepackage{amsmath,amssymb}&#10;\usepackage{bm}&#10;\pagestyle{empty}&#10;\def \x{\bm{x}}&#10;\def \u{\bm{u}}&#10;\def \v{\bm{v}}&#10;\def \d{\bm{d}}&#10;\def \p{\bm{p}}&#10;\def \y{\bm{y}}&#10;\def \c{\bm{c}}&#10;\def \b{\bm{b}}&#10;&#10;\begin{document}&#10;&#10;\begin{align*}&#10;\min_{\x\in X}\;\; &amp; \c^\top\x + z \\&#10;\text{s.t.}\;\; &amp; z \ge \b^\top \y_k, \;\forall k\in[m] \\&#10;&amp; \y_k \in W(\x,\d_k),\;\forall k\in[m].&#10;\end{align*}&#10;&#10;\end{document}"/>
  <p:tag name="IGUANATEXSIZE" val="16"/>
  <p:tag name="IGUANATEXCURSOR" val="386"/>
  <p:tag name="TRANSPARENCY" val="True"/>
  <p:tag name="FILENAME" val=""/>
  <p:tag name="LATEXENGINEID" val="0"/>
  <p:tag name="TEMPFOLDER" val="C:\Users\xsun84\Downloads\IguanaTexTemp\"/>
  <p:tag name="LATEXFORMHEIGHT" val="312"/>
  <p:tag name="LATEXFORMWIDTH" val="637.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$&#10;x&#10;$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pagestyle{empty}&#10;\begin{document}&#10;&#10;&#10;$$&#10;y_3&#10;$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1796"/>
  <p:tag name="ORIGINALWIDTH" val="1363.33"/>
  <p:tag name="LATEXADDIN" val="\documentclass{article}&#10;\usepackage{amsmath}&#10;\usepackage{color}&#10;\pagestyle{empty}&#10;\begin{document}&#10;&#10;\begin{align*}&#10;\min\limits_{x, y_1} \ &amp; a^\top x + b^\top y_1 \\ &#10;\text{s.t.} \ &amp;  A x + B y_1 + C \textcolor{red}{z_1} \geq c\\&#10;&amp; x \in X&#10;\end{align*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1595</Words>
  <Application>Microsoft Office PowerPoint</Application>
  <PresentationFormat>Widescreen</PresentationFormat>
  <Paragraphs>311</Paragraphs>
  <Slides>40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Cambria Math</vt:lpstr>
      <vt:lpstr>Wingdings</vt:lpstr>
      <vt:lpstr>Kantoorthema</vt:lpstr>
      <vt:lpstr>AIMMS Campus Robust optimization</vt:lpstr>
      <vt:lpstr>Plan</vt:lpstr>
      <vt:lpstr>Ideas</vt:lpstr>
      <vt:lpstr>Single vs multi-stage</vt:lpstr>
      <vt:lpstr>Two-stage optimization</vt:lpstr>
      <vt:lpstr>Pros and cons of adaptivity</vt:lpstr>
      <vt:lpstr>Solution approaches</vt:lpstr>
      <vt:lpstr>Inner and outer approaches</vt:lpstr>
      <vt:lpstr>Outer solution approach 1: CCG</vt:lpstr>
      <vt:lpstr>Outer solution approach 2: K-adaptability</vt:lpstr>
      <vt:lpstr>Inner approach 1: Linear Decision Rules</vt:lpstr>
      <vt:lpstr>Inner solution approach 2: Adaptive Partitioning</vt:lpstr>
      <vt:lpstr>Approaches – summary</vt:lpstr>
      <vt:lpstr>Extension to multiple time stages</vt:lpstr>
      <vt:lpstr>Case study: Unit commitment in energy planning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KIVI Spreker1</dc:creator>
  <cp:lastModifiedBy>Krzysztof Postek</cp:lastModifiedBy>
  <cp:revision>23</cp:revision>
  <dcterms:created xsi:type="dcterms:W3CDTF">2022-05-02T14:32:59Z</dcterms:created>
  <dcterms:modified xsi:type="dcterms:W3CDTF">2022-07-11T16:19:17Z</dcterms:modified>
</cp:coreProperties>
</file>