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6" r:id="rId5"/>
    <p:sldId id="272" r:id="rId6"/>
    <p:sldId id="258" r:id="rId7"/>
    <p:sldId id="257" r:id="rId8"/>
    <p:sldId id="285" r:id="rId9"/>
    <p:sldId id="286" r:id="rId10"/>
    <p:sldId id="265" r:id="rId11"/>
    <p:sldId id="288" r:id="rId12"/>
    <p:sldId id="289" r:id="rId13"/>
    <p:sldId id="290" r:id="rId14"/>
    <p:sldId id="291" r:id="rId15"/>
    <p:sldId id="292"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10" r:id="rId31"/>
    <p:sldId id="311" r:id="rId32"/>
    <p:sldId id="312" r:id="rId33"/>
    <p:sldId id="313" r:id="rId34"/>
    <p:sldId id="314" r:id="rId35"/>
    <p:sldId id="282"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DE35B96A-54FD-4D60-8849-3C99ED3FE340}"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89A0FA-1292-4227-B170-091F54C8DF89}"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89A0FA-1292-4227-B170-091F54C8DF89}"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DE35B96A-54FD-4D60-8849-3C99ED3FE340}"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89A0FA-1292-4227-B170-091F54C8DF89}" type="slidenum">
              <a:rPr lang="zh-CN" altLang="en-US" smtClean="0"/>
            </a:fld>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DE35B96A-54FD-4D60-8849-3C99ED3FE340}"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DE35B96A-54FD-4D60-8849-3C99ED3FE340}"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DE35B96A-54FD-4D60-8849-3C99ED3FE340}"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89A0FA-1292-4227-B170-091F54C8DF89}"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54927" y="1059872"/>
            <a:ext cx="8901546" cy="1223963"/>
          </a:xfrm>
        </p:spPr>
        <p:txBody>
          <a:bodyPr anchor="b">
            <a:normAutofit/>
          </a:bodyPr>
          <a:lstStyle>
            <a:lvl1pPr algn="ctr">
              <a:defRPr sz="5400">
                <a:ln w="9525">
                  <a:solidFill>
                    <a:schemeClr val="bg1"/>
                  </a:solidFill>
                </a:ln>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54927" y="2375911"/>
            <a:ext cx="8901546" cy="824489"/>
          </a:xfrm>
        </p:spPr>
        <p:txBody>
          <a:bodyPr anchor="ctr" anchorCtr="0">
            <a:normAutofit/>
          </a:bodyPr>
          <a:lstStyle>
            <a:lvl1pPr marL="0" indent="0" algn="ct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4"/>
            <a:ext cx="10515600" cy="4530725"/>
          </a:xfrm>
        </p:spPr>
        <p:txBody>
          <a:bodyPr/>
          <a:lstStyle>
            <a:lvl1pPr marL="0" indent="0">
              <a:buNone/>
              <a:defRPr>
                <a:solidFill>
                  <a:schemeClr val="bg1">
                    <a:lumMod val="50000"/>
                  </a:schemeClr>
                </a:solidFill>
              </a:defRPr>
            </a:lvl1pPr>
            <a:lvl2pPr marL="457200" indent="0">
              <a:buNone/>
              <a:defRPr>
                <a:solidFill>
                  <a:schemeClr val="bg1">
                    <a:lumMod val="50000"/>
                  </a:schemeClr>
                </a:solidFill>
              </a:defRPr>
            </a:lvl2pPr>
            <a:lvl3pPr marL="914400" indent="0">
              <a:buNone/>
              <a:defRPr>
                <a:solidFill>
                  <a:schemeClr val="bg1">
                    <a:lumMod val="50000"/>
                  </a:schemeClr>
                </a:solidFill>
              </a:defRPr>
            </a:lvl3pPr>
            <a:lvl4pPr marL="1371600" indent="0">
              <a:buNone/>
              <a:defRPr>
                <a:solidFill>
                  <a:schemeClr val="bg1">
                    <a:lumMod val="50000"/>
                  </a:schemeClr>
                </a:solidFill>
              </a:defRPr>
            </a:lvl4pPr>
            <a:lvl5pPr marL="1828800" indent="0">
              <a:buNone/>
              <a:defRPr>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2300143" y="2906104"/>
            <a:ext cx="7779039" cy="1572843"/>
            <a:chOff x="2051050" y="2906713"/>
            <a:chExt cx="5166309" cy="1044575"/>
          </a:xfrm>
        </p:grpSpPr>
        <p:sp>
          <p:nvSpPr>
            <p:cNvPr id="10" name="椭圆 9"/>
            <p:cNvSpPr/>
            <p:nvPr/>
          </p:nvSpPr>
          <p:spPr>
            <a:xfrm>
              <a:off x="2051050" y="2906713"/>
              <a:ext cx="1042988" cy="1044575"/>
            </a:xfrm>
            <a:prstGeom prst="ellipse">
              <a:avLst/>
            </a:prstGeom>
            <a:solidFill>
              <a:srgbClr val="FFFFFF"/>
            </a:solidFill>
            <a:ln w="25400" cap="flat" cmpd="sng" algn="ctr">
              <a:solidFill>
                <a:schemeClr val="accent1"/>
              </a:solidFill>
              <a:prstDash val="solid"/>
            </a:ln>
            <a:effectLst/>
          </p:spPr>
          <p:txBody>
            <a:bodyPr anchor="ctr">
              <a:normAutofit/>
            </a:bodyPr>
            <a:lstStyle/>
            <a:p>
              <a:pPr algn="ctr" eaLnBrk="1" hangingPunct="1">
                <a:spcBef>
                  <a:spcPts val="0"/>
                </a:spcBef>
                <a:spcAft>
                  <a:spcPts val="0"/>
                </a:spcAft>
                <a:defRPr/>
              </a:pPr>
              <a:endParaRPr lang="zh-CN" altLang="en-US" kern="0">
                <a:solidFill>
                  <a:prstClr val="black"/>
                </a:solidFill>
                <a:latin typeface="Arial" panose="020B0604020202020204" pitchFamily="34" charset="0"/>
                <a:ea typeface="黑体" panose="02010609060101010101" pitchFamily="49" charset="-122"/>
              </a:endParaRPr>
            </a:p>
          </p:txBody>
        </p:sp>
        <p:sp>
          <p:nvSpPr>
            <p:cNvPr id="11" name="椭圆 10"/>
            <p:cNvSpPr/>
            <p:nvPr/>
          </p:nvSpPr>
          <p:spPr>
            <a:xfrm>
              <a:off x="2139950" y="3011002"/>
              <a:ext cx="865188" cy="863600"/>
            </a:xfrm>
            <a:prstGeom prst="ellipse">
              <a:avLst/>
            </a:prstGeom>
            <a:solidFill>
              <a:schemeClr val="accent1"/>
            </a:solidFill>
            <a:ln w="6350" cap="flat" cmpd="sng" algn="ctr">
              <a:noFill/>
              <a:prstDash val="solid"/>
            </a:ln>
            <a:effectLst/>
          </p:spPr>
          <p:txBody>
            <a:bodyPr anchor="ctr">
              <a:normAutofit/>
            </a:bodyPr>
            <a:lstStyle/>
            <a:p>
              <a:pPr algn="ctr" eaLnBrk="1" hangingPunct="1">
                <a:spcBef>
                  <a:spcPts val="0"/>
                </a:spcBef>
                <a:spcAft>
                  <a:spcPts val="0"/>
                </a:spcAft>
                <a:defRPr/>
              </a:pPr>
              <a:endParaRPr lang="zh-CN" altLang="en-US" sz="4400" kern="0" dirty="0">
                <a:solidFill>
                  <a:prstClr val="white"/>
                </a:solidFill>
                <a:latin typeface="Arial" panose="020B0604020202020204" pitchFamily="34" charset="0"/>
                <a:ea typeface="黑体" panose="02010609060101010101" pitchFamily="49" charset="-122"/>
              </a:endParaRPr>
            </a:p>
          </p:txBody>
        </p:sp>
        <p:cxnSp>
          <p:nvCxnSpPr>
            <p:cNvPr id="12" name="直接连接符 16"/>
            <p:cNvCxnSpPr>
              <a:cxnSpLocks noChangeShapeType="1"/>
              <a:stCxn id="10" idx="6"/>
            </p:cNvCxnSpPr>
            <p:nvPr/>
          </p:nvCxnSpPr>
          <p:spPr bwMode="auto">
            <a:xfrm flipV="1">
              <a:off x="3094038" y="3429000"/>
              <a:ext cx="4123321" cy="1"/>
            </a:xfrm>
            <a:prstGeom prst="line">
              <a:avLst/>
            </a:prstGeom>
            <a:noFill/>
            <a:ln w="28575" algn="ctr">
              <a:solidFill>
                <a:schemeClr val="accent1"/>
              </a:solidFill>
              <a:round/>
              <a:tailEnd type="oval" w="lg" len="lg"/>
            </a:ln>
            <a:extLst>
              <a:ext uri="{909E8E84-426E-40DD-AFC4-6F175D3DCCD1}">
                <a14:hiddenFill xmlns:a14="http://schemas.microsoft.com/office/drawing/2010/main">
                  <a:noFill/>
                </a14:hiddenFill>
              </a:ext>
            </a:extLst>
          </p:spPr>
        </p:cxnSp>
      </p:grpSp>
      <p:sp>
        <p:nvSpPr>
          <p:cNvPr id="2" name="Title 1"/>
          <p:cNvSpPr>
            <a:spLocks noGrp="1"/>
          </p:cNvSpPr>
          <p:nvPr>
            <p:ph type="title"/>
          </p:nvPr>
        </p:nvSpPr>
        <p:spPr>
          <a:xfrm>
            <a:off x="3870596" y="2795588"/>
            <a:ext cx="6063113" cy="896937"/>
          </a:xfrm>
        </p:spPr>
        <p:txBody>
          <a:bodyPr anchor="b" anchorCtr="0">
            <a:normAutofit/>
          </a:bodyPr>
          <a:lstStyle>
            <a:lvl1pPr algn="ctr">
              <a:defRPr sz="3600" b="0">
                <a:ln>
                  <a:noFill/>
                </a:ln>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04714" y="3761478"/>
            <a:ext cx="5194877" cy="539655"/>
          </a:xfrm>
          <a:prstGeom prst="roundRect">
            <a:avLst>
              <a:gd name="adj" fmla="val 50000"/>
            </a:avLst>
          </a:prstGeom>
        </p:spPr>
        <p:txBody>
          <a:bodyPr anchor="ctr" anchorCtr="0">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6B5ED51-E834-49EC-BF25-99CF33DB10E9}" type="slidenum">
              <a:rPr lang="zh-CN" altLang="en-US" smtClean="0"/>
            </a:fld>
            <a:endParaRPr lang="zh-CN" altLang="en-US"/>
          </a:p>
        </p:txBody>
      </p:sp>
      <p:cxnSp>
        <p:nvCxnSpPr>
          <p:cNvPr id="6" name="直接连接符 5"/>
          <p:cNvCxnSpPr/>
          <p:nvPr/>
        </p:nvCxnSpPr>
        <p:spPr>
          <a:xfrm>
            <a:off x="0" y="3514537"/>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386699"/>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612777"/>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89577" y="3573930"/>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63081" y="3573930"/>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3730649"/>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618509" y="3514537"/>
            <a:ext cx="7065818" cy="1098239"/>
          </a:xfrm>
        </p:spPr>
        <p:txBody>
          <a:bodyPr>
            <a:normAutofit/>
          </a:bodyPr>
          <a:lstStyle>
            <a:lvl1pPr>
              <a:defRPr sz="6000">
                <a:ln>
                  <a:solidFill>
                    <a:schemeClr val="bg1"/>
                  </a:solidFill>
                </a:ln>
                <a:solidFill>
                  <a:srgbClr val="FF0000"/>
                </a:solidFill>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B5ED51-E834-49EC-BF25-99CF33DB10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C6B5ED51-E834-49EC-BF25-99CF33DB10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ln>
            <a:solidFill>
              <a:schemeClr val="bg1"/>
            </a:solidFill>
          </a:ln>
          <a:solidFill>
            <a:schemeClr val="accent2"/>
          </a:solidFill>
          <a:latin typeface="+mj-lt"/>
          <a:ea typeface="+mj-ea"/>
          <a:cs typeface="+mj-cs"/>
        </a:defRPr>
      </a:lvl1pPr>
    </p:titleStyle>
    <p:bodyStyle>
      <a:lvl1pPr marL="342900" indent="-342900" algn="l" defTabSz="914400" rtl="0" eaLnBrk="1" latinLnBrk="0" hangingPunct="1">
        <a:lnSpc>
          <a:spcPct val="90000"/>
        </a:lnSpc>
        <a:spcBef>
          <a:spcPts val="1000"/>
        </a:spcBef>
        <a:buFont typeface="Wingdings" panose="05000000000000000000" pitchFamily="2" charset="2"/>
        <a:buChar char="l"/>
        <a:defRPr sz="2400" kern="1200">
          <a:solidFill>
            <a:schemeClr val="accent2"/>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notesSlide" Target="../notesSlides/notesSlide12.xml"/><Relationship Id="rId15" Type="http://schemas.openxmlformats.org/officeDocument/2006/relationships/slideLayout" Target="../slideLayouts/slideLayout2.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3" Type="http://schemas.openxmlformats.org/officeDocument/2006/relationships/notesSlide" Target="../notesSlides/notesSlide14.xml"/><Relationship Id="rId12" Type="http://schemas.openxmlformats.org/officeDocument/2006/relationships/slideLayout" Target="../slideLayouts/slideLayout7.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4.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9" Type="http://schemas.openxmlformats.org/officeDocument/2006/relationships/notesSlide" Target="../notesSlides/notesSlide2.xml"/><Relationship Id="rId28" Type="http://schemas.openxmlformats.org/officeDocument/2006/relationships/slideLayout" Target="../slideLayouts/slideLayout7.xml"/><Relationship Id="rId27" Type="http://schemas.openxmlformats.org/officeDocument/2006/relationships/tags" Target="../tags/tag32.xml"/><Relationship Id="rId26" Type="http://schemas.openxmlformats.org/officeDocument/2006/relationships/tags" Target="../tags/tag31.xml"/><Relationship Id="rId25" Type="http://schemas.openxmlformats.org/officeDocument/2006/relationships/tags" Target="../tags/tag30.x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tags" Target="../tags/tag7.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4.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4.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4.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4.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0" Type="http://schemas.openxmlformats.org/officeDocument/2006/relationships/notesSlide" Target="../notesSlides/notesSlide24.xml"/><Relationship Id="rId1" Type="http://schemas.openxmlformats.org/officeDocument/2006/relationships/tags" Target="../tags/tag185.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4.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28.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1" Type="http://schemas.openxmlformats.org/officeDocument/2006/relationships/notesSlide" Target="../notesSlides/notesSlide28.xml"/><Relationship Id="rId20" Type="http://schemas.openxmlformats.org/officeDocument/2006/relationships/slideLayout" Target="../slideLayouts/slideLayout7.xml"/><Relationship Id="rId2" Type="http://schemas.openxmlformats.org/officeDocument/2006/relationships/tags" Target="../tags/tag204.xml"/><Relationship Id="rId19" Type="http://schemas.openxmlformats.org/officeDocument/2006/relationships/tags" Target="../tags/tag221.xml"/><Relationship Id="rId18" Type="http://schemas.openxmlformats.org/officeDocument/2006/relationships/tags" Target="../tags/tag220.xml"/><Relationship Id="rId17" Type="http://schemas.openxmlformats.org/officeDocument/2006/relationships/tags" Target="../tags/tag219.xml"/><Relationship Id="rId16" Type="http://schemas.openxmlformats.org/officeDocument/2006/relationships/tags" Target="../tags/tag218.xml"/><Relationship Id="rId15" Type="http://schemas.openxmlformats.org/officeDocument/2006/relationships/tags" Target="../tags/tag217.xml"/><Relationship Id="rId14" Type="http://schemas.openxmlformats.org/officeDocument/2006/relationships/tags" Target="../tags/tag216.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tags" Target="../tags/tag203.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3.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9" Type="http://schemas.openxmlformats.org/officeDocument/2006/relationships/notesSlide" Target="../notesSlides/notesSlide3.xml"/><Relationship Id="rId18" Type="http://schemas.openxmlformats.org/officeDocument/2006/relationships/slideLayout" Target="../slideLayouts/slideLayout2.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33.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8" Type="http://schemas.openxmlformats.org/officeDocument/2006/relationships/notesSlide" Target="../notesSlides/notesSlide33.xml"/><Relationship Id="rId27" Type="http://schemas.openxmlformats.org/officeDocument/2006/relationships/slideLayout" Target="../slideLayouts/slideLayout6.xml"/><Relationship Id="rId26" Type="http://schemas.openxmlformats.org/officeDocument/2006/relationships/tags" Target="../tags/tag259.xml"/><Relationship Id="rId25" Type="http://schemas.openxmlformats.org/officeDocument/2006/relationships/tags" Target="../tags/tag258.xml"/><Relationship Id="rId24" Type="http://schemas.openxmlformats.org/officeDocument/2006/relationships/tags" Target="../tags/tag257.xml"/><Relationship Id="rId23" Type="http://schemas.openxmlformats.org/officeDocument/2006/relationships/tags" Target="../tags/tag256.xml"/><Relationship Id="rId22" Type="http://schemas.openxmlformats.org/officeDocument/2006/relationships/tags" Target="../tags/tag255.xml"/><Relationship Id="rId21" Type="http://schemas.openxmlformats.org/officeDocument/2006/relationships/tags" Target="../tags/tag254.xml"/><Relationship Id="rId20" Type="http://schemas.openxmlformats.org/officeDocument/2006/relationships/tags" Target="../tags/tag253.xml"/><Relationship Id="rId2" Type="http://schemas.openxmlformats.org/officeDocument/2006/relationships/tags" Target="../tags/tag235.xml"/><Relationship Id="rId19" Type="http://schemas.openxmlformats.org/officeDocument/2006/relationships/tags" Target="../tags/tag252.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tags" Target="../tags/tag24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tags" Target="../tags/tag23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9" Type="http://schemas.openxmlformats.org/officeDocument/2006/relationships/notesSlide" Target="../notesSlides/notesSlide6.xml"/><Relationship Id="rId18" Type="http://schemas.openxmlformats.org/officeDocument/2006/relationships/slideLayout" Target="../slideLayouts/slideLayout2.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6" Type="http://schemas.openxmlformats.org/officeDocument/2006/relationships/notesSlide" Target="../notesSlides/notesSlide7.xml"/><Relationship Id="rId15" Type="http://schemas.openxmlformats.org/officeDocument/2006/relationships/slideLayout" Target="../slideLayouts/slideLayout2.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8.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5" Type="http://schemas.openxmlformats.org/officeDocument/2006/relationships/notesSlide" Target="../notesSlides/notesSlide8.xml"/><Relationship Id="rId24" Type="http://schemas.openxmlformats.org/officeDocument/2006/relationships/slideLayout" Target="../slideLayouts/slideLayout7.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网络安全</a:t>
            </a:r>
            <a:endParaRPr lang="zh-CN" altLang="en-US" dirty="0"/>
          </a:p>
        </p:txBody>
      </p:sp>
      <p:sp>
        <p:nvSpPr>
          <p:cNvPr id="5" name="副标题 4"/>
          <p:cNvSpPr>
            <a:spLocks noGrp="1"/>
          </p:cNvSpPr>
          <p:nvPr>
            <p:ph type="subTitle" idx="1"/>
            <p:custDataLst>
              <p:tags r:id="rId2"/>
            </p:custDataLst>
          </p:nvPr>
        </p:nvSpPr>
        <p:spPr/>
        <p:txBody>
          <a:bodyPr/>
          <a:lstStyle/>
          <a:p>
            <a:endParaRPr lang="zh-CN" altLang="en-US" dirty="0"/>
          </a:p>
          <a:p>
            <a:endParaRPr lang="zh-CN" alt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br>
              <a:rPr lang="zh-CN" altLang="en-US" dirty="0"/>
            </a:br>
            <a:endParaRPr lang="zh-CN" altLang="en-US" dirty="0"/>
          </a:p>
        </p:txBody>
      </p:sp>
      <p:sp>
        <p:nvSpPr>
          <p:cNvPr id="2" name="内容占位符 1"/>
          <p:cNvSpPr>
            <a:spLocks noGrp="1"/>
          </p:cNvSpPr>
          <p:nvPr>
            <p:ph sz="half" idx="1"/>
            <p:custDataLst>
              <p:tags r:id="rId2"/>
            </p:custDataLst>
          </p:nvPr>
        </p:nvSpPr>
        <p:spPr/>
        <p:txBody>
          <a:bodyPr>
            <a:normAutofit fontScale="50000"/>
          </a:bodyPr>
          <a:lstStyle/>
          <a:p>
            <a:pPr algn="ctr">
              <a:lnSpc>
                <a:spcPct val="200000"/>
              </a:lnSpc>
            </a:pPr>
            <a:r>
              <a:rPr lang="zh-CN" altLang="en-US" dirty="0"/>
              <a:t>系统的安全</a:t>
            </a:r>
            <a:endParaRPr lang="zh-CN" altLang="en-US" dirty="0"/>
          </a:p>
          <a:p>
            <a:pPr>
              <a:lnSpc>
                <a:spcPct val="200000"/>
              </a:lnSpc>
            </a:pPr>
            <a:r>
              <a:rPr lang="zh-CN" altLang="en-US" dirty="0"/>
              <a:t>所谓系统的安全是指整个网络操作系统和网络硬件平台是否可靠且值得信任。恐怕没有绝对安全的操作系统可以选择，无论是Microsoft 的Windows NT或者其它任何商用UNIX操作系统，其开发厂商必然有其Back-Door。因此，我们可以得出如下结论：没有完全安全的操作系统。不同的用户应从不同的方面对其网络作详尽的分析，选择安全性尽可能高的操作系统。因此不但要选用尽可能可靠的操作系统和硬件平台，并对操作系统进行安全配置。而且，必须加强登录过程的认证（特别是在到达服务器主机之前的认证），确保用户的合法性；其次应该严格限制登录者的操作权限，将其完成的操作限制在最小的范围内。</a:t>
            </a:r>
            <a:endParaRPr lang="zh-CN" altLang="en-US" dirty="0"/>
          </a:p>
        </p:txBody>
      </p:sp>
      <p:sp>
        <p:nvSpPr>
          <p:cNvPr id="3" name="内容占位符 2"/>
          <p:cNvSpPr>
            <a:spLocks noGrp="1"/>
          </p:cNvSpPr>
          <p:nvPr>
            <p:ph sz="half" idx="2"/>
            <p:custDataLst>
              <p:tags r:id="rId3"/>
            </p:custDataLst>
          </p:nvPr>
        </p:nvSpPr>
        <p:spPr/>
        <p:txBody>
          <a:bodyPr>
            <a:normAutofit fontScale="40000"/>
          </a:bodyPr>
          <a:lstStyle/>
          <a:p>
            <a:pPr algn="ctr">
              <a:lnSpc>
                <a:spcPct val="200000"/>
              </a:lnSpc>
            </a:pPr>
            <a:r>
              <a:rPr lang="zh-CN" altLang="en-US" dirty="0"/>
              <a:t>管理风险</a:t>
            </a:r>
            <a:endParaRPr lang="zh-CN" altLang="en-US" dirty="0"/>
          </a:p>
          <a:p>
            <a:pPr algn="l">
              <a:lnSpc>
                <a:spcPct val="200000"/>
              </a:lnSpc>
            </a:pPr>
            <a:r>
              <a:rPr lang="zh-CN" altLang="en-US" dirty="0"/>
              <a:t>管理是网络中安全最最重要的部分。责权不明，安全管理制度不健全及缺乏可操作性等都可能引起管理安全的风险。当网络出现攻击行为或网络受到其它一些安全威胁时（如内部人员的违规操作等），无法进行实时的检测、监控、报告与预警。同时，当事故发生后，也无法提供黑客攻击行为的追踪线索及破案依据，即缺乏对网络的可控性与可审查性。这就要求我们必须对站点的访问活动进行多层次的记录，及时发现非法入侵行为。</a:t>
            </a:r>
            <a:endParaRPr lang="zh-CN" altLang="en-US" dirty="0"/>
          </a:p>
          <a:p>
            <a:pPr algn="l">
              <a:lnSpc>
                <a:spcPct val="200000"/>
              </a:lnSpc>
            </a:pPr>
            <a:r>
              <a:rPr lang="zh-CN" altLang="en-US" dirty="0"/>
              <a:t>建立全新网络安全机制，必须深刻理解网络并能提供直接的解决方案，因此，最可行的做法是制定健全的管理制度和严格管理相结合。保障网络的安全运行，使其成为一个具有良好的安全性、可扩充性和易管理性的信息网络便成为了首要任务。一旦上述的安全隐患成为事实，所造成的对整个网络的损失都是难以估计的。因此，网络的安全建设是校园网建设过程中重要的一环。</a:t>
            </a:r>
            <a:endParaRPr lang="zh-CN" altLang="en-US" dirty="0"/>
          </a:p>
        </p:txBody>
      </p: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ln/>
                <a:gradFill>
                  <a:gsLst>
                    <a:gs pos="21000">
                      <a:srgbClr val="53575C"/>
                    </a:gs>
                    <a:gs pos="88000">
                      <a:srgbClr val="C5C7CA"/>
                    </a:gs>
                  </a:gsLst>
                  <a:lin ang="5400000"/>
                </a:gradFill>
                <a:effectLst/>
              </a:rPr>
              <a:t>应用系统</a:t>
            </a:r>
            <a:endParaRPr lang="zh-CN" altLang="en-US" dirty="0">
              <a:ln/>
              <a:gradFill>
                <a:gsLst>
                  <a:gs pos="21000">
                    <a:srgbClr val="53575C"/>
                  </a:gs>
                  <a:gs pos="88000">
                    <a:srgbClr val="C5C7CA"/>
                  </a:gs>
                </a:gsLst>
                <a:lin ang="5400000"/>
              </a:gradFill>
              <a:effectLst/>
            </a:endParaRPr>
          </a:p>
        </p:txBody>
      </p:sp>
      <p:sp>
        <p:nvSpPr>
          <p:cNvPr id="2" name="内容占位符 1"/>
          <p:cNvSpPr>
            <a:spLocks noGrp="1"/>
          </p:cNvSpPr>
          <p:nvPr>
            <p:ph sz="half" idx="1"/>
            <p:custDataLst>
              <p:tags r:id="rId2"/>
            </p:custDataLst>
          </p:nvPr>
        </p:nvSpPr>
        <p:spPr/>
        <p:txBody>
          <a:bodyPr>
            <a:normAutofit fontScale="60000"/>
          </a:bodyPr>
          <a:lstStyle/>
          <a:p>
            <a:pPr>
              <a:lnSpc>
                <a:spcPct val="200000"/>
              </a:lnSpc>
            </a:pPr>
            <a:r>
              <a:rPr lang="zh-CN" altLang="en-US" dirty="0"/>
              <a:t>——应用系统的安全是动态的、不断变化的。</a:t>
            </a:r>
            <a:endParaRPr lang="zh-CN" altLang="en-US" dirty="0"/>
          </a:p>
          <a:p>
            <a:pPr>
              <a:lnSpc>
                <a:spcPct val="200000"/>
              </a:lnSpc>
            </a:pPr>
            <a:r>
              <a:rPr lang="zh-CN" altLang="en-US" dirty="0"/>
              <a:t>应用的安全涉及方面很多，以Internet上应用最为广泛的E-mail系统来说，其解决方案有sendmail、Netscape Messaging Server、SoftwareCom Post.Office、Lotus Notes、Exchange Server、SUN CIMS等不下二十多种。其安全手段涉及LDAP、DES、RSA等各种方式。应用系统是不断发展且应用类型是不断增加的。在应用系统的安全性上，主要考虑尽可能建立安全的系统平台，而且通过专业的安全工具不断发现漏洞，修补漏洞，提高系统的安全性。</a:t>
            </a:r>
            <a:endParaRPr lang="zh-CN" altLang="en-US" dirty="0"/>
          </a:p>
        </p:txBody>
      </p:sp>
      <p:sp>
        <p:nvSpPr>
          <p:cNvPr id="3" name="内容占位符 2"/>
          <p:cNvSpPr>
            <a:spLocks noGrp="1"/>
          </p:cNvSpPr>
          <p:nvPr>
            <p:ph sz="half" idx="2"/>
            <p:custDataLst>
              <p:tags r:id="rId3"/>
            </p:custDataLst>
          </p:nvPr>
        </p:nvSpPr>
        <p:spPr/>
        <p:txBody>
          <a:bodyPr>
            <a:normAutofit fontScale="60000"/>
          </a:bodyPr>
          <a:lstStyle/>
          <a:p>
            <a:pPr>
              <a:lnSpc>
                <a:spcPct val="200000"/>
              </a:lnSpc>
            </a:pPr>
            <a:r>
              <a:rPr lang="zh-CN" altLang="en-US" dirty="0"/>
              <a:t>——应用的安全性涉及到信息、数据的安全性。</a:t>
            </a:r>
            <a:endParaRPr lang="zh-CN" altLang="en-US" dirty="0"/>
          </a:p>
          <a:p>
            <a:pPr>
              <a:lnSpc>
                <a:spcPct val="200000"/>
              </a:lnSpc>
            </a:pPr>
            <a:r>
              <a:rPr lang="zh-CN" altLang="en-US" dirty="0"/>
              <a:t>信息的安全性涉及到机密信息泄露、未经授权的访问、 破坏信息完整性、假冒、破坏系统的可用性等。在某些网络系统中，涉及到很多机密信息，如果一些重要信息遭到窃取或破坏，它的经济、社会影响和政治影响将是很严重的。因此，对用户使用计算机必须进行身份认证，对于重要信息的通讯必须授权，传输必须加密。采用多层次的访问控制与权限控制手段，实现对数据的安全保护；采用加密技术，保证网上传输的信息（包括管理员口令与帐户、上传信息等）的机密性与完整性。</a:t>
            </a:r>
            <a:endParaRPr lang="zh-CN" altLang="en-US" dirty="0"/>
          </a:p>
        </p:txBody>
      </p: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200" y="365125"/>
            <a:ext cx="10515600" cy="1325563"/>
          </a:xfrm>
          <a:prstGeom prst="rect">
            <a:avLst/>
          </a:prstGeom>
        </p:spPr>
        <p:txBody>
          <a:bodyPr vert="horz" wrap="square" lIns="91440" tIns="45720" rIns="91440" bIns="45720" rtlCol="0" anchor="ctr">
            <a:normAutofit/>
          </a:bodyPr>
          <a:lstStyle>
            <a:lvl1pPr>
              <a:lnSpc>
                <a:spcPct val="90000"/>
              </a:lnSpc>
              <a:spcBef>
                <a:spcPct val="0"/>
              </a:spcBef>
              <a:buNone/>
              <a:defRPr sz="4400" b="1">
                <a:ln>
                  <a:solidFill>
                    <a:schemeClr val="bg1"/>
                  </a:solidFill>
                </a:ln>
                <a:solidFill>
                  <a:schemeClr val="accent2"/>
                </a:solidFill>
                <a:latin typeface="+mj-lt"/>
                <a:ea typeface="+mj-ea"/>
                <a:cs typeface="+mj-cs"/>
              </a:defRPr>
            </a:lvl1pPr>
          </a:lstStyle>
          <a:p>
            <a:pPr algn="ctr"/>
            <a:r>
              <a:rPr lang="zh-CN" altLang="en-US"/>
              <a:t>不同的网络安全类型</a:t>
            </a:r>
            <a:endParaRPr lang="zh-CN" altLang="en-US"/>
          </a:p>
        </p:txBody>
      </p:sp>
      <p:grpSp>
        <p:nvGrpSpPr>
          <p:cNvPr id="15" name="组合 14"/>
          <p:cNvGrpSpPr/>
          <p:nvPr>
            <p:custDataLst>
              <p:tags r:id="rId2"/>
            </p:custDataLst>
          </p:nvPr>
        </p:nvGrpSpPr>
        <p:grpSpPr>
          <a:xfrm>
            <a:off x="1858281" y="2350274"/>
            <a:ext cx="2580481" cy="1241797"/>
            <a:chOff x="1854994" y="1519656"/>
            <a:chExt cx="2580481" cy="1241797"/>
          </a:xfrm>
        </p:grpSpPr>
        <p:sp>
          <p:nvSpPr>
            <p:cNvPr id="16" name="矩形 15"/>
            <p:cNvSpPr/>
            <p:nvPr>
              <p:custDataLst>
                <p:tags r:id="rId3"/>
              </p:custDataLst>
            </p:nvPr>
          </p:nvSpPr>
          <p:spPr>
            <a:xfrm>
              <a:off x="19454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系统安全</a:t>
              </a:r>
              <a:endParaRPr lang="zh-CN" altLang="en-US" dirty="0">
                <a:solidFill>
                  <a:srgbClr val="FFFFFF"/>
                </a:solidFill>
                <a:latin typeface="+mj-lt"/>
                <a:ea typeface="+mj-ea"/>
                <a:cs typeface="+mj-cs"/>
              </a:endParaRPr>
            </a:p>
          </p:txBody>
        </p:sp>
        <p:sp>
          <p:nvSpPr>
            <p:cNvPr id="17" name="矩形 16"/>
            <p:cNvSpPr/>
            <p:nvPr>
              <p:custDataLst>
                <p:tags r:id="rId4"/>
              </p:custDataLst>
            </p:nvPr>
          </p:nvSpPr>
          <p:spPr>
            <a:xfrm>
              <a:off x="1854994" y="2099733"/>
              <a:ext cx="2580481" cy="661720"/>
            </a:xfrm>
            <a:prstGeom prst="rect">
              <a:avLst/>
            </a:prstGeom>
          </p:spPr>
          <p:txBody>
            <a:bodyPr wrap="square">
              <a:normAutofit fontScale="40000"/>
            </a:bodyPr>
            <a:lstStyle/>
            <a:p>
              <a:pPr algn="just">
                <a:spcBef>
                  <a:spcPts val="600"/>
                </a:spcBef>
                <a:defRPr/>
              </a:pPr>
              <a:r>
                <a:rPr lang="en-US" altLang="zh-CN" dirty="0"/>
                <a:t>运行系统安全即保证信息处理和传输系统的安全。它侧重于保证系统正常运行。避免因为系统的崩演和损坏而对系统存储、处理和传输的消息造成破坏和损失。避免由于电磁泄翻，产生信息泄露，干扰他人或受他人干扰。</a:t>
              </a:r>
              <a:endParaRPr lang="en-US" altLang="zh-CN" dirty="0"/>
            </a:p>
          </p:txBody>
        </p:sp>
      </p:grpSp>
      <p:grpSp>
        <p:nvGrpSpPr>
          <p:cNvPr id="20" name="组合 19"/>
          <p:cNvGrpSpPr/>
          <p:nvPr>
            <p:custDataLst>
              <p:tags r:id="rId5"/>
            </p:custDataLst>
          </p:nvPr>
        </p:nvGrpSpPr>
        <p:grpSpPr>
          <a:xfrm>
            <a:off x="3823267" y="4706900"/>
            <a:ext cx="2580481" cy="1219572"/>
            <a:chOff x="1854994" y="2789656"/>
            <a:chExt cx="2580481" cy="1219572"/>
          </a:xfrm>
        </p:grpSpPr>
        <p:sp>
          <p:nvSpPr>
            <p:cNvPr id="23" name="矩形 22"/>
            <p:cNvSpPr/>
            <p:nvPr>
              <p:custDataLst>
                <p:tags r:id="rId6"/>
              </p:custDataLst>
            </p:nvPr>
          </p:nvSpPr>
          <p:spPr>
            <a:xfrm>
              <a:off x="19454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0000"/>
            </a:bodyPr>
            <a:lstStyle/>
            <a:p>
              <a:pPr algn="ctr">
                <a:defRPr/>
              </a:pPr>
              <a:r>
                <a:rPr lang="zh-CN" altLang="en-US" dirty="0">
                  <a:solidFill>
                    <a:srgbClr val="FFFFFF"/>
                  </a:solidFill>
                  <a:latin typeface="+mj-lt"/>
                  <a:ea typeface="+mj-ea"/>
                  <a:cs typeface="+mj-cs"/>
                </a:rPr>
                <a:t>信息传播安全</a:t>
              </a:r>
              <a:endParaRPr lang="zh-CN" altLang="en-US" dirty="0">
                <a:solidFill>
                  <a:srgbClr val="FFFFFF"/>
                </a:solidFill>
                <a:latin typeface="+mj-lt"/>
                <a:ea typeface="+mj-ea"/>
                <a:cs typeface="+mj-cs"/>
              </a:endParaRPr>
            </a:p>
          </p:txBody>
        </p:sp>
        <p:sp>
          <p:nvSpPr>
            <p:cNvPr id="24" name="矩形 23"/>
            <p:cNvSpPr/>
            <p:nvPr>
              <p:custDataLst>
                <p:tags r:id="rId7"/>
              </p:custDataLst>
            </p:nvPr>
          </p:nvSpPr>
          <p:spPr>
            <a:xfrm>
              <a:off x="1854994" y="3347508"/>
              <a:ext cx="2580481" cy="661720"/>
            </a:xfrm>
            <a:prstGeom prst="rect">
              <a:avLst/>
            </a:prstGeom>
          </p:spPr>
          <p:txBody>
            <a:bodyPr wrap="square">
              <a:normAutofit fontScale="50000"/>
            </a:bodyPr>
            <a:lstStyle/>
            <a:p>
              <a:pPr algn="just">
                <a:spcBef>
                  <a:spcPts val="600"/>
                </a:spcBef>
                <a:defRPr/>
              </a:pPr>
              <a:r>
                <a:rPr lang="en-US" altLang="zh-CN" dirty="0"/>
                <a:t>网络上信息传播安全，即信息传播后果的安全，包括信息过滤等。它侧重于防止和控制由非法、有害的信息进行传播所产生的后果，避免公用网络上大云自由传翰的信息失控。</a:t>
              </a:r>
              <a:endParaRPr lang="en-US" altLang="zh-CN" dirty="0"/>
            </a:p>
          </p:txBody>
        </p:sp>
      </p:grpSp>
      <p:grpSp>
        <p:nvGrpSpPr>
          <p:cNvPr id="25" name="组合 24"/>
          <p:cNvGrpSpPr/>
          <p:nvPr>
            <p:custDataLst>
              <p:tags r:id="rId8"/>
            </p:custDataLst>
          </p:nvPr>
        </p:nvGrpSpPr>
        <p:grpSpPr>
          <a:xfrm>
            <a:off x="5788253" y="2350274"/>
            <a:ext cx="2580481" cy="1241797"/>
            <a:chOff x="5141119" y="1519656"/>
            <a:chExt cx="2580481" cy="1241797"/>
          </a:xfrm>
        </p:grpSpPr>
        <p:sp>
          <p:nvSpPr>
            <p:cNvPr id="26" name="矩形 25"/>
            <p:cNvSpPr/>
            <p:nvPr>
              <p:custDataLst>
                <p:tags r:id="rId9"/>
              </p:custDataLst>
            </p:nvPr>
          </p:nvSpPr>
          <p:spPr>
            <a:xfrm>
              <a:off x="52220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网络的安全</a:t>
              </a:r>
              <a:endParaRPr lang="zh-CN" altLang="en-US" dirty="0">
                <a:solidFill>
                  <a:srgbClr val="FFFFFF"/>
                </a:solidFill>
                <a:latin typeface="+mj-lt"/>
                <a:ea typeface="+mj-ea"/>
                <a:cs typeface="+mj-cs"/>
              </a:endParaRPr>
            </a:p>
          </p:txBody>
        </p:sp>
        <p:sp>
          <p:nvSpPr>
            <p:cNvPr id="27" name="矩形 26"/>
            <p:cNvSpPr/>
            <p:nvPr>
              <p:custDataLst>
                <p:tags r:id="rId10"/>
              </p:custDataLst>
            </p:nvPr>
          </p:nvSpPr>
          <p:spPr>
            <a:xfrm>
              <a:off x="5141119" y="2099733"/>
              <a:ext cx="2580481" cy="661720"/>
            </a:xfrm>
            <a:prstGeom prst="rect">
              <a:avLst/>
            </a:prstGeom>
          </p:spPr>
          <p:txBody>
            <a:bodyPr wrap="square">
              <a:normAutofit fontScale="50000"/>
            </a:bodyPr>
            <a:lstStyle/>
            <a:p>
              <a:pPr algn="just">
                <a:spcBef>
                  <a:spcPts val="600"/>
                </a:spcBef>
                <a:defRPr/>
              </a:pPr>
              <a:r>
                <a:rPr lang="en-US" altLang="zh-CN" dirty="0"/>
                <a:t>网络上系统信息的安全。包括用户口令鉴别，用户存取权限控制，数据存取权限、方式控制，安全审计。安全问题跟踩。计算机病毒防治，数据加密等。</a:t>
              </a:r>
              <a:endParaRPr lang="en-US" altLang="zh-CN" dirty="0"/>
            </a:p>
          </p:txBody>
        </p:sp>
      </p:grpSp>
      <p:grpSp>
        <p:nvGrpSpPr>
          <p:cNvPr id="31" name="组合 30"/>
          <p:cNvGrpSpPr/>
          <p:nvPr>
            <p:custDataLst>
              <p:tags r:id="rId11"/>
            </p:custDataLst>
          </p:nvPr>
        </p:nvGrpSpPr>
        <p:grpSpPr>
          <a:xfrm>
            <a:off x="7753239" y="4706900"/>
            <a:ext cx="2580481" cy="1219572"/>
            <a:chOff x="5141119" y="2789656"/>
            <a:chExt cx="2580481" cy="1219572"/>
          </a:xfrm>
        </p:grpSpPr>
        <p:sp>
          <p:nvSpPr>
            <p:cNvPr id="32" name="矩形 31"/>
            <p:cNvSpPr/>
            <p:nvPr>
              <p:custDataLst>
                <p:tags r:id="rId12"/>
              </p:custDataLst>
            </p:nvPr>
          </p:nvSpPr>
          <p:spPr>
            <a:xfrm>
              <a:off x="52220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0000"/>
            </a:bodyPr>
            <a:lstStyle/>
            <a:p>
              <a:pPr algn="ctr">
                <a:defRPr/>
              </a:pPr>
              <a:r>
                <a:rPr lang="zh-CN" altLang="en-US" dirty="0">
                  <a:solidFill>
                    <a:srgbClr val="FFFFFF"/>
                  </a:solidFill>
                  <a:latin typeface="+mj-lt"/>
                  <a:ea typeface="+mj-ea"/>
                  <a:cs typeface="+mj-cs"/>
                </a:rPr>
                <a:t>信息内容安全</a:t>
              </a:r>
              <a:endParaRPr lang="zh-CN" altLang="en-US" dirty="0">
                <a:solidFill>
                  <a:srgbClr val="FFFFFF"/>
                </a:solidFill>
                <a:latin typeface="+mj-lt"/>
                <a:ea typeface="+mj-ea"/>
                <a:cs typeface="+mj-cs"/>
              </a:endParaRPr>
            </a:p>
          </p:txBody>
        </p:sp>
        <p:sp>
          <p:nvSpPr>
            <p:cNvPr id="33" name="矩形 32"/>
            <p:cNvSpPr/>
            <p:nvPr>
              <p:custDataLst>
                <p:tags r:id="rId13"/>
              </p:custDataLst>
            </p:nvPr>
          </p:nvSpPr>
          <p:spPr>
            <a:xfrm>
              <a:off x="5141119" y="3347508"/>
              <a:ext cx="2580481" cy="661720"/>
            </a:xfrm>
            <a:prstGeom prst="rect">
              <a:avLst/>
            </a:prstGeom>
          </p:spPr>
          <p:txBody>
            <a:bodyPr wrap="square">
              <a:normAutofit fontScale="40000"/>
            </a:bodyPr>
            <a:lstStyle/>
            <a:p>
              <a:pPr algn="just">
                <a:spcBef>
                  <a:spcPts val="600"/>
                </a:spcBef>
                <a:defRPr/>
              </a:pPr>
              <a:r>
                <a:rPr lang="en-US" altLang="zh-CN" dirty="0"/>
                <a:t>网络上信息内容的安全。它侧重于保护信息的保密性、真实性和完整性。避免攻击者利用系统的安全漏润进行窃听、冒充、诈编等有损于合法用户的行为。其本质是保护用户的利益和隐私。</a:t>
              </a:r>
              <a:endParaRPr lang="en-US" altLang="zh-CN" dirty="0"/>
            </a:p>
          </p:txBody>
        </p:sp>
      </p:grpSp>
    </p:spTree>
    <p:custDataLst>
      <p:tags r:id="rId1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影响网络安全的</a:t>
            </a:r>
            <a:r>
              <a:rPr lang="zh-CN" altLang="en-US" dirty="0"/>
              <a:t>因素</a:t>
            </a:r>
            <a:endParaRPr lang="zh-CN" altLang="en-US" dirty="0"/>
          </a:p>
        </p:txBody>
      </p:sp>
      <p:sp>
        <p:nvSpPr>
          <p:cNvPr id="4" name="内容占位符 3"/>
          <p:cNvSpPr>
            <a:spLocks noGrp="1"/>
          </p:cNvSpPr>
          <p:nvPr>
            <p:ph idx="1"/>
            <p:custDataLst>
              <p:tags r:id="rId2"/>
            </p:custDataLst>
          </p:nvPr>
        </p:nvSpPr>
        <p:spPr/>
        <p:txBody>
          <a:bodyPr/>
          <a:lstStyle/>
          <a:p>
            <a:pPr>
              <a:lnSpc>
                <a:spcPct val="200000"/>
              </a:lnSpc>
            </a:pPr>
            <a:r>
              <a:rPr lang="zh-CN" altLang="en-US" dirty="0"/>
              <a:t>自然灾害、意外事故；计算机犯罪； 人为行为，比如使用不当，安全意识差等；黑客” 行为：由于黑客的入侵或侵扰，比如非法访问、拒绝服务计算机病毒、非法连接等；内部泄密；外部泄密；信息丢失；电子谍报，比如信息流量分析、信息窃取等；网络协议中的缺陷，例如TCP/IP协议的安全问题等等。</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10351509" y="1026369"/>
            <a:ext cx="625475" cy="1689728"/>
          </a:xfrm>
          <a:prstGeom prst="rect">
            <a:avLst/>
          </a:prstGeom>
          <a:solidFill>
            <a:sysClr val="window" lastClr="FFFFFF"/>
          </a:solidFill>
          <a:ln w="12700" cap="flat" cmpd="sng" algn="ctr">
            <a:solidFill>
              <a:schemeClr val="accent1"/>
            </a:solidFill>
            <a:prstDash val="solid"/>
            <a:miter lim="800000"/>
          </a:ln>
          <a:effectLst/>
        </p:spPr>
        <p:txBody>
          <a:bodyPr wrap="square" anchor="ctr">
            <a:normAutofit fontScale="70000"/>
          </a:bodyPr>
          <a:lstStyle/>
          <a:p>
            <a:pPr algn="ctr">
              <a:defRPr/>
            </a:pPr>
            <a:r>
              <a:rPr lang="zh-CN" altLang="en-US" sz="3600" b="1" kern="0" smtClean="0">
                <a:solidFill>
                  <a:schemeClr val="accent1"/>
                </a:solidFill>
                <a:latin typeface="+mj-lt"/>
                <a:ea typeface="+mj-ea"/>
                <a:cs typeface="+mj-cs"/>
              </a:rPr>
              <a:t>预防</a:t>
            </a:r>
            <a:r>
              <a:rPr lang="zh-CN" altLang="en-US" sz="3600" b="1" kern="0" smtClean="0">
                <a:solidFill>
                  <a:schemeClr val="accent1"/>
                </a:solidFill>
                <a:latin typeface="+mj-lt"/>
                <a:ea typeface="+mj-ea"/>
                <a:cs typeface="+mj-cs"/>
              </a:rPr>
              <a:t>措施</a:t>
            </a:r>
            <a:endParaRPr lang="zh-CN" altLang="en-US" sz="3600" b="1" kern="0" smtClean="0">
              <a:solidFill>
                <a:schemeClr val="accent1"/>
              </a:solidFill>
              <a:latin typeface="+mj-lt"/>
              <a:ea typeface="+mj-ea"/>
              <a:cs typeface="+mj-cs"/>
            </a:endParaRPr>
          </a:p>
        </p:txBody>
      </p:sp>
      <p:sp>
        <p:nvSpPr>
          <p:cNvPr id="12" name="文本框 11"/>
          <p:cNvSpPr txBox="1"/>
          <p:nvPr>
            <p:custDataLst>
              <p:tags r:id="rId2"/>
            </p:custDataLst>
          </p:nvPr>
        </p:nvSpPr>
        <p:spPr>
          <a:xfrm>
            <a:off x="9612844" y="2326962"/>
            <a:ext cx="738664" cy="2631490"/>
          </a:xfrm>
          <a:prstGeom prst="rect">
            <a:avLst/>
          </a:prstGeom>
          <a:noFill/>
        </p:spPr>
        <p:txBody>
          <a:bodyPr vert="eaVert" wrap="square">
            <a:normAutofit/>
          </a:bodyPr>
          <a:lstStyle/>
          <a:p>
            <a:pPr>
              <a:defRPr/>
            </a:pPr>
            <a:endParaRPr lang="en-US" altLang="zh-CN" sz="3600" kern="0" smtClean="0">
              <a:solidFill>
                <a:srgbClr val="D1D1D1"/>
              </a:solidFill>
            </a:endParaRPr>
          </a:p>
          <a:p>
            <a:pPr>
              <a:defRPr/>
            </a:pPr>
            <a:endParaRPr lang="en-US" altLang="zh-CN" sz="3600" kern="0" smtClean="0">
              <a:solidFill>
                <a:srgbClr val="D1D1D1"/>
              </a:solidFill>
            </a:endParaRPr>
          </a:p>
        </p:txBody>
      </p:sp>
      <p:grpSp>
        <p:nvGrpSpPr>
          <p:cNvPr id="13" name="组合 12"/>
          <p:cNvGrpSpPr/>
          <p:nvPr>
            <p:custDataLst>
              <p:tags r:id="rId3"/>
            </p:custDataLst>
          </p:nvPr>
        </p:nvGrpSpPr>
        <p:grpSpPr>
          <a:xfrm>
            <a:off x="3045177" y="2223540"/>
            <a:ext cx="5047191" cy="404269"/>
            <a:chOff x="2734734" y="1498601"/>
            <a:chExt cx="5047191" cy="404269"/>
          </a:xfrm>
        </p:grpSpPr>
        <p:sp>
          <p:nvSpPr>
            <p:cNvPr id="14" name="文本框 13"/>
            <p:cNvSpPr txBox="1"/>
            <p:nvPr>
              <p:custDataLst>
                <p:tags r:id="rId4"/>
              </p:custDataLst>
            </p:nvPr>
          </p:nvSpPr>
          <p:spPr>
            <a:xfrm>
              <a:off x="2734734" y="1498601"/>
              <a:ext cx="3439055" cy="372633"/>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网安措施</a:t>
              </a:r>
              <a:endParaRPr lang="zh-CN" altLang="en-US" kern="0" dirty="0">
                <a:solidFill>
                  <a:srgbClr val="FFFFFF"/>
                </a:solidFill>
              </a:endParaRPr>
            </a:p>
          </p:txBody>
        </p:sp>
        <p:cxnSp>
          <p:nvCxnSpPr>
            <p:cNvPr id="15" name="直接连接符 38"/>
            <p:cNvCxnSpPr>
              <a:cxnSpLocks noChangeShapeType="1"/>
              <a:stCxn id="14" idx="2"/>
            </p:cNvCxnSpPr>
            <p:nvPr>
              <p:custDataLst>
                <p:tags r:id="rId5"/>
              </p:custDataLst>
            </p:nvPr>
          </p:nvCxnSpPr>
          <p:spPr bwMode="auto">
            <a:xfrm>
              <a:off x="6173789" y="18712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16" name="文本框 39"/>
            <p:cNvSpPr txBox="1">
              <a:spLocks noChangeArrowheads="1"/>
            </p:cNvSpPr>
            <p:nvPr>
              <p:custDataLst>
                <p:tags r:id="rId6"/>
              </p:custDataLst>
            </p:nvPr>
          </p:nvSpPr>
          <p:spPr bwMode="auto">
            <a:xfrm>
              <a:off x="6888163" y="1564316"/>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1</a:t>
              </a:r>
              <a:endParaRPr lang="zh-CN" altLang="en-US" sz="1800" dirty="0">
                <a:solidFill>
                  <a:srgbClr val="C0C0C0"/>
                </a:solidFill>
                <a:latin typeface="+mn-lt"/>
                <a:ea typeface="+mn-ea"/>
              </a:endParaRPr>
            </a:p>
          </p:txBody>
        </p:sp>
      </p:grpSp>
      <p:grpSp>
        <p:nvGrpSpPr>
          <p:cNvPr id="17" name="组合 16"/>
          <p:cNvGrpSpPr/>
          <p:nvPr>
            <p:custDataLst>
              <p:tags r:id="rId7"/>
            </p:custDataLst>
          </p:nvPr>
        </p:nvGrpSpPr>
        <p:grpSpPr>
          <a:xfrm>
            <a:off x="3045177" y="4209949"/>
            <a:ext cx="5047191" cy="400994"/>
            <a:chOff x="2734734" y="2176563"/>
            <a:chExt cx="5047191" cy="400994"/>
          </a:xfrm>
        </p:grpSpPr>
        <p:sp>
          <p:nvSpPr>
            <p:cNvPr id="18" name="文本框 17"/>
            <p:cNvSpPr txBox="1"/>
            <p:nvPr>
              <p:custDataLst>
                <p:tags r:id="rId8"/>
              </p:custDataLst>
            </p:nvPr>
          </p:nvSpPr>
          <p:spPr>
            <a:xfrm>
              <a:off x="2734734" y="2176563"/>
              <a:ext cx="3439055" cy="36777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商交措施</a:t>
              </a:r>
              <a:endParaRPr lang="zh-CN" altLang="en-US" kern="0" dirty="0">
                <a:solidFill>
                  <a:srgbClr val="FFFFFF"/>
                </a:solidFill>
              </a:endParaRPr>
            </a:p>
          </p:txBody>
        </p:sp>
        <p:cxnSp>
          <p:nvCxnSpPr>
            <p:cNvPr id="19" name="直接连接符 42"/>
            <p:cNvCxnSpPr>
              <a:cxnSpLocks noChangeShapeType="1"/>
              <a:stCxn id="18" idx="2"/>
            </p:cNvCxnSpPr>
            <p:nvPr>
              <p:custDataLst>
                <p:tags r:id="rId9"/>
              </p:custDataLst>
            </p:nvPr>
          </p:nvCxnSpPr>
          <p:spPr bwMode="auto">
            <a:xfrm>
              <a:off x="6173789" y="25443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20" name="文本框 43"/>
            <p:cNvSpPr txBox="1">
              <a:spLocks noChangeArrowheads="1"/>
            </p:cNvSpPr>
            <p:nvPr>
              <p:custDataLst>
                <p:tags r:id="rId10"/>
              </p:custDataLst>
            </p:nvPr>
          </p:nvSpPr>
          <p:spPr bwMode="auto">
            <a:xfrm>
              <a:off x="6888163" y="22390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2</a:t>
              </a:r>
              <a:endParaRPr lang="zh-CN" altLang="en-US" sz="1800" dirty="0">
                <a:solidFill>
                  <a:srgbClr val="C0C0C0"/>
                </a:solidFill>
                <a:latin typeface="+mn-lt"/>
                <a:ea typeface="+mn-ea"/>
              </a:endParaRPr>
            </a:p>
          </p:txBody>
        </p:sp>
      </p:grpSp>
    </p:spTree>
    <p:custDataLst>
      <p:tags r:id="rId1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ln/>
                <a:gradFill>
                  <a:gsLst>
                    <a:gs pos="21000">
                      <a:srgbClr val="53575C"/>
                    </a:gs>
                    <a:gs pos="88000">
                      <a:srgbClr val="C5C7CA"/>
                    </a:gs>
                  </a:gsLst>
                  <a:lin ang="5400000"/>
                </a:gradFill>
                <a:effectLst/>
              </a:rPr>
              <a:t>网安措施</a:t>
            </a:r>
            <a:endParaRPr lang="zh-CN" altLang="en-US" dirty="0">
              <a:ln/>
              <a:gradFill>
                <a:gsLst>
                  <a:gs pos="21000">
                    <a:srgbClr val="53575C"/>
                  </a:gs>
                  <a:gs pos="88000">
                    <a:srgbClr val="C5C7CA"/>
                  </a:gs>
                </a:gsLst>
                <a:lin ang="5400000"/>
              </a:gradFill>
              <a:effectLst/>
            </a:endParaRPr>
          </a:p>
        </p:txBody>
      </p:sp>
      <p:sp>
        <p:nvSpPr>
          <p:cNvPr id="4" name="内容占位符 3"/>
          <p:cNvSpPr>
            <a:spLocks noGrp="1"/>
          </p:cNvSpPr>
          <p:nvPr>
            <p:ph idx="1"/>
            <p:custDataLst>
              <p:tags r:id="rId2"/>
            </p:custDataLst>
          </p:nvPr>
        </p:nvSpPr>
        <p:spPr/>
        <p:txBody>
          <a:bodyPr>
            <a:normAutofit fontScale="40000"/>
          </a:bodyPr>
          <a:lstStyle/>
          <a:p>
            <a:pPr>
              <a:lnSpc>
                <a:spcPct val="200000"/>
              </a:lnSpc>
            </a:pPr>
            <a:r>
              <a:rPr lang="zh-CN" altLang="en-US" dirty="0"/>
              <a:t>计算机网络安全措施主要包括保护网络安全、保护应用服务安全和保护系统安全三个方面，各个方面都要结合考虑安全防护的物理安全、防火墙、信息安全、Web安全、媒体安全等等。</a:t>
            </a:r>
            <a:endParaRPr lang="zh-CN" altLang="en-US" dirty="0"/>
          </a:p>
          <a:p>
            <a:pPr>
              <a:lnSpc>
                <a:spcPct val="200000"/>
              </a:lnSpc>
            </a:pPr>
            <a:r>
              <a:rPr lang="zh-CN" altLang="en-US" dirty="0"/>
              <a:t>（一）保护网络安全。</a:t>
            </a:r>
            <a:endParaRPr lang="zh-CN" altLang="en-US" dirty="0"/>
          </a:p>
          <a:p>
            <a:pPr>
              <a:lnSpc>
                <a:spcPct val="200000"/>
              </a:lnSpc>
            </a:pPr>
            <a:r>
              <a:rPr lang="zh-CN" altLang="en-US" dirty="0"/>
              <a:t>网络安全是为保护商务各方网络端系统之间通信过程的安全性。保证机密性、完整性、认证性和访问控制性是网络安全的重要因素。保护网络安全的主要措施如下：</a:t>
            </a:r>
            <a:endParaRPr lang="zh-CN" altLang="en-US" dirty="0"/>
          </a:p>
          <a:p>
            <a:pPr>
              <a:lnSpc>
                <a:spcPct val="200000"/>
              </a:lnSpc>
            </a:pPr>
            <a:r>
              <a:rPr lang="zh-CN" altLang="en-US" dirty="0"/>
              <a:t>（1）全面规划网络平台的安全策略。</a:t>
            </a:r>
            <a:endParaRPr lang="zh-CN" altLang="en-US" dirty="0"/>
          </a:p>
          <a:p>
            <a:pPr>
              <a:lnSpc>
                <a:spcPct val="200000"/>
              </a:lnSpc>
            </a:pPr>
            <a:r>
              <a:rPr lang="zh-CN" altLang="en-US" dirty="0"/>
              <a:t>（2）制定网络安全的管理措施。</a:t>
            </a:r>
            <a:endParaRPr lang="zh-CN" altLang="en-US" dirty="0"/>
          </a:p>
          <a:p>
            <a:pPr>
              <a:lnSpc>
                <a:spcPct val="200000"/>
              </a:lnSpc>
            </a:pPr>
            <a:r>
              <a:rPr lang="zh-CN" altLang="en-US" dirty="0"/>
              <a:t>（3）使用防火墙。</a:t>
            </a:r>
            <a:endParaRPr lang="zh-CN" altLang="en-US" dirty="0"/>
          </a:p>
          <a:p>
            <a:pPr>
              <a:lnSpc>
                <a:spcPct val="200000"/>
              </a:lnSpc>
            </a:pPr>
            <a:r>
              <a:rPr lang="zh-CN" altLang="en-US" dirty="0"/>
              <a:t>（4）尽可能记录网络上的一切活动。</a:t>
            </a:r>
            <a:endParaRPr lang="zh-CN" altLang="en-US" dirty="0"/>
          </a:p>
          <a:p>
            <a:pPr>
              <a:lnSpc>
                <a:spcPct val="200000"/>
              </a:lnSpc>
            </a:pPr>
            <a:r>
              <a:rPr lang="zh-CN" altLang="en-US" dirty="0"/>
              <a:t>（5）注意对网络设备的物理保护。</a:t>
            </a:r>
            <a:endParaRPr lang="zh-CN" altLang="en-US" dirty="0"/>
          </a:p>
          <a:p>
            <a:pPr>
              <a:lnSpc>
                <a:spcPct val="200000"/>
              </a:lnSpc>
            </a:pPr>
            <a:r>
              <a:rPr lang="zh-CN" altLang="en-US" dirty="0"/>
              <a:t>（6）检验网络平台系统的脆弱性。</a:t>
            </a:r>
            <a:endParaRPr lang="zh-CN" altLang="en-US" dirty="0"/>
          </a:p>
          <a:p>
            <a:pPr>
              <a:lnSpc>
                <a:spcPct val="200000"/>
              </a:lnSpc>
            </a:pPr>
            <a:r>
              <a:rPr lang="zh-CN" altLang="en-US" dirty="0"/>
              <a:t>（7）建立可靠的识别和鉴别机制。</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endParaRPr lang="zh-CN" altLang="en-US" dirty="0">
              <a:gradFill>
                <a:gsLst>
                  <a:gs pos="21000">
                    <a:srgbClr val="53575C"/>
                  </a:gs>
                  <a:gs pos="88000">
                    <a:srgbClr val="C5C7CA"/>
                  </a:gs>
                </a:gsLst>
                <a:lin ang="5400000"/>
              </a:gradFill>
              <a:effectLst/>
            </a:endParaRPr>
          </a:p>
        </p:txBody>
      </p:sp>
      <p:sp>
        <p:nvSpPr>
          <p:cNvPr id="2" name="内容占位符 1"/>
          <p:cNvSpPr>
            <a:spLocks noGrp="1"/>
          </p:cNvSpPr>
          <p:nvPr>
            <p:ph sz="half" idx="1"/>
            <p:custDataLst>
              <p:tags r:id="rId2"/>
            </p:custDataLst>
          </p:nvPr>
        </p:nvSpPr>
        <p:spPr/>
        <p:txBody>
          <a:bodyPr>
            <a:normAutofit fontScale="40000"/>
          </a:bodyPr>
          <a:lstStyle/>
          <a:p>
            <a:pPr>
              <a:lnSpc>
                <a:spcPct val="200000"/>
              </a:lnSpc>
            </a:pPr>
            <a:r>
              <a:rPr lang="zh-CN" altLang="en-US" dirty="0"/>
              <a:t>（二）保护应用安全。</a:t>
            </a:r>
            <a:endParaRPr lang="zh-CN" altLang="en-US" dirty="0"/>
          </a:p>
          <a:p>
            <a:pPr>
              <a:lnSpc>
                <a:spcPct val="200000"/>
              </a:lnSpc>
            </a:pPr>
            <a:r>
              <a:rPr lang="zh-CN" altLang="en-US" dirty="0"/>
              <a:t>保护应用安全，主要是针对特定应用（如Web服务器、网络支付专用软件系统）所建立的安全防护措施，它独立于网络的任何其他安全防护措施。虽然有些防护措施可能是网络安全业务的一种替代或重叠，如Web浏览器和Web服务器在应用层上对网络支付结算信息包的加密，都通过IP层加密，但是许多应用还有自己的特定安全要求。</a:t>
            </a:r>
            <a:endParaRPr lang="zh-CN" altLang="en-US" dirty="0"/>
          </a:p>
          <a:p>
            <a:pPr>
              <a:lnSpc>
                <a:spcPct val="200000"/>
              </a:lnSpc>
            </a:pPr>
            <a:r>
              <a:rPr lang="zh-CN" altLang="en-US" dirty="0"/>
              <a:t>由于电子商务中的应用层对安全的要求最严格、最复杂，因此更倾向于在应用层而不是在网络层采取各种安全措施。</a:t>
            </a:r>
            <a:endParaRPr lang="zh-CN" altLang="en-US" dirty="0"/>
          </a:p>
          <a:p>
            <a:pPr>
              <a:lnSpc>
                <a:spcPct val="200000"/>
              </a:lnSpc>
            </a:pPr>
            <a:r>
              <a:rPr lang="zh-CN" altLang="en-US" dirty="0"/>
              <a:t>虽然网络层上的安全仍有其特定地位，但是人们不能完全依靠它来解决电子商务应用的安全性。应用层上的安全业务可以涉及认证、访问控制、机密性、数据完整性、不可否认性、Web安全性、EDI和网络支付等应用的安全性。</a:t>
            </a:r>
            <a:endParaRPr lang="zh-CN" altLang="en-US" dirty="0"/>
          </a:p>
        </p:txBody>
      </p:sp>
      <p:sp>
        <p:nvSpPr>
          <p:cNvPr id="3" name="内容占位符 2"/>
          <p:cNvSpPr>
            <a:spLocks noGrp="1"/>
          </p:cNvSpPr>
          <p:nvPr>
            <p:ph sz="half" idx="2"/>
            <p:custDataLst>
              <p:tags r:id="rId3"/>
            </p:custDataLst>
          </p:nvPr>
        </p:nvSpPr>
        <p:spPr/>
        <p:txBody>
          <a:bodyPr>
            <a:normAutofit fontScale="50000"/>
          </a:bodyPr>
          <a:lstStyle/>
          <a:p>
            <a:pPr>
              <a:lnSpc>
                <a:spcPct val="200000"/>
              </a:lnSpc>
            </a:pPr>
            <a:r>
              <a:rPr lang="zh-CN" altLang="en-US" dirty="0"/>
              <a:t>（三）保护系统安全。</a:t>
            </a:r>
            <a:endParaRPr lang="zh-CN" altLang="en-US" dirty="0"/>
          </a:p>
          <a:p>
            <a:pPr>
              <a:lnSpc>
                <a:spcPct val="200000"/>
              </a:lnSpc>
            </a:pPr>
            <a:r>
              <a:rPr lang="zh-CN" altLang="en-US" dirty="0"/>
              <a:t>保护系统安全，是指从整体电子商务系统或网络支付系统的角度进行安全防护，它与网络系统硬件平台、操作系统、各种应用软件等互相关联。涉及网络支付结算的系统安全包含下述一些措施：</a:t>
            </a:r>
            <a:endParaRPr lang="zh-CN" altLang="en-US" dirty="0"/>
          </a:p>
          <a:p>
            <a:pPr>
              <a:lnSpc>
                <a:spcPct val="200000"/>
              </a:lnSpc>
            </a:pPr>
            <a:r>
              <a:rPr lang="zh-CN" altLang="en-US" dirty="0"/>
              <a:t>（1）在安装的软件中，如浏览器软件、电子钱包软件、支付网关软件等，检查和确认未知的安全漏洞。</a:t>
            </a:r>
            <a:endParaRPr lang="zh-CN" altLang="en-US" dirty="0"/>
          </a:p>
          <a:p>
            <a:pPr>
              <a:lnSpc>
                <a:spcPct val="200000"/>
              </a:lnSpc>
            </a:pPr>
            <a:r>
              <a:rPr lang="zh-CN" altLang="en-US" dirty="0"/>
              <a:t>（2）技术与管理相结合，使系统具有最小穿透风险性。如通过诸多认证才允许连通，对所有接入数据必须进行审计，对系统用户进行严格安全管理。</a:t>
            </a:r>
            <a:endParaRPr lang="zh-CN" altLang="en-US" dirty="0"/>
          </a:p>
          <a:p>
            <a:pPr>
              <a:lnSpc>
                <a:spcPct val="200000"/>
              </a:lnSpc>
            </a:pPr>
            <a:r>
              <a:rPr lang="zh-CN" altLang="en-US" dirty="0"/>
              <a:t>（3）建立详细的安全审计日志，以便检测并跟踪入侵攻击等。</a:t>
            </a:r>
            <a:endParaRPr lang="zh-CN" altLang="en-US" dirty="0"/>
          </a:p>
        </p:txBody>
      </p:sp>
    </p:spTree>
    <p:custDataLst>
      <p:tags r:id="rId4"/>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gradFill>
                  <a:gsLst>
                    <a:gs pos="21000">
                      <a:srgbClr val="53575C"/>
                    </a:gs>
                    <a:gs pos="88000">
                      <a:srgbClr val="C5C7CA"/>
                    </a:gs>
                  </a:gsLst>
                  <a:lin ang="5400000"/>
                </a:gradFill>
                <a:effectLst/>
              </a:rPr>
              <a:t>商交</a:t>
            </a:r>
            <a:r>
              <a:rPr lang="zh-CN" altLang="en-US" dirty="0">
                <a:gradFill>
                  <a:gsLst>
                    <a:gs pos="21000">
                      <a:srgbClr val="53575C"/>
                    </a:gs>
                    <a:gs pos="88000">
                      <a:srgbClr val="C5C7CA"/>
                    </a:gs>
                  </a:gsLst>
                  <a:lin ang="5400000"/>
                </a:gradFill>
                <a:effectLst/>
              </a:rPr>
              <a:t>措施</a:t>
            </a:r>
            <a:endParaRPr lang="zh-CN" altLang="en-US" dirty="0">
              <a:gradFill>
                <a:gsLst>
                  <a:gs pos="21000">
                    <a:srgbClr val="53575C"/>
                  </a:gs>
                  <a:gs pos="88000">
                    <a:srgbClr val="C5C7CA"/>
                  </a:gs>
                </a:gsLst>
                <a:lin ang="5400000"/>
              </a:gradFill>
              <a:effectLst/>
            </a:endParaRPr>
          </a:p>
        </p:txBody>
      </p:sp>
      <p:sp>
        <p:nvSpPr>
          <p:cNvPr id="4" name="内容占位符 3"/>
          <p:cNvSpPr>
            <a:spLocks noGrp="1"/>
          </p:cNvSpPr>
          <p:nvPr>
            <p:ph idx="1"/>
            <p:custDataLst>
              <p:tags r:id="rId2"/>
            </p:custDataLst>
          </p:nvPr>
        </p:nvSpPr>
        <p:spPr/>
        <p:txBody>
          <a:bodyPr>
            <a:normAutofit/>
          </a:bodyPr>
          <a:lstStyle/>
          <a:p>
            <a:pPr>
              <a:lnSpc>
                <a:spcPct val="200000"/>
              </a:lnSpc>
            </a:pPr>
            <a:r>
              <a:rPr lang="zh-CN" altLang="en-US" dirty="0"/>
              <a:t>商务交易安全则紧紧围绕传统商务在互联网络上应用时产生的各种安全问题，在计算机网络安全的基础上，如何保障电子商务过程的顺利进行。</a:t>
            </a:r>
            <a:endParaRPr lang="zh-CN" altLang="en-US" dirty="0"/>
          </a:p>
          <a:p>
            <a:pPr>
              <a:lnSpc>
                <a:spcPct val="200000"/>
              </a:lnSpc>
            </a:pPr>
            <a:r>
              <a:rPr lang="zh-CN" altLang="en-US" dirty="0"/>
              <a:t>各种商务交易安全服务都是通过安全技术来实现的，主要包括加密技术、认证技术和电子商务安全协议等。</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ln/>
                <a:gradFill>
                  <a:gsLst>
                    <a:gs pos="21000">
                      <a:srgbClr val="53575C"/>
                    </a:gs>
                    <a:gs pos="88000">
                      <a:srgbClr val="C5C7CA"/>
                    </a:gs>
                  </a:gsLst>
                  <a:lin ang="5400000"/>
                </a:gradFill>
                <a:effectLst/>
              </a:rPr>
              <a:t>（一）加密技术。</a:t>
            </a:r>
            <a:endParaRPr lang="zh-CN" altLang="en-US" dirty="0">
              <a:ln/>
              <a:gradFill>
                <a:gsLst>
                  <a:gs pos="21000">
                    <a:srgbClr val="53575C"/>
                  </a:gs>
                  <a:gs pos="88000">
                    <a:srgbClr val="C5C7CA"/>
                  </a:gs>
                </a:gsLst>
                <a:lin ang="5400000"/>
              </a:gradFill>
              <a:effectLst/>
            </a:endParaRPr>
          </a:p>
        </p:txBody>
      </p:sp>
      <p:sp>
        <p:nvSpPr>
          <p:cNvPr id="2" name="内容占位符 1"/>
          <p:cNvSpPr>
            <a:spLocks noGrp="1"/>
          </p:cNvSpPr>
          <p:nvPr>
            <p:ph sz="half" idx="1"/>
            <p:custDataLst>
              <p:tags r:id="rId2"/>
            </p:custDataLst>
          </p:nvPr>
        </p:nvSpPr>
        <p:spPr/>
        <p:txBody>
          <a:bodyPr>
            <a:normAutofit fontScale="60000"/>
          </a:bodyPr>
          <a:lstStyle/>
          <a:p>
            <a:pPr>
              <a:lnSpc>
                <a:spcPct val="200000"/>
              </a:lnSpc>
            </a:pPr>
            <a:r>
              <a:rPr lang="zh-CN" altLang="en-US" dirty="0"/>
              <a:t>（1）对称加密。</a:t>
            </a:r>
            <a:endParaRPr lang="zh-CN" altLang="en-US" dirty="0"/>
          </a:p>
          <a:p>
            <a:pPr>
              <a:lnSpc>
                <a:spcPct val="200000"/>
              </a:lnSpc>
            </a:pPr>
            <a:r>
              <a:rPr lang="zh-CN" altLang="en-US" dirty="0"/>
              <a:t>对称加密又称私钥加密，即信息的发送方和接收方用同一个密钥去加密和解密数据。它的最大优势是加/解密速度快，适合于对大数据量进行加密，但密钥管理困难。如果进行通信的双方能够确保专用密钥在密钥交换阶段未曾泄露，那么机密性和报文完整性就可以通过这种加密方法加密机密信息、随报文一起发送报文摘要或报文散列值来实现。</a:t>
            </a:r>
            <a:endParaRPr lang="zh-CN" altLang="en-US" dirty="0"/>
          </a:p>
        </p:txBody>
      </p:sp>
      <p:sp>
        <p:nvSpPr>
          <p:cNvPr id="3" name="内容占位符 2"/>
          <p:cNvSpPr>
            <a:spLocks noGrp="1"/>
          </p:cNvSpPr>
          <p:nvPr>
            <p:ph sz="half" idx="2"/>
            <p:custDataLst>
              <p:tags r:id="rId3"/>
            </p:custDataLst>
          </p:nvPr>
        </p:nvSpPr>
        <p:spPr/>
        <p:txBody>
          <a:bodyPr>
            <a:normAutofit fontScale="60000"/>
          </a:bodyPr>
          <a:lstStyle/>
          <a:p>
            <a:pPr>
              <a:lnSpc>
                <a:spcPct val="200000"/>
              </a:lnSpc>
            </a:pPr>
            <a:r>
              <a:rPr lang="zh-CN" altLang="en-US" dirty="0"/>
              <a:t>（2）非对称加密。</a:t>
            </a:r>
            <a:endParaRPr lang="zh-CN" altLang="en-US" dirty="0"/>
          </a:p>
          <a:p>
            <a:pPr>
              <a:lnSpc>
                <a:spcPct val="200000"/>
              </a:lnSpc>
            </a:pPr>
            <a:r>
              <a:rPr lang="zh-CN" altLang="en-US" dirty="0"/>
              <a:t>非对称加密又称公钥加密，使用一对密钥来分别完成加密和解密操作，其中一个公开发布（即公钥），另一个由用户自己秘密保存（即私钥）。信息交换的过程是：甲方生成一对密钥并将其中的一把作为公钥向其他交易方公开，得到该公钥的乙方使用该密钥对信息进行加密后再发送给甲方，甲方再用自己保存的私钥对加密信息进行解密。</a:t>
            </a:r>
            <a:endParaRPr lang="zh-CN" altLang="en-US" dirty="0"/>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ln/>
                <a:gradFill>
                  <a:gsLst>
                    <a:gs pos="21000">
                      <a:srgbClr val="53575C"/>
                    </a:gs>
                    <a:gs pos="88000">
                      <a:srgbClr val="C5C7CA"/>
                    </a:gs>
                  </a:gsLst>
                  <a:lin ang="5400000"/>
                </a:gradFill>
                <a:effectLst/>
              </a:rPr>
              <a:t>（二）认证技术。</a:t>
            </a:r>
            <a:endParaRPr lang="zh-CN" altLang="en-US" dirty="0">
              <a:ln/>
              <a:gradFill>
                <a:gsLst>
                  <a:gs pos="21000">
                    <a:srgbClr val="53575C"/>
                  </a:gs>
                  <a:gs pos="88000">
                    <a:srgbClr val="C5C7CA"/>
                  </a:gs>
                </a:gsLst>
                <a:lin ang="5400000"/>
              </a:gradFill>
              <a:effectLst/>
            </a:endParaRPr>
          </a:p>
        </p:txBody>
      </p:sp>
      <p:sp>
        <p:nvSpPr>
          <p:cNvPr id="2" name="内容占位符 1"/>
          <p:cNvSpPr>
            <a:spLocks noGrp="1"/>
          </p:cNvSpPr>
          <p:nvPr>
            <p:ph sz="half" idx="1"/>
            <p:custDataLst>
              <p:tags r:id="rId2"/>
            </p:custDataLst>
          </p:nvPr>
        </p:nvSpPr>
        <p:spPr/>
        <p:txBody>
          <a:bodyPr>
            <a:normAutofit fontScale="50000"/>
          </a:bodyPr>
          <a:lstStyle/>
          <a:p>
            <a:pPr>
              <a:lnSpc>
                <a:spcPct val="200000"/>
              </a:lnSpc>
            </a:pPr>
            <a:r>
              <a:rPr lang="zh-CN" altLang="en-US" dirty="0"/>
              <a:t>（1）数字签名。</a:t>
            </a:r>
            <a:endParaRPr lang="zh-CN" altLang="en-US" dirty="0"/>
          </a:p>
          <a:p>
            <a:pPr>
              <a:lnSpc>
                <a:spcPct val="200000"/>
              </a:lnSpc>
            </a:pPr>
            <a:r>
              <a:rPr lang="zh-CN" altLang="en-US" dirty="0"/>
              <a:t>数字签名也称电子签名，如同出示手写签名一样，能起到电子文件认证、核准和生效的作用。其实现方式是把散列函数和公开密钥算法结合起来，发送方从报文文本中生成一个散列值，并用自己的私钥对这个散列值进行加密，形成发送方的数字签名；然后，将这个数字签名作为报文的附件和报文一起发送给报文的接收方；报文的接收方首先从接收到的原始报文中计算出散列值，接着再用发送方的公开密钥来对报文附加的数字签名进行解密；如果这两个散列值相同，那么接收方就能确认该数字签名是发送方的。数字签名机制提供了一种鉴别方法，以解决伪造、抵赖、冒充、篡改等问题。</a:t>
            </a:r>
            <a:endParaRPr lang="zh-CN" altLang="en-US" dirty="0"/>
          </a:p>
        </p:txBody>
      </p:sp>
      <p:sp>
        <p:nvSpPr>
          <p:cNvPr id="3" name="内容占位符 2"/>
          <p:cNvSpPr>
            <a:spLocks noGrp="1"/>
          </p:cNvSpPr>
          <p:nvPr>
            <p:ph sz="half" idx="2"/>
            <p:custDataLst>
              <p:tags r:id="rId3"/>
            </p:custDataLst>
          </p:nvPr>
        </p:nvSpPr>
        <p:spPr/>
        <p:txBody>
          <a:bodyPr>
            <a:normAutofit fontScale="50000"/>
          </a:bodyPr>
          <a:lstStyle/>
          <a:p>
            <a:pPr>
              <a:lnSpc>
                <a:spcPct val="200000"/>
              </a:lnSpc>
            </a:pPr>
            <a:r>
              <a:rPr lang="zh-CN" altLang="en-US" dirty="0"/>
              <a:t>（2）数字证书。</a:t>
            </a:r>
            <a:endParaRPr lang="zh-CN" altLang="en-US" dirty="0"/>
          </a:p>
          <a:p>
            <a:pPr>
              <a:lnSpc>
                <a:spcPct val="200000"/>
              </a:lnSpc>
            </a:pPr>
            <a:r>
              <a:rPr lang="zh-CN" altLang="en-US" dirty="0"/>
              <a:t>数字证书是一个经证书授权中心数字签名的包含公钥拥有者信息以及公钥的文件数字证书的最主要构成包括一个用户公钥，加上密钥所有者的用户身份标识符，以及被信任的第三方签名第三方一般是用户信任的证书权威机构（CA），如政府部门和金融机构。用户以安全的方式向公钥证书权威机构提交他的公钥并得到证书，然后用户就可以公开这个证书。任何需要用户公钥的人都可以得到此证书，并通过相关的信任签名来验证公钥的有效性。数字证书通过标志交易各方身份信息的一系列数据，提供了一种验证各自身份的方式，用户可以用它来识别对方的身份。</a:t>
            </a:r>
            <a:endParaRPr lang="zh-CN" altLang="en-US" dirty="0"/>
          </a:p>
        </p:txBody>
      </p: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a:off x="10351509" y="1026369"/>
            <a:ext cx="625475" cy="1689728"/>
          </a:xfrm>
          <a:prstGeom prst="rect">
            <a:avLst/>
          </a:prstGeom>
          <a:solidFill>
            <a:sysClr val="window" lastClr="FFFFFF"/>
          </a:solidFill>
          <a:ln w="12700" cap="flat" cmpd="sng" algn="ctr">
            <a:solidFill>
              <a:schemeClr val="accent1"/>
            </a:solidFill>
            <a:prstDash val="solid"/>
            <a:miter lim="800000"/>
          </a:ln>
          <a:effectLst/>
        </p:spPr>
        <p:txBody>
          <a:bodyPr wrap="square" anchor="ctr">
            <a:normAutofit/>
          </a:bodyPr>
          <a:lstStyle/>
          <a:p>
            <a:pPr algn="ctr">
              <a:defRPr/>
            </a:pPr>
            <a:r>
              <a:rPr lang="zh-CN" altLang="en-US" sz="3600" b="1" kern="0" smtClean="0">
                <a:solidFill>
                  <a:schemeClr val="accent1"/>
                </a:solidFill>
                <a:latin typeface="+mj-lt"/>
                <a:ea typeface="+mj-ea"/>
                <a:cs typeface="+mj-cs"/>
              </a:rPr>
              <a:t>目录</a:t>
            </a:r>
            <a:endParaRPr lang="zh-CN" altLang="en-US" sz="3600" b="1" kern="0" smtClean="0">
              <a:solidFill>
                <a:schemeClr val="accent1"/>
              </a:solidFill>
              <a:latin typeface="+mj-lt"/>
              <a:ea typeface="+mj-ea"/>
              <a:cs typeface="+mj-cs"/>
            </a:endParaRPr>
          </a:p>
        </p:txBody>
      </p:sp>
      <p:sp>
        <p:nvSpPr>
          <p:cNvPr id="36" name="文本框 35"/>
          <p:cNvSpPr txBox="1"/>
          <p:nvPr>
            <p:custDataLst>
              <p:tags r:id="rId2"/>
            </p:custDataLst>
          </p:nvPr>
        </p:nvSpPr>
        <p:spPr>
          <a:xfrm>
            <a:off x="9612844" y="2326962"/>
            <a:ext cx="738664" cy="2631490"/>
          </a:xfrm>
          <a:prstGeom prst="rect">
            <a:avLst/>
          </a:prstGeom>
          <a:noFill/>
        </p:spPr>
        <p:txBody>
          <a:bodyPr vert="eaVert" wrap="square">
            <a:normAutofit/>
          </a:bodyPr>
          <a:lstStyle/>
          <a:p>
            <a:pPr>
              <a:defRPr/>
            </a:pPr>
            <a:r>
              <a:rPr lang="en-US" altLang="zh-CN" sz="3600" kern="0" smtClean="0">
                <a:solidFill>
                  <a:srgbClr val="D1D1D1"/>
                </a:solidFill>
              </a:rPr>
              <a:t>CONTENTS</a:t>
            </a:r>
            <a:endParaRPr lang="en-US" altLang="zh-CN" sz="3600" kern="0" smtClean="0">
              <a:solidFill>
                <a:srgbClr val="D1D1D1"/>
              </a:solidFill>
            </a:endParaRPr>
          </a:p>
        </p:txBody>
      </p:sp>
      <p:grpSp>
        <p:nvGrpSpPr>
          <p:cNvPr id="8" name="组合 7"/>
          <p:cNvGrpSpPr/>
          <p:nvPr>
            <p:custDataLst>
              <p:tags r:id="rId3"/>
            </p:custDataLst>
          </p:nvPr>
        </p:nvGrpSpPr>
        <p:grpSpPr>
          <a:xfrm>
            <a:off x="3045177" y="930187"/>
            <a:ext cx="5047191" cy="404269"/>
            <a:chOff x="2734734" y="1498601"/>
            <a:chExt cx="5047191" cy="404269"/>
          </a:xfrm>
        </p:grpSpPr>
        <p:sp>
          <p:nvSpPr>
            <p:cNvPr id="38" name="文本框 37"/>
            <p:cNvSpPr txBox="1"/>
            <p:nvPr>
              <p:custDataLst>
                <p:tags r:id="rId4"/>
              </p:custDataLst>
            </p:nvPr>
          </p:nvSpPr>
          <p:spPr>
            <a:xfrm>
              <a:off x="2734734" y="1498601"/>
              <a:ext cx="3439055" cy="372633"/>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主要特性</a:t>
              </a:r>
              <a:endParaRPr lang="zh-CN" altLang="en-US" kern="0" dirty="0">
                <a:solidFill>
                  <a:srgbClr val="FFFFFF"/>
                </a:solidFill>
              </a:endParaRPr>
            </a:p>
          </p:txBody>
        </p:sp>
        <p:cxnSp>
          <p:nvCxnSpPr>
            <p:cNvPr id="3079" name="直接连接符 38"/>
            <p:cNvCxnSpPr>
              <a:cxnSpLocks noChangeShapeType="1"/>
              <a:stCxn id="38" idx="2"/>
            </p:cNvCxnSpPr>
            <p:nvPr>
              <p:custDataLst>
                <p:tags r:id="rId5"/>
              </p:custDataLst>
            </p:nvPr>
          </p:nvCxnSpPr>
          <p:spPr bwMode="auto">
            <a:xfrm>
              <a:off x="6173789" y="18712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3080" name="文本框 39"/>
            <p:cNvSpPr txBox="1">
              <a:spLocks noChangeArrowheads="1"/>
            </p:cNvSpPr>
            <p:nvPr>
              <p:custDataLst>
                <p:tags r:id="rId6"/>
              </p:custDataLst>
            </p:nvPr>
          </p:nvSpPr>
          <p:spPr bwMode="auto">
            <a:xfrm>
              <a:off x="6888163" y="1564316"/>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1</a:t>
              </a:r>
              <a:endParaRPr lang="zh-CN" altLang="en-US" sz="1800" dirty="0">
                <a:solidFill>
                  <a:srgbClr val="C0C0C0"/>
                </a:solidFill>
                <a:latin typeface="+mn-lt"/>
                <a:ea typeface="+mn-ea"/>
              </a:endParaRPr>
            </a:p>
          </p:txBody>
        </p:sp>
      </p:grpSp>
      <p:grpSp>
        <p:nvGrpSpPr>
          <p:cNvPr id="7" name="组合 6"/>
          <p:cNvGrpSpPr/>
          <p:nvPr>
            <p:custDataLst>
              <p:tags r:id="rId7"/>
            </p:custDataLst>
          </p:nvPr>
        </p:nvGrpSpPr>
        <p:grpSpPr>
          <a:xfrm>
            <a:off x="3045177" y="1863526"/>
            <a:ext cx="5047191" cy="400994"/>
            <a:chOff x="2734734" y="2176563"/>
            <a:chExt cx="5047191" cy="400994"/>
          </a:xfrm>
        </p:grpSpPr>
        <p:sp>
          <p:nvSpPr>
            <p:cNvPr id="42" name="文本框 41"/>
            <p:cNvSpPr txBox="1"/>
            <p:nvPr>
              <p:custDataLst>
                <p:tags r:id="rId8"/>
              </p:custDataLst>
            </p:nvPr>
          </p:nvSpPr>
          <p:spPr>
            <a:xfrm>
              <a:off x="2734734" y="2176563"/>
              <a:ext cx="3439055" cy="36777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安全分析</a:t>
              </a:r>
              <a:endParaRPr lang="zh-CN" altLang="en-US" kern="0" dirty="0">
                <a:solidFill>
                  <a:srgbClr val="FFFFFF"/>
                </a:solidFill>
              </a:endParaRPr>
            </a:p>
          </p:txBody>
        </p:sp>
        <p:cxnSp>
          <p:nvCxnSpPr>
            <p:cNvPr id="3083" name="直接连接符 42"/>
            <p:cNvCxnSpPr>
              <a:cxnSpLocks noChangeShapeType="1"/>
              <a:stCxn id="42" idx="2"/>
            </p:cNvCxnSpPr>
            <p:nvPr>
              <p:custDataLst>
                <p:tags r:id="rId9"/>
              </p:custDataLst>
            </p:nvPr>
          </p:nvCxnSpPr>
          <p:spPr bwMode="auto">
            <a:xfrm>
              <a:off x="6173789" y="25443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3084" name="文本框 43"/>
            <p:cNvSpPr txBox="1">
              <a:spLocks noChangeArrowheads="1"/>
            </p:cNvSpPr>
            <p:nvPr>
              <p:custDataLst>
                <p:tags r:id="rId10"/>
              </p:custDataLst>
            </p:nvPr>
          </p:nvSpPr>
          <p:spPr bwMode="auto">
            <a:xfrm>
              <a:off x="6888163" y="22390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2</a:t>
              </a:r>
              <a:endParaRPr lang="zh-CN" altLang="en-US" sz="1800" dirty="0">
                <a:solidFill>
                  <a:srgbClr val="C0C0C0"/>
                </a:solidFill>
                <a:latin typeface="+mn-lt"/>
                <a:ea typeface="+mn-ea"/>
              </a:endParaRPr>
            </a:p>
          </p:txBody>
        </p:sp>
      </p:grpSp>
      <p:grpSp>
        <p:nvGrpSpPr>
          <p:cNvPr id="6" name="组合 5"/>
          <p:cNvGrpSpPr/>
          <p:nvPr>
            <p:custDataLst>
              <p:tags r:id="rId11"/>
            </p:custDataLst>
          </p:nvPr>
        </p:nvGrpSpPr>
        <p:grpSpPr>
          <a:xfrm>
            <a:off x="3045177" y="2793590"/>
            <a:ext cx="5047191" cy="400994"/>
            <a:chOff x="2734734" y="2849663"/>
            <a:chExt cx="5047191" cy="400994"/>
          </a:xfrm>
        </p:grpSpPr>
        <p:sp>
          <p:nvSpPr>
            <p:cNvPr id="46" name="文本框 45"/>
            <p:cNvSpPr txBox="1"/>
            <p:nvPr>
              <p:custDataLst>
                <p:tags r:id="rId12"/>
              </p:custDataLst>
            </p:nvPr>
          </p:nvSpPr>
          <p:spPr>
            <a:xfrm>
              <a:off x="2734734" y="2849663"/>
              <a:ext cx="3439055" cy="367771"/>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主要类型</a:t>
              </a:r>
              <a:endParaRPr lang="zh-CN" altLang="en-US" kern="0" dirty="0">
                <a:solidFill>
                  <a:srgbClr val="FFFFFF"/>
                </a:solidFill>
              </a:endParaRPr>
            </a:p>
          </p:txBody>
        </p:sp>
        <p:cxnSp>
          <p:nvCxnSpPr>
            <p:cNvPr id="3087" name="直接连接符 46"/>
            <p:cNvCxnSpPr>
              <a:cxnSpLocks noChangeShapeType="1"/>
              <a:stCxn id="46" idx="2"/>
            </p:cNvCxnSpPr>
            <p:nvPr>
              <p:custDataLst>
                <p:tags r:id="rId13"/>
              </p:custDataLst>
            </p:nvPr>
          </p:nvCxnSpPr>
          <p:spPr bwMode="auto">
            <a:xfrm>
              <a:off x="6173789" y="32174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3088" name="文本框 47"/>
            <p:cNvSpPr txBox="1">
              <a:spLocks noChangeArrowheads="1"/>
            </p:cNvSpPr>
            <p:nvPr>
              <p:custDataLst>
                <p:tags r:id="rId14"/>
              </p:custDataLst>
            </p:nvPr>
          </p:nvSpPr>
          <p:spPr bwMode="auto">
            <a:xfrm>
              <a:off x="6888163" y="29121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3</a:t>
              </a:r>
              <a:endParaRPr lang="zh-CN" altLang="en-US" sz="1800" dirty="0">
                <a:solidFill>
                  <a:srgbClr val="C0C0C0"/>
                </a:solidFill>
                <a:latin typeface="+mn-lt"/>
                <a:ea typeface="+mn-ea"/>
              </a:endParaRPr>
            </a:p>
          </p:txBody>
        </p:sp>
      </p:grpSp>
      <p:grpSp>
        <p:nvGrpSpPr>
          <p:cNvPr id="9" name="组合 8"/>
          <p:cNvGrpSpPr/>
          <p:nvPr>
            <p:custDataLst>
              <p:tags r:id="rId15"/>
            </p:custDataLst>
          </p:nvPr>
        </p:nvGrpSpPr>
        <p:grpSpPr>
          <a:xfrm>
            <a:off x="3045177" y="3723654"/>
            <a:ext cx="5047191" cy="400996"/>
            <a:chOff x="2734734" y="3522761"/>
            <a:chExt cx="5047191" cy="400996"/>
          </a:xfrm>
        </p:grpSpPr>
        <p:sp>
          <p:nvSpPr>
            <p:cNvPr id="50" name="文本框 49"/>
            <p:cNvSpPr txBox="1"/>
            <p:nvPr>
              <p:custDataLst>
                <p:tags r:id="rId16"/>
              </p:custDataLst>
            </p:nvPr>
          </p:nvSpPr>
          <p:spPr>
            <a:xfrm>
              <a:off x="2734734" y="3522761"/>
              <a:ext cx="3439055" cy="36936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预防措施</a:t>
              </a:r>
              <a:endParaRPr lang="zh-CN" altLang="en-US" kern="0" dirty="0">
                <a:solidFill>
                  <a:srgbClr val="FFFFFF"/>
                </a:solidFill>
              </a:endParaRPr>
            </a:p>
          </p:txBody>
        </p:sp>
        <p:sp>
          <p:nvSpPr>
            <p:cNvPr id="3092" name="文本框 51"/>
            <p:cNvSpPr txBox="1">
              <a:spLocks noChangeArrowheads="1"/>
            </p:cNvSpPr>
            <p:nvPr>
              <p:custDataLst>
                <p:tags r:id="rId17"/>
              </p:custDataLst>
            </p:nvPr>
          </p:nvSpPr>
          <p:spPr bwMode="auto">
            <a:xfrm>
              <a:off x="6888163" y="35852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4</a:t>
              </a:r>
              <a:endParaRPr lang="zh-CN" altLang="en-US" sz="1800" dirty="0">
                <a:solidFill>
                  <a:srgbClr val="C0C0C0"/>
                </a:solidFill>
                <a:latin typeface="+mn-lt"/>
                <a:ea typeface="+mn-ea"/>
              </a:endParaRPr>
            </a:p>
          </p:txBody>
        </p:sp>
        <p:cxnSp>
          <p:nvCxnSpPr>
            <p:cNvPr id="3091" name="直接连接符 50"/>
            <p:cNvCxnSpPr>
              <a:cxnSpLocks noChangeShapeType="1"/>
              <a:stCxn id="50" idx="2"/>
            </p:cNvCxnSpPr>
            <p:nvPr>
              <p:custDataLst>
                <p:tags r:id="rId18"/>
              </p:custDataLst>
            </p:nvPr>
          </p:nvCxnSpPr>
          <p:spPr bwMode="auto">
            <a:xfrm>
              <a:off x="6173789" y="3892121"/>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grpSp>
      <p:grpSp>
        <p:nvGrpSpPr>
          <p:cNvPr id="10" name="组合 9"/>
          <p:cNvGrpSpPr/>
          <p:nvPr>
            <p:custDataLst>
              <p:tags r:id="rId19"/>
            </p:custDataLst>
          </p:nvPr>
        </p:nvGrpSpPr>
        <p:grpSpPr>
          <a:xfrm>
            <a:off x="3045177" y="4653720"/>
            <a:ext cx="5047191" cy="400996"/>
            <a:chOff x="2734734" y="4197449"/>
            <a:chExt cx="5047191" cy="400996"/>
          </a:xfrm>
        </p:grpSpPr>
        <p:sp>
          <p:nvSpPr>
            <p:cNvPr id="54" name="文本框 53"/>
            <p:cNvSpPr txBox="1"/>
            <p:nvPr>
              <p:custDataLst>
                <p:tags r:id="rId20"/>
              </p:custDataLst>
            </p:nvPr>
          </p:nvSpPr>
          <p:spPr>
            <a:xfrm>
              <a:off x="2734734" y="4197449"/>
              <a:ext cx="3439055" cy="367773"/>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主要问题</a:t>
              </a:r>
              <a:endParaRPr lang="zh-CN" altLang="en-US" kern="0" dirty="0">
                <a:solidFill>
                  <a:srgbClr val="FFFFFF"/>
                </a:solidFill>
              </a:endParaRPr>
            </a:p>
          </p:txBody>
        </p:sp>
        <p:cxnSp>
          <p:nvCxnSpPr>
            <p:cNvPr id="3095" name="直接连接符 54"/>
            <p:cNvCxnSpPr>
              <a:cxnSpLocks noChangeShapeType="1"/>
              <a:stCxn id="54" idx="2"/>
            </p:cNvCxnSpPr>
            <p:nvPr>
              <p:custDataLst>
                <p:tags r:id="rId21"/>
              </p:custDataLst>
            </p:nvPr>
          </p:nvCxnSpPr>
          <p:spPr bwMode="auto">
            <a:xfrm>
              <a:off x="6173789" y="4565221"/>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3096" name="文本框 55"/>
            <p:cNvSpPr txBox="1">
              <a:spLocks noChangeArrowheads="1"/>
            </p:cNvSpPr>
            <p:nvPr>
              <p:custDataLst>
                <p:tags r:id="rId22"/>
              </p:custDataLst>
            </p:nvPr>
          </p:nvSpPr>
          <p:spPr bwMode="auto">
            <a:xfrm>
              <a:off x="6888163" y="4259891"/>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5</a:t>
              </a:r>
              <a:endParaRPr lang="zh-CN" altLang="en-US" sz="1800" dirty="0">
                <a:solidFill>
                  <a:srgbClr val="C0C0C0"/>
                </a:solidFill>
                <a:latin typeface="+mn-lt"/>
                <a:ea typeface="+mn-ea"/>
              </a:endParaRPr>
            </a:p>
          </p:txBody>
        </p:sp>
      </p:grpSp>
      <p:grpSp>
        <p:nvGrpSpPr>
          <p:cNvPr id="3" name="组合 2"/>
          <p:cNvGrpSpPr/>
          <p:nvPr>
            <p:custDataLst>
              <p:tags r:id="rId23"/>
            </p:custDataLst>
          </p:nvPr>
        </p:nvGrpSpPr>
        <p:grpSpPr>
          <a:xfrm>
            <a:off x="3045177" y="5583786"/>
            <a:ext cx="5047191" cy="391467"/>
            <a:chOff x="2734734" y="4932994"/>
            <a:chExt cx="5047191" cy="391467"/>
          </a:xfrm>
        </p:grpSpPr>
        <p:sp>
          <p:nvSpPr>
            <p:cNvPr id="25" name="文本框 24"/>
            <p:cNvSpPr txBox="1"/>
            <p:nvPr>
              <p:custDataLst>
                <p:tags r:id="rId24"/>
              </p:custDataLst>
            </p:nvPr>
          </p:nvSpPr>
          <p:spPr>
            <a:xfrm>
              <a:off x="2734734" y="4932994"/>
              <a:ext cx="3439055" cy="358244"/>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lnSpcReduction="10000"/>
            </a:bodyPr>
            <a:lstStyle/>
            <a:p>
              <a:pPr>
                <a:defRPr/>
              </a:pPr>
              <a:r>
                <a:rPr lang="zh-CN" altLang="en-US" kern="0" dirty="0">
                  <a:solidFill>
                    <a:srgbClr val="FFFFFF"/>
                  </a:solidFill>
                </a:rPr>
                <a:t>发展状况</a:t>
              </a:r>
              <a:endParaRPr lang="zh-CN" altLang="en-US" kern="0" dirty="0">
                <a:solidFill>
                  <a:srgbClr val="FFFFFF"/>
                </a:solidFill>
              </a:endParaRPr>
            </a:p>
          </p:txBody>
        </p:sp>
        <p:cxnSp>
          <p:nvCxnSpPr>
            <p:cNvPr id="26" name="直接连接符 54"/>
            <p:cNvCxnSpPr>
              <a:cxnSpLocks noChangeShapeType="1"/>
              <a:stCxn id="25" idx="2"/>
            </p:cNvCxnSpPr>
            <p:nvPr>
              <p:custDataLst>
                <p:tags r:id="rId25"/>
              </p:custDataLst>
            </p:nvPr>
          </p:nvCxnSpPr>
          <p:spPr bwMode="auto">
            <a:xfrm>
              <a:off x="6173789" y="5291238"/>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27" name="文本框 55"/>
            <p:cNvSpPr txBox="1">
              <a:spLocks noChangeArrowheads="1"/>
            </p:cNvSpPr>
            <p:nvPr>
              <p:custDataLst>
                <p:tags r:id="rId26"/>
              </p:custDataLst>
            </p:nvPr>
          </p:nvSpPr>
          <p:spPr bwMode="auto">
            <a:xfrm>
              <a:off x="6888163" y="4985907"/>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6</a:t>
              </a:r>
              <a:endParaRPr lang="zh-CN" altLang="en-US" sz="1800" dirty="0">
                <a:solidFill>
                  <a:srgbClr val="C0C0C0"/>
                </a:solidFill>
                <a:latin typeface="+mn-lt"/>
                <a:ea typeface="+mn-ea"/>
              </a:endParaRPr>
            </a:p>
          </p:txBody>
        </p:sp>
      </p:grpSp>
    </p:spTree>
    <p:custDataLst>
      <p:tags r:id="rId27"/>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ln/>
                <a:gradFill>
                  <a:gsLst>
                    <a:gs pos="21000">
                      <a:srgbClr val="53575C"/>
                    </a:gs>
                    <a:gs pos="88000">
                      <a:srgbClr val="C5C7CA"/>
                    </a:gs>
                  </a:gsLst>
                  <a:lin ang="5400000"/>
                </a:gradFill>
                <a:effectLst/>
              </a:rPr>
              <a:t>（三）电子商务的安全协议。</a:t>
            </a:r>
            <a:endParaRPr lang="zh-CN" altLang="en-US" dirty="0">
              <a:ln/>
              <a:gradFill>
                <a:gsLst>
                  <a:gs pos="21000">
                    <a:srgbClr val="53575C"/>
                  </a:gs>
                  <a:gs pos="88000">
                    <a:srgbClr val="C5C7CA"/>
                  </a:gs>
                </a:gsLst>
                <a:lin ang="5400000"/>
              </a:gradFill>
              <a:effectLst/>
            </a:endParaRPr>
          </a:p>
        </p:txBody>
      </p:sp>
      <p:sp>
        <p:nvSpPr>
          <p:cNvPr id="2" name="内容占位符 1"/>
          <p:cNvSpPr>
            <a:spLocks noGrp="1"/>
          </p:cNvSpPr>
          <p:nvPr>
            <p:ph sz="half" idx="1"/>
            <p:custDataLst>
              <p:tags r:id="rId2"/>
            </p:custDataLst>
          </p:nvPr>
        </p:nvSpPr>
        <p:spPr/>
        <p:txBody>
          <a:bodyPr>
            <a:normAutofit fontScale="50000"/>
          </a:bodyPr>
          <a:lstStyle/>
          <a:p>
            <a:pPr>
              <a:lnSpc>
                <a:spcPct val="200000"/>
              </a:lnSpc>
            </a:pPr>
            <a:r>
              <a:rPr lang="zh-CN" altLang="en-US" dirty="0"/>
              <a:t>（1）安全套接层协议SSL。</a:t>
            </a:r>
            <a:endParaRPr lang="zh-CN" altLang="en-US" dirty="0"/>
          </a:p>
          <a:p>
            <a:pPr>
              <a:lnSpc>
                <a:spcPct val="200000"/>
              </a:lnSpc>
            </a:pPr>
            <a:r>
              <a:rPr lang="zh-CN" altLang="en-US" dirty="0"/>
              <a:t>SSL协议位于传输层和应用层之间，由SSL记录协议、SSL握手协议和SSL警报协议组成的。SSL握手协议被用来在客户与服务器真正传输应用层数据之前建立安全机制。当客户与服务器第一次通信时，双方通过握手协议在版本号、密钥交换算法、数据加密算法和Hash算法上达成一致，然后互相验证对方身份，最后使用协商好的密钥交换算法产生一个只有双方知道的秘密信息，客户和服务器各自根据此秘密信息产生数据加密算法和Hash算法参数。SSL记录协议根据SSL握手协议协商的参数，对应用层送来的数据进行加密、压缩、计算消息鉴别码MAC，然后经网络传输层发送给对方。SSL警报协议用来在客户和服务器之间传递SSL出错信息。</a:t>
            </a:r>
            <a:endParaRPr lang="zh-CN" altLang="en-US" dirty="0"/>
          </a:p>
        </p:txBody>
      </p:sp>
      <p:sp>
        <p:nvSpPr>
          <p:cNvPr id="3" name="内容占位符 2"/>
          <p:cNvSpPr>
            <a:spLocks noGrp="1"/>
          </p:cNvSpPr>
          <p:nvPr>
            <p:ph sz="half" idx="2"/>
            <p:custDataLst>
              <p:tags r:id="rId3"/>
            </p:custDataLst>
          </p:nvPr>
        </p:nvSpPr>
        <p:spPr/>
        <p:txBody>
          <a:bodyPr>
            <a:normAutofit fontScale="40000"/>
          </a:bodyPr>
          <a:lstStyle/>
          <a:p>
            <a:pPr>
              <a:lnSpc>
                <a:spcPct val="200000"/>
              </a:lnSpc>
            </a:pPr>
            <a:r>
              <a:rPr lang="zh-CN" altLang="en-US" dirty="0"/>
              <a:t>（2）安全电子交易协议SET。</a:t>
            </a:r>
            <a:endParaRPr lang="zh-CN" altLang="en-US" dirty="0"/>
          </a:p>
          <a:p>
            <a:pPr>
              <a:lnSpc>
                <a:spcPct val="200000"/>
              </a:lnSpc>
            </a:pPr>
            <a:r>
              <a:rPr lang="zh-CN" altLang="en-US" dirty="0"/>
              <a:t>SET协议用于划分与界定电子商务活动中消费者、网上商家、交易双方银行、信用卡组织之间的权利义务关系，给定交易信息传送流程标准。SET主要由三个文件组成，分别是SET业务描述、SET程序员指南和SET协议描述。SET协议保证了电子商务系统的机密性、数据的完整性、身份的合法性。</a:t>
            </a:r>
            <a:endParaRPr lang="zh-CN" altLang="en-US" dirty="0"/>
          </a:p>
          <a:p>
            <a:pPr>
              <a:lnSpc>
                <a:spcPct val="200000"/>
              </a:lnSpc>
            </a:pPr>
            <a:r>
              <a:rPr lang="zh-CN" altLang="en-US" dirty="0"/>
              <a:t>SET协议是专为电子商务系统设计的。它位于应用层，其认证体系十分完善，能实现多方认证。在SET的实现中，消费者帐户信息对商家来说是保密的。但是SET协议十分复杂，交易数据需进行多次验证，用到多个密钥以及多次加密解密。而且在SET协议中除消费者与商家外，还有发卡行、收单行、认证中心、支付网关等其它参与者。</a:t>
            </a:r>
            <a:endParaRPr lang="zh-CN" altLang="en-US" dirty="0"/>
          </a:p>
        </p:txBody>
      </p: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t>技术原理</a:t>
            </a:r>
            <a:endParaRPr lang="zh-CN" altLang="en-US" dirty="0"/>
          </a:p>
        </p:txBody>
      </p:sp>
      <p:sp>
        <p:nvSpPr>
          <p:cNvPr id="2" name="内容占位符 1"/>
          <p:cNvSpPr>
            <a:spLocks noGrp="1"/>
          </p:cNvSpPr>
          <p:nvPr>
            <p:ph sz="half" idx="1"/>
            <p:custDataLst>
              <p:tags r:id="rId2"/>
            </p:custDataLst>
          </p:nvPr>
        </p:nvSpPr>
        <p:spPr/>
        <p:txBody>
          <a:bodyPr>
            <a:normAutofit fontScale="40000"/>
          </a:bodyPr>
          <a:lstStyle/>
          <a:p>
            <a:pPr>
              <a:lnSpc>
                <a:spcPct val="200000"/>
              </a:lnSpc>
            </a:pPr>
            <a:r>
              <a:rPr lang="zh-CN" altLang="en-US" dirty="0"/>
              <a:t>网络安全性问题关系到未来网络应用的深入发展，它涉及安全策略、移动代码、指令保护、密码学、操作系统、软件工程和网络安全管理等内容。一般专用的内部网与公用的互联网的隔离主要使用“防火墙”技 术。</a:t>
            </a:r>
            <a:endParaRPr lang="zh-CN" altLang="en-US" dirty="0"/>
          </a:p>
          <a:p>
            <a:pPr>
              <a:lnSpc>
                <a:spcPct val="200000"/>
              </a:lnSpc>
            </a:pPr>
            <a:r>
              <a:rPr lang="zh-CN" altLang="en-US" dirty="0"/>
              <a:t>真正意义的“防火墙”有两类，一类被称为标准“防火墙”；一类叫双家网关。标准”防火墙”系统包括一个Unix工作站，该工作站的两端各有一个路由器进行缓冲。其中一个路由器的接口是外部世界，即公用网；而另一个则联接内部网。标准“防火墙”使用专门的软件，并要求较高的管理水平，而且在信息传输上有一定的延迟。而双家网关则是对标准“防火墙”的扩充。双家网关又称堡垒主机或应用层网关，它是一个单个的系统，但却能同时完成标准“防火墙”的所有功能。其优点是能运行更复杂的应用，同时防止在互联网和内部系统之间建立的任何直接的连接，可以确保数据包不能直接从外部网络到达内部网络，反之亦然。</a:t>
            </a:r>
            <a:endParaRPr lang="zh-CN" altLang="en-US" dirty="0"/>
          </a:p>
        </p:txBody>
      </p:sp>
      <p:sp>
        <p:nvSpPr>
          <p:cNvPr id="3" name="内容占位符 2"/>
          <p:cNvSpPr>
            <a:spLocks noGrp="1"/>
          </p:cNvSpPr>
          <p:nvPr>
            <p:ph sz="half" idx="2"/>
            <p:custDataLst>
              <p:tags r:id="rId3"/>
            </p:custDataLst>
          </p:nvPr>
        </p:nvSpPr>
        <p:spPr/>
        <p:txBody>
          <a:bodyPr>
            <a:normAutofit fontScale="50000"/>
          </a:bodyPr>
          <a:lstStyle/>
          <a:p>
            <a:pPr>
              <a:lnSpc>
                <a:spcPct val="200000"/>
              </a:lnSpc>
            </a:pPr>
            <a:r>
              <a:rPr lang="zh-CN" altLang="en-US" dirty="0"/>
              <a:t>随着“防火墙”技术的进步，在双家网关的基础上又演化出两种“防火墙”配置，一种是隐蔽主机网关，另一种是隐蔽智能网关(隐蔽子网)。隐蔽主机网关当前也许是一种常见的“防火墙”配置。顾名思义，这种配置一方面将路由器进行隐藏，另一方面在互联网和内部网之间安装堡垒主机。堡垒主机装在内部网上，通过路由器的配置，使该堡垒主机成为内部网与互联网进行通信的唯一系统。目前技术最为复杂而且安全级别最高的”防火墙”当属隐蔽智能网关。所谓隐蔽智能网关是将网关隐藏在公共系统之后，它是互联网用户唯一能见到的系统。所有互联网功能则是经过这个隐藏在公共系统之后的保护软件来进行的。一般来说，这种“防火墙”是最不容易被破坏的。</a:t>
            </a:r>
            <a:endParaRPr lang="zh-CN" altLang="en-US" dirty="0"/>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t>技术原理</a:t>
            </a:r>
            <a:endParaRPr lang="zh-CN" altLang="en-US" dirty="0"/>
          </a:p>
        </p:txBody>
      </p:sp>
      <p:sp>
        <p:nvSpPr>
          <p:cNvPr id="2" name="内容占位符 1"/>
          <p:cNvSpPr>
            <a:spLocks noGrp="1"/>
          </p:cNvSpPr>
          <p:nvPr>
            <p:ph sz="half" idx="1"/>
            <p:custDataLst>
              <p:tags r:id="rId2"/>
            </p:custDataLst>
          </p:nvPr>
        </p:nvSpPr>
        <p:spPr/>
        <p:txBody>
          <a:bodyPr>
            <a:normAutofit fontScale="60000"/>
          </a:bodyPr>
          <a:lstStyle/>
          <a:p>
            <a:pPr>
              <a:lnSpc>
                <a:spcPct val="200000"/>
              </a:lnSpc>
            </a:pPr>
            <a:r>
              <a:rPr lang="zh-CN" altLang="en-US" dirty="0"/>
              <a:t>与“防火墙”配合使用的安全技术还有数据加密技术。数据加密技术是为提高信息系统及数据的安全性和保密性，防止秘密数据被外部破坏所采用的主要技术手段之一。随着信息技术的发展，网络安全与信息保密日益引起人们的关注。各国除了从法律上、管理上加强数据的安全保护外，从技术上分别在软件和硬件两方面采取措施，推动着数据加密技术和物理防范技术的不断发展。按作用不同，数据加密技术主要分为数据传输、数据存储、数据完整性的鉴别以及密钥管理技术4种。</a:t>
            </a:r>
            <a:endParaRPr lang="zh-CN" altLang="en-US" dirty="0"/>
          </a:p>
        </p:txBody>
      </p:sp>
      <p:sp>
        <p:nvSpPr>
          <p:cNvPr id="3" name="内容占位符 2"/>
          <p:cNvSpPr>
            <a:spLocks noGrp="1"/>
          </p:cNvSpPr>
          <p:nvPr>
            <p:ph sz="half" idx="2"/>
            <p:custDataLst>
              <p:tags r:id="rId3"/>
            </p:custDataLst>
          </p:nvPr>
        </p:nvSpPr>
        <p:spPr/>
        <p:txBody>
          <a:bodyPr>
            <a:normAutofit fontScale="80000"/>
          </a:bodyPr>
          <a:lstStyle/>
          <a:p>
            <a:pPr>
              <a:lnSpc>
                <a:spcPct val="200000"/>
              </a:lnSpc>
            </a:pPr>
            <a:r>
              <a:rPr lang="zh-CN" altLang="en-US" dirty="0"/>
              <a:t>与数据加密技术紧密相关的另一项技术则是智能卡技术。所谓智能卡就是密钥的一种媒体，一般就像信用卡一样，由授权用户所持有并由该用户赋予它一个口令或密码字。该密码字与内部网络服务器上注册的密码一致。当口令与身份特征共同使用时，智能卡的保密性能还是相当有效的。</a:t>
            </a:r>
            <a:endParaRPr lang="zh-CN" altLang="en-US" dirty="0"/>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endParaRPr lang="zh-CN" altLang="en-US" dirty="0"/>
          </a:p>
        </p:txBody>
      </p:sp>
      <p:sp>
        <p:nvSpPr>
          <p:cNvPr id="2" name="内容占位符 1"/>
          <p:cNvSpPr>
            <a:spLocks noGrp="1"/>
          </p:cNvSpPr>
          <p:nvPr>
            <p:ph sz="half" idx="1"/>
            <p:custDataLst>
              <p:tags r:id="rId2"/>
            </p:custDataLst>
          </p:nvPr>
        </p:nvSpPr>
        <p:spPr/>
        <p:txBody>
          <a:bodyPr>
            <a:normAutofit fontScale="60000"/>
          </a:bodyPr>
          <a:lstStyle/>
          <a:p>
            <a:pPr algn="ctr">
              <a:lnSpc>
                <a:spcPct val="200000"/>
              </a:lnSpc>
            </a:pPr>
            <a:r>
              <a:rPr lang="zh-CN" altLang="en-US" dirty="0">
                <a:ln/>
                <a:solidFill>
                  <a:schemeClr val="accent1"/>
                </a:solidFill>
                <a:effectLst>
                  <a:outerShdw blurRad="38100" dist="25400" dir="5400000" algn="ctr" rotWithShape="0">
                    <a:srgbClr val="6E747A">
                      <a:alpha val="43000"/>
                    </a:srgbClr>
                  </a:outerShdw>
                </a:effectLst>
              </a:rPr>
              <a:t>安全服务</a:t>
            </a:r>
            <a:endParaRPr lang="zh-CN" altLang="en-US" dirty="0">
              <a:ln/>
              <a:solidFill>
                <a:schemeClr val="accent1"/>
              </a:solidFill>
              <a:effectLst>
                <a:outerShdw blurRad="38100" dist="25400" dir="5400000" algn="ctr" rotWithShape="0">
                  <a:srgbClr val="6E747A">
                    <a:alpha val="43000"/>
                  </a:srgbClr>
                </a:outerShdw>
              </a:effectLst>
            </a:endParaRPr>
          </a:p>
          <a:p>
            <a:pPr algn="ctr">
              <a:lnSpc>
                <a:spcPct val="200000"/>
              </a:lnSpc>
            </a:pPr>
            <a:r>
              <a:rPr lang="zh-CN" altLang="en-US" dirty="0"/>
              <a:t>对等实体认证服务</a:t>
            </a:r>
            <a:endParaRPr lang="zh-CN" altLang="en-US" dirty="0"/>
          </a:p>
          <a:p>
            <a:pPr algn="ctr">
              <a:lnSpc>
                <a:spcPct val="200000"/>
              </a:lnSpc>
            </a:pPr>
            <a:r>
              <a:rPr lang="zh-CN" altLang="en-US" dirty="0"/>
              <a:t>访问控制服务</a:t>
            </a:r>
            <a:endParaRPr lang="zh-CN" altLang="en-US" dirty="0"/>
          </a:p>
          <a:p>
            <a:pPr algn="ctr">
              <a:lnSpc>
                <a:spcPct val="200000"/>
              </a:lnSpc>
            </a:pPr>
            <a:r>
              <a:rPr lang="zh-CN" altLang="en-US" dirty="0"/>
              <a:t>数据保密服务</a:t>
            </a:r>
            <a:endParaRPr lang="zh-CN" altLang="en-US" dirty="0"/>
          </a:p>
          <a:p>
            <a:pPr algn="ctr">
              <a:lnSpc>
                <a:spcPct val="200000"/>
              </a:lnSpc>
            </a:pPr>
            <a:r>
              <a:rPr lang="zh-CN" altLang="en-US" dirty="0"/>
              <a:t>数据完整性服务</a:t>
            </a:r>
            <a:endParaRPr lang="zh-CN" altLang="en-US" dirty="0"/>
          </a:p>
          <a:p>
            <a:pPr algn="ctr">
              <a:lnSpc>
                <a:spcPct val="200000"/>
              </a:lnSpc>
            </a:pPr>
            <a:r>
              <a:rPr lang="zh-CN" altLang="en-US" dirty="0"/>
              <a:t>数据源点认证服务</a:t>
            </a:r>
            <a:endParaRPr lang="zh-CN" altLang="en-US" dirty="0"/>
          </a:p>
          <a:p>
            <a:pPr algn="ctr">
              <a:lnSpc>
                <a:spcPct val="200000"/>
              </a:lnSpc>
            </a:pPr>
            <a:r>
              <a:rPr lang="zh-CN" altLang="en-US" dirty="0"/>
              <a:t>禁止否认服务</a:t>
            </a:r>
            <a:endParaRPr lang="zh-CN" altLang="en-US" dirty="0"/>
          </a:p>
        </p:txBody>
      </p:sp>
      <p:sp>
        <p:nvSpPr>
          <p:cNvPr id="3" name="内容占位符 2"/>
          <p:cNvSpPr>
            <a:spLocks noGrp="1"/>
          </p:cNvSpPr>
          <p:nvPr>
            <p:ph sz="half" idx="2"/>
            <p:custDataLst>
              <p:tags r:id="rId3"/>
            </p:custDataLst>
          </p:nvPr>
        </p:nvSpPr>
        <p:spPr/>
        <p:txBody>
          <a:bodyPr>
            <a:normAutofit fontScale="40000"/>
          </a:bodyPr>
          <a:lstStyle/>
          <a:p>
            <a:pPr algn="ctr">
              <a:lnSpc>
                <a:spcPct val="200000"/>
              </a:lnSpc>
            </a:pPr>
            <a:r>
              <a:rPr lang="zh-CN" altLang="en-US" dirty="0">
                <a:ln/>
                <a:solidFill>
                  <a:schemeClr val="accent1"/>
                </a:solidFill>
                <a:effectLst>
                  <a:outerShdw blurRad="38100" dist="25400" dir="5400000" algn="ctr" rotWithShape="0">
                    <a:srgbClr val="6E747A">
                      <a:alpha val="43000"/>
                    </a:srgbClr>
                  </a:outerShdw>
                </a:effectLst>
              </a:rPr>
              <a:t>安全机制</a:t>
            </a:r>
            <a:endParaRPr lang="zh-CN" altLang="en-US" dirty="0">
              <a:ln/>
              <a:solidFill>
                <a:schemeClr val="accent1"/>
              </a:solidFill>
              <a:effectLst>
                <a:outerShdw blurRad="38100" dist="25400" dir="5400000" algn="ctr" rotWithShape="0">
                  <a:srgbClr val="6E747A">
                    <a:alpha val="43000"/>
                  </a:srgbClr>
                </a:outerShdw>
              </a:effectLst>
            </a:endParaRPr>
          </a:p>
          <a:p>
            <a:pPr algn="ctr">
              <a:lnSpc>
                <a:spcPct val="200000"/>
              </a:lnSpc>
            </a:pPr>
            <a:r>
              <a:rPr lang="zh-CN" altLang="en-US" dirty="0"/>
              <a:t>加密机制</a:t>
            </a:r>
            <a:endParaRPr lang="zh-CN" altLang="en-US" dirty="0"/>
          </a:p>
          <a:p>
            <a:pPr algn="ctr">
              <a:lnSpc>
                <a:spcPct val="200000"/>
              </a:lnSpc>
            </a:pPr>
            <a:r>
              <a:rPr lang="zh-CN" altLang="en-US" dirty="0"/>
              <a:t>数字签名机制</a:t>
            </a:r>
            <a:endParaRPr lang="zh-CN" altLang="en-US" dirty="0"/>
          </a:p>
          <a:p>
            <a:pPr algn="ctr">
              <a:lnSpc>
                <a:spcPct val="200000"/>
              </a:lnSpc>
            </a:pPr>
            <a:r>
              <a:rPr lang="zh-CN" altLang="en-US" dirty="0"/>
              <a:t>访问控制机制</a:t>
            </a:r>
            <a:endParaRPr lang="zh-CN" altLang="en-US" dirty="0"/>
          </a:p>
          <a:p>
            <a:pPr algn="ctr">
              <a:lnSpc>
                <a:spcPct val="200000"/>
              </a:lnSpc>
            </a:pPr>
            <a:r>
              <a:rPr lang="zh-CN" altLang="en-US" dirty="0"/>
              <a:t>数据完整性机制</a:t>
            </a:r>
            <a:endParaRPr lang="zh-CN" altLang="en-US" dirty="0"/>
          </a:p>
          <a:p>
            <a:pPr algn="ctr">
              <a:lnSpc>
                <a:spcPct val="200000"/>
              </a:lnSpc>
            </a:pPr>
            <a:r>
              <a:rPr lang="zh-CN" altLang="en-US" dirty="0"/>
              <a:t>认证机制</a:t>
            </a:r>
            <a:endParaRPr lang="zh-CN" altLang="en-US" dirty="0"/>
          </a:p>
          <a:p>
            <a:pPr algn="ctr">
              <a:lnSpc>
                <a:spcPct val="200000"/>
              </a:lnSpc>
            </a:pPr>
            <a:r>
              <a:rPr lang="zh-CN" altLang="en-US" dirty="0"/>
              <a:t>信息流填充机制</a:t>
            </a:r>
            <a:endParaRPr lang="zh-CN" altLang="en-US" dirty="0"/>
          </a:p>
          <a:p>
            <a:pPr algn="ctr">
              <a:lnSpc>
                <a:spcPct val="200000"/>
              </a:lnSpc>
            </a:pPr>
            <a:r>
              <a:rPr lang="zh-CN" altLang="en-US" dirty="0"/>
              <a:t>路由控制机制</a:t>
            </a:r>
            <a:endParaRPr lang="zh-CN" altLang="en-US" dirty="0"/>
          </a:p>
          <a:p>
            <a:pPr algn="ctr">
              <a:lnSpc>
                <a:spcPct val="200000"/>
              </a:lnSpc>
            </a:pPr>
            <a:r>
              <a:rPr lang="zh-CN" altLang="en-US" dirty="0"/>
              <a:t>公证机制</a:t>
            </a:r>
            <a:endParaRPr lang="zh-CN" altLang="en-US" dirty="0"/>
          </a:p>
        </p:txBody>
      </p:sp>
    </p:spTree>
    <p:custDataLst>
      <p:tags r:id="rId4"/>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277309" y="2815242"/>
            <a:ext cx="2927715" cy="2339163"/>
            <a:chOff x="2043680" y="2721934"/>
            <a:chExt cx="2580481" cy="2061733"/>
          </a:xfrm>
        </p:grpSpPr>
        <p:sp>
          <p:nvSpPr>
            <p:cNvPr id="8" name="矩形 7"/>
            <p:cNvSpPr/>
            <p:nvPr>
              <p:custDataLst>
                <p:tags r:id="rId2"/>
              </p:custDataLst>
            </p:nvPr>
          </p:nvSpPr>
          <p:spPr>
            <a:xfrm>
              <a:off x="2134167" y="2721934"/>
              <a:ext cx="1542786" cy="433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安全隐患</a:t>
              </a:r>
              <a:endParaRPr lang="zh-CN" altLang="en-US" dirty="0">
                <a:solidFill>
                  <a:srgbClr val="FFFFFF"/>
                </a:solidFill>
                <a:latin typeface="+mj-lt"/>
                <a:ea typeface="+mj-ea"/>
                <a:cs typeface="+mj-cs"/>
              </a:endParaRPr>
            </a:p>
          </p:txBody>
        </p:sp>
        <p:sp>
          <p:nvSpPr>
            <p:cNvPr id="19" name="矩形 18"/>
            <p:cNvSpPr/>
            <p:nvPr>
              <p:custDataLst>
                <p:tags r:id="rId3"/>
              </p:custDataLst>
            </p:nvPr>
          </p:nvSpPr>
          <p:spPr>
            <a:xfrm>
              <a:off x="2043680" y="3197199"/>
              <a:ext cx="2580481" cy="1586468"/>
            </a:xfrm>
            <a:prstGeom prst="rect">
              <a:avLst/>
            </a:prstGeom>
          </p:spPr>
          <p:txBody>
            <a:bodyPr wrap="square">
              <a:normAutofit/>
            </a:bodyPr>
            <a:lstStyle/>
            <a:p>
              <a:pPr algn="just">
                <a:lnSpc>
                  <a:spcPct val="200000"/>
                </a:lnSpc>
                <a:spcBef>
                  <a:spcPts val="600"/>
                </a:spcBef>
                <a:defRPr/>
              </a:pPr>
              <a:endParaRPr lang="en-US" altLang="zh-CN" dirty="0"/>
            </a:p>
            <a:p>
              <a:pPr algn="just">
                <a:lnSpc>
                  <a:spcPct val="200000"/>
                </a:lnSpc>
                <a:spcBef>
                  <a:spcPts val="600"/>
                </a:spcBef>
                <a:defRPr/>
              </a:pPr>
              <a:endParaRPr lang="en-US" altLang="zh-CN" dirty="0"/>
            </a:p>
          </p:txBody>
        </p:sp>
      </p:grpSp>
      <p:grpSp>
        <p:nvGrpSpPr>
          <p:cNvPr id="2" name="组合 1"/>
          <p:cNvGrpSpPr/>
          <p:nvPr>
            <p:custDataLst>
              <p:tags r:id="rId4"/>
            </p:custDataLst>
          </p:nvPr>
        </p:nvGrpSpPr>
        <p:grpSpPr>
          <a:xfrm>
            <a:off x="6986976" y="2815242"/>
            <a:ext cx="2927715" cy="2339163"/>
            <a:chOff x="4859451" y="2721934"/>
            <a:chExt cx="2580481" cy="2061733"/>
          </a:xfrm>
        </p:grpSpPr>
        <p:sp>
          <p:nvSpPr>
            <p:cNvPr id="16" name="矩形 15"/>
            <p:cNvSpPr/>
            <p:nvPr>
              <p:custDataLst>
                <p:tags r:id="rId5"/>
              </p:custDataLst>
            </p:nvPr>
          </p:nvSpPr>
          <p:spPr>
            <a:xfrm>
              <a:off x="4949938" y="2721934"/>
              <a:ext cx="1542786" cy="433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人为</a:t>
              </a:r>
              <a:r>
                <a:rPr lang="zh-CN" altLang="en-US" dirty="0">
                  <a:solidFill>
                    <a:srgbClr val="FFFFFF"/>
                  </a:solidFill>
                  <a:latin typeface="+mj-lt"/>
                  <a:ea typeface="+mj-ea"/>
                  <a:cs typeface="+mj-cs"/>
                </a:rPr>
                <a:t>攻击</a:t>
              </a:r>
              <a:endParaRPr lang="zh-CN" altLang="en-US" dirty="0">
                <a:solidFill>
                  <a:srgbClr val="FFFFFF"/>
                </a:solidFill>
                <a:latin typeface="+mj-lt"/>
                <a:ea typeface="+mj-ea"/>
                <a:cs typeface="+mj-cs"/>
              </a:endParaRPr>
            </a:p>
          </p:txBody>
        </p:sp>
        <p:sp>
          <p:nvSpPr>
            <p:cNvPr id="17" name="矩形 16"/>
            <p:cNvSpPr/>
            <p:nvPr>
              <p:custDataLst>
                <p:tags r:id="rId6"/>
              </p:custDataLst>
            </p:nvPr>
          </p:nvSpPr>
          <p:spPr>
            <a:xfrm>
              <a:off x="4859451" y="3197199"/>
              <a:ext cx="2580481" cy="1586468"/>
            </a:xfrm>
            <a:prstGeom prst="rect">
              <a:avLst/>
            </a:prstGeom>
          </p:spPr>
          <p:txBody>
            <a:bodyPr wrap="square">
              <a:normAutofit/>
            </a:bodyPr>
            <a:lstStyle/>
            <a:p>
              <a:pPr algn="just">
                <a:lnSpc>
                  <a:spcPct val="200000"/>
                </a:lnSpc>
                <a:spcBef>
                  <a:spcPts val="600"/>
                </a:spcBef>
                <a:defRPr/>
              </a:pPr>
              <a:endParaRPr lang="en-US" altLang="zh-CN" dirty="0"/>
            </a:p>
            <a:p>
              <a:pPr algn="just">
                <a:lnSpc>
                  <a:spcPct val="200000"/>
                </a:lnSpc>
                <a:spcBef>
                  <a:spcPts val="600"/>
                </a:spcBef>
                <a:defRPr/>
              </a:pPr>
              <a:endParaRPr lang="en-US" altLang="zh-CN" dirty="0"/>
            </a:p>
          </p:txBody>
        </p:sp>
      </p:grpSp>
      <p:sp>
        <p:nvSpPr>
          <p:cNvPr id="6" name="文本框 5"/>
          <p:cNvSpPr txBox="1"/>
          <p:nvPr>
            <p:custDataLst>
              <p:tags r:id="rId7"/>
            </p:custDataLst>
          </p:nvPr>
        </p:nvSpPr>
        <p:spPr>
          <a:xfrm>
            <a:off x="838200" y="365125"/>
            <a:ext cx="10515600" cy="1325563"/>
          </a:xfrm>
          <a:prstGeom prst="rect">
            <a:avLst/>
          </a:prstGeom>
        </p:spPr>
        <p:txBody>
          <a:bodyPr vert="horz" wrap="square" lIns="91440" tIns="45720" rIns="91440" bIns="45720" rtlCol="0" anchor="ctr">
            <a:normAutofit/>
          </a:bodyPr>
          <a:lstStyle>
            <a:lvl1pPr>
              <a:lnSpc>
                <a:spcPct val="90000"/>
              </a:lnSpc>
              <a:spcBef>
                <a:spcPct val="0"/>
              </a:spcBef>
              <a:buNone/>
              <a:defRPr sz="4400" b="1">
                <a:ln>
                  <a:solidFill>
                    <a:schemeClr val="bg1"/>
                  </a:solidFill>
                </a:ln>
                <a:solidFill>
                  <a:schemeClr val="accent2"/>
                </a:solidFill>
                <a:latin typeface="+mj-lt"/>
                <a:ea typeface="+mj-ea"/>
                <a:cs typeface="+mj-cs"/>
              </a:defRPr>
            </a:lvl1pPr>
          </a:lstStyle>
          <a:p>
            <a:pPr algn="ctr"/>
            <a:r>
              <a:rPr lang="zh-CN" altLang="en-US"/>
              <a:t>主要问题</a:t>
            </a:r>
            <a:endParaRPr lang="zh-CN" altLang="en-US"/>
          </a:p>
        </p:txBody>
      </p:sp>
    </p:spTree>
    <p:custDataLst>
      <p:tags r:id="rId8"/>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pPr algn="ctr"/>
            <a:br>
              <a:rPr lang="zh-CN" altLang="en-US" dirty="0"/>
            </a:br>
            <a:br>
              <a:rPr lang="zh-CN" altLang="en-US" dirty="0"/>
            </a:br>
            <a:r>
              <a:rPr lang="zh-CN" altLang="en-US" dirty="0"/>
              <a:t>安全隐患</a:t>
            </a:r>
            <a:endParaRPr lang="zh-CN" altLang="en-US" dirty="0"/>
          </a:p>
        </p:txBody>
      </p:sp>
      <p:sp>
        <p:nvSpPr>
          <p:cNvPr id="2" name="内容占位符 1"/>
          <p:cNvSpPr>
            <a:spLocks noGrp="1"/>
          </p:cNvSpPr>
          <p:nvPr>
            <p:ph sz="half" idx="1"/>
            <p:custDataLst>
              <p:tags r:id="rId2"/>
            </p:custDataLst>
          </p:nvPr>
        </p:nvSpPr>
        <p:spPr/>
        <p:txBody>
          <a:bodyPr>
            <a:normAutofit fontScale="60000"/>
          </a:bodyPr>
          <a:lstStyle/>
          <a:p>
            <a:pPr>
              <a:lnSpc>
                <a:spcPct val="200000"/>
              </a:lnSpc>
            </a:pPr>
            <a:r>
              <a:rPr lang="zh-CN" altLang="en-US" dirty="0"/>
              <a:t>1、 Internet是一个开放的、无控制机构的网络，黑客（Hacker）经常会侵入网络中的计算机系统，或窃取机密数据和盗用特权，或破坏重要数据，或使系统功能得不到充分发挥直至瘫痪。</a:t>
            </a:r>
            <a:endParaRPr lang="zh-CN" altLang="en-US" dirty="0"/>
          </a:p>
          <a:p>
            <a:pPr>
              <a:lnSpc>
                <a:spcPct val="200000"/>
              </a:lnSpc>
            </a:pPr>
            <a:r>
              <a:rPr lang="zh-CN" altLang="en-US" dirty="0"/>
              <a:t>2、 Internet的数据传输是基于TCP/IP通信协议进行的，这些协议缺乏使传输过程中的信息不被窃取的安全措施。</a:t>
            </a:r>
            <a:endParaRPr lang="zh-CN" altLang="en-US" dirty="0"/>
          </a:p>
          <a:p>
            <a:pPr>
              <a:lnSpc>
                <a:spcPct val="200000"/>
              </a:lnSpc>
            </a:pPr>
            <a:r>
              <a:rPr lang="zh-CN" altLang="en-US" dirty="0"/>
              <a:t>3、 Internet上的通信业务多数使用Unix操作系统来支持，Unix操作系统中明显存在的安全脆弱性问题会直接影响安全服务。</a:t>
            </a:r>
            <a:endParaRPr lang="zh-CN" altLang="en-US" dirty="0"/>
          </a:p>
        </p:txBody>
      </p:sp>
      <p:sp>
        <p:nvSpPr>
          <p:cNvPr id="3" name="内容占位符 2"/>
          <p:cNvSpPr>
            <a:spLocks noGrp="1"/>
          </p:cNvSpPr>
          <p:nvPr>
            <p:ph sz="half" idx="2"/>
            <p:custDataLst>
              <p:tags r:id="rId3"/>
            </p:custDataLst>
          </p:nvPr>
        </p:nvSpPr>
        <p:spPr/>
        <p:txBody>
          <a:bodyPr>
            <a:normAutofit fontScale="50000"/>
          </a:bodyPr>
          <a:lstStyle/>
          <a:p>
            <a:pPr>
              <a:lnSpc>
                <a:spcPct val="200000"/>
              </a:lnSpc>
            </a:pPr>
            <a:r>
              <a:rPr lang="zh-CN" altLang="en-US" dirty="0"/>
              <a:t>4、在计算机上存储、传输和处理的电子信息，还没有像传统的邮件通信那样进行信封保护和签字盖章。信息的来源和去向是否真实，内容是否被改动，以及是否泄露等，在应用层支持的服务协议中是凭着君子协定来维系的。</a:t>
            </a:r>
            <a:endParaRPr lang="zh-CN" altLang="en-US" dirty="0"/>
          </a:p>
          <a:p>
            <a:pPr>
              <a:lnSpc>
                <a:spcPct val="200000"/>
              </a:lnSpc>
            </a:pPr>
            <a:r>
              <a:rPr lang="zh-CN" altLang="en-US" dirty="0"/>
              <a:t>5、电子邮件存在着被拆看、误投和伪造的可能性。使用电子邮件来传输重要机密信息会存在着很大的危险。</a:t>
            </a:r>
            <a:endParaRPr lang="zh-CN" altLang="en-US" dirty="0"/>
          </a:p>
          <a:p>
            <a:pPr>
              <a:lnSpc>
                <a:spcPct val="200000"/>
              </a:lnSpc>
            </a:pPr>
            <a:r>
              <a:rPr lang="zh-CN" altLang="en-US" dirty="0"/>
              <a:t>6、计算机病毒通过Internet的传播给上网用户带来极大的危害，病毒可以使计算机和计算机网络系统瘫痪、数据和文件丢失。在网络上传播病毒可以通过公共匿名FTP文件传送、也可以通过邮件和邮件的附加文件传播。</a:t>
            </a:r>
            <a:endParaRPr lang="zh-CN" altLang="en-US" dirty="0"/>
          </a:p>
        </p:txBody>
      </p:sp>
    </p:spTree>
    <p:custDataLst>
      <p:tags r:id="rId4"/>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人为攻击</a:t>
            </a:r>
            <a:endParaRPr lang="zh-CN" altLang="en-US" dirty="0"/>
          </a:p>
        </p:txBody>
      </p:sp>
      <p:sp>
        <p:nvSpPr>
          <p:cNvPr id="4" name="内容占位符 3"/>
          <p:cNvSpPr>
            <a:spLocks noGrp="1"/>
          </p:cNvSpPr>
          <p:nvPr>
            <p:ph idx="1"/>
            <p:custDataLst>
              <p:tags r:id="rId2"/>
            </p:custDataLst>
          </p:nvPr>
        </p:nvSpPr>
        <p:spPr/>
        <p:txBody>
          <a:bodyPr>
            <a:normAutofit fontScale="90000"/>
          </a:bodyPr>
          <a:lstStyle/>
          <a:p>
            <a:pPr>
              <a:lnSpc>
                <a:spcPct val="200000"/>
              </a:lnSpc>
            </a:pPr>
            <a:r>
              <a:rPr lang="en-US" altLang="zh-CN" smtClean="0"/>
              <a:t>主要有四种方式</a:t>
            </a:r>
            <a:r>
              <a:rPr lang="zh-CN" altLang="en-US" smtClean="0"/>
              <a:t>：</a:t>
            </a:r>
            <a:r>
              <a:rPr lang="en-US" altLang="zh-CN" smtClean="0"/>
              <a:t>中断、截获、修改和伪造。</a:t>
            </a:r>
            <a:endParaRPr lang="en-US" altLang="zh-CN" smtClean="0"/>
          </a:p>
          <a:p>
            <a:pPr>
              <a:lnSpc>
                <a:spcPct val="200000"/>
              </a:lnSpc>
            </a:pPr>
            <a:r>
              <a:rPr lang="en-US" altLang="zh-CN" smtClean="0"/>
              <a:t>中断是以可用性作为攻击目标，它毁坏系统资源，使网络不可用。</a:t>
            </a:r>
            <a:endParaRPr lang="en-US" altLang="zh-CN" smtClean="0"/>
          </a:p>
          <a:p>
            <a:pPr>
              <a:lnSpc>
                <a:spcPct val="200000"/>
              </a:lnSpc>
            </a:pPr>
            <a:r>
              <a:rPr lang="en-US" altLang="zh-CN" smtClean="0"/>
              <a:t>截获是以保密性作为攻击目标，非授权用户通过某种手段获得对系统资源的访问。</a:t>
            </a:r>
            <a:endParaRPr lang="en-US" altLang="zh-CN" smtClean="0"/>
          </a:p>
          <a:p>
            <a:pPr>
              <a:lnSpc>
                <a:spcPct val="200000"/>
              </a:lnSpc>
            </a:pPr>
            <a:r>
              <a:rPr lang="en-US" altLang="zh-CN" smtClean="0"/>
              <a:t>修改是以完整性作为攻击目标，非授权用户不仅获得访问而且对数据进行修改。</a:t>
            </a:r>
            <a:endParaRPr lang="en-US" altLang="zh-CN" smtClean="0"/>
          </a:p>
          <a:p>
            <a:pPr>
              <a:lnSpc>
                <a:spcPct val="200000"/>
              </a:lnSpc>
            </a:pPr>
            <a:r>
              <a:rPr lang="en-US" altLang="zh-CN" smtClean="0"/>
              <a:t>伪造是以完整性作为攻击目标，非授权用户将伪造的数据插入到正常传输的数据中。</a:t>
            </a:r>
            <a:endParaRPr lang="en-US" altLang="zh-CN" smtClean="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网络安全的解决方案</a:t>
            </a:r>
            <a:endParaRPr lang="zh-CN" altLang="en-US" dirty="0"/>
          </a:p>
        </p:txBody>
      </p:sp>
      <p:sp>
        <p:nvSpPr>
          <p:cNvPr id="4" name="内容占位符 3"/>
          <p:cNvSpPr>
            <a:spLocks noGrp="1"/>
          </p:cNvSpPr>
          <p:nvPr>
            <p:ph idx="1"/>
            <p:custDataLst>
              <p:tags r:id="rId2"/>
            </p:custDataLst>
          </p:nvPr>
        </p:nvSpPr>
        <p:spPr/>
        <p:txBody>
          <a:bodyPr>
            <a:normAutofit fontScale="40000"/>
          </a:bodyPr>
          <a:lstStyle/>
          <a:p>
            <a:pPr>
              <a:lnSpc>
                <a:spcPct val="200000"/>
              </a:lnSpc>
            </a:pPr>
            <a:r>
              <a:rPr smtClean="0"/>
              <a:t>1.入侵检测系统部署</a:t>
            </a:r>
            <a:endParaRPr smtClean="0"/>
          </a:p>
          <a:p>
            <a:pPr>
              <a:lnSpc>
                <a:spcPct val="200000"/>
              </a:lnSpc>
            </a:pPr>
            <a:r>
              <a:rPr smtClean="0"/>
              <a:t>入侵检测能力是衡量一个防御体系是否完整有效的重要因素，强大完整的入侵检测体系可以弥补防火墙相对静态防御的不足。对来自外部网和校园网内部的各种行为进行实时检测，及时发现各种可能的攻击企图，并采取相应的措施。具体来讲，就是将入侵检测引擎接入中心交换机上。入侵检测系统集入侵检测、网络管理和网络监视功能于一身，能实时捕获内外网之间传输的所有数据，利用内置的攻击特征库，使用模式匹配和智能分析的方法，检测网络上发生的入侵行为和异常现象，并在数据库中记录有关事件，作为网络管理员事后分析的依据；如果情况严重，系统可以发出实时报警，使得学校管理员能够及时采取应对措施。</a:t>
            </a:r>
            <a:endParaRPr smtClean="0"/>
          </a:p>
          <a:p>
            <a:pPr>
              <a:lnSpc>
                <a:spcPct val="200000"/>
              </a:lnSpc>
            </a:pPr>
            <a:r>
              <a:rPr smtClean="0"/>
              <a:t>2.漏洞扫描系统</a:t>
            </a:r>
            <a:endParaRPr smtClean="0"/>
          </a:p>
          <a:p>
            <a:pPr>
              <a:lnSpc>
                <a:spcPct val="200000"/>
              </a:lnSpc>
            </a:pPr>
            <a:r>
              <a:rPr smtClean="0"/>
              <a:t>采用最先进的漏洞扫描系统定期对工作站、服务器、交换机等进行安全检查，并根据检查结果向系统管理员提供详细可靠的安全性分析报告，为提高网络安全整体水平产生重要依据。</a:t>
            </a:r>
            <a:endParaRPr smtClean="0"/>
          </a:p>
          <a:p>
            <a:pPr>
              <a:lnSpc>
                <a:spcPct val="200000"/>
              </a:lnSpc>
            </a:pPr>
            <a:r>
              <a:rPr smtClean="0"/>
              <a:t>3.网络版杀毒产品部署</a:t>
            </a:r>
            <a:endParaRPr smtClean="0"/>
          </a:p>
          <a:p>
            <a:pPr>
              <a:lnSpc>
                <a:spcPct val="200000"/>
              </a:lnSpc>
            </a:pPr>
            <a:r>
              <a:rPr smtClean="0"/>
              <a:t>在该网络防病毒方案中，我们最终要达到一个目的就是：要在整个局域网内杜绝病毒的感染、传播和发作，为了实现这一点，我们应该在整个网络内可能感染和传播病毒的地方采取相应的防病毒手段。同时为了有效、快捷地实施和管理整个网络的防病毒体系，应能实现远程安装、智能升级、远程报警、集中管理、分布查杀等多种功能。</a:t>
            </a:r>
            <a:endParaRPr smtClean="0"/>
          </a:p>
        </p:txBody>
      </p:sp>
    </p:spTree>
    <p:custDataLst>
      <p:tags r:id="rId3"/>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10351509" y="1026369"/>
            <a:ext cx="625475" cy="1689728"/>
          </a:xfrm>
          <a:prstGeom prst="rect">
            <a:avLst/>
          </a:prstGeom>
          <a:solidFill>
            <a:sysClr val="window" lastClr="FFFFFF"/>
          </a:solidFill>
          <a:ln w="12700" cap="flat" cmpd="sng" algn="ctr">
            <a:solidFill>
              <a:schemeClr val="accent1"/>
            </a:solidFill>
            <a:prstDash val="solid"/>
            <a:miter lim="800000"/>
          </a:ln>
          <a:effectLst/>
        </p:spPr>
        <p:txBody>
          <a:bodyPr wrap="square" anchor="ctr">
            <a:normAutofit fontScale="70000"/>
          </a:bodyPr>
          <a:lstStyle/>
          <a:p>
            <a:pPr algn="ctr">
              <a:defRPr/>
            </a:pPr>
            <a:r>
              <a:rPr lang="zh-CN" altLang="en-US" sz="3600" b="1" kern="0" smtClean="0">
                <a:solidFill>
                  <a:schemeClr val="accent1"/>
                </a:solidFill>
                <a:latin typeface="+mj-lt"/>
                <a:ea typeface="+mj-ea"/>
                <a:cs typeface="+mj-cs"/>
              </a:rPr>
              <a:t>发展状况</a:t>
            </a:r>
            <a:endParaRPr lang="zh-CN" altLang="en-US" sz="3600" b="1" kern="0" smtClean="0">
              <a:solidFill>
                <a:schemeClr val="accent1"/>
              </a:solidFill>
              <a:latin typeface="+mj-lt"/>
              <a:ea typeface="+mj-ea"/>
              <a:cs typeface="+mj-cs"/>
            </a:endParaRPr>
          </a:p>
        </p:txBody>
      </p:sp>
      <p:sp>
        <p:nvSpPr>
          <p:cNvPr id="18" name="文本框 17"/>
          <p:cNvSpPr txBox="1"/>
          <p:nvPr>
            <p:custDataLst>
              <p:tags r:id="rId2"/>
            </p:custDataLst>
          </p:nvPr>
        </p:nvSpPr>
        <p:spPr>
          <a:xfrm>
            <a:off x="9612844" y="2326962"/>
            <a:ext cx="738664" cy="2631490"/>
          </a:xfrm>
          <a:prstGeom prst="rect">
            <a:avLst/>
          </a:prstGeom>
          <a:noFill/>
        </p:spPr>
        <p:txBody>
          <a:bodyPr vert="eaVert" wrap="square">
            <a:normAutofit/>
          </a:bodyPr>
          <a:lstStyle/>
          <a:p>
            <a:pPr>
              <a:defRPr/>
            </a:pPr>
            <a:endParaRPr lang="en-US" altLang="zh-CN" sz="3600" kern="0" smtClean="0">
              <a:solidFill>
                <a:srgbClr val="D1D1D1"/>
              </a:solidFill>
            </a:endParaRPr>
          </a:p>
          <a:p>
            <a:pPr>
              <a:defRPr/>
            </a:pPr>
            <a:endParaRPr lang="en-US" altLang="zh-CN" sz="3600" kern="0" smtClean="0">
              <a:solidFill>
                <a:srgbClr val="D1D1D1"/>
              </a:solidFill>
            </a:endParaRPr>
          </a:p>
        </p:txBody>
      </p:sp>
      <p:grpSp>
        <p:nvGrpSpPr>
          <p:cNvPr id="19" name="组合 18"/>
          <p:cNvGrpSpPr/>
          <p:nvPr>
            <p:custDataLst>
              <p:tags r:id="rId3"/>
            </p:custDataLst>
          </p:nvPr>
        </p:nvGrpSpPr>
        <p:grpSpPr>
          <a:xfrm>
            <a:off x="3045177" y="1111418"/>
            <a:ext cx="5047191" cy="404269"/>
            <a:chOff x="2734734" y="1498601"/>
            <a:chExt cx="5047191" cy="404269"/>
          </a:xfrm>
        </p:grpSpPr>
        <p:sp>
          <p:nvSpPr>
            <p:cNvPr id="20" name="文本框 19"/>
            <p:cNvSpPr txBox="1"/>
            <p:nvPr>
              <p:custDataLst>
                <p:tags r:id="rId4"/>
              </p:custDataLst>
            </p:nvPr>
          </p:nvSpPr>
          <p:spPr>
            <a:xfrm>
              <a:off x="2734734" y="1498601"/>
              <a:ext cx="3439055" cy="372633"/>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技术支配力量加重</a:t>
              </a:r>
              <a:endParaRPr lang="zh-CN" altLang="en-US" kern="0" dirty="0">
                <a:solidFill>
                  <a:srgbClr val="FFFFFF"/>
                </a:solidFill>
              </a:endParaRPr>
            </a:p>
          </p:txBody>
        </p:sp>
        <p:cxnSp>
          <p:nvCxnSpPr>
            <p:cNvPr id="21" name="直接连接符 38"/>
            <p:cNvCxnSpPr>
              <a:cxnSpLocks noChangeShapeType="1"/>
              <a:stCxn id="20" idx="2"/>
            </p:cNvCxnSpPr>
            <p:nvPr>
              <p:custDataLst>
                <p:tags r:id="rId5"/>
              </p:custDataLst>
            </p:nvPr>
          </p:nvCxnSpPr>
          <p:spPr bwMode="auto">
            <a:xfrm>
              <a:off x="6173789" y="18712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22" name="文本框 39"/>
            <p:cNvSpPr txBox="1">
              <a:spLocks noChangeArrowheads="1"/>
            </p:cNvSpPr>
            <p:nvPr>
              <p:custDataLst>
                <p:tags r:id="rId6"/>
              </p:custDataLst>
            </p:nvPr>
          </p:nvSpPr>
          <p:spPr bwMode="auto">
            <a:xfrm>
              <a:off x="6888163" y="1564316"/>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1</a:t>
              </a:r>
              <a:endParaRPr lang="zh-CN" altLang="en-US" sz="1800" dirty="0">
                <a:solidFill>
                  <a:srgbClr val="C0C0C0"/>
                </a:solidFill>
                <a:latin typeface="+mn-lt"/>
                <a:ea typeface="+mn-ea"/>
              </a:endParaRPr>
            </a:p>
          </p:txBody>
        </p:sp>
      </p:grpSp>
      <p:grpSp>
        <p:nvGrpSpPr>
          <p:cNvPr id="23" name="组合 22"/>
          <p:cNvGrpSpPr/>
          <p:nvPr>
            <p:custDataLst>
              <p:tags r:id="rId7"/>
            </p:custDataLst>
          </p:nvPr>
        </p:nvGrpSpPr>
        <p:grpSpPr>
          <a:xfrm>
            <a:off x="3045177" y="2434683"/>
            <a:ext cx="5047191" cy="400994"/>
            <a:chOff x="2734734" y="2176563"/>
            <a:chExt cx="5047191" cy="400994"/>
          </a:xfrm>
        </p:grpSpPr>
        <p:sp>
          <p:nvSpPr>
            <p:cNvPr id="24" name="文本框 23"/>
            <p:cNvSpPr txBox="1"/>
            <p:nvPr>
              <p:custDataLst>
                <p:tags r:id="rId8"/>
              </p:custDataLst>
            </p:nvPr>
          </p:nvSpPr>
          <p:spPr>
            <a:xfrm>
              <a:off x="2734734" y="2176563"/>
              <a:ext cx="3439055" cy="36777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通信技术生活方式</a:t>
              </a:r>
              <a:endParaRPr lang="zh-CN" altLang="en-US" kern="0" dirty="0">
                <a:solidFill>
                  <a:srgbClr val="FFFFFF"/>
                </a:solidFill>
              </a:endParaRPr>
            </a:p>
          </p:txBody>
        </p:sp>
        <p:cxnSp>
          <p:nvCxnSpPr>
            <p:cNvPr id="28" name="直接连接符 42"/>
            <p:cNvCxnSpPr>
              <a:cxnSpLocks noChangeShapeType="1"/>
              <a:stCxn id="24" idx="2"/>
            </p:cNvCxnSpPr>
            <p:nvPr>
              <p:custDataLst>
                <p:tags r:id="rId9"/>
              </p:custDataLst>
            </p:nvPr>
          </p:nvCxnSpPr>
          <p:spPr bwMode="auto">
            <a:xfrm>
              <a:off x="6173789" y="25443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29" name="文本框 43"/>
            <p:cNvSpPr txBox="1">
              <a:spLocks noChangeArrowheads="1"/>
            </p:cNvSpPr>
            <p:nvPr>
              <p:custDataLst>
                <p:tags r:id="rId10"/>
              </p:custDataLst>
            </p:nvPr>
          </p:nvSpPr>
          <p:spPr bwMode="auto">
            <a:xfrm>
              <a:off x="6888163" y="22390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2</a:t>
              </a:r>
              <a:endParaRPr lang="zh-CN" altLang="en-US" sz="1800" dirty="0">
                <a:solidFill>
                  <a:srgbClr val="C0C0C0"/>
                </a:solidFill>
                <a:latin typeface="+mn-lt"/>
                <a:ea typeface="+mn-ea"/>
              </a:endParaRPr>
            </a:p>
          </p:txBody>
        </p:sp>
      </p:grpSp>
      <p:grpSp>
        <p:nvGrpSpPr>
          <p:cNvPr id="30" name="组合 29"/>
          <p:cNvGrpSpPr/>
          <p:nvPr>
            <p:custDataLst>
              <p:tags r:id="rId11"/>
            </p:custDataLst>
          </p:nvPr>
        </p:nvGrpSpPr>
        <p:grpSpPr>
          <a:xfrm>
            <a:off x="3045177" y="3754673"/>
            <a:ext cx="5047191" cy="400994"/>
            <a:chOff x="2734734" y="2849663"/>
            <a:chExt cx="5047191" cy="400994"/>
          </a:xfrm>
        </p:grpSpPr>
        <p:sp>
          <p:nvSpPr>
            <p:cNvPr id="31" name="文本框 30"/>
            <p:cNvSpPr txBox="1"/>
            <p:nvPr>
              <p:custDataLst>
                <p:tags r:id="rId12"/>
              </p:custDataLst>
            </p:nvPr>
          </p:nvSpPr>
          <p:spPr>
            <a:xfrm>
              <a:off x="2734734" y="2849663"/>
              <a:ext cx="3439055" cy="367771"/>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全球经济日益融合</a:t>
              </a:r>
              <a:endParaRPr lang="zh-CN" altLang="en-US" kern="0" dirty="0">
                <a:solidFill>
                  <a:srgbClr val="FFFFFF"/>
                </a:solidFill>
              </a:endParaRPr>
            </a:p>
          </p:txBody>
        </p:sp>
        <p:cxnSp>
          <p:nvCxnSpPr>
            <p:cNvPr id="32" name="直接连接符 46"/>
            <p:cNvCxnSpPr>
              <a:cxnSpLocks noChangeShapeType="1"/>
              <a:stCxn id="31" idx="2"/>
            </p:cNvCxnSpPr>
            <p:nvPr>
              <p:custDataLst>
                <p:tags r:id="rId13"/>
              </p:custDataLst>
            </p:nvPr>
          </p:nvCxnSpPr>
          <p:spPr bwMode="auto">
            <a:xfrm>
              <a:off x="6173789" y="32174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33" name="文本框 47"/>
            <p:cNvSpPr txBox="1">
              <a:spLocks noChangeArrowheads="1"/>
            </p:cNvSpPr>
            <p:nvPr>
              <p:custDataLst>
                <p:tags r:id="rId14"/>
              </p:custDataLst>
            </p:nvPr>
          </p:nvSpPr>
          <p:spPr bwMode="auto">
            <a:xfrm>
              <a:off x="6888163" y="29121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3</a:t>
              </a:r>
              <a:endParaRPr lang="zh-CN" altLang="en-US" sz="1800" dirty="0">
                <a:solidFill>
                  <a:srgbClr val="C0C0C0"/>
                </a:solidFill>
                <a:latin typeface="+mn-lt"/>
                <a:ea typeface="+mn-ea"/>
              </a:endParaRPr>
            </a:p>
          </p:txBody>
        </p:sp>
      </p:grpSp>
      <p:grpSp>
        <p:nvGrpSpPr>
          <p:cNvPr id="34" name="组合 33"/>
          <p:cNvGrpSpPr/>
          <p:nvPr>
            <p:custDataLst>
              <p:tags r:id="rId15"/>
            </p:custDataLst>
          </p:nvPr>
        </p:nvGrpSpPr>
        <p:grpSpPr>
          <a:xfrm>
            <a:off x="3045177" y="5074664"/>
            <a:ext cx="5047191" cy="400996"/>
            <a:chOff x="2734734" y="3522761"/>
            <a:chExt cx="5047191" cy="400996"/>
          </a:xfrm>
        </p:grpSpPr>
        <p:sp>
          <p:nvSpPr>
            <p:cNvPr id="35" name="文本框 34"/>
            <p:cNvSpPr txBox="1"/>
            <p:nvPr>
              <p:custDataLst>
                <p:tags r:id="rId16"/>
              </p:custDataLst>
            </p:nvPr>
          </p:nvSpPr>
          <p:spPr>
            <a:xfrm>
              <a:off x="2734734" y="3522761"/>
              <a:ext cx="3439055" cy="36936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研究与发展</a:t>
              </a:r>
              <a:endParaRPr lang="zh-CN" altLang="en-US" kern="0" dirty="0">
                <a:solidFill>
                  <a:srgbClr val="FFFFFF"/>
                </a:solidFill>
              </a:endParaRPr>
            </a:p>
          </p:txBody>
        </p:sp>
        <p:sp>
          <p:nvSpPr>
            <p:cNvPr id="37" name="文本框 51"/>
            <p:cNvSpPr txBox="1">
              <a:spLocks noChangeArrowheads="1"/>
            </p:cNvSpPr>
            <p:nvPr>
              <p:custDataLst>
                <p:tags r:id="rId17"/>
              </p:custDataLst>
            </p:nvPr>
          </p:nvSpPr>
          <p:spPr bwMode="auto">
            <a:xfrm>
              <a:off x="6888163" y="35852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4</a:t>
              </a:r>
              <a:endParaRPr lang="zh-CN" altLang="en-US" sz="1800" dirty="0">
                <a:solidFill>
                  <a:srgbClr val="C0C0C0"/>
                </a:solidFill>
                <a:latin typeface="+mn-lt"/>
                <a:ea typeface="+mn-ea"/>
              </a:endParaRPr>
            </a:p>
          </p:txBody>
        </p:sp>
        <p:cxnSp>
          <p:nvCxnSpPr>
            <p:cNvPr id="39" name="直接连接符 50"/>
            <p:cNvCxnSpPr>
              <a:cxnSpLocks noChangeShapeType="1"/>
              <a:stCxn id="35" idx="2"/>
            </p:cNvCxnSpPr>
            <p:nvPr>
              <p:custDataLst>
                <p:tags r:id="rId18"/>
              </p:custDataLst>
            </p:nvPr>
          </p:nvCxnSpPr>
          <p:spPr bwMode="auto">
            <a:xfrm>
              <a:off x="6173789" y="3892121"/>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grpSp>
    </p:spTree>
    <p:custDataLst>
      <p:tags r:id="rId19"/>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技术支配力量加重</a:t>
            </a:r>
            <a:endParaRPr lang="zh-CN" altLang="en-US" dirty="0"/>
          </a:p>
        </p:txBody>
      </p:sp>
      <p:sp>
        <p:nvSpPr>
          <p:cNvPr id="4" name="内容占位符 3"/>
          <p:cNvSpPr>
            <a:spLocks noGrp="1"/>
          </p:cNvSpPr>
          <p:nvPr>
            <p:ph idx="1"/>
            <p:custDataLst>
              <p:tags r:id="rId2"/>
            </p:custDataLst>
          </p:nvPr>
        </p:nvSpPr>
        <p:spPr/>
        <p:txBody>
          <a:bodyPr>
            <a:normAutofit fontScale="60000"/>
          </a:bodyPr>
          <a:lstStyle/>
          <a:p>
            <a:pPr>
              <a:lnSpc>
                <a:spcPct val="200000"/>
              </a:lnSpc>
            </a:pPr>
            <a:r>
              <a:rPr lang="en-US" altLang="zh-CN" smtClean="0"/>
              <a:t>在所有的领域，新的技术不断超越先前的最新技术。便携式电脑和有上网功能的手机使用户一周7天、一天24小时都可收发邮件，浏览网页。</a:t>
            </a:r>
            <a:endParaRPr lang="en-US" altLang="zh-CN" smtClean="0"/>
          </a:p>
          <a:p>
            <a:pPr>
              <a:lnSpc>
                <a:spcPct val="200000"/>
              </a:lnSpc>
            </a:pPr>
            <a:r>
              <a:rPr lang="en-US" altLang="zh-CN" smtClean="0"/>
              <a:t>对信息战与运作的影响：技术支配力量不断加强是网络战的根本基础。复杂且常是精微的技术增加了全世界的财富，提高了全球的效率。然而，它同时也使世界变得相对脆弱，因为，在意外情况使计算机的控制与监视陷于混乱时，维持行业和支持系统的运转就非常困难，而发生这种混乱的可能性在迅速增加。根据未来派学者约瑟夫·科茨的观点，“一个常被忽视的情况是犯罪组织对信息技术的使用。”时在2015年，黑手党通过电子手段消除了得克萨斯州或内布拉斯加州一家中型银行的所有记录，然后悄悄访问了几家大型金融服务机构的网站，并发布一条简单的信息：“那是我们干的——你可能是下一个目标。我们的愿望是保护你们。”</a:t>
            </a:r>
            <a:endParaRPr lang="en-US" altLang="zh-CN" smtClean="0"/>
          </a:p>
          <a:p>
            <a:pPr>
              <a:lnSpc>
                <a:spcPct val="200000"/>
              </a:lnSpc>
            </a:pPr>
            <a:r>
              <a:rPr lang="en-US" altLang="zh-CN" smtClean="0"/>
              <a:t>未来派学者斯蒂芬·斯蒂尔指出：“网络系统……不单纯是信息，而是网络文化。多层次协调一致的网络袭击将能够同时进行大（国家安全系统）、中（当地电网）、小（汽车发动）规模的破坏。”</a:t>
            </a:r>
            <a:endParaRPr lang="en-US" altLang="zh-CN" smtClean="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365125"/>
            <a:ext cx="10515600" cy="1325563"/>
          </a:xfrm>
          <a:prstGeom prst="rect">
            <a:avLst/>
          </a:prstGeom>
        </p:spPr>
        <p:txBody>
          <a:bodyPr vert="horz" wrap="square" lIns="91440" tIns="45720" rIns="91440" bIns="45720" rtlCol="0" anchor="ctr">
            <a:normAutofit/>
          </a:bodyPr>
          <a:lstStyle>
            <a:lvl1pPr>
              <a:lnSpc>
                <a:spcPct val="90000"/>
              </a:lnSpc>
              <a:spcBef>
                <a:spcPct val="0"/>
              </a:spcBef>
              <a:buNone/>
              <a:defRPr sz="4400" b="1">
                <a:ln>
                  <a:solidFill>
                    <a:schemeClr val="bg1"/>
                  </a:solidFill>
                </a:ln>
                <a:solidFill>
                  <a:schemeClr val="accent2"/>
                </a:solidFill>
                <a:latin typeface="+mj-lt"/>
                <a:ea typeface="+mj-ea"/>
                <a:cs typeface="+mj-cs"/>
              </a:defRPr>
            </a:lvl1pPr>
          </a:lstStyle>
          <a:p>
            <a:pPr algn="ctr"/>
            <a:r>
              <a:rPr lang="zh-CN" altLang="en-US"/>
              <a:t>主要特性</a:t>
            </a:r>
            <a:endParaRPr lang="zh-CN" altLang="en-US"/>
          </a:p>
        </p:txBody>
      </p:sp>
      <p:grpSp>
        <p:nvGrpSpPr>
          <p:cNvPr id="26" name="组合 25"/>
          <p:cNvGrpSpPr/>
          <p:nvPr>
            <p:custDataLst>
              <p:tags r:id="rId2"/>
            </p:custDataLst>
          </p:nvPr>
        </p:nvGrpSpPr>
        <p:grpSpPr>
          <a:xfrm>
            <a:off x="1077494" y="2350274"/>
            <a:ext cx="2580481" cy="1241797"/>
            <a:chOff x="1854994" y="1519656"/>
            <a:chExt cx="2580481" cy="1241797"/>
          </a:xfrm>
        </p:grpSpPr>
        <p:sp>
          <p:nvSpPr>
            <p:cNvPr id="27" name="矩形 26"/>
            <p:cNvSpPr/>
            <p:nvPr>
              <p:custDataLst>
                <p:tags r:id="rId3"/>
              </p:custDataLst>
            </p:nvPr>
          </p:nvSpPr>
          <p:spPr>
            <a:xfrm>
              <a:off x="19454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保密性</a:t>
              </a:r>
              <a:endParaRPr lang="zh-CN" altLang="en-US" dirty="0">
                <a:solidFill>
                  <a:srgbClr val="FFFFFF"/>
                </a:solidFill>
                <a:latin typeface="+mj-lt"/>
                <a:ea typeface="+mj-ea"/>
                <a:cs typeface="+mj-cs"/>
              </a:endParaRPr>
            </a:p>
          </p:txBody>
        </p:sp>
        <p:sp>
          <p:nvSpPr>
            <p:cNvPr id="28" name="矩形 27"/>
            <p:cNvSpPr/>
            <p:nvPr>
              <p:custDataLst>
                <p:tags r:id="rId4"/>
              </p:custDataLst>
            </p:nvPr>
          </p:nvSpPr>
          <p:spPr>
            <a:xfrm>
              <a:off x="1854994" y="2099733"/>
              <a:ext cx="2580481" cy="661720"/>
            </a:xfrm>
            <a:prstGeom prst="rect">
              <a:avLst/>
            </a:prstGeom>
          </p:spPr>
          <p:txBody>
            <a:bodyPr wrap="square">
              <a:normAutofit fontScale="80000"/>
            </a:bodyPr>
            <a:lstStyle/>
            <a:p>
              <a:pPr algn="just">
                <a:spcBef>
                  <a:spcPts val="600"/>
                </a:spcBef>
                <a:defRPr/>
              </a:pPr>
              <a:r>
                <a:rPr lang="zh-CN" altLang="en-US" dirty="0"/>
                <a:t>信息不泄露给非授权用户、实体或进程，或供其利用的特性。</a:t>
              </a:r>
              <a:endParaRPr lang="zh-CN" altLang="en-US" dirty="0"/>
            </a:p>
          </p:txBody>
        </p:sp>
      </p:grpSp>
      <p:grpSp>
        <p:nvGrpSpPr>
          <p:cNvPr id="29" name="组合 28"/>
          <p:cNvGrpSpPr/>
          <p:nvPr>
            <p:custDataLst>
              <p:tags r:id="rId5"/>
            </p:custDataLst>
          </p:nvPr>
        </p:nvGrpSpPr>
        <p:grpSpPr>
          <a:xfrm>
            <a:off x="8534026" y="2349408"/>
            <a:ext cx="2580481" cy="1219572"/>
            <a:chOff x="1854994" y="2789656"/>
            <a:chExt cx="2580481" cy="1219572"/>
          </a:xfrm>
        </p:grpSpPr>
        <p:sp>
          <p:nvSpPr>
            <p:cNvPr id="30" name="矩形 29"/>
            <p:cNvSpPr/>
            <p:nvPr>
              <p:custDataLst>
                <p:tags r:id="rId6"/>
              </p:custDataLst>
            </p:nvPr>
          </p:nvSpPr>
          <p:spPr>
            <a:xfrm>
              <a:off x="19454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可用性</a:t>
              </a:r>
              <a:endParaRPr lang="zh-CN" altLang="en-US" dirty="0">
                <a:solidFill>
                  <a:srgbClr val="FFFFFF"/>
                </a:solidFill>
                <a:latin typeface="+mj-lt"/>
                <a:ea typeface="+mj-ea"/>
                <a:cs typeface="+mj-cs"/>
              </a:endParaRPr>
            </a:p>
          </p:txBody>
        </p:sp>
        <p:sp>
          <p:nvSpPr>
            <p:cNvPr id="31" name="矩形 30"/>
            <p:cNvSpPr/>
            <p:nvPr>
              <p:custDataLst>
                <p:tags r:id="rId7"/>
              </p:custDataLst>
            </p:nvPr>
          </p:nvSpPr>
          <p:spPr>
            <a:xfrm>
              <a:off x="1854994" y="3347508"/>
              <a:ext cx="2580481" cy="661720"/>
            </a:xfrm>
            <a:prstGeom prst="rect">
              <a:avLst/>
            </a:prstGeom>
          </p:spPr>
          <p:txBody>
            <a:bodyPr wrap="square">
              <a:normAutofit fontScale="50000"/>
            </a:bodyPr>
            <a:lstStyle/>
            <a:p>
              <a:pPr algn="just">
                <a:spcBef>
                  <a:spcPts val="600"/>
                </a:spcBef>
                <a:defRPr/>
              </a:pPr>
              <a:r>
                <a:rPr lang="zh-CN" altLang="en-US" dirty="0"/>
                <a:t>可被授权实体访问并按需求使用的特性。即当需要时能否存取所需的信息。例如网络环境下拒绝服务、破坏网络和有关系统的正常运行等都属于对可用性的攻击。</a:t>
              </a:r>
              <a:endParaRPr lang="zh-CN" altLang="en-US" dirty="0"/>
            </a:p>
          </p:txBody>
        </p:sp>
      </p:grpSp>
      <p:grpSp>
        <p:nvGrpSpPr>
          <p:cNvPr id="32" name="组合 31"/>
          <p:cNvGrpSpPr/>
          <p:nvPr>
            <p:custDataLst>
              <p:tags r:id="rId8"/>
            </p:custDataLst>
          </p:nvPr>
        </p:nvGrpSpPr>
        <p:grpSpPr>
          <a:xfrm>
            <a:off x="4805760" y="2350274"/>
            <a:ext cx="2580481" cy="1241797"/>
            <a:chOff x="5141119" y="1519656"/>
            <a:chExt cx="2580481" cy="1241797"/>
          </a:xfrm>
        </p:grpSpPr>
        <p:sp>
          <p:nvSpPr>
            <p:cNvPr id="33" name="矩形 32"/>
            <p:cNvSpPr/>
            <p:nvPr>
              <p:custDataLst>
                <p:tags r:id="rId9"/>
              </p:custDataLst>
            </p:nvPr>
          </p:nvSpPr>
          <p:spPr>
            <a:xfrm>
              <a:off x="52220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完整性</a:t>
              </a:r>
              <a:endParaRPr lang="zh-CN" altLang="en-US" dirty="0">
                <a:solidFill>
                  <a:srgbClr val="FFFFFF"/>
                </a:solidFill>
                <a:latin typeface="+mj-lt"/>
                <a:ea typeface="+mj-ea"/>
                <a:cs typeface="+mj-cs"/>
              </a:endParaRPr>
            </a:p>
          </p:txBody>
        </p:sp>
        <p:sp>
          <p:nvSpPr>
            <p:cNvPr id="34" name="矩形 33"/>
            <p:cNvSpPr/>
            <p:nvPr>
              <p:custDataLst>
                <p:tags r:id="rId10"/>
              </p:custDataLst>
            </p:nvPr>
          </p:nvSpPr>
          <p:spPr>
            <a:xfrm>
              <a:off x="5141119" y="2099733"/>
              <a:ext cx="2580481" cy="661720"/>
            </a:xfrm>
            <a:prstGeom prst="rect">
              <a:avLst/>
            </a:prstGeom>
          </p:spPr>
          <p:txBody>
            <a:bodyPr wrap="square">
              <a:normAutofit fontScale="60000"/>
            </a:bodyPr>
            <a:lstStyle/>
            <a:p>
              <a:pPr algn="just">
                <a:spcBef>
                  <a:spcPts val="600"/>
                </a:spcBef>
                <a:defRPr/>
              </a:pPr>
              <a:r>
                <a:rPr lang="zh-CN" altLang="en-US" dirty="0"/>
                <a:t>数据未经授权不能进行改编的特性。即信息在存储或传输的过程中不被修改、不被破坏和丢失的特性。</a:t>
              </a:r>
              <a:endParaRPr lang="zh-CN" altLang="en-US" dirty="0"/>
            </a:p>
          </p:txBody>
        </p:sp>
      </p:grpSp>
      <p:grpSp>
        <p:nvGrpSpPr>
          <p:cNvPr id="23" name="组合 22"/>
          <p:cNvGrpSpPr/>
          <p:nvPr>
            <p:custDataLst>
              <p:tags r:id="rId11"/>
            </p:custDataLst>
          </p:nvPr>
        </p:nvGrpSpPr>
        <p:grpSpPr>
          <a:xfrm>
            <a:off x="6669893" y="4706900"/>
            <a:ext cx="2580481" cy="1222747"/>
            <a:chOff x="1854994" y="3985044"/>
            <a:chExt cx="2580481" cy="1222747"/>
          </a:xfrm>
        </p:grpSpPr>
        <p:sp>
          <p:nvSpPr>
            <p:cNvPr id="24" name="矩形 23"/>
            <p:cNvSpPr/>
            <p:nvPr>
              <p:custDataLst>
                <p:tags r:id="rId12"/>
              </p:custDataLst>
            </p:nvPr>
          </p:nvSpPr>
          <p:spPr>
            <a:xfrm>
              <a:off x="1945481" y="3985044"/>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可审查性</a:t>
              </a:r>
              <a:endParaRPr lang="zh-CN" altLang="en-US" dirty="0">
                <a:solidFill>
                  <a:srgbClr val="FFFFFF"/>
                </a:solidFill>
                <a:latin typeface="+mj-lt"/>
                <a:ea typeface="+mj-ea"/>
                <a:cs typeface="+mj-cs"/>
              </a:endParaRPr>
            </a:p>
          </p:txBody>
        </p:sp>
        <p:sp>
          <p:nvSpPr>
            <p:cNvPr id="25" name="矩形 24"/>
            <p:cNvSpPr/>
            <p:nvPr>
              <p:custDataLst>
                <p:tags r:id="rId13"/>
              </p:custDataLst>
            </p:nvPr>
          </p:nvSpPr>
          <p:spPr>
            <a:xfrm>
              <a:off x="1854994" y="4546071"/>
              <a:ext cx="2580481" cy="661720"/>
            </a:xfrm>
            <a:prstGeom prst="rect">
              <a:avLst/>
            </a:prstGeom>
          </p:spPr>
          <p:txBody>
            <a:bodyPr wrap="square">
              <a:normAutofit/>
            </a:bodyPr>
            <a:lstStyle/>
            <a:p>
              <a:pPr algn="just">
                <a:spcBef>
                  <a:spcPts val="600"/>
                </a:spcBef>
                <a:defRPr/>
              </a:pPr>
              <a:r>
                <a:rPr lang="zh-CN" altLang="en-US" dirty="0"/>
                <a:t>出现安全问题时提供依据与手段。</a:t>
              </a:r>
              <a:endParaRPr lang="zh-CN" altLang="en-US" dirty="0"/>
            </a:p>
          </p:txBody>
        </p:sp>
      </p:grpSp>
      <p:grpSp>
        <p:nvGrpSpPr>
          <p:cNvPr id="35" name="组合 34"/>
          <p:cNvGrpSpPr/>
          <p:nvPr>
            <p:custDataLst>
              <p:tags r:id="rId14"/>
            </p:custDataLst>
          </p:nvPr>
        </p:nvGrpSpPr>
        <p:grpSpPr>
          <a:xfrm>
            <a:off x="2941626" y="4706900"/>
            <a:ext cx="2580481" cy="1219572"/>
            <a:chOff x="5141119" y="2789656"/>
            <a:chExt cx="2580481" cy="1219572"/>
          </a:xfrm>
        </p:grpSpPr>
        <p:sp>
          <p:nvSpPr>
            <p:cNvPr id="36" name="矩形 35"/>
            <p:cNvSpPr/>
            <p:nvPr>
              <p:custDataLst>
                <p:tags r:id="rId15"/>
              </p:custDataLst>
            </p:nvPr>
          </p:nvSpPr>
          <p:spPr>
            <a:xfrm>
              <a:off x="52220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可控性</a:t>
              </a:r>
              <a:endParaRPr lang="zh-CN" altLang="en-US" dirty="0">
                <a:solidFill>
                  <a:srgbClr val="FFFFFF"/>
                </a:solidFill>
                <a:latin typeface="+mj-lt"/>
                <a:ea typeface="+mj-ea"/>
                <a:cs typeface="+mj-cs"/>
              </a:endParaRPr>
            </a:p>
          </p:txBody>
        </p:sp>
        <p:sp>
          <p:nvSpPr>
            <p:cNvPr id="37" name="矩形 36"/>
            <p:cNvSpPr/>
            <p:nvPr>
              <p:custDataLst>
                <p:tags r:id="rId16"/>
              </p:custDataLst>
            </p:nvPr>
          </p:nvSpPr>
          <p:spPr>
            <a:xfrm>
              <a:off x="5141119" y="3347508"/>
              <a:ext cx="2580481" cy="661720"/>
            </a:xfrm>
            <a:prstGeom prst="rect">
              <a:avLst/>
            </a:prstGeom>
          </p:spPr>
          <p:txBody>
            <a:bodyPr wrap="square">
              <a:normAutofit/>
            </a:bodyPr>
            <a:lstStyle/>
            <a:p>
              <a:pPr algn="just">
                <a:spcBef>
                  <a:spcPts val="600"/>
                </a:spcBef>
                <a:defRPr/>
              </a:pPr>
              <a:r>
                <a:rPr lang="zh-CN" altLang="en-US" dirty="0"/>
                <a:t>对信息的传播及内容具有控制能力。</a:t>
              </a:r>
              <a:endParaRPr lang="zh-CN" altLang="en-US" dirty="0"/>
            </a:p>
          </p:txBody>
        </p:sp>
      </p:grpSp>
    </p:spTree>
    <p:custDataLst>
      <p:tags r:id="rId17"/>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通信技术生活方式</a:t>
            </a:r>
            <a:endParaRPr lang="zh-CN" altLang="en-US" dirty="0"/>
          </a:p>
        </p:txBody>
      </p:sp>
      <p:sp>
        <p:nvSpPr>
          <p:cNvPr id="4" name="内容占位符 3"/>
          <p:cNvSpPr>
            <a:spLocks noGrp="1"/>
          </p:cNvSpPr>
          <p:nvPr>
            <p:ph idx="1"/>
            <p:custDataLst>
              <p:tags r:id="rId2"/>
            </p:custDataLst>
          </p:nvPr>
        </p:nvSpPr>
        <p:spPr/>
        <p:txBody>
          <a:bodyPr>
            <a:normAutofit fontScale="50000"/>
          </a:bodyPr>
          <a:lstStyle/>
          <a:p>
            <a:pPr>
              <a:lnSpc>
                <a:spcPct val="200000"/>
              </a:lnSpc>
            </a:pPr>
            <a:r>
              <a:rPr lang="en-US" altLang="zh-CN" smtClean="0"/>
              <a:t>电信正在迅速发展，这主要是得益于电子邮件和其他形式的高技术通信。然而，“千禧世代”（1980年－2000年出生的一代——译注）在大部分情况下已不再使用电子邮件，而喜欢采用即时信息和社交网站与同伴联系。这些技术及其他新技术正在建立起几乎与现实世界中完全一样的复杂而广泛的社会。</a:t>
            </a:r>
            <a:endParaRPr lang="en-US" altLang="zh-CN" smtClean="0"/>
          </a:p>
          <a:p>
            <a:pPr>
              <a:lnSpc>
                <a:spcPct val="200000"/>
              </a:lnSpc>
            </a:pPr>
            <a:r>
              <a:rPr lang="en-US" altLang="zh-CN" smtClean="0"/>
              <a:t>对信息战和运作的影响：这是使信息战和运作具有其重要性的关键的两三个趋势之一。</a:t>
            </a:r>
            <a:endParaRPr lang="en-US" altLang="zh-CN" smtClean="0"/>
          </a:p>
          <a:p>
            <a:pPr>
              <a:lnSpc>
                <a:spcPct val="200000"/>
              </a:lnSpc>
            </a:pPr>
            <a:r>
              <a:rPr lang="en-US" altLang="zh-CN" smtClean="0"/>
              <a:t>破坏或许并不明目张胆，或者易于发现。由于生产系统对客户的直接输入日益开放，这就有可能修改电脑控制的机床的程序，以生产略微不合规格的产品——甚至自行修改规格，这样，产品的差异就永远不会受到注意。如果作这类篡改时有足够的想像力，并且谨慎地选准目标，则可以想象这些产品会顺利通过检查，但肯定通不过战场检验，从而带来不可设想的军事后果。</a:t>
            </a:r>
            <a:endParaRPr lang="en-US" altLang="zh-CN" smtClean="0"/>
          </a:p>
          <a:p>
            <a:pPr>
              <a:lnSpc>
                <a:spcPct val="200000"/>
              </a:lnSpc>
            </a:pPr>
            <a:r>
              <a:rPr lang="en-US" altLang="zh-CN" smtClean="0"/>
              <a:t>信息技术与商业管理顾问劳伦斯·沃格尔提醒注意云计算（第三方数据寄存和面向服务的计算）以及Web2.0的使用（社交网及交互性）。他说：“与云计算相关的网络安全影响值得注意，无论是公共的还是私人的云计算。随着更多的公司和政府采用云计算，它们也就更容易受到破坏和网络袭击。这可能导致服务及快速的重要软件应用能力受到破坏。另外，由于Facebook、博客和其他社交网在我们个人生活中广泛使用，政府组织也在寻求与其相关方联络及互动的类似能力。一旦政府允许在其网络上进行交互的和双向的联络，网络袭击的风险将随之大增。”</a:t>
            </a:r>
            <a:endParaRPr lang="en-US" altLang="zh-CN" smtClean="0"/>
          </a:p>
        </p:txBody>
      </p:sp>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全球经济日益融合</a:t>
            </a:r>
            <a:endParaRPr lang="zh-CN" altLang="en-US" dirty="0"/>
          </a:p>
        </p:txBody>
      </p:sp>
      <p:sp>
        <p:nvSpPr>
          <p:cNvPr id="4" name="内容占位符 3"/>
          <p:cNvSpPr>
            <a:spLocks noGrp="1"/>
          </p:cNvSpPr>
          <p:nvPr>
            <p:ph idx="1"/>
            <p:custDataLst>
              <p:tags r:id="rId2"/>
            </p:custDataLst>
          </p:nvPr>
        </p:nvSpPr>
        <p:spPr/>
        <p:txBody>
          <a:bodyPr/>
          <a:lstStyle/>
          <a:p>
            <a:pPr>
              <a:lnSpc>
                <a:spcPct val="200000"/>
              </a:lnSpc>
            </a:pPr>
            <a:r>
              <a:rPr lang="en-US" altLang="zh-CN" smtClean="0"/>
              <a:t>这方面的关键因素包括跨国公司的兴起、民族特性的弱化（比如在欧盟范围之内）、互联网的发展，以及对低工资国家的网上工作外包。</a:t>
            </a:r>
            <a:endParaRPr lang="en-US" altLang="zh-CN" smtClean="0"/>
          </a:p>
          <a:p>
            <a:pPr>
              <a:lnSpc>
                <a:spcPct val="200000"/>
              </a:lnSpc>
            </a:pPr>
            <a:r>
              <a:rPr lang="en-US" altLang="zh-CN" smtClean="0"/>
              <a:t>对信息战及运作的影响：互联网、私人网络、虚拟私人网络以及多种其他技术，正在将地球联成一个复杂的“信息空间”。这些近乎无限的联系一旦中断，必然会对公司甚至对国家经济造成严重破坏。</a:t>
            </a:r>
            <a:endParaRPr lang="en-US" altLang="zh-CN" smtClean="0"/>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algn="ctr"/>
            <a:r>
              <a:rPr lang="zh-CN" altLang="en-US" dirty="0"/>
              <a:t>研究与发展</a:t>
            </a:r>
            <a:endParaRPr lang="zh-CN" altLang="en-US" dirty="0"/>
          </a:p>
        </p:txBody>
      </p:sp>
      <p:sp>
        <p:nvSpPr>
          <p:cNvPr id="4" name="内容占位符 3"/>
          <p:cNvSpPr>
            <a:spLocks noGrp="1"/>
          </p:cNvSpPr>
          <p:nvPr>
            <p:ph idx="1"/>
            <p:custDataLst>
              <p:tags r:id="rId2"/>
            </p:custDataLst>
          </p:nvPr>
        </p:nvSpPr>
        <p:spPr/>
        <p:txBody>
          <a:bodyPr>
            <a:normAutofit fontScale="50000"/>
          </a:bodyPr>
          <a:lstStyle/>
          <a:p>
            <a:pPr>
              <a:lnSpc>
                <a:spcPct val="200000"/>
              </a:lnSpc>
            </a:pPr>
            <a:r>
              <a:rPr lang="en-US" altLang="zh-CN" smtClean="0"/>
              <a:t>促进全球经济增长的作用日益增强， 美国研发费用总和30年来稳步上升。中国、日本、欧盟和俄罗斯也呈类似趋势。 对信息战及运作的影响：这一趋势促进了近数十年技术进步的速度。这是信息战发展的又一关键因素。 R&amp;D的主要产品不是商品或技术，而是信息。即便是研究成果中最机密的部分一般也是存储在计算机里，通过企业的内联网传输，而且一般是在互联网上传送。这种可获取性为间谍提供了极好的目标——无论是工业间谍，还是军事间谍。这技术变化随着新一代的发明与应用而加速</a:t>
            </a:r>
            <a:endParaRPr lang="en-US" altLang="zh-CN" smtClean="0"/>
          </a:p>
          <a:p>
            <a:pPr>
              <a:lnSpc>
                <a:spcPct val="200000"/>
              </a:lnSpc>
            </a:pPr>
            <a:r>
              <a:rPr lang="en-US" altLang="zh-CN" smtClean="0"/>
              <a:t>在发展极快的设计学科，大学生一年级时所学的最新知识到毕业时大多已经过时。设计与销售周期——构想、发明、创新、模仿——在不断缩短。在20世纪40年代，产品周期可持续三四十年。今天，持续三四十周已属罕见。</a:t>
            </a:r>
            <a:endParaRPr lang="en-US" altLang="zh-CN" smtClean="0"/>
          </a:p>
          <a:p>
            <a:pPr>
              <a:lnSpc>
                <a:spcPct val="200000"/>
              </a:lnSpc>
            </a:pPr>
            <a:r>
              <a:rPr lang="en-US" altLang="zh-CN" smtClean="0"/>
              <a:t>原因很简单：大约80%过往的科学家、工程师、技师和医生今天仍然活着——在互联网上实时交流意见。</a:t>
            </a:r>
            <a:endParaRPr lang="en-US" altLang="zh-CN" smtClean="0"/>
          </a:p>
          <a:p>
            <a:pPr>
              <a:lnSpc>
                <a:spcPct val="200000"/>
              </a:lnSpc>
            </a:pPr>
            <a:r>
              <a:rPr lang="en-US" altLang="zh-CN" smtClean="0"/>
              <a:t>机器智能的发展也将对网络安全产生复杂影响。据知识理论家、未来学派学者布鲁斯·拉杜克说：“知识创造是一个可由人重复的过程，也是完全可由机器或在人机互动系统中重复的过程。”人工知识创造将迎来“奇点”，而非人工智能，或人工基本智能（或者技术进步本身）。人工智能已经可由任何电脑实现，因为情报的定义是储存起来并可重新获取（通过人或计算机）的知识。（人工知识创造）技术最新达到者将推动整个范式转变。</a:t>
            </a:r>
            <a:endParaRPr lang="en-US" altLang="zh-CN" smtClean="0"/>
          </a:p>
        </p:txBody>
      </p:sp>
    </p:spTree>
    <p:custDataLst>
      <p:tags r:id="rId3"/>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3819031" y="3573976"/>
            <a:ext cx="728384" cy="1076174"/>
            <a:chOff x="2467083" y="3299490"/>
            <a:chExt cx="539750" cy="743879"/>
          </a:xfrm>
          <a:solidFill>
            <a:schemeClr val="accent3"/>
          </a:solidFill>
        </p:grpSpPr>
        <p:sp>
          <p:nvSpPr>
            <p:cNvPr id="11" name="矩形 10"/>
            <p:cNvSpPr/>
            <p:nvPr>
              <p:custDataLst>
                <p:tags r:id="rId2"/>
              </p:custDataLst>
            </p:nvPr>
          </p:nvSpPr>
          <p:spPr>
            <a:xfrm>
              <a:off x="2467876" y="3598068"/>
              <a:ext cx="533400" cy="150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55000" lnSpcReduction="20000"/>
            </a:bodyPr>
            <a:lstStyle/>
            <a:p>
              <a:pPr algn="ctr"/>
              <a:endParaRPr lang="zh-CN" altLang="en-US"/>
            </a:p>
          </p:txBody>
        </p:sp>
        <p:sp>
          <p:nvSpPr>
            <p:cNvPr id="5" name="矩形 4"/>
            <p:cNvSpPr/>
            <p:nvPr>
              <p:custDataLst>
                <p:tags r:id="rId3"/>
              </p:custDataLst>
            </p:nvPr>
          </p:nvSpPr>
          <p:spPr>
            <a:xfrm>
              <a:off x="2467083" y="3299491"/>
              <a:ext cx="165100" cy="74294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6" name="矩形 5"/>
            <p:cNvSpPr/>
            <p:nvPr>
              <p:custDataLst>
                <p:tags r:id="rId4"/>
              </p:custDataLst>
            </p:nvPr>
          </p:nvSpPr>
          <p:spPr>
            <a:xfrm>
              <a:off x="2841733" y="3299490"/>
              <a:ext cx="165100" cy="743879"/>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2" name="组合 1"/>
          <p:cNvGrpSpPr/>
          <p:nvPr>
            <p:custDataLst>
              <p:tags r:id="rId5"/>
            </p:custDataLst>
          </p:nvPr>
        </p:nvGrpSpPr>
        <p:grpSpPr>
          <a:xfrm>
            <a:off x="2893752" y="3577421"/>
            <a:ext cx="719815" cy="1074830"/>
            <a:chOff x="1781429" y="3301872"/>
            <a:chExt cx="533400" cy="742950"/>
          </a:xfrm>
          <a:solidFill>
            <a:schemeClr val="accent1"/>
          </a:solidFill>
        </p:grpSpPr>
        <p:sp>
          <p:nvSpPr>
            <p:cNvPr id="4" name="矩形 3"/>
            <p:cNvSpPr/>
            <p:nvPr>
              <p:custDataLst>
                <p:tags r:id="rId6"/>
              </p:custDataLst>
            </p:nvPr>
          </p:nvSpPr>
          <p:spPr>
            <a:xfrm>
              <a:off x="1965579" y="3428872"/>
              <a:ext cx="171450" cy="615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3" name="矩形 2"/>
            <p:cNvSpPr/>
            <p:nvPr>
              <p:custDataLst>
                <p:tags r:id="rId7"/>
              </p:custDataLst>
            </p:nvPr>
          </p:nvSpPr>
          <p:spPr>
            <a:xfrm>
              <a:off x="1781429" y="3301872"/>
              <a:ext cx="533400" cy="165100"/>
            </a:xfrm>
            <a:prstGeom prst="rect">
              <a:avLst/>
            </a:prstGeom>
            <a:grp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62500" lnSpcReduction="20000"/>
            </a:bodyPr>
            <a:lstStyle/>
            <a:p>
              <a:pPr algn="ctr"/>
              <a:endParaRPr lang="zh-CN" altLang="en-US"/>
            </a:p>
          </p:txBody>
        </p:sp>
      </p:grpSp>
      <p:grpSp>
        <p:nvGrpSpPr>
          <p:cNvPr id="16" name="组合 15"/>
          <p:cNvGrpSpPr/>
          <p:nvPr>
            <p:custDataLst>
              <p:tags r:id="rId8"/>
            </p:custDataLst>
          </p:nvPr>
        </p:nvGrpSpPr>
        <p:grpSpPr>
          <a:xfrm>
            <a:off x="4749618" y="3516839"/>
            <a:ext cx="502297" cy="1192679"/>
            <a:chOff x="3156670" y="3259996"/>
            <a:chExt cx="372214" cy="824410"/>
          </a:xfrm>
          <a:solidFill>
            <a:schemeClr val="accent2"/>
          </a:solidFill>
        </p:grpSpPr>
        <p:sp>
          <p:nvSpPr>
            <p:cNvPr id="19" name="任意多边形 18"/>
            <p:cNvSpPr/>
            <p:nvPr>
              <p:custDataLst>
                <p:tags r:id="rId9"/>
              </p:custDataLst>
            </p:nvPr>
          </p:nvSpPr>
          <p:spPr>
            <a:xfrm rot="20653324" flipH="1">
              <a:off x="3363784" y="3267206"/>
              <a:ext cx="165100" cy="8172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18" name="任意多边形 17"/>
            <p:cNvSpPr/>
            <p:nvPr>
              <p:custDataLst>
                <p:tags r:id="rId10"/>
              </p:custDataLst>
            </p:nvPr>
          </p:nvSpPr>
          <p:spPr>
            <a:xfrm rot="946676">
              <a:off x="3156670" y="3259996"/>
              <a:ext cx="165100" cy="8208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a:effectLst>
              <a:outerShdw blurRad="50800" dist="12700" dir="6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20" name="组合 19"/>
          <p:cNvGrpSpPr/>
          <p:nvPr>
            <p:custDataLst>
              <p:tags r:id="rId11"/>
            </p:custDataLst>
          </p:nvPr>
        </p:nvGrpSpPr>
        <p:grpSpPr>
          <a:xfrm>
            <a:off x="6396125" y="3444949"/>
            <a:ext cx="536508" cy="1327202"/>
            <a:chOff x="4376770" y="3210304"/>
            <a:chExt cx="397565" cy="917396"/>
          </a:xfrm>
          <a:solidFill>
            <a:schemeClr val="accent5"/>
          </a:solidFill>
        </p:grpSpPr>
        <p:sp>
          <p:nvSpPr>
            <p:cNvPr id="9" name="矩形 8"/>
            <p:cNvSpPr/>
            <p:nvPr>
              <p:custDataLst>
                <p:tags r:id="rId12"/>
              </p:custDataLst>
            </p:nvPr>
          </p:nvSpPr>
          <p:spPr>
            <a:xfrm>
              <a:off x="4376770" y="3299491"/>
              <a:ext cx="165100" cy="74520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51" name="任意多边形 50"/>
            <p:cNvSpPr/>
            <p:nvPr>
              <p:custDataLst>
                <p:tags r:id="rId13"/>
              </p:custDataLst>
            </p:nvPr>
          </p:nvSpPr>
          <p:spPr>
            <a:xfrm rot="19577384" flipH="1">
              <a:off x="4633589" y="3556267"/>
              <a:ext cx="140746" cy="571433"/>
            </a:xfrm>
            <a:custGeom>
              <a:avLst/>
              <a:gdLst>
                <a:gd name="connsiteX0" fmla="*/ 0 w 140625"/>
                <a:gd name="connsiteY0" fmla="*/ 34686 h 568792"/>
                <a:gd name="connsiteX1" fmla="*/ 0 w 140625"/>
                <a:gd name="connsiteY1" fmla="*/ 568792 h 568792"/>
                <a:gd name="connsiteX2" fmla="*/ 41733 w 140625"/>
                <a:gd name="connsiteY2" fmla="*/ 547251 h 568792"/>
                <a:gd name="connsiteX3" fmla="*/ 140625 w 140625"/>
                <a:gd name="connsiteY3" fmla="*/ 481273 h 568792"/>
                <a:gd name="connsiteX4" fmla="*/ 140625 w 140625"/>
                <a:gd name="connsiteY4" fmla="*/ 0 h 568792"/>
                <a:gd name="connsiteX0-1" fmla="*/ 3299 w 143924"/>
                <a:gd name="connsiteY0-2" fmla="*/ 34686 h 576719"/>
                <a:gd name="connsiteX1-3" fmla="*/ 0 w 143924"/>
                <a:gd name="connsiteY1-4" fmla="*/ 576719 h 576719"/>
                <a:gd name="connsiteX2-5" fmla="*/ 45032 w 143924"/>
                <a:gd name="connsiteY2-6" fmla="*/ 547251 h 576719"/>
                <a:gd name="connsiteX3-7" fmla="*/ 143924 w 143924"/>
                <a:gd name="connsiteY3-8" fmla="*/ 481273 h 576719"/>
                <a:gd name="connsiteX4-9" fmla="*/ 143924 w 143924"/>
                <a:gd name="connsiteY4-10" fmla="*/ 0 h 576719"/>
                <a:gd name="connsiteX5" fmla="*/ 3299 w 143924"/>
                <a:gd name="connsiteY5" fmla="*/ 34686 h 576719"/>
                <a:gd name="connsiteX0-11" fmla="*/ 121 w 140746"/>
                <a:gd name="connsiteY0-12" fmla="*/ 34686 h 571433"/>
                <a:gd name="connsiteX1-13" fmla="*/ 4745 w 140746"/>
                <a:gd name="connsiteY1-14" fmla="*/ 571433 h 571433"/>
                <a:gd name="connsiteX2-15" fmla="*/ 41854 w 140746"/>
                <a:gd name="connsiteY2-16" fmla="*/ 547251 h 571433"/>
                <a:gd name="connsiteX3-17" fmla="*/ 140746 w 140746"/>
                <a:gd name="connsiteY3-18" fmla="*/ 481273 h 571433"/>
                <a:gd name="connsiteX4-19" fmla="*/ 140746 w 140746"/>
                <a:gd name="connsiteY4-20" fmla="*/ 0 h 571433"/>
                <a:gd name="connsiteX5-21" fmla="*/ 121 w 140746"/>
                <a:gd name="connsiteY5-22" fmla="*/ 34686 h 571433"/>
              </a:gdLst>
              <a:ahLst/>
              <a:cxnLst>
                <a:cxn ang="0">
                  <a:pos x="connsiteX0-11" y="connsiteY0-12"/>
                </a:cxn>
                <a:cxn ang="0">
                  <a:pos x="connsiteX1-13" y="connsiteY1-14"/>
                </a:cxn>
                <a:cxn ang="0">
                  <a:pos x="connsiteX2-15" y="connsiteY2-16"/>
                </a:cxn>
                <a:cxn ang="0">
                  <a:pos x="connsiteX3-17" y="connsiteY3-18"/>
                </a:cxn>
                <a:cxn ang="0">
                  <a:pos x="connsiteX4-19" y="connsiteY4-20"/>
                </a:cxn>
                <a:cxn ang="0">
                  <a:pos x="connsiteX5-21" y="connsiteY5-22"/>
                </a:cxn>
              </a:cxnLst>
              <a:rect l="l" t="t" r="r" b="b"/>
              <a:pathLst>
                <a:path w="140746" h="571433">
                  <a:moveTo>
                    <a:pt x="121" y="34686"/>
                  </a:moveTo>
                  <a:cubicBezTo>
                    <a:pt x="-979" y="215364"/>
                    <a:pt x="5845" y="390755"/>
                    <a:pt x="4745" y="571433"/>
                  </a:cubicBezTo>
                  <a:lnTo>
                    <a:pt x="41854" y="547251"/>
                  </a:lnTo>
                  <a:lnTo>
                    <a:pt x="140746" y="481273"/>
                  </a:lnTo>
                  <a:lnTo>
                    <a:pt x="140746" y="0"/>
                  </a:lnTo>
                  <a:lnTo>
                    <a:pt x="121" y="346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52" name="任意多边形 51"/>
            <p:cNvSpPr/>
            <p:nvPr>
              <p:custDataLst>
                <p:tags r:id="rId14"/>
              </p:custDataLst>
            </p:nvPr>
          </p:nvSpPr>
          <p:spPr>
            <a:xfrm rot="2022616" flipH="1" flipV="1">
              <a:off x="4627500" y="3210304"/>
              <a:ext cx="140625" cy="572703"/>
            </a:xfrm>
            <a:custGeom>
              <a:avLst/>
              <a:gdLst>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0-1" fmla="*/ 140625 w 140625"/>
                <a:gd name="connsiteY0-2" fmla="*/ 478871 h 567419"/>
                <a:gd name="connsiteX1-3" fmla="*/ 34632 w 140625"/>
                <a:gd name="connsiteY1-4" fmla="*/ 549587 h 567419"/>
                <a:gd name="connsiteX2-5" fmla="*/ 0 w 140625"/>
                <a:gd name="connsiteY2-6" fmla="*/ 567419 h 567419"/>
                <a:gd name="connsiteX3-7" fmla="*/ 0 w 140625"/>
                <a:gd name="connsiteY3-8" fmla="*/ 34602 h 567419"/>
                <a:gd name="connsiteX4-9" fmla="*/ 140625 w 140625"/>
                <a:gd name="connsiteY4-10" fmla="*/ 0 h 567419"/>
                <a:gd name="connsiteX5" fmla="*/ 140625 w 140625"/>
                <a:gd name="connsiteY5" fmla="*/ 478871 h 567419"/>
                <a:gd name="connsiteX0-11" fmla="*/ 140625 w 140625"/>
                <a:gd name="connsiteY0-12" fmla="*/ 478871 h 572703"/>
                <a:gd name="connsiteX1-13" fmla="*/ 34632 w 140625"/>
                <a:gd name="connsiteY1-14" fmla="*/ 549587 h 572703"/>
                <a:gd name="connsiteX2-15" fmla="*/ 662 w 140625"/>
                <a:gd name="connsiteY2-16" fmla="*/ 572703 h 572703"/>
                <a:gd name="connsiteX3-17" fmla="*/ 0 w 140625"/>
                <a:gd name="connsiteY3-18" fmla="*/ 34602 h 572703"/>
                <a:gd name="connsiteX4-19" fmla="*/ 140625 w 140625"/>
                <a:gd name="connsiteY4-20" fmla="*/ 0 h 572703"/>
                <a:gd name="connsiteX5-21" fmla="*/ 140625 w 140625"/>
                <a:gd name="connsiteY5-22" fmla="*/ 478871 h 572703"/>
              </a:gdLst>
              <a:ahLst/>
              <a:cxnLst>
                <a:cxn ang="0">
                  <a:pos x="connsiteX0-11" y="connsiteY0-12"/>
                </a:cxn>
                <a:cxn ang="0">
                  <a:pos x="connsiteX1-13" y="connsiteY1-14"/>
                </a:cxn>
                <a:cxn ang="0">
                  <a:pos x="connsiteX2-15" y="connsiteY2-16"/>
                </a:cxn>
                <a:cxn ang="0">
                  <a:pos x="connsiteX3-17" y="connsiteY3-18"/>
                </a:cxn>
                <a:cxn ang="0">
                  <a:pos x="connsiteX4-19" y="connsiteY4-20"/>
                </a:cxn>
                <a:cxn ang="0">
                  <a:pos x="connsiteX5-21" y="connsiteY5-22"/>
                </a:cxn>
              </a:cxnLst>
              <a:rect l="l" t="t" r="r" b="b"/>
              <a:pathLst>
                <a:path w="140625" h="572703">
                  <a:moveTo>
                    <a:pt x="140625" y="478871"/>
                  </a:moveTo>
                  <a:lnTo>
                    <a:pt x="34632" y="549587"/>
                  </a:lnTo>
                  <a:lnTo>
                    <a:pt x="662" y="572703"/>
                  </a:lnTo>
                  <a:cubicBezTo>
                    <a:pt x="441" y="393336"/>
                    <a:pt x="221" y="213969"/>
                    <a:pt x="0" y="34602"/>
                  </a:cubicBezTo>
                  <a:lnTo>
                    <a:pt x="140625" y="0"/>
                  </a:lnTo>
                  <a:lnTo>
                    <a:pt x="140625" y="4788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21" name="组合 20"/>
          <p:cNvGrpSpPr/>
          <p:nvPr>
            <p:custDataLst>
              <p:tags r:id="rId15"/>
            </p:custDataLst>
          </p:nvPr>
        </p:nvGrpSpPr>
        <p:grpSpPr>
          <a:xfrm>
            <a:off x="7164712" y="3488237"/>
            <a:ext cx="713479" cy="1279795"/>
            <a:chOff x="4946311" y="3240225"/>
            <a:chExt cx="528705" cy="884627"/>
          </a:xfrm>
          <a:solidFill>
            <a:schemeClr val="accent3"/>
          </a:solidFill>
        </p:grpSpPr>
        <p:sp>
          <p:nvSpPr>
            <p:cNvPr id="12" name="矩形 11"/>
            <p:cNvSpPr/>
            <p:nvPr>
              <p:custDataLst>
                <p:tags r:id="rId16"/>
              </p:custDataLst>
            </p:nvPr>
          </p:nvSpPr>
          <p:spPr>
            <a:xfrm>
              <a:off x="4997973" y="3299491"/>
              <a:ext cx="477043" cy="165100"/>
            </a:xfrm>
            <a:prstGeom prst="rect">
              <a:avLst/>
            </a:prstGeom>
            <a:grpFill/>
            <a:ln>
              <a:noFill/>
            </a:ln>
            <a:effectLst>
              <a:outerShdw blurRad="25400" dist="12700" dir="10800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62500" lnSpcReduction="20000"/>
            </a:bodyPr>
            <a:lstStyle/>
            <a:p>
              <a:pPr algn="ctr"/>
              <a:endParaRPr lang="zh-CN" altLang="en-US"/>
            </a:p>
          </p:txBody>
        </p:sp>
        <p:sp>
          <p:nvSpPr>
            <p:cNvPr id="13" name="矩形 12"/>
            <p:cNvSpPr/>
            <p:nvPr>
              <p:custDataLst>
                <p:tags r:id="rId17"/>
              </p:custDataLst>
            </p:nvPr>
          </p:nvSpPr>
          <p:spPr>
            <a:xfrm>
              <a:off x="4946311" y="3879722"/>
              <a:ext cx="456475" cy="165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62500" lnSpcReduction="20000"/>
            </a:bodyPr>
            <a:lstStyle/>
            <a:p>
              <a:pPr algn="ctr"/>
              <a:endParaRPr lang="zh-CN" altLang="en-US"/>
            </a:p>
          </p:txBody>
        </p:sp>
        <p:sp>
          <p:nvSpPr>
            <p:cNvPr id="55" name="任意多边形 54"/>
            <p:cNvSpPr/>
            <p:nvPr>
              <p:custDataLst>
                <p:tags r:id="rId18"/>
              </p:custDataLst>
            </p:nvPr>
          </p:nvSpPr>
          <p:spPr>
            <a:xfrm rot="19318059" flipH="1">
              <a:off x="5109070" y="3240225"/>
              <a:ext cx="172591" cy="884627"/>
            </a:xfrm>
            <a:custGeom>
              <a:avLst/>
              <a:gdLst>
                <a:gd name="connsiteX0" fmla="*/ 26795 w 172591"/>
                <a:gd name="connsiteY0" fmla="*/ 0 h 884627"/>
                <a:gd name="connsiteX1" fmla="*/ 0 w 172591"/>
                <a:gd name="connsiteY1" fmla="*/ 20959 h 884627"/>
                <a:gd name="connsiteX2" fmla="*/ 0 w 172591"/>
                <a:gd name="connsiteY2" fmla="*/ 814160 h 884627"/>
                <a:gd name="connsiteX3" fmla="*/ 106651 w 172591"/>
                <a:gd name="connsiteY3" fmla="*/ 884627 h 884627"/>
                <a:gd name="connsiteX4" fmla="*/ 172591 w 172591"/>
                <a:gd name="connsiteY4" fmla="*/ 832304 h 884627"/>
                <a:gd name="connsiteX5" fmla="*/ 172591 w 172591"/>
                <a:gd name="connsiteY5" fmla="*/ 96332 h 88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91" h="884627">
                  <a:moveTo>
                    <a:pt x="26795" y="0"/>
                  </a:moveTo>
                  <a:lnTo>
                    <a:pt x="0" y="20959"/>
                  </a:lnTo>
                  <a:lnTo>
                    <a:pt x="0" y="814160"/>
                  </a:lnTo>
                  <a:lnTo>
                    <a:pt x="106651" y="884627"/>
                  </a:lnTo>
                  <a:lnTo>
                    <a:pt x="172591" y="832304"/>
                  </a:lnTo>
                  <a:lnTo>
                    <a:pt x="172591" y="96332"/>
                  </a:lnTo>
                  <a:close/>
                </a:path>
              </a:pathLst>
            </a:custGeom>
            <a:grpFill/>
            <a:ln>
              <a:noFill/>
            </a:ln>
            <a:effectLst>
              <a:outerShdw blurRad="50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grpSp>
        <p:nvGrpSpPr>
          <p:cNvPr id="22" name="组合 21"/>
          <p:cNvGrpSpPr/>
          <p:nvPr>
            <p:custDataLst>
              <p:tags r:id="rId19"/>
            </p:custDataLst>
          </p:nvPr>
        </p:nvGrpSpPr>
        <p:grpSpPr>
          <a:xfrm>
            <a:off x="8219452" y="3573978"/>
            <a:ext cx="222800" cy="1078275"/>
            <a:chOff x="5727900" y="3299491"/>
            <a:chExt cx="165100" cy="745331"/>
          </a:xfrm>
          <a:solidFill>
            <a:schemeClr val="accent2"/>
          </a:solidFill>
        </p:grpSpPr>
        <p:sp>
          <p:nvSpPr>
            <p:cNvPr id="10" name="矩形 9"/>
            <p:cNvSpPr/>
            <p:nvPr>
              <p:custDataLst>
                <p:tags r:id="rId20"/>
              </p:custDataLst>
            </p:nvPr>
          </p:nvSpPr>
          <p:spPr>
            <a:xfrm>
              <a:off x="5727900" y="3299491"/>
              <a:ext cx="165100" cy="536943"/>
            </a:xfrm>
            <a:prstGeom prst="rect">
              <a:avLst/>
            </a:prstGeom>
            <a:grp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35" name="椭圆 34"/>
            <p:cNvSpPr/>
            <p:nvPr>
              <p:custDataLst>
                <p:tags r:id="rId21"/>
              </p:custDataLst>
            </p:nvPr>
          </p:nvSpPr>
          <p:spPr>
            <a:xfrm>
              <a:off x="5727900" y="3879722"/>
              <a:ext cx="165100" cy="165100"/>
            </a:xfrm>
            <a:prstGeom prst="ellipse">
              <a:avLst/>
            </a:prstGeom>
            <a:grpFill/>
            <a:ln>
              <a:noFill/>
            </a:ln>
            <a:effectLst>
              <a:outerShdw blurRad="254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a:endParaRPr lang="zh-CN" altLang="en-US"/>
            </a:p>
          </p:txBody>
        </p:sp>
      </p:grpSp>
      <p:grpSp>
        <p:nvGrpSpPr>
          <p:cNvPr id="17" name="组合 16"/>
          <p:cNvGrpSpPr/>
          <p:nvPr>
            <p:custDataLst>
              <p:tags r:id="rId22"/>
            </p:custDataLst>
          </p:nvPr>
        </p:nvGrpSpPr>
        <p:grpSpPr>
          <a:xfrm>
            <a:off x="5454776" y="3450825"/>
            <a:ext cx="739096" cy="1308273"/>
            <a:chOff x="3679209" y="3214366"/>
            <a:chExt cx="547688" cy="904312"/>
          </a:xfrm>
          <a:solidFill>
            <a:schemeClr val="accent1"/>
          </a:solidFill>
        </p:grpSpPr>
        <p:sp>
          <p:nvSpPr>
            <p:cNvPr id="7" name="矩形 6"/>
            <p:cNvSpPr/>
            <p:nvPr>
              <p:custDataLst>
                <p:tags r:id="rId23"/>
              </p:custDataLst>
            </p:nvPr>
          </p:nvSpPr>
          <p:spPr>
            <a:xfrm>
              <a:off x="3679209" y="3299491"/>
              <a:ext cx="165100" cy="74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26" name="任意多边形 25"/>
            <p:cNvSpPr/>
            <p:nvPr>
              <p:custDataLst>
                <p:tags r:id="rId24"/>
              </p:custDataLst>
            </p:nvPr>
          </p:nvSpPr>
          <p:spPr>
            <a:xfrm rot="19848040" flipH="1">
              <a:off x="3864430" y="3214366"/>
              <a:ext cx="169748" cy="904312"/>
            </a:xfrm>
            <a:custGeom>
              <a:avLst/>
              <a:gdLst>
                <a:gd name="connsiteX0" fmla="*/ 141593 w 165100"/>
                <a:gd name="connsiteY0" fmla="*/ 0 h 904312"/>
                <a:gd name="connsiteX1" fmla="*/ 0 w 165100"/>
                <a:gd name="connsiteY1" fmla="*/ 79132 h 904312"/>
                <a:gd name="connsiteX2" fmla="*/ 0 w 165100"/>
                <a:gd name="connsiteY2" fmla="*/ 868605 h 904312"/>
                <a:gd name="connsiteX3" fmla="*/ 19955 w 165100"/>
                <a:gd name="connsiteY3" fmla="*/ 904312 h 904312"/>
                <a:gd name="connsiteX4" fmla="*/ 165100 w 165100"/>
                <a:gd name="connsiteY4" fmla="*/ 823196 h 904312"/>
                <a:gd name="connsiteX5" fmla="*/ 165100 w 165100"/>
                <a:gd name="connsiteY5" fmla="*/ 42063 h 904312"/>
                <a:gd name="connsiteX0-1" fmla="*/ 141593 w 169748"/>
                <a:gd name="connsiteY0-2" fmla="*/ 0 h 904312"/>
                <a:gd name="connsiteX1-3" fmla="*/ 0 w 169748"/>
                <a:gd name="connsiteY1-4" fmla="*/ 79132 h 904312"/>
                <a:gd name="connsiteX2-5" fmla="*/ 0 w 169748"/>
                <a:gd name="connsiteY2-6" fmla="*/ 868605 h 904312"/>
                <a:gd name="connsiteX3-7" fmla="*/ 19955 w 169748"/>
                <a:gd name="connsiteY3-8" fmla="*/ 904312 h 904312"/>
                <a:gd name="connsiteX4-9" fmla="*/ 169748 w 169748"/>
                <a:gd name="connsiteY4-10" fmla="*/ 831511 h 904312"/>
                <a:gd name="connsiteX5-11" fmla="*/ 165100 w 169748"/>
                <a:gd name="connsiteY5-12" fmla="*/ 42063 h 904312"/>
                <a:gd name="connsiteX6" fmla="*/ 141593 w 169748"/>
                <a:gd name="connsiteY6" fmla="*/ 0 h 9043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169748" h="904312">
                  <a:moveTo>
                    <a:pt x="141593" y="0"/>
                  </a:moveTo>
                  <a:lnTo>
                    <a:pt x="0" y="79132"/>
                  </a:lnTo>
                  <a:lnTo>
                    <a:pt x="0" y="868605"/>
                  </a:lnTo>
                  <a:lnTo>
                    <a:pt x="19955" y="904312"/>
                  </a:lnTo>
                  <a:lnTo>
                    <a:pt x="169748" y="831511"/>
                  </a:lnTo>
                  <a:cubicBezTo>
                    <a:pt x="168199" y="568362"/>
                    <a:pt x="166649" y="305212"/>
                    <a:pt x="165100" y="42063"/>
                  </a:cubicBezTo>
                  <a:lnTo>
                    <a:pt x="141593" y="0"/>
                  </a:lnTo>
                  <a:close/>
                </a:path>
              </a:pathLst>
            </a:custGeom>
            <a:grpFill/>
            <a:ln>
              <a:noFill/>
            </a:ln>
            <a:effectLst>
              <a:outerShdw blurRad="50800" dist="12700" dir="60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sp>
          <p:nvSpPr>
            <p:cNvPr id="8" name="矩形 7"/>
            <p:cNvSpPr/>
            <p:nvPr>
              <p:custDataLst>
                <p:tags r:id="rId25"/>
              </p:custDataLst>
            </p:nvPr>
          </p:nvSpPr>
          <p:spPr>
            <a:xfrm>
              <a:off x="4061797" y="3297485"/>
              <a:ext cx="165100" cy="745885"/>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p>
          </p:txBody>
        </p:sp>
      </p:grpSp>
    </p:spTree>
    <p:custDataLst>
      <p:tags r:id="rId2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br>
              <a:rPr lang="zh-CN" altLang="en-US" dirty="0"/>
            </a:br>
            <a:endParaRPr lang="zh-CN" altLang="en-US" dirty="0"/>
          </a:p>
        </p:txBody>
      </p:sp>
      <p:sp>
        <p:nvSpPr>
          <p:cNvPr id="2" name="内容占位符 1"/>
          <p:cNvSpPr>
            <a:spLocks noGrp="1"/>
          </p:cNvSpPr>
          <p:nvPr>
            <p:ph sz="half" idx="1"/>
            <p:custDataLst>
              <p:tags r:id="rId2"/>
            </p:custDataLst>
          </p:nvPr>
        </p:nvSpPr>
        <p:spPr/>
        <p:txBody>
          <a:bodyPr>
            <a:normAutofit fontScale="80000"/>
          </a:bodyPr>
          <a:lstStyle/>
          <a:p>
            <a:pPr>
              <a:lnSpc>
                <a:spcPct val="200000"/>
              </a:lnSpc>
            </a:pPr>
            <a:r>
              <a:rPr lang="zh-CN" altLang="en-US" dirty="0"/>
              <a:t>随着计算机技术的迅速发展，在计算机上处理的业务也由基于单机的数学运算、文件处理，基于简单连接的内部网络的内部业务处理、办公自动化等发展到基于复杂的内部网（Intranet）、企业外部网（Extranet）、全球互联网（Internet）的企业级计算机处理系统和世界范围内的信息共享和业务处理。</a:t>
            </a:r>
            <a:endParaRPr lang="zh-CN" altLang="en-US" dirty="0"/>
          </a:p>
        </p:txBody>
      </p:sp>
      <p:sp>
        <p:nvSpPr>
          <p:cNvPr id="3" name="内容占位符 2"/>
          <p:cNvSpPr>
            <a:spLocks noGrp="1"/>
          </p:cNvSpPr>
          <p:nvPr>
            <p:ph sz="half" idx="2"/>
            <p:custDataLst>
              <p:tags r:id="rId3"/>
            </p:custDataLst>
          </p:nvPr>
        </p:nvSpPr>
        <p:spPr/>
        <p:txBody>
          <a:bodyPr>
            <a:normAutofit fontScale="80000"/>
          </a:bodyPr>
          <a:lstStyle/>
          <a:p>
            <a:pPr>
              <a:lnSpc>
                <a:spcPct val="200000"/>
              </a:lnSpc>
            </a:pPr>
            <a:r>
              <a:rPr lang="zh-CN" altLang="en-US" dirty="0"/>
              <a:t>在系统处理能力提高的同时，系统的连接能力也在不断的提高。但在连接能力信息、流通能力提高的同时，基于网络连接的安全问题也日益突出，整体的网络安全主要表现在以下几个方面：网络的物理安全、网络拓扑结构安全、网络系统安全、应用系统安全和网络管理的安全等。</a:t>
            </a:r>
            <a:endParaRPr lang="zh-CN" altLang="en-US" dirty="0"/>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b">
            <a:normAutofit fontScale="90000"/>
          </a:bodyPr>
          <a:lstStyle/>
          <a:p>
            <a:br>
              <a:rPr lang="zh-CN" altLang="en-US" dirty="0"/>
            </a:br>
            <a:endParaRPr lang="zh-CN" altLang="en-US" dirty="0"/>
          </a:p>
        </p:txBody>
      </p:sp>
      <p:sp>
        <p:nvSpPr>
          <p:cNvPr id="4" name="内容占位符 3"/>
          <p:cNvSpPr>
            <a:spLocks noGrp="1"/>
          </p:cNvSpPr>
          <p:nvPr>
            <p:ph idx="1"/>
            <p:custDataLst>
              <p:tags r:id="rId2"/>
            </p:custDataLst>
          </p:nvPr>
        </p:nvSpPr>
        <p:spPr/>
        <p:txBody>
          <a:bodyPr>
            <a:normAutofit fontScale="70000"/>
          </a:bodyPr>
          <a:lstStyle/>
          <a:p>
            <a:pPr>
              <a:lnSpc>
                <a:spcPct val="200000"/>
              </a:lnSpc>
            </a:pPr>
            <a:r>
              <a:rPr lang="en-US" altLang="zh-CN" smtClean="0"/>
              <a:t>通常，系统安全与性能和功能是一对矛盾的关系。如果某个系统不向外界提供任何服务（断开），外界是不可能构成安全威胁的。但是，企业接入国际互连网络，提供网上商店和电子商务等服务，等于将一个内部封闭的网络建成了一个开放的网络环境，各种安全包括系统级的安全问题也随之产生。</a:t>
            </a:r>
            <a:endParaRPr lang="en-US" altLang="zh-CN" smtClean="0"/>
          </a:p>
          <a:p>
            <a:pPr>
              <a:lnSpc>
                <a:spcPct val="200000"/>
              </a:lnSpc>
            </a:pPr>
            <a:r>
              <a:rPr lang="en-US" altLang="zh-CN" smtClean="0"/>
              <a:t>构建网络安全系统，一方面由于要进行认证、加密、监听，分析、记录等工作，由此影响网络效率，并且降低客户应用的灵活性；另一方面也增加了管理费用。</a:t>
            </a:r>
            <a:endParaRPr lang="en-US" altLang="zh-CN" smtClean="0"/>
          </a:p>
          <a:p>
            <a:pPr>
              <a:lnSpc>
                <a:spcPct val="200000"/>
              </a:lnSpc>
            </a:pPr>
            <a:r>
              <a:rPr lang="en-US" altLang="zh-CN" smtClean="0"/>
              <a:t>但是，来自网络的安全威胁是实际存在的，特别是在网络上运行关键业务时，网络安全是首先要解决的问题。</a:t>
            </a:r>
            <a:endParaRPr lang="en-US" altLang="zh-CN" smtClean="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365125"/>
            <a:ext cx="10515600" cy="1325563"/>
          </a:xfrm>
          <a:prstGeom prst="rect">
            <a:avLst/>
          </a:prstGeom>
        </p:spPr>
        <p:txBody>
          <a:bodyPr vert="horz" wrap="square" lIns="91440" tIns="45720" rIns="91440" bIns="45720" rtlCol="0" anchor="ctr">
            <a:normAutofit/>
          </a:bodyPr>
          <a:lstStyle>
            <a:lvl1pPr>
              <a:lnSpc>
                <a:spcPct val="90000"/>
              </a:lnSpc>
              <a:spcBef>
                <a:spcPct val="0"/>
              </a:spcBef>
              <a:buNone/>
              <a:defRPr sz="4400" b="1">
                <a:ln>
                  <a:solidFill>
                    <a:schemeClr val="bg1"/>
                  </a:solidFill>
                </a:ln>
                <a:solidFill>
                  <a:schemeClr val="accent2"/>
                </a:solidFill>
                <a:latin typeface="+mj-lt"/>
                <a:ea typeface="+mj-ea"/>
                <a:cs typeface="+mj-cs"/>
              </a:defRPr>
            </a:lvl1pPr>
          </a:lstStyle>
          <a:p>
            <a:pPr algn="ctr"/>
            <a:r>
              <a:rPr lang="zh-CN" altLang="en-US"/>
              <a:t>全方位的安全体系</a:t>
            </a:r>
            <a:endParaRPr lang="zh-CN" altLang="en-US"/>
          </a:p>
        </p:txBody>
      </p:sp>
      <p:grpSp>
        <p:nvGrpSpPr>
          <p:cNvPr id="26" name="组合 25"/>
          <p:cNvGrpSpPr/>
          <p:nvPr>
            <p:custDataLst>
              <p:tags r:id="rId2"/>
            </p:custDataLst>
          </p:nvPr>
        </p:nvGrpSpPr>
        <p:grpSpPr>
          <a:xfrm>
            <a:off x="1077494" y="2350274"/>
            <a:ext cx="2580481" cy="1241797"/>
            <a:chOff x="1854994" y="1519656"/>
            <a:chExt cx="2580481" cy="1241797"/>
          </a:xfrm>
        </p:grpSpPr>
        <p:sp>
          <p:nvSpPr>
            <p:cNvPr id="27" name="矩形 26"/>
            <p:cNvSpPr/>
            <p:nvPr>
              <p:custDataLst>
                <p:tags r:id="rId3"/>
              </p:custDataLst>
            </p:nvPr>
          </p:nvSpPr>
          <p:spPr>
            <a:xfrm>
              <a:off x="19454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访问控制</a:t>
              </a:r>
              <a:endParaRPr lang="zh-CN" altLang="en-US" dirty="0">
                <a:solidFill>
                  <a:srgbClr val="FFFFFF"/>
                </a:solidFill>
                <a:latin typeface="+mj-lt"/>
                <a:ea typeface="+mj-ea"/>
                <a:cs typeface="+mj-cs"/>
              </a:endParaRPr>
            </a:p>
          </p:txBody>
        </p:sp>
        <p:sp>
          <p:nvSpPr>
            <p:cNvPr id="28" name="矩形 27"/>
            <p:cNvSpPr/>
            <p:nvPr>
              <p:custDataLst>
                <p:tags r:id="rId4"/>
              </p:custDataLst>
            </p:nvPr>
          </p:nvSpPr>
          <p:spPr>
            <a:xfrm>
              <a:off x="1854994" y="2099733"/>
              <a:ext cx="2580481" cy="661720"/>
            </a:xfrm>
            <a:prstGeom prst="rect">
              <a:avLst/>
            </a:prstGeom>
          </p:spPr>
          <p:txBody>
            <a:bodyPr wrap="square">
              <a:normAutofit fontScale="60000"/>
            </a:bodyPr>
            <a:lstStyle/>
            <a:p>
              <a:pPr algn="just">
                <a:spcBef>
                  <a:spcPts val="600"/>
                </a:spcBef>
                <a:defRPr/>
              </a:pPr>
              <a:r>
                <a:rPr lang="zh-CN" altLang="en-US" dirty="0"/>
                <a:t>通过对特定网段、服务建立的访问控制体系，将绝大多数攻击阻止在到达攻击目标之前。。</a:t>
              </a:r>
              <a:endParaRPr lang="zh-CN" altLang="en-US" dirty="0"/>
            </a:p>
          </p:txBody>
        </p:sp>
      </p:grpSp>
      <p:grpSp>
        <p:nvGrpSpPr>
          <p:cNvPr id="29" name="组合 28"/>
          <p:cNvGrpSpPr/>
          <p:nvPr>
            <p:custDataLst>
              <p:tags r:id="rId5"/>
            </p:custDataLst>
          </p:nvPr>
        </p:nvGrpSpPr>
        <p:grpSpPr>
          <a:xfrm>
            <a:off x="8534026" y="2349408"/>
            <a:ext cx="2580481" cy="1219572"/>
            <a:chOff x="1854994" y="2789656"/>
            <a:chExt cx="2580481" cy="1219572"/>
          </a:xfrm>
        </p:grpSpPr>
        <p:sp>
          <p:nvSpPr>
            <p:cNvPr id="30" name="矩形 29"/>
            <p:cNvSpPr/>
            <p:nvPr>
              <p:custDataLst>
                <p:tags r:id="rId6"/>
              </p:custDataLst>
            </p:nvPr>
          </p:nvSpPr>
          <p:spPr>
            <a:xfrm>
              <a:off x="19454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攻击监控</a:t>
              </a:r>
              <a:endParaRPr lang="zh-CN" altLang="en-US" dirty="0">
                <a:solidFill>
                  <a:srgbClr val="FFFFFF"/>
                </a:solidFill>
                <a:latin typeface="+mj-lt"/>
                <a:ea typeface="+mj-ea"/>
                <a:cs typeface="+mj-cs"/>
              </a:endParaRPr>
            </a:p>
          </p:txBody>
        </p:sp>
        <p:sp>
          <p:nvSpPr>
            <p:cNvPr id="31" name="矩形 30"/>
            <p:cNvSpPr/>
            <p:nvPr>
              <p:custDataLst>
                <p:tags r:id="rId7"/>
              </p:custDataLst>
            </p:nvPr>
          </p:nvSpPr>
          <p:spPr>
            <a:xfrm>
              <a:off x="1854994" y="3347508"/>
              <a:ext cx="2580481" cy="661720"/>
            </a:xfrm>
            <a:prstGeom prst="rect">
              <a:avLst/>
            </a:prstGeom>
          </p:spPr>
          <p:txBody>
            <a:bodyPr wrap="square">
              <a:normAutofit fontScale="50000"/>
            </a:bodyPr>
            <a:lstStyle/>
            <a:p>
              <a:pPr algn="just">
                <a:spcBef>
                  <a:spcPts val="600"/>
                </a:spcBef>
                <a:defRPr/>
              </a:pPr>
              <a:r>
                <a:rPr lang="zh-CN" altLang="en-US" dirty="0"/>
                <a:t>通过对特定网段、服务建立的攻击监控体系，可实时检测出绝大多数攻击，并采取相应的行动（如断开网络连接、记录攻击过程、跟踪攻击源等）。</a:t>
              </a:r>
              <a:endParaRPr lang="zh-CN" altLang="en-US" dirty="0"/>
            </a:p>
          </p:txBody>
        </p:sp>
      </p:grpSp>
      <p:grpSp>
        <p:nvGrpSpPr>
          <p:cNvPr id="32" name="组合 31"/>
          <p:cNvGrpSpPr/>
          <p:nvPr>
            <p:custDataLst>
              <p:tags r:id="rId8"/>
            </p:custDataLst>
          </p:nvPr>
        </p:nvGrpSpPr>
        <p:grpSpPr>
          <a:xfrm>
            <a:off x="4805760" y="2350274"/>
            <a:ext cx="2580481" cy="1241797"/>
            <a:chOff x="5141119" y="1519656"/>
            <a:chExt cx="2580481" cy="1241797"/>
          </a:xfrm>
        </p:grpSpPr>
        <p:sp>
          <p:nvSpPr>
            <p:cNvPr id="33" name="矩形 32"/>
            <p:cNvSpPr/>
            <p:nvPr>
              <p:custDataLst>
                <p:tags r:id="rId9"/>
              </p:custDataLst>
            </p:nvPr>
          </p:nvSpPr>
          <p:spPr>
            <a:xfrm>
              <a:off x="52220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0000"/>
            </a:bodyPr>
            <a:lstStyle/>
            <a:p>
              <a:pPr algn="ctr">
                <a:defRPr/>
              </a:pPr>
              <a:r>
                <a:rPr lang="zh-CN" altLang="en-US" dirty="0">
                  <a:solidFill>
                    <a:srgbClr val="FFFFFF"/>
                  </a:solidFill>
                  <a:latin typeface="+mj-lt"/>
                  <a:ea typeface="+mj-ea"/>
                  <a:cs typeface="+mj-cs"/>
                </a:rPr>
                <a:t>检查安全漏洞</a:t>
              </a:r>
              <a:endParaRPr lang="zh-CN" altLang="en-US" dirty="0">
                <a:solidFill>
                  <a:srgbClr val="FFFFFF"/>
                </a:solidFill>
                <a:latin typeface="+mj-lt"/>
                <a:ea typeface="+mj-ea"/>
                <a:cs typeface="+mj-cs"/>
              </a:endParaRPr>
            </a:p>
          </p:txBody>
        </p:sp>
        <p:sp>
          <p:nvSpPr>
            <p:cNvPr id="34" name="矩形 33"/>
            <p:cNvSpPr/>
            <p:nvPr>
              <p:custDataLst>
                <p:tags r:id="rId10"/>
              </p:custDataLst>
            </p:nvPr>
          </p:nvSpPr>
          <p:spPr>
            <a:xfrm>
              <a:off x="5141119" y="2099733"/>
              <a:ext cx="2580481" cy="661720"/>
            </a:xfrm>
            <a:prstGeom prst="rect">
              <a:avLst/>
            </a:prstGeom>
          </p:spPr>
          <p:txBody>
            <a:bodyPr wrap="square">
              <a:normAutofit fontScale="60000"/>
            </a:bodyPr>
            <a:lstStyle/>
            <a:p>
              <a:pPr algn="just">
                <a:spcBef>
                  <a:spcPts val="600"/>
                </a:spcBef>
                <a:defRPr/>
              </a:pPr>
              <a:r>
                <a:rPr lang="zh-CN" altLang="en-US" dirty="0"/>
                <a:t>通过对安全漏洞的周期检查，即使攻击可到达攻击目标，也可使绝大多数攻击无效。</a:t>
              </a:r>
              <a:endParaRPr lang="zh-CN" altLang="en-US" dirty="0"/>
            </a:p>
          </p:txBody>
        </p:sp>
      </p:grpSp>
      <p:grpSp>
        <p:nvGrpSpPr>
          <p:cNvPr id="23" name="组合 22"/>
          <p:cNvGrpSpPr/>
          <p:nvPr>
            <p:custDataLst>
              <p:tags r:id="rId11"/>
            </p:custDataLst>
          </p:nvPr>
        </p:nvGrpSpPr>
        <p:grpSpPr>
          <a:xfrm>
            <a:off x="6669893" y="4706900"/>
            <a:ext cx="2580481" cy="1222747"/>
            <a:chOff x="1854994" y="3985044"/>
            <a:chExt cx="2580481" cy="1222747"/>
          </a:xfrm>
        </p:grpSpPr>
        <p:sp>
          <p:nvSpPr>
            <p:cNvPr id="24" name="矩形 23"/>
            <p:cNvSpPr/>
            <p:nvPr>
              <p:custDataLst>
                <p:tags r:id="rId12"/>
              </p:custDataLst>
            </p:nvPr>
          </p:nvSpPr>
          <p:spPr>
            <a:xfrm>
              <a:off x="1945481" y="3985044"/>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认证</a:t>
              </a:r>
              <a:endParaRPr lang="zh-CN" altLang="en-US" dirty="0">
                <a:solidFill>
                  <a:srgbClr val="FFFFFF"/>
                </a:solidFill>
                <a:latin typeface="+mj-lt"/>
                <a:ea typeface="+mj-ea"/>
                <a:cs typeface="+mj-cs"/>
              </a:endParaRPr>
            </a:p>
          </p:txBody>
        </p:sp>
        <p:sp>
          <p:nvSpPr>
            <p:cNvPr id="25" name="矩形 24"/>
            <p:cNvSpPr/>
            <p:nvPr>
              <p:custDataLst>
                <p:tags r:id="rId13"/>
              </p:custDataLst>
            </p:nvPr>
          </p:nvSpPr>
          <p:spPr>
            <a:xfrm>
              <a:off x="1854994" y="4546071"/>
              <a:ext cx="2580481" cy="661720"/>
            </a:xfrm>
            <a:prstGeom prst="rect">
              <a:avLst/>
            </a:prstGeom>
          </p:spPr>
          <p:txBody>
            <a:bodyPr wrap="square">
              <a:normAutofit/>
            </a:bodyPr>
            <a:lstStyle/>
            <a:p>
              <a:pPr algn="just">
                <a:spcBef>
                  <a:spcPts val="600"/>
                </a:spcBef>
                <a:defRPr/>
              </a:pPr>
              <a:r>
                <a:rPr lang="zh-CN" altLang="en-US" dirty="0"/>
                <a:t>良好的认证体系可防止攻击者假冒合法用户。</a:t>
              </a:r>
              <a:endParaRPr lang="zh-CN" altLang="en-US" dirty="0"/>
            </a:p>
          </p:txBody>
        </p:sp>
      </p:grpSp>
      <p:grpSp>
        <p:nvGrpSpPr>
          <p:cNvPr id="35" name="组合 34"/>
          <p:cNvGrpSpPr/>
          <p:nvPr>
            <p:custDataLst>
              <p:tags r:id="rId14"/>
            </p:custDataLst>
          </p:nvPr>
        </p:nvGrpSpPr>
        <p:grpSpPr>
          <a:xfrm>
            <a:off x="2941626" y="4706900"/>
            <a:ext cx="2580481" cy="1219572"/>
            <a:chOff x="5141119" y="2789656"/>
            <a:chExt cx="2580481" cy="1219572"/>
          </a:xfrm>
        </p:grpSpPr>
        <p:sp>
          <p:nvSpPr>
            <p:cNvPr id="36" name="矩形 35"/>
            <p:cNvSpPr/>
            <p:nvPr>
              <p:custDataLst>
                <p:tags r:id="rId15"/>
              </p:custDataLst>
            </p:nvPr>
          </p:nvSpPr>
          <p:spPr>
            <a:xfrm>
              <a:off x="52220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加密通讯</a:t>
              </a:r>
              <a:endParaRPr lang="zh-CN" altLang="en-US" dirty="0">
                <a:solidFill>
                  <a:srgbClr val="FFFFFF"/>
                </a:solidFill>
                <a:latin typeface="+mj-lt"/>
                <a:ea typeface="+mj-ea"/>
                <a:cs typeface="+mj-cs"/>
              </a:endParaRPr>
            </a:p>
          </p:txBody>
        </p:sp>
        <p:sp>
          <p:nvSpPr>
            <p:cNvPr id="37" name="矩形 36"/>
            <p:cNvSpPr/>
            <p:nvPr>
              <p:custDataLst>
                <p:tags r:id="rId16"/>
              </p:custDataLst>
            </p:nvPr>
          </p:nvSpPr>
          <p:spPr>
            <a:xfrm>
              <a:off x="5141119" y="3347508"/>
              <a:ext cx="2580481" cy="661720"/>
            </a:xfrm>
            <a:prstGeom prst="rect">
              <a:avLst/>
            </a:prstGeom>
          </p:spPr>
          <p:txBody>
            <a:bodyPr wrap="square">
              <a:normAutofit fontScale="80000"/>
            </a:bodyPr>
            <a:lstStyle/>
            <a:p>
              <a:pPr algn="just">
                <a:spcBef>
                  <a:spcPts val="600"/>
                </a:spcBef>
                <a:defRPr/>
              </a:pPr>
              <a:r>
                <a:rPr lang="zh-CN" altLang="en-US" dirty="0"/>
                <a:t>主动的加密通讯，可使攻击者不能了解、修改敏感信息。</a:t>
              </a:r>
              <a:endParaRPr lang="zh-CN" altLang="en-US" dirty="0"/>
            </a:p>
          </p:txBody>
        </p:sp>
      </p:grpSp>
    </p:spTree>
    <p:custDataLst>
      <p:tags r:id="rId1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38200" y="365125"/>
            <a:ext cx="10515600" cy="1325563"/>
          </a:xfrm>
          <a:prstGeom prst="rect">
            <a:avLst/>
          </a:prstGeom>
        </p:spPr>
        <p:txBody>
          <a:bodyPr vert="horz" wrap="square" lIns="91440" tIns="45720" rIns="91440" bIns="45720" rtlCol="0" anchor="ctr">
            <a:normAutofit/>
          </a:bodyPr>
          <a:lstStyle>
            <a:lvl1pPr>
              <a:lnSpc>
                <a:spcPct val="90000"/>
              </a:lnSpc>
              <a:spcBef>
                <a:spcPct val="0"/>
              </a:spcBef>
              <a:buNone/>
              <a:defRPr sz="4400" b="1">
                <a:ln>
                  <a:solidFill>
                    <a:schemeClr val="bg1"/>
                  </a:solidFill>
                </a:ln>
                <a:solidFill>
                  <a:schemeClr val="accent2"/>
                </a:solidFill>
                <a:latin typeface="+mj-lt"/>
                <a:ea typeface="+mj-ea"/>
                <a:cs typeface="+mj-cs"/>
              </a:defRPr>
            </a:lvl1pPr>
          </a:lstStyle>
          <a:p>
            <a:pPr algn="ctr"/>
            <a:r>
              <a:rPr lang="zh-CN" altLang="en-US"/>
              <a:t>全方位的安全体系</a:t>
            </a:r>
            <a:endParaRPr lang="zh-CN" altLang="en-US"/>
          </a:p>
        </p:txBody>
      </p:sp>
      <p:grpSp>
        <p:nvGrpSpPr>
          <p:cNvPr id="15" name="组合 14"/>
          <p:cNvGrpSpPr/>
          <p:nvPr>
            <p:custDataLst>
              <p:tags r:id="rId2"/>
            </p:custDataLst>
          </p:nvPr>
        </p:nvGrpSpPr>
        <p:grpSpPr>
          <a:xfrm>
            <a:off x="1858281" y="2350274"/>
            <a:ext cx="2580481" cy="1241797"/>
            <a:chOff x="1854994" y="1519656"/>
            <a:chExt cx="2580481" cy="1241797"/>
          </a:xfrm>
        </p:grpSpPr>
        <p:sp>
          <p:nvSpPr>
            <p:cNvPr id="16" name="矩形 15"/>
            <p:cNvSpPr/>
            <p:nvPr>
              <p:custDataLst>
                <p:tags r:id="rId3"/>
              </p:custDataLst>
            </p:nvPr>
          </p:nvSpPr>
          <p:spPr>
            <a:xfrm>
              <a:off x="19454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备份和恢复</a:t>
              </a:r>
              <a:endParaRPr lang="zh-CN" altLang="en-US" dirty="0">
                <a:solidFill>
                  <a:srgbClr val="FFFFFF"/>
                </a:solidFill>
                <a:latin typeface="+mj-lt"/>
                <a:ea typeface="+mj-ea"/>
                <a:cs typeface="+mj-cs"/>
              </a:endParaRPr>
            </a:p>
          </p:txBody>
        </p:sp>
        <p:sp>
          <p:nvSpPr>
            <p:cNvPr id="17" name="矩形 16"/>
            <p:cNvSpPr/>
            <p:nvPr>
              <p:custDataLst>
                <p:tags r:id="rId4"/>
              </p:custDataLst>
            </p:nvPr>
          </p:nvSpPr>
          <p:spPr>
            <a:xfrm>
              <a:off x="1854994" y="2099733"/>
              <a:ext cx="2580481" cy="661720"/>
            </a:xfrm>
            <a:prstGeom prst="rect">
              <a:avLst/>
            </a:prstGeom>
          </p:spPr>
          <p:txBody>
            <a:bodyPr wrap="square">
              <a:normAutofit fontScale="60000"/>
            </a:bodyPr>
            <a:lstStyle/>
            <a:p>
              <a:pPr algn="just">
                <a:spcBef>
                  <a:spcPts val="600"/>
                </a:spcBef>
                <a:defRPr/>
              </a:pPr>
              <a:r>
                <a:rPr lang="en-US" altLang="zh-CN" dirty="0"/>
                <a:t>良好的备份和恢复机制，可在攻击造成损失时，尽快地恢复数据和系统服务。</a:t>
              </a:r>
              <a:endParaRPr lang="en-US" altLang="zh-CN" dirty="0"/>
            </a:p>
          </p:txBody>
        </p:sp>
      </p:grpSp>
      <p:grpSp>
        <p:nvGrpSpPr>
          <p:cNvPr id="20" name="组合 19"/>
          <p:cNvGrpSpPr/>
          <p:nvPr>
            <p:custDataLst>
              <p:tags r:id="rId5"/>
            </p:custDataLst>
          </p:nvPr>
        </p:nvGrpSpPr>
        <p:grpSpPr>
          <a:xfrm>
            <a:off x="3823267" y="4706900"/>
            <a:ext cx="2580481" cy="1219572"/>
            <a:chOff x="1854994" y="2789656"/>
            <a:chExt cx="2580481" cy="1219572"/>
          </a:xfrm>
        </p:grpSpPr>
        <p:sp>
          <p:nvSpPr>
            <p:cNvPr id="23" name="矩形 22"/>
            <p:cNvSpPr/>
            <p:nvPr>
              <p:custDataLst>
                <p:tags r:id="rId6"/>
              </p:custDataLst>
            </p:nvPr>
          </p:nvSpPr>
          <p:spPr>
            <a:xfrm>
              <a:off x="19454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0000"/>
            </a:bodyPr>
            <a:lstStyle/>
            <a:p>
              <a:pPr algn="ctr">
                <a:defRPr/>
              </a:pPr>
              <a:r>
                <a:rPr lang="zh-CN" altLang="en-US" dirty="0">
                  <a:solidFill>
                    <a:srgbClr val="FFFFFF"/>
                  </a:solidFill>
                  <a:latin typeface="+mj-lt"/>
                  <a:ea typeface="+mj-ea"/>
                  <a:cs typeface="+mj-cs"/>
                </a:rPr>
                <a:t>隐藏内部信息</a:t>
              </a:r>
              <a:endParaRPr lang="zh-CN" altLang="en-US" dirty="0">
                <a:solidFill>
                  <a:srgbClr val="FFFFFF"/>
                </a:solidFill>
                <a:latin typeface="+mj-lt"/>
                <a:ea typeface="+mj-ea"/>
                <a:cs typeface="+mj-cs"/>
              </a:endParaRPr>
            </a:p>
          </p:txBody>
        </p:sp>
        <p:sp>
          <p:nvSpPr>
            <p:cNvPr id="24" name="矩形 23"/>
            <p:cNvSpPr/>
            <p:nvPr>
              <p:custDataLst>
                <p:tags r:id="rId7"/>
              </p:custDataLst>
            </p:nvPr>
          </p:nvSpPr>
          <p:spPr>
            <a:xfrm>
              <a:off x="1854994" y="3347508"/>
              <a:ext cx="2580481" cy="661720"/>
            </a:xfrm>
            <a:prstGeom prst="rect">
              <a:avLst/>
            </a:prstGeom>
          </p:spPr>
          <p:txBody>
            <a:bodyPr wrap="square">
              <a:normAutofit/>
            </a:bodyPr>
            <a:lstStyle/>
            <a:p>
              <a:pPr algn="just">
                <a:spcBef>
                  <a:spcPts val="600"/>
                </a:spcBef>
                <a:defRPr/>
              </a:pPr>
              <a:r>
                <a:rPr lang="en-US" altLang="zh-CN" dirty="0"/>
                <a:t>使攻击者不能了解系统内的基本情况。</a:t>
              </a:r>
              <a:endParaRPr lang="en-US" altLang="zh-CN" dirty="0"/>
            </a:p>
          </p:txBody>
        </p:sp>
      </p:grpSp>
      <p:grpSp>
        <p:nvGrpSpPr>
          <p:cNvPr id="25" name="组合 24"/>
          <p:cNvGrpSpPr/>
          <p:nvPr>
            <p:custDataLst>
              <p:tags r:id="rId8"/>
            </p:custDataLst>
          </p:nvPr>
        </p:nvGrpSpPr>
        <p:grpSpPr>
          <a:xfrm>
            <a:off x="5788253" y="2350274"/>
            <a:ext cx="2580481" cy="1241797"/>
            <a:chOff x="5141119" y="1519656"/>
            <a:chExt cx="2580481" cy="1241797"/>
          </a:xfrm>
        </p:grpSpPr>
        <p:sp>
          <p:nvSpPr>
            <p:cNvPr id="26" name="矩形 25"/>
            <p:cNvSpPr/>
            <p:nvPr>
              <p:custDataLst>
                <p:tags r:id="rId9"/>
              </p:custDataLst>
            </p:nvPr>
          </p:nvSpPr>
          <p:spPr>
            <a:xfrm>
              <a:off x="5222081" y="151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zh-CN" altLang="en-US" dirty="0">
                  <a:solidFill>
                    <a:srgbClr val="FFFFFF"/>
                  </a:solidFill>
                  <a:latin typeface="+mj-lt"/>
                  <a:ea typeface="+mj-ea"/>
                  <a:cs typeface="+mj-cs"/>
                </a:rPr>
                <a:t>多层防御</a:t>
              </a:r>
              <a:endParaRPr lang="zh-CN" altLang="en-US" dirty="0">
                <a:solidFill>
                  <a:srgbClr val="FFFFFF"/>
                </a:solidFill>
                <a:latin typeface="+mj-lt"/>
                <a:ea typeface="+mj-ea"/>
                <a:cs typeface="+mj-cs"/>
              </a:endParaRPr>
            </a:p>
          </p:txBody>
        </p:sp>
        <p:sp>
          <p:nvSpPr>
            <p:cNvPr id="27" name="矩形 26"/>
            <p:cNvSpPr/>
            <p:nvPr>
              <p:custDataLst>
                <p:tags r:id="rId10"/>
              </p:custDataLst>
            </p:nvPr>
          </p:nvSpPr>
          <p:spPr>
            <a:xfrm>
              <a:off x="5141119" y="2099733"/>
              <a:ext cx="2580481" cy="661720"/>
            </a:xfrm>
            <a:prstGeom prst="rect">
              <a:avLst/>
            </a:prstGeom>
          </p:spPr>
          <p:txBody>
            <a:bodyPr wrap="square">
              <a:normAutofit fontScale="80000"/>
            </a:bodyPr>
            <a:lstStyle/>
            <a:p>
              <a:pPr algn="just">
                <a:spcBef>
                  <a:spcPts val="600"/>
                </a:spcBef>
                <a:defRPr/>
              </a:pPr>
              <a:r>
                <a:rPr lang="en-US" altLang="zh-CN" dirty="0"/>
                <a:t>攻击者在突破第一道防线后，延缓或阻断其到达攻击目标。</a:t>
              </a:r>
              <a:endParaRPr lang="en-US" altLang="zh-CN" dirty="0"/>
            </a:p>
          </p:txBody>
        </p:sp>
      </p:grpSp>
      <p:grpSp>
        <p:nvGrpSpPr>
          <p:cNvPr id="31" name="组合 30"/>
          <p:cNvGrpSpPr/>
          <p:nvPr>
            <p:custDataLst>
              <p:tags r:id="rId11"/>
            </p:custDataLst>
          </p:nvPr>
        </p:nvGrpSpPr>
        <p:grpSpPr>
          <a:xfrm>
            <a:off x="7753239" y="4706900"/>
            <a:ext cx="2580481" cy="1219572"/>
            <a:chOff x="5141119" y="2789656"/>
            <a:chExt cx="2580481" cy="1219572"/>
          </a:xfrm>
        </p:grpSpPr>
        <p:sp>
          <p:nvSpPr>
            <p:cNvPr id="32" name="矩形 31"/>
            <p:cNvSpPr/>
            <p:nvPr>
              <p:custDataLst>
                <p:tags r:id="rId12"/>
              </p:custDataLst>
            </p:nvPr>
          </p:nvSpPr>
          <p:spPr>
            <a:xfrm>
              <a:off x="5222081" y="2789656"/>
              <a:ext cx="1542786" cy="516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90000" lnSpcReduction="20000"/>
            </a:bodyPr>
            <a:lstStyle/>
            <a:p>
              <a:pPr algn="ctr">
                <a:defRPr/>
              </a:pPr>
              <a:r>
                <a:rPr lang="zh-CN" altLang="en-US" dirty="0">
                  <a:solidFill>
                    <a:srgbClr val="FFFFFF"/>
                  </a:solidFill>
                  <a:latin typeface="+mj-lt"/>
                  <a:ea typeface="+mj-ea"/>
                  <a:cs typeface="+mj-cs"/>
                </a:rPr>
                <a:t>设立安全监控中心</a:t>
              </a:r>
              <a:endParaRPr lang="zh-CN" altLang="en-US" dirty="0">
                <a:solidFill>
                  <a:srgbClr val="FFFFFF"/>
                </a:solidFill>
                <a:latin typeface="+mj-lt"/>
                <a:ea typeface="+mj-ea"/>
                <a:cs typeface="+mj-cs"/>
              </a:endParaRPr>
            </a:p>
          </p:txBody>
        </p:sp>
        <p:sp>
          <p:nvSpPr>
            <p:cNvPr id="33" name="矩形 32"/>
            <p:cNvSpPr/>
            <p:nvPr>
              <p:custDataLst>
                <p:tags r:id="rId13"/>
              </p:custDataLst>
            </p:nvPr>
          </p:nvSpPr>
          <p:spPr>
            <a:xfrm>
              <a:off x="5141119" y="3347508"/>
              <a:ext cx="2580481" cy="661720"/>
            </a:xfrm>
            <a:prstGeom prst="rect">
              <a:avLst/>
            </a:prstGeom>
          </p:spPr>
          <p:txBody>
            <a:bodyPr wrap="square">
              <a:normAutofit fontScale="80000"/>
            </a:bodyPr>
            <a:lstStyle/>
            <a:p>
              <a:pPr algn="just">
                <a:spcBef>
                  <a:spcPts val="600"/>
                </a:spcBef>
                <a:defRPr/>
              </a:pPr>
              <a:r>
                <a:rPr lang="en-US" altLang="zh-CN" dirty="0"/>
                <a:t>为信息系统提供安全体系管理、监控，渠护及紧急情况服务。</a:t>
              </a:r>
              <a:endParaRPr lang="en-US" altLang="zh-CN" dirty="0"/>
            </a:p>
          </p:txBody>
        </p:sp>
      </p:grpSp>
    </p:spTree>
    <p:custDataLst>
      <p:tags r:id="rId1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custDataLst>
              <p:tags r:id="rId1"/>
            </p:custDataLst>
          </p:nvPr>
        </p:nvSpPr>
        <p:spPr>
          <a:xfrm>
            <a:off x="10351509" y="1026369"/>
            <a:ext cx="625475" cy="1689728"/>
          </a:xfrm>
          <a:prstGeom prst="rect">
            <a:avLst/>
          </a:prstGeom>
          <a:solidFill>
            <a:sysClr val="window" lastClr="FFFFFF"/>
          </a:solidFill>
          <a:ln w="12700" cap="flat" cmpd="sng" algn="ctr">
            <a:solidFill>
              <a:schemeClr val="accent1"/>
            </a:solidFill>
            <a:prstDash val="solid"/>
            <a:miter lim="800000"/>
          </a:ln>
          <a:effectLst/>
        </p:spPr>
        <p:txBody>
          <a:bodyPr wrap="square" anchor="ctr">
            <a:normAutofit fontScale="70000"/>
          </a:bodyPr>
          <a:lstStyle/>
          <a:p>
            <a:pPr algn="ctr">
              <a:defRPr/>
            </a:pPr>
            <a:r>
              <a:rPr lang="zh-CN" altLang="en-US" sz="3600" b="1" kern="0" smtClean="0">
                <a:solidFill>
                  <a:schemeClr val="accent1"/>
                </a:solidFill>
                <a:latin typeface="+mj-lt"/>
                <a:ea typeface="+mj-ea"/>
                <a:cs typeface="+mj-cs"/>
              </a:rPr>
              <a:t>安全分析</a:t>
            </a:r>
            <a:endParaRPr lang="zh-CN" altLang="en-US" sz="3600" b="1" kern="0" smtClean="0">
              <a:solidFill>
                <a:schemeClr val="accent1"/>
              </a:solidFill>
              <a:latin typeface="+mj-lt"/>
              <a:ea typeface="+mj-ea"/>
              <a:cs typeface="+mj-cs"/>
            </a:endParaRPr>
          </a:p>
        </p:txBody>
      </p:sp>
      <p:sp>
        <p:nvSpPr>
          <p:cNvPr id="21" name="文本框 20"/>
          <p:cNvSpPr txBox="1"/>
          <p:nvPr>
            <p:custDataLst>
              <p:tags r:id="rId2"/>
            </p:custDataLst>
          </p:nvPr>
        </p:nvSpPr>
        <p:spPr>
          <a:xfrm>
            <a:off x="9612844" y="2326962"/>
            <a:ext cx="738664" cy="2631490"/>
          </a:xfrm>
          <a:prstGeom prst="rect">
            <a:avLst/>
          </a:prstGeom>
          <a:noFill/>
        </p:spPr>
        <p:txBody>
          <a:bodyPr vert="eaVert" wrap="square">
            <a:normAutofit/>
          </a:bodyPr>
          <a:lstStyle/>
          <a:p>
            <a:pPr>
              <a:defRPr/>
            </a:pPr>
            <a:endParaRPr lang="en-US" altLang="zh-CN" sz="3600" kern="0" smtClean="0">
              <a:solidFill>
                <a:srgbClr val="D1D1D1"/>
              </a:solidFill>
            </a:endParaRPr>
          </a:p>
          <a:p>
            <a:pPr>
              <a:defRPr/>
            </a:pPr>
            <a:endParaRPr lang="en-US" altLang="zh-CN" sz="3600" kern="0" smtClean="0">
              <a:solidFill>
                <a:srgbClr val="D1D1D1"/>
              </a:solidFill>
            </a:endParaRPr>
          </a:p>
        </p:txBody>
      </p:sp>
      <p:grpSp>
        <p:nvGrpSpPr>
          <p:cNvPr id="22" name="组合 21"/>
          <p:cNvGrpSpPr/>
          <p:nvPr>
            <p:custDataLst>
              <p:tags r:id="rId3"/>
            </p:custDataLst>
          </p:nvPr>
        </p:nvGrpSpPr>
        <p:grpSpPr>
          <a:xfrm>
            <a:off x="3045177" y="1029038"/>
            <a:ext cx="5047191" cy="404269"/>
            <a:chOff x="2734734" y="1498601"/>
            <a:chExt cx="5047191" cy="404269"/>
          </a:xfrm>
        </p:grpSpPr>
        <p:sp>
          <p:nvSpPr>
            <p:cNvPr id="23" name="文本框 22"/>
            <p:cNvSpPr txBox="1"/>
            <p:nvPr>
              <p:custDataLst>
                <p:tags r:id="rId4"/>
              </p:custDataLst>
            </p:nvPr>
          </p:nvSpPr>
          <p:spPr>
            <a:xfrm>
              <a:off x="2734734" y="1498601"/>
              <a:ext cx="3439055" cy="372633"/>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物理安全</a:t>
              </a:r>
              <a:endParaRPr lang="zh-CN" altLang="en-US" kern="0" dirty="0">
                <a:solidFill>
                  <a:srgbClr val="FFFFFF"/>
                </a:solidFill>
              </a:endParaRPr>
            </a:p>
          </p:txBody>
        </p:sp>
        <p:cxnSp>
          <p:nvCxnSpPr>
            <p:cNvPr id="24" name="直接连接符 38"/>
            <p:cNvCxnSpPr>
              <a:cxnSpLocks noChangeShapeType="1"/>
              <a:stCxn id="23" idx="2"/>
            </p:cNvCxnSpPr>
            <p:nvPr>
              <p:custDataLst>
                <p:tags r:id="rId5"/>
              </p:custDataLst>
            </p:nvPr>
          </p:nvCxnSpPr>
          <p:spPr bwMode="auto">
            <a:xfrm>
              <a:off x="6173789" y="18712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25" name="文本框 39"/>
            <p:cNvSpPr txBox="1">
              <a:spLocks noChangeArrowheads="1"/>
            </p:cNvSpPr>
            <p:nvPr>
              <p:custDataLst>
                <p:tags r:id="rId6"/>
              </p:custDataLst>
            </p:nvPr>
          </p:nvSpPr>
          <p:spPr bwMode="auto">
            <a:xfrm>
              <a:off x="6888163" y="1564316"/>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1</a:t>
              </a:r>
              <a:endParaRPr lang="zh-CN" altLang="en-US" sz="1800" dirty="0">
                <a:solidFill>
                  <a:srgbClr val="C0C0C0"/>
                </a:solidFill>
                <a:latin typeface="+mn-lt"/>
                <a:ea typeface="+mn-ea"/>
              </a:endParaRPr>
            </a:p>
          </p:txBody>
        </p:sp>
      </p:grpSp>
      <p:grpSp>
        <p:nvGrpSpPr>
          <p:cNvPr id="26" name="组合 25"/>
          <p:cNvGrpSpPr/>
          <p:nvPr>
            <p:custDataLst>
              <p:tags r:id="rId7"/>
            </p:custDataLst>
          </p:nvPr>
        </p:nvGrpSpPr>
        <p:grpSpPr>
          <a:xfrm>
            <a:off x="3045177" y="2102421"/>
            <a:ext cx="5047191" cy="400994"/>
            <a:chOff x="2734734" y="2176563"/>
            <a:chExt cx="5047191" cy="400994"/>
          </a:xfrm>
        </p:grpSpPr>
        <p:sp>
          <p:nvSpPr>
            <p:cNvPr id="27" name="文本框 26"/>
            <p:cNvSpPr txBox="1"/>
            <p:nvPr>
              <p:custDataLst>
                <p:tags r:id="rId8"/>
              </p:custDataLst>
            </p:nvPr>
          </p:nvSpPr>
          <p:spPr>
            <a:xfrm>
              <a:off x="2734734" y="2176563"/>
              <a:ext cx="3439055" cy="36777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网络结构</a:t>
              </a:r>
              <a:endParaRPr lang="zh-CN" altLang="en-US" kern="0" dirty="0">
                <a:solidFill>
                  <a:srgbClr val="FFFFFF"/>
                </a:solidFill>
              </a:endParaRPr>
            </a:p>
          </p:txBody>
        </p:sp>
        <p:cxnSp>
          <p:nvCxnSpPr>
            <p:cNvPr id="28" name="直接连接符 42"/>
            <p:cNvCxnSpPr>
              <a:cxnSpLocks noChangeShapeType="1"/>
              <a:stCxn id="27" idx="2"/>
            </p:cNvCxnSpPr>
            <p:nvPr>
              <p:custDataLst>
                <p:tags r:id="rId9"/>
              </p:custDataLst>
            </p:nvPr>
          </p:nvCxnSpPr>
          <p:spPr bwMode="auto">
            <a:xfrm>
              <a:off x="6173789" y="25443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29" name="文本框 43"/>
            <p:cNvSpPr txBox="1">
              <a:spLocks noChangeArrowheads="1"/>
            </p:cNvSpPr>
            <p:nvPr>
              <p:custDataLst>
                <p:tags r:id="rId10"/>
              </p:custDataLst>
            </p:nvPr>
          </p:nvSpPr>
          <p:spPr bwMode="auto">
            <a:xfrm>
              <a:off x="6888163" y="22390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2</a:t>
              </a:r>
              <a:endParaRPr lang="zh-CN" altLang="en-US" sz="1800" dirty="0">
                <a:solidFill>
                  <a:srgbClr val="C0C0C0"/>
                </a:solidFill>
                <a:latin typeface="+mn-lt"/>
                <a:ea typeface="+mn-ea"/>
              </a:endParaRPr>
            </a:p>
          </p:txBody>
        </p:sp>
      </p:grpSp>
      <p:grpSp>
        <p:nvGrpSpPr>
          <p:cNvPr id="30" name="组合 29"/>
          <p:cNvGrpSpPr/>
          <p:nvPr>
            <p:custDataLst>
              <p:tags r:id="rId11"/>
            </p:custDataLst>
          </p:nvPr>
        </p:nvGrpSpPr>
        <p:grpSpPr>
          <a:xfrm>
            <a:off x="3045177" y="3172529"/>
            <a:ext cx="5047191" cy="400994"/>
            <a:chOff x="2734734" y="2849663"/>
            <a:chExt cx="5047191" cy="400994"/>
          </a:xfrm>
        </p:grpSpPr>
        <p:sp>
          <p:nvSpPr>
            <p:cNvPr id="31" name="文本框 30"/>
            <p:cNvSpPr txBox="1"/>
            <p:nvPr>
              <p:custDataLst>
                <p:tags r:id="rId12"/>
              </p:custDataLst>
            </p:nvPr>
          </p:nvSpPr>
          <p:spPr>
            <a:xfrm>
              <a:off x="2734734" y="2849663"/>
              <a:ext cx="3439055" cy="367771"/>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系统的安全</a:t>
              </a:r>
              <a:endParaRPr lang="zh-CN" altLang="en-US" kern="0" dirty="0">
                <a:solidFill>
                  <a:srgbClr val="FFFFFF"/>
                </a:solidFill>
              </a:endParaRPr>
            </a:p>
          </p:txBody>
        </p:sp>
        <p:cxnSp>
          <p:nvCxnSpPr>
            <p:cNvPr id="32" name="直接连接符 46"/>
            <p:cNvCxnSpPr>
              <a:cxnSpLocks noChangeShapeType="1"/>
              <a:stCxn id="31" idx="2"/>
            </p:cNvCxnSpPr>
            <p:nvPr>
              <p:custDataLst>
                <p:tags r:id="rId13"/>
              </p:custDataLst>
            </p:nvPr>
          </p:nvCxnSpPr>
          <p:spPr bwMode="auto">
            <a:xfrm>
              <a:off x="6173789" y="3217433"/>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33" name="文本框 47"/>
            <p:cNvSpPr txBox="1">
              <a:spLocks noChangeArrowheads="1"/>
            </p:cNvSpPr>
            <p:nvPr>
              <p:custDataLst>
                <p:tags r:id="rId14"/>
              </p:custDataLst>
            </p:nvPr>
          </p:nvSpPr>
          <p:spPr bwMode="auto">
            <a:xfrm>
              <a:off x="6888163" y="29121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3</a:t>
              </a:r>
              <a:endParaRPr lang="zh-CN" altLang="en-US" sz="1800" dirty="0">
                <a:solidFill>
                  <a:srgbClr val="C0C0C0"/>
                </a:solidFill>
                <a:latin typeface="+mn-lt"/>
                <a:ea typeface="+mn-ea"/>
              </a:endParaRPr>
            </a:p>
          </p:txBody>
        </p:sp>
      </p:grpSp>
      <p:grpSp>
        <p:nvGrpSpPr>
          <p:cNvPr id="34" name="组合 33"/>
          <p:cNvGrpSpPr/>
          <p:nvPr>
            <p:custDataLst>
              <p:tags r:id="rId15"/>
            </p:custDataLst>
          </p:nvPr>
        </p:nvGrpSpPr>
        <p:grpSpPr>
          <a:xfrm>
            <a:off x="3045177" y="4242637"/>
            <a:ext cx="5047191" cy="400996"/>
            <a:chOff x="2734734" y="3522761"/>
            <a:chExt cx="5047191" cy="400996"/>
          </a:xfrm>
        </p:grpSpPr>
        <p:sp>
          <p:nvSpPr>
            <p:cNvPr id="35" name="文本框 34"/>
            <p:cNvSpPr txBox="1"/>
            <p:nvPr>
              <p:custDataLst>
                <p:tags r:id="rId16"/>
              </p:custDataLst>
            </p:nvPr>
          </p:nvSpPr>
          <p:spPr>
            <a:xfrm>
              <a:off x="2734734" y="3522761"/>
              <a:ext cx="3439055" cy="369360"/>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管理风险</a:t>
              </a:r>
              <a:endParaRPr lang="zh-CN" altLang="en-US" kern="0" dirty="0">
                <a:solidFill>
                  <a:srgbClr val="FFFFFF"/>
                </a:solidFill>
              </a:endParaRPr>
            </a:p>
          </p:txBody>
        </p:sp>
        <p:sp>
          <p:nvSpPr>
            <p:cNvPr id="37" name="文本框 51"/>
            <p:cNvSpPr txBox="1">
              <a:spLocks noChangeArrowheads="1"/>
            </p:cNvSpPr>
            <p:nvPr>
              <p:custDataLst>
                <p:tags r:id="rId17"/>
              </p:custDataLst>
            </p:nvPr>
          </p:nvSpPr>
          <p:spPr bwMode="auto">
            <a:xfrm>
              <a:off x="6888163" y="3585203"/>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4</a:t>
              </a:r>
              <a:endParaRPr lang="zh-CN" altLang="en-US" sz="1800" dirty="0">
                <a:solidFill>
                  <a:srgbClr val="C0C0C0"/>
                </a:solidFill>
                <a:latin typeface="+mn-lt"/>
                <a:ea typeface="+mn-ea"/>
              </a:endParaRPr>
            </a:p>
          </p:txBody>
        </p:sp>
        <p:cxnSp>
          <p:nvCxnSpPr>
            <p:cNvPr id="39" name="直接连接符 50"/>
            <p:cNvCxnSpPr>
              <a:cxnSpLocks noChangeShapeType="1"/>
              <a:stCxn id="35" idx="2"/>
            </p:cNvCxnSpPr>
            <p:nvPr>
              <p:custDataLst>
                <p:tags r:id="rId18"/>
              </p:custDataLst>
            </p:nvPr>
          </p:nvCxnSpPr>
          <p:spPr bwMode="auto">
            <a:xfrm>
              <a:off x="6173789" y="3892121"/>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grpSp>
      <p:grpSp>
        <p:nvGrpSpPr>
          <p:cNvPr id="40" name="组合 39"/>
          <p:cNvGrpSpPr/>
          <p:nvPr>
            <p:custDataLst>
              <p:tags r:id="rId19"/>
            </p:custDataLst>
          </p:nvPr>
        </p:nvGrpSpPr>
        <p:grpSpPr>
          <a:xfrm>
            <a:off x="3045177" y="5312748"/>
            <a:ext cx="5047191" cy="400996"/>
            <a:chOff x="2734734" y="4197449"/>
            <a:chExt cx="5047191" cy="400996"/>
          </a:xfrm>
        </p:grpSpPr>
        <p:sp>
          <p:nvSpPr>
            <p:cNvPr id="41" name="文本框 40"/>
            <p:cNvSpPr txBox="1"/>
            <p:nvPr>
              <p:custDataLst>
                <p:tags r:id="rId20"/>
              </p:custDataLst>
            </p:nvPr>
          </p:nvSpPr>
          <p:spPr>
            <a:xfrm>
              <a:off x="2734734" y="4197449"/>
              <a:ext cx="3439055" cy="367773"/>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1"/>
            </a:solidFill>
            <a:ln>
              <a:solidFill>
                <a:schemeClr val="accent1"/>
              </a:solidFill>
            </a:ln>
          </p:spPr>
          <p:txBody>
            <a:bodyPr wrap="square" anchor="ctr">
              <a:normAutofit/>
            </a:bodyPr>
            <a:lstStyle/>
            <a:p>
              <a:pPr>
                <a:defRPr/>
              </a:pPr>
              <a:r>
                <a:rPr lang="zh-CN" altLang="en-US" kern="0" dirty="0">
                  <a:solidFill>
                    <a:srgbClr val="FFFFFF"/>
                  </a:solidFill>
                </a:rPr>
                <a:t>应用系统</a:t>
              </a:r>
              <a:endParaRPr lang="zh-CN" altLang="en-US" kern="0" dirty="0">
                <a:solidFill>
                  <a:srgbClr val="FFFFFF"/>
                </a:solidFill>
              </a:endParaRPr>
            </a:p>
          </p:txBody>
        </p:sp>
        <p:cxnSp>
          <p:nvCxnSpPr>
            <p:cNvPr id="43" name="直接连接符 54"/>
            <p:cNvCxnSpPr>
              <a:cxnSpLocks noChangeShapeType="1"/>
              <a:stCxn id="41" idx="2"/>
            </p:cNvCxnSpPr>
            <p:nvPr>
              <p:custDataLst>
                <p:tags r:id="rId21"/>
              </p:custDataLst>
            </p:nvPr>
          </p:nvCxnSpPr>
          <p:spPr bwMode="auto">
            <a:xfrm>
              <a:off x="6173789" y="4565221"/>
              <a:ext cx="1222375" cy="0"/>
            </a:xfrm>
            <a:prstGeom prst="line">
              <a:avLst/>
            </a:prstGeom>
            <a:noFill/>
            <a:ln w="6350" algn="ctr">
              <a:solidFill>
                <a:schemeClr val="accent1"/>
              </a:solidFill>
              <a:miter lim="800000"/>
            </a:ln>
            <a:extLst>
              <a:ext uri="{909E8E84-426E-40DD-AFC4-6F175D3DCCD1}">
                <a14:hiddenFill xmlns:a14="http://schemas.microsoft.com/office/drawing/2010/main">
                  <a:noFill/>
                </a14:hiddenFill>
              </a:ext>
            </a:extLst>
          </p:spPr>
        </p:cxnSp>
        <p:sp>
          <p:nvSpPr>
            <p:cNvPr id="44" name="文本框 55"/>
            <p:cNvSpPr txBox="1">
              <a:spLocks noChangeArrowheads="1"/>
            </p:cNvSpPr>
            <p:nvPr>
              <p:custDataLst>
                <p:tags r:id="rId22"/>
              </p:custDataLst>
            </p:nvPr>
          </p:nvSpPr>
          <p:spPr bwMode="auto">
            <a:xfrm>
              <a:off x="6888163" y="4259891"/>
              <a:ext cx="893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rgbClr val="C0C0C0"/>
                  </a:solidFill>
                  <a:latin typeface="+mn-lt"/>
                  <a:ea typeface="+mn-ea"/>
                </a:rPr>
                <a:t>Part 5</a:t>
              </a:r>
              <a:endParaRPr lang="zh-CN" altLang="en-US" sz="1800" dirty="0">
                <a:solidFill>
                  <a:srgbClr val="C0C0C0"/>
                </a:solidFill>
                <a:latin typeface="+mn-lt"/>
                <a:ea typeface="+mn-ea"/>
              </a:endParaRPr>
            </a:p>
          </p:txBody>
        </p:sp>
      </p:grpSp>
    </p:spTree>
    <p:custDataLst>
      <p:tags r:id="rId2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b">
            <a:normAutofit fontScale="90000"/>
          </a:bodyPr>
          <a:lstStyle/>
          <a:p>
            <a:br>
              <a:rPr lang="zh-CN" altLang="en-US" dirty="0"/>
            </a:br>
            <a:endParaRPr lang="zh-CN" altLang="en-US" dirty="0"/>
          </a:p>
        </p:txBody>
      </p:sp>
      <p:sp>
        <p:nvSpPr>
          <p:cNvPr id="2" name="内容占位符 1"/>
          <p:cNvSpPr>
            <a:spLocks noGrp="1"/>
          </p:cNvSpPr>
          <p:nvPr>
            <p:ph sz="half" idx="1"/>
            <p:custDataLst>
              <p:tags r:id="rId2"/>
            </p:custDataLst>
          </p:nvPr>
        </p:nvSpPr>
        <p:spPr/>
        <p:txBody>
          <a:bodyPr>
            <a:normAutofit fontScale="40000"/>
          </a:bodyPr>
          <a:lstStyle/>
          <a:p>
            <a:pPr algn="ctr">
              <a:lnSpc>
                <a:spcPct val="200000"/>
              </a:lnSpc>
            </a:pPr>
            <a:r>
              <a:rPr lang="zh-CN" altLang="en-US" dirty="0"/>
              <a:t>物理安全</a:t>
            </a:r>
            <a:endParaRPr lang="zh-CN" altLang="en-US" dirty="0"/>
          </a:p>
          <a:p>
            <a:pPr>
              <a:lnSpc>
                <a:spcPct val="200000"/>
              </a:lnSpc>
            </a:pPr>
            <a:r>
              <a:rPr lang="zh-CN" altLang="en-US" dirty="0"/>
              <a:t>网络的物理安全是整个网络系统安全的前提。在校园网工程建设中，由于网络系统属于弱电工程，耐压值很低。因此，在网络工程的设计和施工中，必须优先考虑保护人和网络设备不受电、火灾和雷击的侵害；考虑布线系统与照明电线、动力电线、通信线路、暖气管道及冷热空气管道之间的距离；考虑布线系统和绝缘线、裸体线以及接地与焊接的安全；必须建设防雷系统，防雷系统不仅考虑建筑物防雷，还必须考虑计算机及其他弱电耐压设备的防雷。总体来说物理安全的风险主要有，地震、水灾、火灾等环境事故；电源故障；人为操作失误或错误；设备被盗、被毁；电磁干扰；线路截获；高可用性的硬件；双机多冗余的设计；机房环境及报警系统、安全意识等，因此要注意这些安全隐患，同时还要尽量避免网络的物理安全风险。</a:t>
            </a:r>
            <a:endParaRPr lang="zh-CN" altLang="en-US" dirty="0"/>
          </a:p>
        </p:txBody>
      </p:sp>
      <p:sp>
        <p:nvSpPr>
          <p:cNvPr id="3" name="内容占位符 2"/>
          <p:cNvSpPr>
            <a:spLocks noGrp="1"/>
          </p:cNvSpPr>
          <p:nvPr>
            <p:ph sz="half" idx="2"/>
            <p:custDataLst>
              <p:tags r:id="rId3"/>
            </p:custDataLst>
          </p:nvPr>
        </p:nvSpPr>
        <p:spPr/>
        <p:txBody>
          <a:bodyPr>
            <a:normAutofit fontScale="50000"/>
          </a:bodyPr>
          <a:lstStyle/>
          <a:p>
            <a:pPr algn="ctr">
              <a:lnSpc>
                <a:spcPct val="200000"/>
              </a:lnSpc>
            </a:pPr>
            <a:r>
              <a:rPr lang="zh-CN" altLang="en-US" dirty="0"/>
              <a:t>网络结构</a:t>
            </a:r>
            <a:endParaRPr lang="zh-CN" altLang="en-US" dirty="0"/>
          </a:p>
          <a:p>
            <a:pPr>
              <a:lnSpc>
                <a:spcPct val="200000"/>
              </a:lnSpc>
            </a:pPr>
            <a:r>
              <a:rPr lang="zh-CN" altLang="en-US" dirty="0"/>
              <a:t>网络拓扑结构设计也直接影响到网络系统的安全性。假如在外部和内部网络进行通信时，内部网络的机器安全就会受到威胁，同时也影响在同一网络上的许多其他系统。透过网络传播，还会影响到连上Internet/Intranet的其他的网络；影响所及，还可能涉及法律、金融等安全敏感领域。因此，我们在设计时有必要将公开服务器（WEB、DNS、EMAIL等）和外网及内部其它业务网络进行必要的隔离，避免网络结构信息外泄；同时还要对外网的服务请求加以过滤，只允许正常通信的数据包到达相应主机，其它的请求服务在到达主机之前就应该遭到拒绝。</a:t>
            </a:r>
            <a:endParaRPr lang="zh-CN" altLang="en-US" dirty="0"/>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5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1"/>
  <p:tag name="KSO_WM_UNIT_TYPE" val="l_i"/>
  <p:tag name="KSO_WM_UNIT_INDEX" val="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5"/>
  <p:tag name="KSO_WM_UNIT_TYPE" val="l_i"/>
  <p:tag name="KSO_WM_UNIT_INDEX" val="1_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6"/>
  <p:tag name="KSO_WM_UNIT_TYPE" val="l_i"/>
  <p:tag name="KSO_WM_UNIT_INDEX" val="1_6"/>
  <p:tag name="KSO_WM_UNIT_CLEAR" val="1"/>
  <p:tag name="KSO_WM_UNIT_LAYERLEVEL" val="1_1"/>
  <p:tag name="KSO_WM_DIAGRAM_GROUP_CODE" val="l1-1"/>
  <p:tag name="KSO_WM_UNIT_USESOURCEFORMAT_APPLY" val="1"/>
</p:tagLst>
</file>

<file path=ppt/tags/tag102.xml><?xml version="1.0" encoding="utf-8"?>
<p:tagLst xmlns:p="http://schemas.openxmlformats.org/presentationml/2006/main">
  <p:tag name="KSO_WM_TAG_VERSION" val="1.0"/>
  <p:tag name="KSO_WM_BEAUTIFY_FLAG" val="#wm#"/>
  <p:tag name="KSO_WM_UNIT_TYPE" val="i"/>
  <p:tag name="KSO_WM_UNIT_ID" val="custom160453_10*i*23"/>
  <p:tag name="KSO_WM_TEMPLATE_CATEGORY" val="custom"/>
  <p:tag name="KSO_WM_TEMPLATE_INDEX" val="160453"/>
  <p:tag name="KSO_WM_UNIT_INDEX" val="23"/>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h_f*1_4_1"/>
  <p:tag name="KSO_WM_UNIT_TYPE" val="l_h_f"/>
  <p:tag name="KSO_WM_UNIT_INDEX" val="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8"/>
  <p:tag name="KSO_WM_UNIT_TYPE" val="l_i"/>
  <p:tag name="KSO_WM_UNIT_INDEX" val="1_8"/>
  <p:tag name="KSO_WM_UNIT_CLEAR" val="1"/>
  <p:tag name="KSO_WM_UNIT_LAYERLEVEL" val="1_1"/>
  <p:tag name="KSO_WM_DIAGRAM_GROUP_CODE" val="l1-1"/>
  <p:tag name="KSO_WM_UNIT_USESOURCEFORMAT_APPLY" val="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7"/>
  <p:tag name="KSO_WM_UNIT_TYPE" val="l_i"/>
  <p:tag name="KSO_WM_UNIT_INDEX" val="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06.xml><?xml version="1.0" encoding="utf-8"?>
<p:tagLst xmlns:p="http://schemas.openxmlformats.org/presentationml/2006/main">
  <p:tag name="KSO_WM_TAG_VERSION" val="1.0"/>
  <p:tag name="KSO_WM_BEAUTIFY_FLAG" val="#wm#"/>
  <p:tag name="KSO_WM_UNIT_TYPE" val="i"/>
  <p:tag name="KSO_WM_UNIT_ID" val="custom160453_10*i*30"/>
  <p:tag name="KSO_WM_TEMPLATE_CATEGORY" val="custom"/>
  <p:tag name="KSO_WM_TEMPLATE_INDEX" val="160453"/>
  <p:tag name="KSO_WM_UNIT_INDEX" val="30"/>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h_f*1_5_1"/>
  <p:tag name="KSO_WM_UNIT_TYPE" val="l_h_f"/>
  <p:tag name="KSO_WM_UNIT_INDEX" val="1_5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9"/>
  <p:tag name="KSO_WM_UNIT_TYPE" val="l_i"/>
  <p:tag name="KSO_WM_UNIT_INDEX" val="1_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10"/>
  <p:tag name="KSO_WM_UNIT_TYPE" val="l_i"/>
  <p:tag name="KSO_WM_UNIT_INDEX" val="1_10"/>
  <p:tag name="KSO_WM_UNIT_CLEAR" val="1"/>
  <p:tag name="KSO_WM_UNIT_LAYERLEVEL" val="1_1"/>
  <p:tag name="KSO_WM_DIAGRAM_GROUP_CODE" val="l1-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2"/>
  <p:tag name="KSO_WM_UNIT_TYPE" val="l_i"/>
  <p:tag name="KSO_WM_UNIT_INDEX" val="1_2"/>
  <p:tag name="KSO_WM_UNIT_CLEAR" val="1"/>
  <p:tag name="KSO_WM_UNIT_LAYERLEVEL" val="1_1"/>
  <p:tag name="KSO_WM_DIAGRAM_GROUP_CODE" val="l1-1"/>
  <p:tag name="KSO_WM_UNIT_USESOURCEFORMAT_APPLY" val="1"/>
</p:tagLst>
</file>

<file path=ppt/tags/tag110.xml><?xml version="1.0" encoding="utf-8"?>
<p:tagLst xmlns:p="http://schemas.openxmlformats.org/presentationml/2006/main">
  <p:tag name="KSO_WM_TEMPLATE_CATEGORY" val="custom"/>
  <p:tag name="KSO_WM_TEMPLATE_INDEX" val="160453"/>
  <p:tag name="KSO_WM_TAG_VERSION" val="1.0"/>
  <p:tag name="KSO_WM_SLIDE_ID" val="custom160453_10"/>
  <p:tag name="KSO_WM_SLIDE_INDEX" val="10"/>
  <p:tag name="KSO_WM_SLIDE_ITEM_CNT" val="5"/>
  <p:tag name="KSO_WM_SLIDE_LAYOUT" val="a_l_b"/>
  <p:tag name="KSO_WM_SLIDE_LAYOUT_CNT" val="1_1_1"/>
  <p:tag name="KSO_WM_SLIDE_TYPE" val="contents"/>
  <p:tag name="KSO_WM_BEAUTIFY_FLAG" val="#wm#"/>
  <p:tag name="KSO_WM_DIAGRAM_GROUP_CODE" val="l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14.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18.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UNIT_TYPE" val="i"/>
  <p:tag name="KSO_WM_UNIT_ID" val="custom160453_11*i*9"/>
  <p:tag name="KSO_WM_TEMPLATE_CATEGORY" val="custom"/>
  <p:tag name="KSO_WM_TEMPLATE_INDEX" val="160453"/>
  <p:tag name="KSO_WM_UNIT_INDEX" val="9"/>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22.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4.xml><?xml version="1.0" encoding="utf-8"?>
<p:tagLst xmlns:p="http://schemas.openxmlformats.org/presentationml/2006/main">
  <p:tag name="KSO_WM_TAG_VERSION" val="1.0"/>
  <p:tag name="KSO_WM_BEAUTIFY_FLAG" val="#wm#"/>
  <p:tag name="KSO_WM_UNIT_TYPE" val="i"/>
  <p:tag name="KSO_WM_UNIT_ID" val="custom160453_16*i*1"/>
  <p:tag name="KSO_WM_TEMPLATE_CATEGORY" val="custom"/>
  <p:tag name="KSO_WM_TEMPLATE_INDEX" val="160453"/>
  <p:tag name="KSO_WM_UNIT_INDEX" val="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1_1"/>
  <p:tag name="KSO_WM_UNIT_TYPE" val="l_h_a"/>
  <p:tag name="KSO_WM_UNIT_INDEX" val="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1_1"/>
  <p:tag name="KSO_WM_UNIT_TYPE" val="l_h_f"/>
  <p:tag name="KSO_WM_UNIT_INDEX" val="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TAG_VERSION" val="1.0"/>
  <p:tag name="KSO_WM_BEAUTIFY_FLAG" val="#wm#"/>
  <p:tag name="KSO_WM_UNIT_TYPE" val="i"/>
  <p:tag name="KSO_WM_UNIT_ID" val="custom160453_16*i*6"/>
  <p:tag name="KSO_WM_TEMPLATE_CATEGORY" val="custom"/>
  <p:tag name="KSO_WM_TEMPLATE_INDEX" val="160453"/>
  <p:tag name="KSO_WM_UNIT_INDEX" val="6"/>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3_1"/>
  <p:tag name="KSO_WM_UNIT_TYPE" val="l_h_a"/>
  <p:tag name="KSO_WM_UNIT_INDEX" val="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3_1"/>
  <p:tag name="KSO_WM_UNIT_TYPE" val="l_h_f"/>
  <p:tag name="KSO_WM_UNIT_INDEX" val="1_3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h_f*1_2_1"/>
  <p:tag name="KSO_WM_UNIT_TYPE" val="l_h_f"/>
  <p:tag name="KSO_WM_UNIT_INDEX" val="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30.xml><?xml version="1.0" encoding="utf-8"?>
<p:tagLst xmlns:p="http://schemas.openxmlformats.org/presentationml/2006/main">
  <p:tag name="KSO_WM_TAG_VERSION" val="1.0"/>
  <p:tag name="KSO_WM_BEAUTIFY_FLAG" val="#wm#"/>
  <p:tag name="KSO_WM_UNIT_TYPE" val="i"/>
  <p:tag name="KSO_WM_UNIT_ID" val="custom160453_16*i*11"/>
  <p:tag name="KSO_WM_TEMPLATE_CATEGORY" val="custom"/>
  <p:tag name="KSO_WM_TEMPLATE_INDEX" val="160453"/>
  <p:tag name="KSO_WM_UNIT_INDEX" val="1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2_1"/>
  <p:tag name="KSO_WM_UNIT_TYPE" val="l_h_a"/>
  <p:tag name="KSO_WM_UNIT_INDEX" val="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2_1"/>
  <p:tag name="KSO_WM_UNIT_TYPE" val="l_h_f"/>
  <p:tag name="KSO_WM_UNIT_INDEX" val="1_2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TAG_VERSION" val="1.0"/>
  <p:tag name="KSO_WM_BEAUTIFY_FLAG" val="#wm#"/>
  <p:tag name="KSO_WM_UNIT_TYPE" val="i"/>
  <p:tag name="KSO_WM_UNIT_ID" val="custom160453_16*i*16"/>
  <p:tag name="KSO_WM_TEMPLATE_CATEGORY" val="custom"/>
  <p:tag name="KSO_WM_TEMPLATE_INDEX" val="160453"/>
  <p:tag name="KSO_WM_UNIT_INDEX" val="16"/>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4_1"/>
  <p:tag name="KSO_WM_UNIT_TYPE" val="l_h_a"/>
  <p:tag name="KSO_WM_UNIT_INDEX" val="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4_1"/>
  <p:tag name="KSO_WM_UNIT_TYPE" val="l_h_f"/>
  <p:tag name="KSO_WM_UNIT_INDEX" val="1_4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TEMPLATE_CATEGORY" val="custom"/>
  <p:tag name="KSO_WM_TEMPLATE_INDEX" val="160453"/>
  <p:tag name="KSO_WM_TAG_VERSION" val="1.0"/>
  <p:tag name="KSO_WM_SLIDE_ID" val="custom160453_16"/>
  <p:tag name="KSO_WM_SLIDE_INDEX" val="16"/>
  <p:tag name="KSO_WM_SLIDE_ITEM_CNT" val="4"/>
  <p:tag name="KSO_WM_SLIDE_LAYOUT" val="a_l"/>
  <p:tag name="KSO_WM_SLIDE_LAYOUT_CNT" val="1_1"/>
  <p:tag name="KSO_WM_SLIDE_TYPE" val="text"/>
  <p:tag name="KSO_WM_BEAUTIFY_FLAG" val="#wm#"/>
  <p:tag name="KSO_WM_SLIDE_POSITION" val="146*185"/>
  <p:tag name="KSO_WM_SLIDE_SIZE" val="667*282"/>
  <p:tag name="KSO_WM_DIAGRAM_GROUP_CODE" val="l1-2"/>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9.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3"/>
  <p:tag name="KSO_WM_UNIT_TYPE" val="l_i"/>
  <p:tag name="KSO_WM_UNIT_INDEX" val="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a*1"/>
  <p:tag name="KSO_WM_UNIT_TYPE" val="a"/>
  <p:tag name="KSO_WM_UNIT_INDEX" val="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b*1"/>
  <p:tag name="KSO_WM_UNIT_TYPE" val="b"/>
  <p:tag name="KSO_WM_UNIT_INDEX" val="1"/>
  <p:tag name="KSO_WM_UNIT_CLEAR" val="1"/>
  <p:tag name="KSO_WM_UNIT_LAYERLEVEL" val="1"/>
  <p:tag name="KSO_WM_UNIT_VALUE" val="4"/>
  <p:tag name="KSO_WM_UNIT_ISCONTENTSTITLE" val="0"/>
  <p:tag name="KSO_WM_UNIT_HIGHLIGHT" val="0"/>
  <p:tag name="KSO_WM_UNIT_COMPATIBLE" val="0"/>
  <p:tag name="KSO_WM_UNIT_PRESET_TEXT" val="CONTENTS"/>
</p:tagLst>
</file>

<file path=ppt/tags/tag142.xml><?xml version="1.0" encoding="utf-8"?>
<p:tagLst xmlns:p="http://schemas.openxmlformats.org/presentationml/2006/main">
  <p:tag name="KSO_WM_TAG_VERSION" val="1.0"/>
  <p:tag name="KSO_WM_BEAUTIFY_FLAG" val="#wm#"/>
  <p:tag name="KSO_WM_UNIT_TYPE" val="i"/>
  <p:tag name="KSO_WM_UNIT_ID" val="custom160453_7*i*2"/>
  <p:tag name="KSO_WM_TEMPLATE_CATEGORY" val="custom"/>
  <p:tag name="KSO_WM_TEMPLATE_INDEX" val="160453"/>
  <p:tag name="KSO_WM_UNIT_INDEX" val="2"/>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l_h_f*1_1_1"/>
  <p:tag name="KSO_WM_UNIT_TYPE" val="l_h_f"/>
  <p:tag name="KSO_WM_UNIT_INDEX" val="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l_i*1_1"/>
  <p:tag name="KSO_WM_UNIT_TYPE" val="l_i"/>
  <p:tag name="KSO_WM_UNIT_INDEX" val="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l_i*1_2"/>
  <p:tag name="KSO_WM_UNIT_TYPE" val="l_i"/>
  <p:tag name="KSO_WM_UNIT_INDEX" val="1_2"/>
  <p:tag name="KSO_WM_UNIT_CLEAR" val="1"/>
  <p:tag name="KSO_WM_UNIT_LAYERLEVEL" val="1_1"/>
  <p:tag name="KSO_WM_DIAGRAM_GROUP_CODE" val="l1-1"/>
  <p:tag name="KSO_WM_UNIT_USESOURCEFORMAT_APPLY" val="1"/>
</p:tagLst>
</file>

<file path=ppt/tags/tag146.xml><?xml version="1.0" encoding="utf-8"?>
<p:tagLst xmlns:p="http://schemas.openxmlformats.org/presentationml/2006/main">
  <p:tag name="KSO_WM_TAG_VERSION" val="1.0"/>
  <p:tag name="KSO_WM_BEAUTIFY_FLAG" val="#wm#"/>
  <p:tag name="KSO_WM_UNIT_TYPE" val="i"/>
  <p:tag name="KSO_WM_UNIT_ID" val="custom160453_7*i*9"/>
  <p:tag name="KSO_WM_TEMPLATE_CATEGORY" val="custom"/>
  <p:tag name="KSO_WM_TEMPLATE_INDEX" val="160453"/>
  <p:tag name="KSO_WM_UNIT_INDEX" val="9"/>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l_h_f*1_2_1"/>
  <p:tag name="KSO_WM_UNIT_TYPE" val="l_h_f"/>
  <p:tag name="KSO_WM_UNIT_INDEX" val="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l_i*1_3"/>
  <p:tag name="KSO_WM_UNIT_TYPE" val="l_i"/>
  <p:tag name="KSO_WM_UNIT_INDEX" val="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7*l_i*1_4"/>
  <p:tag name="KSO_WM_UNIT_TYPE" val="l_i"/>
  <p:tag name="KSO_WM_UNIT_INDEX" val="1_4"/>
  <p:tag name="KSO_WM_UNIT_CLEAR" val="1"/>
  <p:tag name="KSO_WM_UNIT_LAYERLEVEL" val="1_1"/>
  <p:tag name="KSO_WM_DIAGRAM_GROUP_CODE" val="l1-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4"/>
  <p:tag name="KSO_WM_UNIT_TYPE" val="l_i"/>
  <p:tag name="KSO_WM_UNIT_INDEX" val="1_4"/>
  <p:tag name="KSO_WM_UNIT_CLEAR" val="1"/>
  <p:tag name="KSO_WM_UNIT_LAYERLEVEL" val="1_1"/>
  <p:tag name="KSO_WM_DIAGRAM_GROUP_CODE" val="l1-1"/>
  <p:tag name="KSO_WM_UNIT_USESOURCEFORMAT_APPLY" val="1"/>
</p:tagLst>
</file>

<file path=ppt/tags/tag150.xml><?xml version="1.0" encoding="utf-8"?>
<p:tagLst xmlns:p="http://schemas.openxmlformats.org/presentationml/2006/main">
  <p:tag name="KSO_WM_TEMPLATE_CATEGORY" val="custom"/>
  <p:tag name="KSO_WM_TEMPLATE_INDEX" val="160453"/>
  <p:tag name="KSO_WM_TAG_VERSION" val="1.0"/>
  <p:tag name="KSO_WM_SLIDE_ID" val="custom160453_7"/>
  <p:tag name="KSO_WM_SLIDE_INDEX" val="7"/>
  <p:tag name="KSO_WM_SLIDE_ITEM_CNT" val="2"/>
  <p:tag name="KSO_WM_SLIDE_LAYOUT" val="a_l_b"/>
  <p:tag name="KSO_WM_SLIDE_LAYOUT_CNT" val="1_1_1"/>
  <p:tag name="KSO_WM_SLIDE_TYPE" val="contents"/>
  <p:tag name="KSO_WM_BEAUTIFY_FLAG" val="#wm#"/>
  <p:tag name="KSO_WM_DIAGRAM_GROUP_CODE" val="l1-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53.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57.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AG_VERSION" val="1.0"/>
  <p:tag name="KSO_WM_BEAUTIFY_FLAG" val="#wm#"/>
  <p:tag name="KSO_WM_UNIT_TYPE" val="i"/>
  <p:tag name="KSO_WM_UNIT_ID" val="custom160453_11*i*16"/>
  <p:tag name="KSO_WM_TEMPLATE_CATEGORY" val="custom"/>
  <p:tag name="KSO_WM_TEMPLATE_INDEX" val="160453"/>
  <p:tag name="KSO_WM_UNIT_INDEX" val="16"/>
</p:tagLst>
</file>

<file path=ppt/tags/tag160.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64.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68.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h_f*1_3_1"/>
  <p:tag name="KSO_WM_UNIT_TYPE" val="l_h_f"/>
  <p:tag name="KSO_WM_UNIT_INDEX" val="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72.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76.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5"/>
  <p:tag name="KSO_WM_UNIT_TYPE" val="l_i"/>
  <p:tag name="KSO_WM_UNIT_INDEX" val="1_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80.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84.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85.xml><?xml version="1.0" encoding="utf-8"?>
<p:tagLst xmlns:p="http://schemas.openxmlformats.org/presentationml/2006/main">
  <p:tag name="KSO_WM_TAG_VERSION" val="1.0"/>
  <p:tag name="KSO_WM_BEAUTIFY_FLAG" val="#wm#"/>
  <p:tag name="KSO_WM_UNIT_TYPE" val="i"/>
  <p:tag name="KSO_WM_UNIT_ID" val="custom160453_14*i*0"/>
  <p:tag name="KSO_WM_TEMPLATE_CATEGORY" val="custom"/>
  <p:tag name="KSO_WM_TEMPLATE_INDEX" val="160453"/>
  <p:tag name="KSO_WM_UNIT_INDEX" val="0"/>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4*l_h_a*1_1_1"/>
  <p:tag name="KSO_WM_UNIT_TYPE" val="l_h_a"/>
  <p:tag name="KSO_WM_UNIT_INDEX" val="1_1_1"/>
  <p:tag name="KSO_WM_UNIT_CLEAR" val="1"/>
  <p:tag name="KSO_WM_UNIT_LAYERLEVEL" val="1_1_1"/>
  <p:tag name="KSO_WM_UNIT_VALUE" val="6"/>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4*l_h_f*1_1_1"/>
  <p:tag name="KSO_WM_UNIT_TYPE" val="l_h_f"/>
  <p:tag name="KSO_WM_UNIT_INDEX" val="1_1_1"/>
  <p:tag name="KSO_WM_UNIT_CLEAR" val="1"/>
  <p:tag name="KSO_WM_UNIT_LAYERLEVEL" val="1_1_1"/>
  <p:tag name="KSO_WM_UNIT_VALUE" val="36"/>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TAG_VERSION" val="1.0"/>
  <p:tag name="KSO_WM_BEAUTIFY_FLAG" val="#wm#"/>
  <p:tag name="KSO_WM_UNIT_TYPE" val="i"/>
  <p:tag name="KSO_WM_UNIT_ID" val="custom160453_14*i*5"/>
  <p:tag name="KSO_WM_TEMPLATE_CATEGORY" val="custom"/>
  <p:tag name="KSO_WM_TEMPLATE_INDEX" val="160453"/>
  <p:tag name="KSO_WM_UNIT_INDEX" val="5"/>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4*l_h_a*1_2_1"/>
  <p:tag name="KSO_WM_UNIT_TYPE" val="l_h_a"/>
  <p:tag name="KSO_WM_UNIT_INDEX" val="1_2_1"/>
  <p:tag name="KSO_WM_UNIT_CLEAR" val="1"/>
  <p:tag name="KSO_WM_UNIT_LAYERLEVEL" val="1_1_1"/>
  <p:tag name="KSO_WM_UNIT_VALUE" val="6"/>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6"/>
  <p:tag name="KSO_WM_UNIT_TYPE" val="l_i"/>
  <p:tag name="KSO_WM_UNIT_INDEX" val="1_6"/>
  <p:tag name="KSO_WM_UNIT_CLEAR" val="1"/>
  <p:tag name="KSO_WM_UNIT_LAYERLEVEL" val="1_1"/>
  <p:tag name="KSO_WM_DIAGRAM_GROUP_CODE" val="l1-1"/>
  <p:tag name="KSO_WM_UNIT_USESOURCEFORMAT_APPLY" val="1"/>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4*l_h_f*1_2_1"/>
  <p:tag name="KSO_WM_UNIT_TYPE" val="l_h_f"/>
  <p:tag name="KSO_WM_UNIT_INDEX" val="1_2_1"/>
  <p:tag name="KSO_WM_UNIT_CLEAR" val="1"/>
  <p:tag name="KSO_WM_UNIT_LAYERLEVEL" val="1_1_1"/>
  <p:tag name="KSO_WM_UNIT_VALUE" val="36"/>
  <p:tag name="KSO_WM_UNIT_HIGHLIGHT" val="0"/>
  <p:tag name="KSO_WM_UNIT_COMPATIBLE" val="0"/>
  <p:tag name="KSO_WM_UNIT_PRESET_TEXT_INDEX" val="4"/>
  <p:tag name="KSO_WM_UNIT_PRESET_TEXT_LEN" val="57"/>
  <p:tag name="KSO_WM_DIAGRAM_GROUP_CODE" val="l1-2"/>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4*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2.xml><?xml version="1.0" encoding="utf-8"?>
<p:tagLst xmlns:p="http://schemas.openxmlformats.org/presentationml/2006/main">
  <p:tag name="KSO_WM_TEMPLATE_CATEGORY" val="custom"/>
  <p:tag name="KSO_WM_TEMPLATE_INDEX" val="160453"/>
  <p:tag name="KSO_WM_TAG_VERSION" val="1.0"/>
  <p:tag name="KSO_WM_SLIDE_ID" val="custom160453_14"/>
  <p:tag name="KSO_WM_SLIDE_INDEX" val="14"/>
  <p:tag name="KSO_WM_SLIDE_ITEM_CNT" val="2"/>
  <p:tag name="KSO_WM_SLIDE_LAYOUT" val="a_l"/>
  <p:tag name="KSO_WM_SLIDE_LAYOUT_CNT" val="1_1"/>
  <p:tag name="KSO_WM_SLIDE_TYPE" val="text"/>
  <p:tag name="KSO_WM_BEAUTIFY_FLAG" val="#wm#"/>
  <p:tag name="KSO_WM_SLIDE_POSITION" val="179*222"/>
  <p:tag name="KSO_WM_SLIDE_SIZE" val="602*184"/>
  <p:tag name="KSO_WM_DIAGRAM_GROUP_CODE" val="l1-2"/>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96.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99.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xml><?xml version="1.0" encoding="utf-8"?>
<p:tagLst xmlns:p="http://schemas.openxmlformats.org/presentationml/2006/main">
  <p:tag name="KSO_WM_TAG_VERSION" val="1.0"/>
  <p:tag name="KSO_WM_TEMPLATE_CATEGORY" val="custom"/>
  <p:tag name="KSO_WM_TEMPLATE_INDEX" val="160453"/>
</p:tagLst>
</file>

<file path=ppt/tags/tag20.xml><?xml version="1.0" encoding="utf-8"?>
<p:tagLst xmlns:p="http://schemas.openxmlformats.org/presentationml/2006/main">
  <p:tag name="KSO_WM_TAG_VERSION" val="1.0"/>
  <p:tag name="KSO_WM_BEAUTIFY_FLAG" val="#wm#"/>
  <p:tag name="KSO_WM_UNIT_TYPE" val="i"/>
  <p:tag name="KSO_WM_UNIT_ID" val="custom160453_11*i*23"/>
  <p:tag name="KSO_WM_TEMPLATE_CATEGORY" val="custom"/>
  <p:tag name="KSO_WM_TEMPLATE_INDEX" val="160453"/>
  <p:tag name="KSO_WM_UNIT_INDEX" val="23"/>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02.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a*1"/>
  <p:tag name="KSO_WM_UNIT_TYPE" val="a"/>
  <p:tag name="KSO_WM_UNIT_INDEX" val="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b*1"/>
  <p:tag name="KSO_WM_UNIT_TYPE" val="b"/>
  <p:tag name="KSO_WM_UNIT_INDEX" val="1"/>
  <p:tag name="KSO_WM_UNIT_CLEAR" val="1"/>
  <p:tag name="KSO_WM_UNIT_LAYERLEVEL" val="1"/>
  <p:tag name="KSO_WM_UNIT_VALUE" val="4"/>
  <p:tag name="KSO_WM_UNIT_ISCONTENTSTITLE" val="0"/>
  <p:tag name="KSO_WM_UNIT_HIGHLIGHT" val="0"/>
  <p:tag name="KSO_WM_UNIT_COMPATIBLE" val="0"/>
  <p:tag name="KSO_WM_UNIT_PRESET_TEXT" val="CONTENTS"/>
</p:tagLst>
</file>

<file path=ppt/tags/tag205.xml><?xml version="1.0" encoding="utf-8"?>
<p:tagLst xmlns:p="http://schemas.openxmlformats.org/presentationml/2006/main">
  <p:tag name="KSO_WM_TAG_VERSION" val="1.0"/>
  <p:tag name="KSO_WM_BEAUTIFY_FLAG" val="#wm#"/>
  <p:tag name="KSO_WM_UNIT_TYPE" val="i"/>
  <p:tag name="KSO_WM_UNIT_ID" val="custom160453_9*i*2"/>
  <p:tag name="KSO_WM_TEMPLATE_CATEGORY" val="custom"/>
  <p:tag name="KSO_WM_TEMPLATE_INDEX" val="160453"/>
  <p:tag name="KSO_WM_UNIT_INDEX" val="2"/>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h_f*1_1_1"/>
  <p:tag name="KSO_WM_UNIT_TYPE" val="l_h_f"/>
  <p:tag name="KSO_WM_UNIT_INDEX" val="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1"/>
  <p:tag name="KSO_WM_UNIT_TYPE" val="l_i"/>
  <p:tag name="KSO_WM_UNIT_INDEX" val="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2"/>
  <p:tag name="KSO_WM_UNIT_TYPE" val="l_i"/>
  <p:tag name="KSO_WM_UNIT_INDEX" val="1_2"/>
  <p:tag name="KSO_WM_UNIT_CLEAR" val="1"/>
  <p:tag name="KSO_WM_UNIT_LAYERLEVEL" val="1_1"/>
  <p:tag name="KSO_WM_DIAGRAM_GROUP_CODE" val="l1-1"/>
  <p:tag name="KSO_WM_UNIT_USESOURCEFORMAT_APPLY" val="1"/>
</p:tagLst>
</file>

<file path=ppt/tags/tag209.xml><?xml version="1.0" encoding="utf-8"?>
<p:tagLst xmlns:p="http://schemas.openxmlformats.org/presentationml/2006/main">
  <p:tag name="KSO_WM_TAG_VERSION" val="1.0"/>
  <p:tag name="KSO_WM_BEAUTIFY_FLAG" val="#wm#"/>
  <p:tag name="KSO_WM_UNIT_TYPE" val="i"/>
  <p:tag name="KSO_WM_UNIT_ID" val="custom160453_9*i*9"/>
  <p:tag name="KSO_WM_TEMPLATE_CATEGORY" val="custom"/>
  <p:tag name="KSO_WM_TEMPLATE_INDEX" val="160453"/>
  <p:tag name="KSO_WM_UNIT_INDEX" val="9"/>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h_f*1_4_1"/>
  <p:tag name="KSO_WM_UNIT_TYPE" val="l_h_f"/>
  <p:tag name="KSO_WM_UNIT_INDEX" val="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h_f*1_2_1"/>
  <p:tag name="KSO_WM_UNIT_TYPE" val="l_h_f"/>
  <p:tag name="KSO_WM_UNIT_INDEX" val="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3"/>
  <p:tag name="KSO_WM_UNIT_TYPE" val="l_i"/>
  <p:tag name="KSO_WM_UNIT_INDEX" val="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4"/>
  <p:tag name="KSO_WM_UNIT_TYPE" val="l_i"/>
  <p:tag name="KSO_WM_UNIT_INDEX" val="1_4"/>
  <p:tag name="KSO_WM_UNIT_CLEAR" val="1"/>
  <p:tag name="KSO_WM_UNIT_LAYERLEVEL" val="1_1"/>
  <p:tag name="KSO_WM_DIAGRAM_GROUP_CODE" val="l1-1"/>
  <p:tag name="KSO_WM_UNIT_USESOURCEFORMAT_APPLY" val="1"/>
</p:tagLst>
</file>

<file path=ppt/tags/tag213.xml><?xml version="1.0" encoding="utf-8"?>
<p:tagLst xmlns:p="http://schemas.openxmlformats.org/presentationml/2006/main">
  <p:tag name="KSO_WM_TAG_VERSION" val="1.0"/>
  <p:tag name="KSO_WM_BEAUTIFY_FLAG" val="#wm#"/>
  <p:tag name="KSO_WM_UNIT_TYPE" val="i"/>
  <p:tag name="KSO_WM_UNIT_ID" val="custom160453_9*i*16"/>
  <p:tag name="KSO_WM_TEMPLATE_CATEGORY" val="custom"/>
  <p:tag name="KSO_WM_TEMPLATE_INDEX" val="160453"/>
  <p:tag name="KSO_WM_UNIT_INDEX" val="16"/>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h_f*1_3_1"/>
  <p:tag name="KSO_WM_UNIT_TYPE" val="l_h_f"/>
  <p:tag name="KSO_WM_UNIT_INDEX" val="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5"/>
  <p:tag name="KSO_WM_UNIT_TYPE" val="l_i"/>
  <p:tag name="KSO_WM_UNIT_INDEX" val="1_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6"/>
  <p:tag name="KSO_WM_UNIT_TYPE" val="l_i"/>
  <p:tag name="KSO_WM_UNIT_INDEX" val="1_6"/>
  <p:tag name="KSO_WM_UNIT_CLEAR" val="1"/>
  <p:tag name="KSO_WM_UNIT_LAYERLEVEL" val="1_1"/>
  <p:tag name="KSO_WM_DIAGRAM_GROUP_CODE" val="l1-1"/>
  <p:tag name="KSO_WM_UNIT_USESOURCEFORMAT_APPLY" val="1"/>
</p:tagLst>
</file>

<file path=ppt/tags/tag217.xml><?xml version="1.0" encoding="utf-8"?>
<p:tagLst xmlns:p="http://schemas.openxmlformats.org/presentationml/2006/main">
  <p:tag name="KSO_WM_TAG_VERSION" val="1.0"/>
  <p:tag name="KSO_WM_BEAUTIFY_FLAG" val="#wm#"/>
  <p:tag name="KSO_WM_UNIT_TYPE" val="i"/>
  <p:tag name="KSO_WM_UNIT_ID" val="custom160453_9*i*23"/>
  <p:tag name="KSO_WM_TEMPLATE_CATEGORY" val="custom"/>
  <p:tag name="KSO_WM_TEMPLATE_INDEX" val="160453"/>
  <p:tag name="KSO_WM_UNIT_INDEX" val="23"/>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h_f*1_4_1"/>
  <p:tag name="KSO_WM_UNIT_TYPE" val="l_h_f"/>
  <p:tag name="KSO_WM_UNIT_INDEX" val="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8"/>
  <p:tag name="KSO_WM_UNIT_TYPE" val="l_i"/>
  <p:tag name="KSO_WM_UNIT_INDEX" val="1_8"/>
  <p:tag name="KSO_WM_UNIT_CLEAR" val="1"/>
  <p:tag name="KSO_WM_UNIT_LAYERLEVEL" val="1_1"/>
  <p:tag name="KSO_WM_DIAGRAM_GROUP_CODE" val="l1-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8"/>
  <p:tag name="KSO_WM_UNIT_TYPE" val="l_i"/>
  <p:tag name="KSO_WM_UNIT_INDEX" val="1_8"/>
  <p:tag name="KSO_WM_UNIT_CLEAR" val="1"/>
  <p:tag name="KSO_WM_UNIT_LAYERLEVEL" val="1_1"/>
  <p:tag name="KSO_WM_DIAGRAM_GROUP_CODE" val="l1-1"/>
  <p:tag name="KSO_WM_UNIT_USESOURCEFORMAT_APPLY" val="1"/>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9*l_i*1_7"/>
  <p:tag name="KSO_WM_UNIT_TYPE" val="l_i"/>
  <p:tag name="KSO_WM_UNIT_INDEX" val="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21.xml><?xml version="1.0" encoding="utf-8"?>
<p:tagLst xmlns:p="http://schemas.openxmlformats.org/presentationml/2006/main">
  <p:tag name="KSO_WM_TEMPLATE_CATEGORY" val="custom"/>
  <p:tag name="KSO_WM_TEMPLATE_INDEX" val="160453"/>
  <p:tag name="KSO_WM_TAG_VERSION" val="1.0"/>
  <p:tag name="KSO_WM_SLIDE_ID" val="custom160453_9"/>
  <p:tag name="KSO_WM_SLIDE_INDEX" val="9"/>
  <p:tag name="KSO_WM_SLIDE_ITEM_CNT" val="4"/>
  <p:tag name="KSO_WM_SLIDE_LAYOUT" val="a_l_b"/>
  <p:tag name="KSO_WM_SLIDE_LAYOUT_CNT" val="1_1_1"/>
  <p:tag name="KSO_WM_SLIDE_TYPE" val="contents"/>
  <p:tag name="KSO_WM_BEAUTIFY_FLAG" val="#wm#"/>
  <p:tag name="KSO_WM_DIAGRAM_GROUP_CODE" val="l1-1"/>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24.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27.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7"/>
  <p:tag name="KSO_WM_UNIT_TYPE" val="l_i"/>
  <p:tag name="KSO_WM_UNIT_INDEX" val="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30.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33.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34.xml><?xml version="1.0" encoding="utf-8"?>
<p:tagLst xmlns:p="http://schemas.openxmlformats.org/presentationml/2006/main">
  <p:tag name="KSO_WM_TAG_VERSION" val="1.0"/>
  <p:tag name="KSO_WM_BEAUTIFY_FLAG" val="#wm#"/>
  <p:tag name="KSO_WM_UNIT_TYPE" val="i"/>
  <p:tag name="KSO_WM_UNIT_ID" val="custom160453_27*i*0"/>
  <p:tag name="KSO_WM_TEMPLATE_CATEGORY" val="custom"/>
  <p:tag name="KSO_WM_TEMPLATE_INDEX" val="160453"/>
  <p:tag name="KSO_WM_UNIT_INDEX" val="0"/>
</p:tagLst>
</file>

<file path=ppt/tags/tag235.xml><?xml version="1.0" encoding="utf-8"?>
<p:tagLst xmlns:p="http://schemas.openxmlformats.org/presentationml/2006/main">
  <p:tag name="KSO_WM_TAG_VERSION" val="1.0"/>
  <p:tag name="KSO_WM_BEAUTIFY_FLAG" val="#wm#"/>
  <p:tag name="KSO_WM_UNIT_TYPE" val="i"/>
  <p:tag name="KSO_WM_UNIT_ID" val="custom160453_27*i*4"/>
  <p:tag name="KSO_WM_TEMPLATE_CATEGORY" val="custom"/>
  <p:tag name="KSO_WM_TEMPLATE_INDEX" val="160453"/>
  <p:tag name="KSO_WM_UNIT_INDEX" val="4"/>
</p:tagLst>
</file>

<file path=ppt/tags/tag236.xml><?xml version="1.0" encoding="utf-8"?>
<p:tagLst xmlns:p="http://schemas.openxmlformats.org/presentationml/2006/main">
  <p:tag name="KSO_WM_TAG_VERSION" val="1.0"/>
  <p:tag name="KSO_WM_BEAUTIFY_FLAG" val="#wm#"/>
  <p:tag name="KSO_WM_UNIT_TYPE" val="i"/>
  <p:tag name="KSO_WM_UNIT_ID" val="custom160453_27*i*5"/>
  <p:tag name="KSO_WM_TEMPLATE_CATEGORY" val="custom"/>
  <p:tag name="KSO_WM_TEMPLATE_INDEX" val="160453"/>
  <p:tag name="KSO_WM_UNIT_INDEX" val="5"/>
</p:tagLst>
</file>

<file path=ppt/tags/tag237.xml><?xml version="1.0" encoding="utf-8"?>
<p:tagLst xmlns:p="http://schemas.openxmlformats.org/presentationml/2006/main">
  <p:tag name="KSO_WM_TAG_VERSION" val="1.0"/>
  <p:tag name="KSO_WM_BEAUTIFY_FLAG" val="#wm#"/>
  <p:tag name="KSO_WM_UNIT_TYPE" val="i"/>
  <p:tag name="KSO_WM_UNIT_ID" val="custom160453_27*i*6"/>
  <p:tag name="KSO_WM_TEMPLATE_CATEGORY" val="custom"/>
  <p:tag name="KSO_WM_TEMPLATE_INDEX" val="160453"/>
  <p:tag name="KSO_WM_UNIT_INDEX" val="6"/>
</p:tagLst>
</file>

<file path=ppt/tags/tag238.xml><?xml version="1.0" encoding="utf-8"?>
<p:tagLst xmlns:p="http://schemas.openxmlformats.org/presentationml/2006/main">
  <p:tag name="KSO_WM_TAG_VERSION" val="1.0"/>
  <p:tag name="KSO_WM_BEAUTIFY_FLAG" val="#wm#"/>
  <p:tag name="KSO_WM_UNIT_TYPE" val="i"/>
  <p:tag name="KSO_WM_UNIT_ID" val="custom160453_27*i*7"/>
  <p:tag name="KSO_WM_TEMPLATE_CATEGORY" val="custom"/>
  <p:tag name="KSO_WM_TEMPLATE_INDEX" val="160453"/>
  <p:tag name="KSO_WM_UNIT_INDEX" val="7"/>
</p:tagLst>
</file>

<file path=ppt/tags/tag239.xml><?xml version="1.0" encoding="utf-8"?>
<p:tagLst xmlns:p="http://schemas.openxmlformats.org/presentationml/2006/main">
  <p:tag name="KSO_WM_TAG_VERSION" val="1.0"/>
  <p:tag name="KSO_WM_BEAUTIFY_FLAG" val="#wm#"/>
  <p:tag name="KSO_WM_UNIT_TYPE" val="i"/>
  <p:tag name="KSO_WM_UNIT_ID" val="custom160453_27*i*10"/>
  <p:tag name="KSO_WM_TEMPLATE_CATEGORY" val="custom"/>
  <p:tag name="KSO_WM_TEMPLATE_INDEX" val="160453"/>
  <p:tag name="KSO_WM_UNIT_INDEX" val="10"/>
</p:tagLst>
</file>

<file path=ppt/tags/tag24.xml><?xml version="1.0" encoding="utf-8"?>
<p:tagLst xmlns:p="http://schemas.openxmlformats.org/presentationml/2006/main">
  <p:tag name="KSO_WM_TAG_VERSION" val="1.0"/>
  <p:tag name="KSO_WM_BEAUTIFY_FLAG" val="#wm#"/>
  <p:tag name="KSO_WM_UNIT_TYPE" val="i"/>
  <p:tag name="KSO_WM_UNIT_ID" val="custom160453_11*i*30"/>
  <p:tag name="KSO_WM_TEMPLATE_CATEGORY" val="custom"/>
  <p:tag name="KSO_WM_TEMPLATE_INDEX" val="160453"/>
  <p:tag name="KSO_WM_UNIT_INDEX" val="30"/>
</p:tagLst>
</file>

<file path=ppt/tags/tag240.xml><?xml version="1.0" encoding="utf-8"?>
<p:tagLst xmlns:p="http://schemas.openxmlformats.org/presentationml/2006/main">
  <p:tag name="KSO_WM_TAG_VERSION" val="1.0"/>
  <p:tag name="KSO_WM_BEAUTIFY_FLAG" val="#wm#"/>
  <p:tag name="KSO_WM_UNIT_TYPE" val="i"/>
  <p:tag name="KSO_WM_UNIT_ID" val="custom160453_27*i*11"/>
  <p:tag name="KSO_WM_TEMPLATE_CATEGORY" val="custom"/>
  <p:tag name="KSO_WM_TEMPLATE_INDEX" val="160453"/>
  <p:tag name="KSO_WM_UNIT_INDEX" val="11"/>
</p:tagLst>
</file>

<file path=ppt/tags/tag241.xml><?xml version="1.0" encoding="utf-8"?>
<p:tagLst xmlns:p="http://schemas.openxmlformats.org/presentationml/2006/main">
  <p:tag name="KSO_WM_TAG_VERSION" val="1.0"/>
  <p:tag name="KSO_WM_BEAUTIFY_FLAG" val="#wm#"/>
  <p:tag name="KSO_WM_UNIT_TYPE" val="i"/>
  <p:tag name="KSO_WM_UNIT_ID" val="custom160453_27*i*12"/>
  <p:tag name="KSO_WM_TEMPLATE_CATEGORY" val="custom"/>
  <p:tag name="KSO_WM_TEMPLATE_INDEX" val="160453"/>
  <p:tag name="KSO_WM_UNIT_INDEX" val="12"/>
</p:tagLst>
</file>

<file path=ppt/tags/tag242.xml><?xml version="1.0" encoding="utf-8"?>
<p:tagLst xmlns:p="http://schemas.openxmlformats.org/presentationml/2006/main">
  <p:tag name="KSO_WM_TAG_VERSION" val="1.0"/>
  <p:tag name="KSO_WM_BEAUTIFY_FLAG" val="#wm#"/>
  <p:tag name="KSO_WM_UNIT_TYPE" val="i"/>
  <p:tag name="KSO_WM_UNIT_ID" val="custom160453_27*i*15"/>
  <p:tag name="KSO_WM_TEMPLATE_CATEGORY" val="custom"/>
  <p:tag name="KSO_WM_TEMPLATE_INDEX" val="160453"/>
  <p:tag name="KSO_WM_UNIT_INDEX" val="15"/>
</p:tagLst>
</file>

<file path=ppt/tags/tag243.xml><?xml version="1.0" encoding="utf-8"?>
<p:tagLst xmlns:p="http://schemas.openxmlformats.org/presentationml/2006/main">
  <p:tag name="KSO_WM_TAG_VERSION" val="1.0"/>
  <p:tag name="KSO_WM_BEAUTIFY_FLAG" val="#wm#"/>
  <p:tag name="KSO_WM_UNIT_TYPE" val="i"/>
  <p:tag name="KSO_WM_UNIT_ID" val="custom160453_27*i*16"/>
  <p:tag name="KSO_WM_TEMPLATE_CATEGORY" val="custom"/>
  <p:tag name="KSO_WM_TEMPLATE_INDEX" val="160453"/>
  <p:tag name="KSO_WM_UNIT_INDEX" val="16"/>
</p:tagLst>
</file>

<file path=ppt/tags/tag244.xml><?xml version="1.0" encoding="utf-8"?>
<p:tagLst xmlns:p="http://schemas.openxmlformats.org/presentationml/2006/main">
  <p:tag name="KSO_WM_TAG_VERSION" val="1.0"/>
  <p:tag name="KSO_WM_BEAUTIFY_FLAG" val="#wm#"/>
  <p:tag name="KSO_WM_UNIT_TYPE" val="i"/>
  <p:tag name="KSO_WM_UNIT_ID" val="custom160453_27*i*17"/>
  <p:tag name="KSO_WM_TEMPLATE_CATEGORY" val="custom"/>
  <p:tag name="KSO_WM_TEMPLATE_INDEX" val="160453"/>
  <p:tag name="KSO_WM_UNIT_INDEX" val="17"/>
</p:tagLst>
</file>

<file path=ppt/tags/tag245.xml><?xml version="1.0" encoding="utf-8"?>
<p:tagLst xmlns:p="http://schemas.openxmlformats.org/presentationml/2006/main">
  <p:tag name="KSO_WM_TAG_VERSION" val="1.0"/>
  <p:tag name="KSO_WM_BEAUTIFY_FLAG" val="#wm#"/>
  <p:tag name="KSO_WM_UNIT_TYPE" val="i"/>
  <p:tag name="KSO_WM_UNIT_ID" val="custom160453_27*i*21"/>
  <p:tag name="KSO_WM_TEMPLATE_CATEGORY" val="custom"/>
  <p:tag name="KSO_WM_TEMPLATE_INDEX" val="160453"/>
  <p:tag name="KSO_WM_UNIT_INDEX" val="21"/>
</p:tagLst>
</file>

<file path=ppt/tags/tag246.xml><?xml version="1.0" encoding="utf-8"?>
<p:tagLst xmlns:p="http://schemas.openxmlformats.org/presentationml/2006/main">
  <p:tag name="KSO_WM_TAG_VERSION" val="1.0"/>
  <p:tag name="KSO_WM_BEAUTIFY_FLAG" val="#wm#"/>
  <p:tag name="KSO_WM_UNIT_TYPE" val="i"/>
  <p:tag name="KSO_WM_UNIT_ID" val="custom160453_27*i*22"/>
  <p:tag name="KSO_WM_TEMPLATE_CATEGORY" val="custom"/>
  <p:tag name="KSO_WM_TEMPLATE_INDEX" val="160453"/>
  <p:tag name="KSO_WM_UNIT_INDEX" val="22"/>
</p:tagLst>
</file>

<file path=ppt/tags/tag247.xml><?xml version="1.0" encoding="utf-8"?>
<p:tagLst xmlns:p="http://schemas.openxmlformats.org/presentationml/2006/main">
  <p:tag name="KSO_WM_TAG_VERSION" val="1.0"/>
  <p:tag name="KSO_WM_BEAUTIFY_FLAG" val="#wm#"/>
  <p:tag name="KSO_WM_UNIT_TYPE" val="i"/>
  <p:tag name="KSO_WM_UNIT_ID" val="custom160453_27*i*23"/>
  <p:tag name="KSO_WM_TEMPLATE_CATEGORY" val="custom"/>
  <p:tag name="KSO_WM_TEMPLATE_INDEX" val="160453"/>
  <p:tag name="KSO_WM_UNIT_INDEX" val="23"/>
</p:tagLst>
</file>

<file path=ppt/tags/tag248.xml><?xml version="1.0" encoding="utf-8"?>
<p:tagLst xmlns:p="http://schemas.openxmlformats.org/presentationml/2006/main">
  <p:tag name="KSO_WM_TAG_VERSION" val="1.0"/>
  <p:tag name="KSO_WM_BEAUTIFY_FLAG" val="#wm#"/>
  <p:tag name="KSO_WM_UNIT_TYPE" val="i"/>
  <p:tag name="KSO_WM_UNIT_ID" val="custom160453_27*i*24"/>
  <p:tag name="KSO_WM_TEMPLATE_CATEGORY" val="custom"/>
  <p:tag name="KSO_WM_TEMPLATE_INDEX" val="160453"/>
  <p:tag name="KSO_WM_UNIT_INDEX" val="24"/>
</p:tagLst>
</file>

<file path=ppt/tags/tag249.xml><?xml version="1.0" encoding="utf-8"?>
<p:tagLst xmlns:p="http://schemas.openxmlformats.org/presentationml/2006/main">
  <p:tag name="KSO_WM_TAG_VERSION" val="1.0"/>
  <p:tag name="KSO_WM_BEAUTIFY_FLAG" val="#wm#"/>
  <p:tag name="KSO_WM_UNIT_TYPE" val="i"/>
  <p:tag name="KSO_WM_UNIT_ID" val="custom160453_27*i*28"/>
  <p:tag name="KSO_WM_TEMPLATE_CATEGORY" val="custom"/>
  <p:tag name="KSO_WM_TEMPLATE_INDEX" val="160453"/>
  <p:tag name="KSO_WM_UNIT_INDEX" val="28"/>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h_f*1_5_1"/>
  <p:tag name="KSO_WM_UNIT_TYPE" val="l_h_f"/>
  <p:tag name="KSO_WM_UNIT_INDEX" val="1_5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250.xml><?xml version="1.0" encoding="utf-8"?>
<p:tagLst xmlns:p="http://schemas.openxmlformats.org/presentationml/2006/main">
  <p:tag name="KSO_WM_TAG_VERSION" val="1.0"/>
  <p:tag name="KSO_WM_BEAUTIFY_FLAG" val="#wm#"/>
  <p:tag name="KSO_WM_UNIT_TYPE" val="i"/>
  <p:tag name="KSO_WM_UNIT_ID" val="custom160453_27*i*29"/>
  <p:tag name="KSO_WM_TEMPLATE_CATEGORY" val="custom"/>
  <p:tag name="KSO_WM_TEMPLATE_INDEX" val="160453"/>
  <p:tag name="KSO_WM_UNIT_INDEX" val="29"/>
</p:tagLst>
</file>

<file path=ppt/tags/tag251.xml><?xml version="1.0" encoding="utf-8"?>
<p:tagLst xmlns:p="http://schemas.openxmlformats.org/presentationml/2006/main">
  <p:tag name="KSO_WM_TAG_VERSION" val="1.0"/>
  <p:tag name="KSO_WM_BEAUTIFY_FLAG" val="#wm#"/>
  <p:tag name="KSO_WM_UNIT_TYPE" val="i"/>
  <p:tag name="KSO_WM_UNIT_ID" val="custom160453_27*i*30"/>
  <p:tag name="KSO_WM_TEMPLATE_CATEGORY" val="custom"/>
  <p:tag name="KSO_WM_TEMPLATE_INDEX" val="160453"/>
  <p:tag name="KSO_WM_UNIT_INDEX" val="30"/>
</p:tagLst>
</file>

<file path=ppt/tags/tag252.xml><?xml version="1.0" encoding="utf-8"?>
<p:tagLst xmlns:p="http://schemas.openxmlformats.org/presentationml/2006/main">
  <p:tag name="KSO_WM_TAG_VERSION" val="1.0"/>
  <p:tag name="KSO_WM_BEAUTIFY_FLAG" val="#wm#"/>
  <p:tag name="KSO_WM_UNIT_TYPE" val="i"/>
  <p:tag name="KSO_WM_UNIT_ID" val="custom160453_27*i*31"/>
  <p:tag name="KSO_WM_TEMPLATE_CATEGORY" val="custom"/>
  <p:tag name="KSO_WM_TEMPLATE_INDEX" val="160453"/>
  <p:tag name="KSO_WM_UNIT_INDEX" val="31"/>
</p:tagLst>
</file>

<file path=ppt/tags/tag253.xml><?xml version="1.0" encoding="utf-8"?>
<p:tagLst xmlns:p="http://schemas.openxmlformats.org/presentationml/2006/main">
  <p:tag name="KSO_WM_TAG_VERSION" val="1.0"/>
  <p:tag name="KSO_WM_BEAUTIFY_FLAG" val="#wm#"/>
  <p:tag name="KSO_WM_UNIT_TYPE" val="i"/>
  <p:tag name="KSO_WM_UNIT_ID" val="custom160453_27*i*34"/>
  <p:tag name="KSO_WM_TEMPLATE_CATEGORY" val="custom"/>
  <p:tag name="KSO_WM_TEMPLATE_INDEX" val="160453"/>
  <p:tag name="KSO_WM_UNIT_INDEX" val="34"/>
</p:tagLst>
</file>

<file path=ppt/tags/tag254.xml><?xml version="1.0" encoding="utf-8"?>
<p:tagLst xmlns:p="http://schemas.openxmlformats.org/presentationml/2006/main">
  <p:tag name="KSO_WM_TAG_VERSION" val="1.0"/>
  <p:tag name="KSO_WM_BEAUTIFY_FLAG" val="#wm#"/>
  <p:tag name="KSO_WM_UNIT_TYPE" val="i"/>
  <p:tag name="KSO_WM_UNIT_ID" val="custom160453_27*i*35"/>
  <p:tag name="KSO_WM_TEMPLATE_CATEGORY" val="custom"/>
  <p:tag name="KSO_WM_TEMPLATE_INDEX" val="160453"/>
  <p:tag name="KSO_WM_UNIT_INDEX" val="35"/>
</p:tagLst>
</file>

<file path=ppt/tags/tag255.xml><?xml version="1.0" encoding="utf-8"?>
<p:tagLst xmlns:p="http://schemas.openxmlformats.org/presentationml/2006/main">
  <p:tag name="KSO_WM_TAG_VERSION" val="1.0"/>
  <p:tag name="KSO_WM_BEAUTIFY_FLAG" val="#wm#"/>
  <p:tag name="KSO_WM_UNIT_TYPE" val="i"/>
  <p:tag name="KSO_WM_UNIT_ID" val="custom160453_27*i*36"/>
  <p:tag name="KSO_WM_TEMPLATE_CATEGORY" val="custom"/>
  <p:tag name="KSO_WM_TEMPLATE_INDEX" val="160453"/>
  <p:tag name="KSO_WM_UNIT_INDEX" val="36"/>
</p:tagLst>
</file>

<file path=ppt/tags/tag256.xml><?xml version="1.0" encoding="utf-8"?>
<p:tagLst xmlns:p="http://schemas.openxmlformats.org/presentationml/2006/main">
  <p:tag name="KSO_WM_TAG_VERSION" val="1.0"/>
  <p:tag name="KSO_WM_BEAUTIFY_FLAG" val="#wm#"/>
  <p:tag name="KSO_WM_UNIT_TYPE" val="i"/>
  <p:tag name="KSO_WM_UNIT_ID" val="custom160453_27*i*40"/>
  <p:tag name="KSO_WM_TEMPLATE_CATEGORY" val="custom"/>
  <p:tag name="KSO_WM_TEMPLATE_INDEX" val="160453"/>
  <p:tag name="KSO_WM_UNIT_INDEX" val="40"/>
</p:tagLst>
</file>

<file path=ppt/tags/tag257.xml><?xml version="1.0" encoding="utf-8"?>
<p:tagLst xmlns:p="http://schemas.openxmlformats.org/presentationml/2006/main">
  <p:tag name="KSO_WM_TAG_VERSION" val="1.0"/>
  <p:tag name="KSO_WM_BEAUTIFY_FLAG" val="#wm#"/>
  <p:tag name="KSO_WM_UNIT_TYPE" val="i"/>
  <p:tag name="KSO_WM_UNIT_ID" val="custom160453_27*i*41"/>
  <p:tag name="KSO_WM_TEMPLATE_CATEGORY" val="custom"/>
  <p:tag name="KSO_WM_TEMPLATE_INDEX" val="160453"/>
  <p:tag name="KSO_WM_UNIT_INDEX" val="41"/>
</p:tagLst>
</file>

<file path=ppt/tags/tag258.xml><?xml version="1.0" encoding="utf-8"?>
<p:tagLst xmlns:p="http://schemas.openxmlformats.org/presentationml/2006/main">
  <p:tag name="KSO_WM_TAG_VERSION" val="1.0"/>
  <p:tag name="KSO_WM_BEAUTIFY_FLAG" val="#wm#"/>
  <p:tag name="KSO_WM_UNIT_TYPE" val="i"/>
  <p:tag name="KSO_WM_UNIT_ID" val="custom160453_27*i*42"/>
  <p:tag name="KSO_WM_TEMPLATE_CATEGORY" val="custom"/>
  <p:tag name="KSO_WM_TEMPLATE_INDEX" val="160453"/>
  <p:tag name="KSO_WM_UNIT_INDEX" val="42"/>
</p:tagLst>
</file>

<file path=ppt/tags/tag259.xml><?xml version="1.0" encoding="utf-8"?>
<p:tagLst xmlns:p="http://schemas.openxmlformats.org/presentationml/2006/main">
  <p:tag name="KSO_WM_TEMPLATE_CATEGORY" val="custom"/>
  <p:tag name="KSO_WM_TEMPLATE_INDEX" val="160453"/>
  <p:tag name="KSO_WM_TAG_VERSION" val="1.0"/>
  <p:tag name="KSO_WM_SLIDE_ID" val="custom160453_27"/>
  <p:tag name="KSO_WM_SLIDE_INDEX" val="27"/>
  <p:tag name="KSO_WM_SLIDE_ITEM_CNT" val="0"/>
  <p:tag name="KSO_WM_SLIDE_TYPE" val="endPage"/>
  <p:tag name="KSO_WM_BEAUTIFY_FLAG" val="#wm#"/>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9"/>
  <p:tag name="KSO_WM_UNIT_TYPE" val="l_i"/>
  <p:tag name="KSO_WM_UNIT_INDEX" val="1_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10"/>
  <p:tag name="KSO_WM_UNIT_TYPE" val="l_i"/>
  <p:tag name="KSO_WM_UNIT_INDEX" val="1_10"/>
  <p:tag name="KSO_WM_UNIT_CLEAR" val="1"/>
  <p:tag name="KSO_WM_UNIT_LAYERLEVEL" val="1_1"/>
  <p:tag name="KSO_WM_DIAGRAM_GROUP_CODE" val="l1-1"/>
  <p:tag name="KSO_WM_UNIT_USESOURCEFORMAT_APPLY" val="1"/>
</p:tagLst>
</file>

<file path=ppt/tags/tag28.xml><?xml version="1.0" encoding="utf-8"?>
<p:tagLst xmlns:p="http://schemas.openxmlformats.org/presentationml/2006/main">
  <p:tag name="KSO_WM_TAG_VERSION" val="1.0"/>
  <p:tag name="KSO_WM_BEAUTIFY_FLAG" val="#wm#"/>
  <p:tag name="KSO_WM_UNIT_TYPE" val="i"/>
  <p:tag name="KSO_WM_UNIT_ID" val="custom160453_11*i*37"/>
  <p:tag name="KSO_WM_TEMPLATE_CATEGORY" val="custom"/>
  <p:tag name="KSO_WM_TEMPLATE_INDEX" val="160453"/>
  <p:tag name="KSO_WM_UNIT_INDEX" val="3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h_f*1_6_1"/>
  <p:tag name="KSO_WM_UNIT_TYPE" val="l_h_f"/>
  <p:tag name="KSO_WM_UNIT_INDEX" val="1_6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53"/>
  <p:tag name="KSO_WM_UNIT_TYPE" val="a"/>
  <p:tag name="KSO_WM_UNIT_INDEX" val="1"/>
  <p:tag name="KSO_WM_UNIT_ID" val="custom160453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11"/>
  <p:tag name="KSO_WM_UNIT_TYPE" val="l_i"/>
  <p:tag name="KSO_WM_UNIT_INDEX" val="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i*1_12"/>
  <p:tag name="KSO_WM_UNIT_TYPE" val="l_i"/>
  <p:tag name="KSO_WM_UNIT_INDEX" val="1_12"/>
  <p:tag name="KSO_WM_UNIT_CLEAR" val="1"/>
  <p:tag name="KSO_WM_UNIT_LAYERLEVEL" val="1_1"/>
  <p:tag name="KSO_WM_DIAGRAM_GROUP_CODE" val="l1-1"/>
  <p:tag name="KSO_WM_UNIT_USESOURCEFORMAT_APPLY" val="1"/>
</p:tagLst>
</file>

<file path=ppt/tags/tag32.xml><?xml version="1.0" encoding="utf-8"?>
<p:tagLst xmlns:p="http://schemas.openxmlformats.org/presentationml/2006/main">
  <p:tag name="KSO_WM_TEMPLATE_CATEGORY" val="custom"/>
  <p:tag name="KSO_WM_TEMPLATE_INDEX" val="160453"/>
  <p:tag name="KSO_WM_TAG_VERSION" val="1.0"/>
  <p:tag name="KSO_WM_SLIDE_ID" val="custom160453_11"/>
  <p:tag name="KSO_WM_SLIDE_INDEX" val="11"/>
  <p:tag name="KSO_WM_SLIDE_ITEM_CNT" val="6"/>
  <p:tag name="KSO_WM_SLIDE_LAYOUT" val="a_l_b"/>
  <p:tag name="KSO_WM_SLIDE_LAYOUT_CNT" val="1_1_1"/>
  <p:tag name="KSO_WM_SLIDE_TYPE" val="contents"/>
  <p:tag name="KSO_WM_BEAUTIFY_FLAG" val="#wm#"/>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UNIT_TYPE" val="i"/>
  <p:tag name="KSO_WM_UNIT_ID" val="custom160453_17*i*1"/>
  <p:tag name="KSO_WM_TEMPLATE_CATEGORY" val="custom"/>
  <p:tag name="KSO_WM_TEMPLATE_INDEX" val="160453"/>
  <p:tag name="KSO_WM_UNIT_INDEX"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1_1"/>
  <p:tag name="KSO_WM_UNIT_TYPE" val="l_h_a"/>
  <p:tag name="KSO_WM_UNIT_INDEX" val="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1_1"/>
  <p:tag name="KSO_WM_UNIT_TYPE" val="l_h_f"/>
  <p:tag name="KSO_WM_UNIT_INDEX" val="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UNIT_TYPE" val="i"/>
  <p:tag name="KSO_WM_UNIT_ID" val="custom160453_17*i*6"/>
  <p:tag name="KSO_WM_TEMPLATE_CATEGORY" val="custom"/>
  <p:tag name="KSO_WM_TEMPLATE_INDEX" val="160453"/>
  <p:tag name="KSO_WM_UNIT_INDEX" val="6"/>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3_1"/>
  <p:tag name="KSO_WM_UNIT_TYPE" val="l_h_a"/>
  <p:tag name="KSO_WM_UNIT_INDEX" val="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3_1"/>
  <p:tag name="KSO_WM_UNIT_TYPE" val="l_h_f"/>
  <p:tag name="KSO_WM_UNIT_INDEX" val="1_3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53"/>
  <p:tag name="KSO_WM_UNIT_TYPE" val="b"/>
  <p:tag name="KSO_WM_UNIT_INDEX" val="1"/>
  <p:tag name="KSO_WM_UNIT_ID" val="custom160453_1*b*1"/>
  <p:tag name="KSO_WM_UNIT_CLEAR" val="1"/>
  <p:tag name="KSO_WM_UNIT_LAYERLEVEL" val="1"/>
  <p:tag name="KSO_WM_UNIT_VALUE" val="56"/>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UNIT_TYPE" val="i"/>
  <p:tag name="KSO_WM_UNIT_ID" val="custom160453_17*i*11"/>
  <p:tag name="KSO_WM_TEMPLATE_CATEGORY" val="custom"/>
  <p:tag name="KSO_WM_TEMPLATE_INDEX" val="160453"/>
  <p:tag name="KSO_WM_UNIT_INDEX" va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2_1"/>
  <p:tag name="KSO_WM_UNIT_TYPE" val="l_h_a"/>
  <p:tag name="KSO_WM_UNIT_INDEX" val="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2_1"/>
  <p:tag name="KSO_WM_UNIT_TYPE" val="l_h_f"/>
  <p:tag name="KSO_WM_UNIT_INDEX" val="1_2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UNIT_TYPE" val="i"/>
  <p:tag name="KSO_WM_UNIT_ID" val="custom160453_17*i*16"/>
  <p:tag name="KSO_WM_TEMPLATE_CATEGORY" val="custom"/>
  <p:tag name="KSO_WM_TEMPLATE_INDEX" val="160453"/>
  <p:tag name="KSO_WM_UNIT_INDEX" val="16"/>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5_1"/>
  <p:tag name="KSO_WM_UNIT_TYPE" val="l_h_a"/>
  <p:tag name="KSO_WM_UNIT_INDEX" val="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5_1"/>
  <p:tag name="KSO_WM_UNIT_TYPE" val="l_h_f"/>
  <p:tag name="KSO_WM_UNIT_INDEX" val="1_5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UNIT_TYPE" val="i"/>
  <p:tag name="KSO_WM_UNIT_ID" val="custom160453_17*i*21"/>
  <p:tag name="KSO_WM_TEMPLATE_CATEGORY" val="custom"/>
  <p:tag name="KSO_WM_TEMPLATE_INDEX" val="160453"/>
  <p:tag name="KSO_WM_UNIT_INDEX" val="2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4_1"/>
  <p:tag name="KSO_WM_UNIT_TYPE" val="l_h_a"/>
  <p:tag name="KSO_WM_UNIT_INDEX" val="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4_1"/>
  <p:tag name="KSO_WM_UNIT_TYPE" val="l_h_f"/>
  <p:tag name="KSO_WM_UNIT_INDEX" val="1_4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TEMPLATE_CATEGORY" val="custom"/>
  <p:tag name="KSO_WM_TEMPLATE_INDEX" val="160453"/>
  <p:tag name="KSO_WM_TAG_VERSION" val="1.0"/>
  <p:tag name="KSO_WM_SLIDE_ID" val="custom160453_17"/>
  <p:tag name="KSO_WM_SLIDE_INDEX" val="17"/>
  <p:tag name="KSO_WM_SLIDE_ITEM_CNT" val="5"/>
  <p:tag name="KSO_WM_SLIDE_LAYOUT" val="a_l"/>
  <p:tag name="KSO_WM_SLIDE_LAYOUT_CNT" val="1_1"/>
  <p:tag name="KSO_WM_SLIDE_TYPE" val="text"/>
  <p:tag name="KSO_WM_BEAUTIFY_FLAG" val="#wm#"/>
  <p:tag name="KSO_WM_SLIDE_POSITION" val="85*185"/>
  <p:tag name="KSO_WM_SLIDE_SIZE" val="790*282"/>
  <p:tag name="KSO_WM_DIAGRAM_GROUP_CODE" val="l1-2"/>
</p:tagLst>
</file>

<file path=ppt/tags/tag5.xml><?xml version="1.0" encoding="utf-8"?>
<p:tagLst xmlns:p="http://schemas.openxmlformats.org/presentationml/2006/main">
  <p:tag name="KSO_WM_TEMPLATE_THUMBS_INDEX" val="1、8、12、16、19、20、24、27"/>
  <p:tag name="KSO_WM_TEMPLATE_CATEGORY" val="custom"/>
  <p:tag name="KSO_WM_TEMPLATE_INDEX" val="160453"/>
  <p:tag name="KSO_WM_TAG_VERSION" val="1.0"/>
  <p:tag name="KSO_WM_SLIDE_ID" val="custom160453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2"/>
  <p:tag name="KSO_WM_UNIT_TYPE" val="f"/>
  <p:tag name="KSO_WM_UNIT_INDEX" val="2"/>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53.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AG_VERSION" val="1.0"/>
  <p:tag name="KSO_WM_BEAUTIFY_FLAG" val="#wm#"/>
  <p:tag name="KSO_WM_UNIT_TYPE" val="i"/>
  <p:tag name="KSO_WM_UNIT_ID" val="custom160453_17*i*1"/>
  <p:tag name="KSO_WM_TEMPLATE_CATEGORY" val="custom"/>
  <p:tag name="KSO_WM_TEMPLATE_INDEX" val="160453"/>
  <p:tag name="KSO_WM_UNIT_INDEX"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1_1"/>
  <p:tag name="KSO_WM_UNIT_TYPE" val="l_h_a"/>
  <p:tag name="KSO_WM_UNIT_INDEX" val="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a*1"/>
  <p:tag name="KSO_WM_UNIT_TYPE" val="a"/>
  <p:tag name="KSO_WM_UNIT_INDEX" val="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1_1"/>
  <p:tag name="KSO_WM_UNIT_TYPE" val="l_h_f"/>
  <p:tag name="KSO_WM_UNIT_INDEX" val="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UNIT_TYPE" val="i"/>
  <p:tag name="KSO_WM_UNIT_ID" val="custom160453_17*i*6"/>
  <p:tag name="KSO_WM_TEMPLATE_CATEGORY" val="custom"/>
  <p:tag name="KSO_WM_TEMPLATE_INDEX" val="160453"/>
  <p:tag name="KSO_WM_UNIT_INDEX" val="6"/>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3_1"/>
  <p:tag name="KSO_WM_UNIT_TYPE" val="l_h_a"/>
  <p:tag name="KSO_WM_UNIT_INDEX" val="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3_1"/>
  <p:tag name="KSO_WM_UNIT_TYPE" val="l_h_f"/>
  <p:tag name="KSO_WM_UNIT_INDEX" val="1_3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64.xml><?xml version="1.0" encoding="utf-8"?>
<p:tagLst xmlns:p="http://schemas.openxmlformats.org/presentationml/2006/main">
  <p:tag name="KSO_WM_TAG_VERSION" val="1.0"/>
  <p:tag name="KSO_WM_BEAUTIFY_FLAG" val="#wm#"/>
  <p:tag name="KSO_WM_UNIT_TYPE" val="i"/>
  <p:tag name="KSO_WM_UNIT_ID" val="custom160453_17*i*11"/>
  <p:tag name="KSO_WM_TEMPLATE_CATEGORY" val="custom"/>
  <p:tag name="KSO_WM_TEMPLATE_INDEX" val="160453"/>
  <p:tag name="KSO_WM_UNIT_INDEX" val="1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2_1"/>
  <p:tag name="KSO_WM_UNIT_TYPE" val="l_h_a"/>
  <p:tag name="KSO_WM_UNIT_INDEX" val="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2_1"/>
  <p:tag name="KSO_WM_UNIT_TYPE" val="l_h_f"/>
  <p:tag name="KSO_WM_UNIT_INDEX" val="1_2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UNIT_TYPE" val="i"/>
  <p:tag name="KSO_WM_UNIT_ID" val="custom160453_17*i*16"/>
  <p:tag name="KSO_WM_TEMPLATE_CATEGORY" val="custom"/>
  <p:tag name="KSO_WM_TEMPLATE_INDEX" val="160453"/>
  <p:tag name="KSO_WM_UNIT_INDEX" val="16"/>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5_1"/>
  <p:tag name="KSO_WM_UNIT_TYPE" val="l_h_a"/>
  <p:tag name="KSO_WM_UNIT_INDEX" val="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5_1"/>
  <p:tag name="KSO_WM_UNIT_TYPE" val="l_h_f"/>
  <p:tag name="KSO_WM_UNIT_INDEX" val="1_5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b*1"/>
  <p:tag name="KSO_WM_UNIT_TYPE" val="b"/>
  <p:tag name="KSO_WM_UNIT_INDEX" val="1"/>
  <p:tag name="KSO_WM_UNIT_CLEAR" val="1"/>
  <p:tag name="KSO_WM_UNIT_LAYERLEVEL" val="1"/>
  <p:tag name="KSO_WM_UNIT_VALUE" val="4"/>
  <p:tag name="KSO_WM_UNIT_ISCONTENTSTITLE" val="0"/>
  <p:tag name="KSO_WM_UNIT_HIGHLIGHT" val="0"/>
  <p:tag name="KSO_WM_UNIT_COMPATIBLE" val="0"/>
  <p:tag name="KSO_WM_UNIT_PRESET_TEXT" val="CONTENTS"/>
</p:tagLst>
</file>

<file path=ppt/tags/tag70.xml><?xml version="1.0" encoding="utf-8"?>
<p:tagLst xmlns:p="http://schemas.openxmlformats.org/presentationml/2006/main">
  <p:tag name="KSO_WM_TAG_VERSION" val="1.0"/>
  <p:tag name="KSO_WM_BEAUTIFY_FLAG" val="#wm#"/>
  <p:tag name="KSO_WM_UNIT_TYPE" val="i"/>
  <p:tag name="KSO_WM_UNIT_ID" val="custom160453_17*i*21"/>
  <p:tag name="KSO_WM_TEMPLATE_CATEGORY" val="custom"/>
  <p:tag name="KSO_WM_TEMPLATE_INDEX" val="160453"/>
  <p:tag name="KSO_WM_UNIT_INDEX" val="2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a*1_4_1"/>
  <p:tag name="KSO_WM_UNIT_TYPE" val="l_h_a"/>
  <p:tag name="KSO_WM_UNIT_INDEX" val="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7*l_h_f*1_4_1"/>
  <p:tag name="KSO_WM_UNIT_TYPE" val="l_h_f"/>
  <p:tag name="KSO_WM_UNIT_INDEX" val="1_4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TEMPLATE_CATEGORY" val="custom"/>
  <p:tag name="KSO_WM_TEMPLATE_INDEX" val="160453"/>
  <p:tag name="KSO_WM_TAG_VERSION" val="1.0"/>
  <p:tag name="KSO_WM_SLIDE_ID" val="custom160453_17"/>
  <p:tag name="KSO_WM_SLIDE_INDEX" val="17"/>
  <p:tag name="KSO_WM_SLIDE_ITEM_CNT" val="5"/>
  <p:tag name="KSO_WM_SLIDE_LAYOUT" val="a_l"/>
  <p:tag name="KSO_WM_SLIDE_LAYOUT_CNT" val="1_1"/>
  <p:tag name="KSO_WM_SLIDE_TYPE" val="text"/>
  <p:tag name="KSO_WM_BEAUTIFY_FLAG" val="#wm#"/>
  <p:tag name="KSO_WM_SLIDE_POSITION" val="85*185"/>
  <p:tag name="KSO_WM_SLIDE_SIZE" val="790*282"/>
  <p:tag name="KSO_WM_DIAGRAM_GROUP_CODE" val="l1-2"/>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UNIT_TYPE" val="i"/>
  <p:tag name="KSO_WM_UNIT_ID" val="custom160453_16*i*1"/>
  <p:tag name="KSO_WM_TEMPLATE_CATEGORY" val="custom"/>
  <p:tag name="KSO_WM_TEMPLATE_INDEX" val="160453"/>
  <p:tag name="KSO_WM_UNIT_INDEX"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1_1"/>
  <p:tag name="KSO_WM_UNIT_TYPE" val="l_h_a"/>
  <p:tag name="KSO_WM_UNIT_INDEX" val="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1_1"/>
  <p:tag name="KSO_WM_UNIT_TYPE" val="l_h_f"/>
  <p:tag name="KSO_WM_UNIT_INDEX" val="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TAG_VERSION" val="1.0"/>
  <p:tag name="KSO_WM_BEAUTIFY_FLAG" val="#wm#"/>
  <p:tag name="KSO_WM_UNIT_TYPE" val="i"/>
  <p:tag name="KSO_WM_UNIT_ID" val="custom160453_16*i*6"/>
  <p:tag name="KSO_WM_TEMPLATE_CATEGORY" val="custom"/>
  <p:tag name="KSO_WM_TEMPLATE_INDEX" val="160453"/>
  <p:tag name="KSO_WM_UNIT_INDEX" val="6"/>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3_1"/>
  <p:tag name="KSO_WM_UNIT_TYPE" val="l_h_a"/>
  <p:tag name="KSO_WM_UNIT_INDEX" val="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UNIT_TYPE" val="i"/>
  <p:tag name="KSO_WM_UNIT_ID" val="custom160453_11*i*2"/>
  <p:tag name="KSO_WM_TEMPLATE_CATEGORY" val="custom"/>
  <p:tag name="KSO_WM_TEMPLATE_INDEX" val="160453"/>
  <p:tag name="KSO_WM_UNIT_INDEX" val="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3_1"/>
  <p:tag name="KSO_WM_UNIT_TYPE" val="l_h_f"/>
  <p:tag name="KSO_WM_UNIT_INDEX" val="1_3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UNIT_TYPE" val="i"/>
  <p:tag name="KSO_WM_UNIT_ID" val="custom160453_16*i*11"/>
  <p:tag name="KSO_WM_TEMPLATE_CATEGORY" val="custom"/>
  <p:tag name="KSO_WM_TEMPLATE_INDEX" val="160453"/>
  <p:tag name="KSO_WM_UNIT_INDEX" val="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2_1"/>
  <p:tag name="KSO_WM_UNIT_TYPE" val="l_h_a"/>
  <p:tag name="KSO_WM_UNIT_INDEX" val="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2_1"/>
  <p:tag name="KSO_WM_UNIT_TYPE" val="l_h_f"/>
  <p:tag name="KSO_WM_UNIT_INDEX" val="1_2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UNIT_TYPE" val="i"/>
  <p:tag name="KSO_WM_UNIT_ID" val="custom160453_16*i*16"/>
  <p:tag name="KSO_WM_TEMPLATE_CATEGORY" val="custom"/>
  <p:tag name="KSO_WM_TEMPLATE_INDEX" val="160453"/>
  <p:tag name="KSO_WM_UNIT_INDEX" val="16"/>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a*1_4_1"/>
  <p:tag name="KSO_WM_UNIT_TYPE" val="l_h_a"/>
  <p:tag name="KSO_WM_UNIT_INDEX" val="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6*l_h_f*1_4_1"/>
  <p:tag name="KSO_WM_UNIT_TYPE" val="l_h_f"/>
  <p:tag name="KSO_WM_UNIT_INDEX" val="1_4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TEMPLATE_CATEGORY" val="custom"/>
  <p:tag name="KSO_WM_TEMPLATE_INDEX" val="160453"/>
  <p:tag name="KSO_WM_TAG_VERSION" val="1.0"/>
  <p:tag name="KSO_WM_SLIDE_ID" val="custom160453_16"/>
  <p:tag name="KSO_WM_SLIDE_INDEX" val="16"/>
  <p:tag name="KSO_WM_SLIDE_ITEM_CNT" val="4"/>
  <p:tag name="KSO_WM_SLIDE_LAYOUT" val="a_l"/>
  <p:tag name="KSO_WM_SLIDE_LAYOUT_CNT" val="1_1"/>
  <p:tag name="KSO_WM_SLIDE_TYPE" val="text"/>
  <p:tag name="KSO_WM_BEAUTIFY_FLAG" val="#wm#"/>
  <p:tag name="KSO_WM_SLIDE_POSITION" val="146*185"/>
  <p:tag name="KSO_WM_SLIDE_SIZE" val="667*282"/>
  <p:tag name="KSO_WM_DIAGRAM_GROUP_CODE" val="l1-2"/>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a*1"/>
  <p:tag name="KSO_WM_UNIT_TYPE" val="a"/>
  <p:tag name="KSO_WM_UNIT_INDEX" val="1"/>
  <p:tag name="KSO_WM_UNIT_CLEAR" val="1"/>
  <p:tag name="KSO_WM_UNIT_LAYERLEVEL" val="1"/>
  <p:tag name="KSO_WM_UNIT_ISCONTENTSTITLE" val="1"/>
  <p:tag name="KSO_WM_UNIT_VALUE" val="3"/>
  <p:tag name="KSO_WM_UNIT_HIGHLIGHT" val="0"/>
  <p:tag name="KSO_WM_UNIT_COMPATIBLE" val="0"/>
  <p:tag name="KSO_WM_UNIT_PRESET_TEXT" val="目录"/>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b*1"/>
  <p:tag name="KSO_WM_UNIT_TYPE" val="b"/>
  <p:tag name="KSO_WM_UNIT_INDEX" val="1"/>
  <p:tag name="KSO_WM_UNIT_CLEAR" val="1"/>
  <p:tag name="KSO_WM_UNIT_LAYERLEVEL" val="1"/>
  <p:tag name="KSO_WM_UNIT_VALUE" val="4"/>
  <p:tag name="KSO_WM_UNIT_ISCONTENTSTITLE" val="0"/>
  <p:tag name="KSO_WM_UNIT_HIGHLIGHT" val="0"/>
  <p:tag name="KSO_WM_UNIT_COMPATIBLE" val="0"/>
  <p:tag name="KSO_WM_UNIT_PRESET_TEXT" val="CONTENTS"/>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1*l_h_f*1_1_1"/>
  <p:tag name="KSO_WM_UNIT_TYPE" val="l_h_f"/>
  <p:tag name="KSO_WM_UNIT_INDEX" val="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90.xml><?xml version="1.0" encoding="utf-8"?>
<p:tagLst xmlns:p="http://schemas.openxmlformats.org/presentationml/2006/main">
  <p:tag name="KSO_WM_TAG_VERSION" val="1.0"/>
  <p:tag name="KSO_WM_BEAUTIFY_FLAG" val="#wm#"/>
  <p:tag name="KSO_WM_UNIT_TYPE" val="i"/>
  <p:tag name="KSO_WM_UNIT_ID" val="custom160453_10*i*2"/>
  <p:tag name="KSO_WM_TEMPLATE_CATEGORY" val="custom"/>
  <p:tag name="KSO_WM_TEMPLATE_INDEX" val="160453"/>
  <p:tag name="KSO_WM_UNIT_INDEX" val="2"/>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h_f*1_1_1"/>
  <p:tag name="KSO_WM_UNIT_TYPE" val="l_h_f"/>
  <p:tag name="KSO_WM_UNIT_INDEX" val="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1"/>
  <p:tag name="KSO_WM_UNIT_TYPE" val="l_i"/>
  <p:tag name="KSO_WM_UNIT_INDEX" val="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2"/>
  <p:tag name="KSO_WM_UNIT_TYPE" val="l_i"/>
  <p:tag name="KSO_WM_UNIT_INDEX" val="1_2"/>
  <p:tag name="KSO_WM_UNIT_CLEAR" val="1"/>
  <p:tag name="KSO_WM_UNIT_LAYERLEVEL" val="1_1"/>
  <p:tag name="KSO_WM_DIAGRAM_GROUP_CODE" val="l1-1"/>
  <p:tag name="KSO_WM_UNIT_USESOURCEFORMAT_APPLY" val="1"/>
</p:tagLst>
</file>

<file path=ppt/tags/tag94.xml><?xml version="1.0" encoding="utf-8"?>
<p:tagLst xmlns:p="http://schemas.openxmlformats.org/presentationml/2006/main">
  <p:tag name="KSO_WM_TAG_VERSION" val="1.0"/>
  <p:tag name="KSO_WM_BEAUTIFY_FLAG" val="#wm#"/>
  <p:tag name="KSO_WM_UNIT_TYPE" val="i"/>
  <p:tag name="KSO_WM_UNIT_ID" val="custom160453_10*i*9"/>
  <p:tag name="KSO_WM_TEMPLATE_CATEGORY" val="custom"/>
  <p:tag name="KSO_WM_TEMPLATE_INDEX" val="160453"/>
  <p:tag name="KSO_WM_UNIT_INDEX" val="9"/>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h_f*1_2_1"/>
  <p:tag name="KSO_WM_UNIT_TYPE" val="l_h_f"/>
  <p:tag name="KSO_WM_UNIT_INDEX" val="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3"/>
  <p:tag name="KSO_WM_UNIT_TYPE" val="l_i"/>
  <p:tag name="KSO_WM_UNIT_INDEX" val="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i*1_4"/>
  <p:tag name="KSO_WM_UNIT_TYPE" val="l_i"/>
  <p:tag name="KSO_WM_UNIT_INDEX" val="1_4"/>
  <p:tag name="KSO_WM_UNIT_CLEAR" val="1"/>
  <p:tag name="KSO_WM_UNIT_LAYERLEVEL" val="1_1"/>
  <p:tag name="KSO_WM_DIAGRAM_GROUP_CODE" val="l1-1"/>
  <p:tag name="KSO_WM_UNIT_USESOURCEFORMAT_APPLY" val="1"/>
</p:tagLst>
</file>

<file path=ppt/tags/tag98.xml><?xml version="1.0" encoding="utf-8"?>
<p:tagLst xmlns:p="http://schemas.openxmlformats.org/presentationml/2006/main">
  <p:tag name="KSO_WM_TAG_VERSION" val="1.0"/>
  <p:tag name="KSO_WM_BEAUTIFY_FLAG" val="#wm#"/>
  <p:tag name="KSO_WM_UNIT_TYPE" val="i"/>
  <p:tag name="KSO_WM_UNIT_ID" val="custom160453_10*i*16"/>
  <p:tag name="KSO_WM_TEMPLATE_CATEGORY" val="custom"/>
  <p:tag name="KSO_WM_TEMPLATE_INDEX" val="160453"/>
  <p:tag name="KSO_WM_UNIT_INDEX" val="16"/>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10*l_h_f*1_3_1"/>
  <p:tag name="KSO_WM_UNIT_TYPE" val="l_h_f"/>
  <p:tag name="KSO_WM_UNIT_INDEX" val="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USESOURCEFORMAT_APPLY" val="1"/>
</p:tagLst>
</file>

<file path=ppt/theme/theme1.xml><?xml version="1.0" encoding="utf-8"?>
<a:theme xmlns:a="http://schemas.openxmlformats.org/drawingml/2006/main" name="A000120140530A99PPBG">
  <a:themeElements>
    <a:clrScheme name="160170.170">
      <a:dk1>
        <a:srgbClr val="5F5F5F"/>
      </a:dk1>
      <a:lt1>
        <a:sysClr val="window" lastClr="FFFFFF"/>
      </a:lt1>
      <a:dk2>
        <a:srgbClr val="4D4D4D"/>
      </a:dk2>
      <a:lt2>
        <a:srgbClr val="FFFFFF"/>
      </a:lt2>
      <a:accent1>
        <a:srgbClr val="FFC000"/>
      </a:accent1>
      <a:accent2>
        <a:srgbClr val="F2800E"/>
      </a:accent2>
      <a:accent3>
        <a:srgbClr val="B06058"/>
      </a:accent3>
      <a:accent4>
        <a:srgbClr val="BB71A1"/>
      </a:accent4>
      <a:accent5>
        <a:srgbClr val="00B0F0"/>
      </a:accent5>
      <a:accent6>
        <a:srgbClr val="879169"/>
      </a:accent6>
      <a:hlink>
        <a:srgbClr val="3F6AC1"/>
      </a:hlink>
      <a:folHlink>
        <a:srgbClr val="D850B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10053</Words>
  <Application>WPS 演示</Application>
  <PresentationFormat>宽屏</PresentationFormat>
  <Paragraphs>360</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黑体</vt:lpstr>
      <vt:lpstr>Calibri</vt:lpstr>
      <vt:lpstr>Arial Narrow</vt:lpstr>
      <vt:lpstr>微软雅黑</vt:lpstr>
      <vt:lpstr>A000120140530A99PPBG</vt:lpstr>
      <vt:lpstr>LOREM IPSUM DOLOR</vt:lpstr>
      <vt:lpstr>PowerPoint 演示文稿</vt:lpstr>
      <vt:lpstr>PowerPoint 演示文稿</vt:lpstr>
      <vt:lpstr>LOREM IPSUM DOLOR</vt:lpstr>
      <vt:lpstr>LOREM IPSUM DOLOR</vt:lpstr>
      <vt:lpstr>PowerPoint 演示文稿</vt:lpstr>
      <vt:lpstr>PowerPoint 演示文稿</vt:lpstr>
      <vt:lpstr>PowerPoint 演示文稿</vt:lpstr>
      <vt:lpstr> </vt:lpstr>
      <vt:lpstr> </vt:lpstr>
      <vt:lpstr> </vt:lpstr>
      <vt:lpstr>PowerPoint 演示文稿</vt:lpstr>
      <vt:lpstr>LOREM IPSUM DOLOR</vt:lpstr>
      <vt:lpstr>PowerPoint 演示文稿</vt:lpstr>
      <vt:lpstr>LOREM IPSUM DOLOR</vt:lpstr>
      <vt:lpstr>  应用系统</vt:lpstr>
      <vt:lpstr>网安措施</vt:lpstr>
      <vt:lpstr>  </vt:lpstr>
      <vt:lpstr>  </vt:lpstr>
      <vt:lpstr>  </vt:lpstr>
      <vt:lpstr>  （一）加密技术。</vt:lpstr>
      <vt:lpstr>  技术原理</vt:lpstr>
      <vt:lpstr>  技术原理</vt:lpstr>
      <vt:lpstr>PowerPoint 演示文稿</vt:lpstr>
      <vt:lpstr>  技术原理</vt:lpstr>
      <vt:lpstr>LOREM IPSUM DOLOR</vt:lpstr>
      <vt:lpstr>人为攻击</vt:lpstr>
      <vt:lpstr>PowerPoint 演示文稿</vt:lpstr>
      <vt:lpstr>LOREM IPSUM DOLOR</vt:lpstr>
      <vt:lpstr>LOREM IPSUM DOLOR</vt:lpstr>
      <vt:lpstr>LOREM IPSUM DOLOR</vt:lpstr>
      <vt:lpstr>LOREM IPSUM DOLOR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nili</dc:creator>
  <cp:lastModifiedBy>nili</cp:lastModifiedBy>
  <cp:revision>1</cp:revision>
  <dcterms:created xsi:type="dcterms:W3CDTF">2017-05-21T13:02:22Z</dcterms:created>
  <dcterms:modified xsi:type="dcterms:W3CDTF">2017-05-21T14:14:16Z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