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5" r:id="rId10"/>
    <p:sldId id="266" r:id="rId11"/>
    <p:sldId id="267" r:id="rId12"/>
    <p:sldId id="269" r:id="rId13"/>
    <p:sldId id="270" r:id="rId14"/>
    <p:sldId id="271" r:id="rId15"/>
    <p:sldId id="272" r:id="rId16"/>
    <p:sldId id="273" r:id="rId17"/>
    <p:sldId id="279" r:id="rId18"/>
    <p:sldId id="281" r:id="rId19"/>
    <p:sldId id="282" r:id="rId20"/>
    <p:sldId id="283" r:id="rId21"/>
    <p:sldId id="284" r:id="rId22"/>
    <p:sldId id="285" r:id="rId23"/>
    <p:sldId id="286" r:id="rId24"/>
    <p:sldId id="287" r:id="rId25"/>
    <p:sldId id="288" r:id="rId2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网络战争与网络安全</a:t>
            </a:r>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预防措施</a:t>
            </a:r>
            <a:endParaRPr lang="zh-CN" altLang="en-US"/>
          </a:p>
        </p:txBody>
      </p:sp>
      <p:sp>
        <p:nvSpPr>
          <p:cNvPr id="3" name="内容占位符 2"/>
          <p:cNvSpPr>
            <a:spLocks noGrp="1"/>
          </p:cNvSpPr>
          <p:nvPr>
            <p:ph idx="1"/>
          </p:nvPr>
        </p:nvSpPr>
        <p:spPr/>
        <p:txBody>
          <a:bodyPr/>
          <a:p>
            <a:r>
              <a:rPr lang="zh-CN" altLang="en-US"/>
              <a:t>计算机网络安全措施主要包括保护</a:t>
            </a:r>
            <a:r>
              <a:rPr lang="zh-C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网络安全</a:t>
            </a:r>
            <a:r>
              <a:rPr lang="zh-CN" altLang="en-US"/>
              <a:t>、保护</a:t>
            </a:r>
            <a:r>
              <a:rPr lang="zh-C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应用服务安全</a:t>
            </a:r>
            <a:r>
              <a:rPr lang="zh-CN" altLang="en-US"/>
              <a:t>和保护</a:t>
            </a:r>
            <a:r>
              <a:rPr lang="zh-C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系统安全</a:t>
            </a:r>
            <a:r>
              <a:rPr lang="zh-CN" altLang="en-US"/>
              <a:t>三个方面，各个方面都要结合考虑安全防护的物理安全、防火墙、信息安全、Web安全、媒体安全等等。</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（一）保护网络安全。</a:t>
            </a:r>
            <a:endParaRPr lang="zh-CN" altLang="en-US"/>
          </a:p>
        </p:txBody>
      </p:sp>
      <p:sp>
        <p:nvSpPr>
          <p:cNvPr id="3" name="内容占位符 2"/>
          <p:cNvSpPr>
            <a:spLocks noGrp="1"/>
          </p:cNvSpPr>
          <p:nvPr>
            <p:ph idx="1"/>
          </p:nvPr>
        </p:nvSpPr>
        <p:spPr/>
        <p:txBody>
          <a:bodyPr>
            <a:normAutofit lnSpcReduction="20000"/>
          </a:bodyPr>
          <a:p>
            <a:r>
              <a:rPr lang="zh-CN" altLang="en-US"/>
              <a:t>网络安全是为保护商务各方网络端系统之间通信过程的安全性。保证</a:t>
            </a:r>
            <a:r>
              <a:rPr lang="zh-C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机密性</a:t>
            </a:r>
            <a:r>
              <a:rPr lang="zh-CN" altLang="en-US"/>
              <a:t>、</a:t>
            </a:r>
            <a:r>
              <a:rPr lang="zh-C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完整性</a:t>
            </a:r>
            <a:r>
              <a:rPr lang="zh-CN" altLang="en-US"/>
              <a:t>、</a:t>
            </a:r>
            <a:r>
              <a:rPr lang="zh-C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认证性</a:t>
            </a:r>
            <a:r>
              <a:rPr lang="zh-CN" altLang="en-US"/>
              <a:t>和</a:t>
            </a:r>
            <a:r>
              <a:rPr lang="zh-C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访问控制性</a:t>
            </a:r>
            <a:r>
              <a:rPr lang="zh-CN" altLang="en-US"/>
              <a:t>是网络安全的重要因素。保护网络安全的主要措施如下：</a:t>
            </a:r>
            <a:endParaRPr lang="zh-CN" altLang="en-US"/>
          </a:p>
          <a:p>
            <a:r>
              <a:rPr lang="zh-CN" altLang="en-US"/>
              <a:t>（1）全面规划网络平台的安全策略。</a:t>
            </a:r>
            <a:endParaRPr lang="zh-CN" altLang="en-US"/>
          </a:p>
          <a:p>
            <a:r>
              <a:rPr lang="zh-CN" altLang="en-US"/>
              <a:t>（2）制定网络安全的管理措施。</a:t>
            </a:r>
            <a:endParaRPr lang="zh-CN" altLang="en-US"/>
          </a:p>
          <a:p>
            <a:r>
              <a:rPr lang="zh-CN" altLang="en-US"/>
              <a:t>（3）使用防火墙。</a:t>
            </a:r>
            <a:endParaRPr lang="zh-CN" altLang="en-US"/>
          </a:p>
          <a:p>
            <a:r>
              <a:rPr lang="zh-CN" altLang="en-US"/>
              <a:t>（4）尽可能记录网络上的一切活动。</a:t>
            </a:r>
            <a:endParaRPr lang="zh-CN" altLang="en-US"/>
          </a:p>
          <a:p>
            <a:r>
              <a:rPr lang="zh-CN" altLang="en-US"/>
              <a:t>（5）注意对网络设备的物理保护。</a:t>
            </a:r>
            <a:endParaRPr lang="zh-CN" altLang="en-US"/>
          </a:p>
          <a:p>
            <a:r>
              <a:rPr lang="zh-CN" altLang="en-US"/>
              <a:t>（6）检验网络平台系统的脆弱性。</a:t>
            </a:r>
            <a:endParaRPr lang="zh-CN" altLang="en-US"/>
          </a:p>
          <a:p>
            <a:r>
              <a:rPr lang="zh-CN" altLang="en-US"/>
              <a:t>（7）建立可靠的识别和鉴别机制。</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（二）保护应用安全。</a:t>
            </a:r>
            <a:endParaRPr lang="zh-CN" altLang="en-US"/>
          </a:p>
        </p:txBody>
      </p:sp>
      <p:sp>
        <p:nvSpPr>
          <p:cNvPr id="3" name="内容占位符 2"/>
          <p:cNvSpPr>
            <a:spLocks noGrp="1"/>
          </p:cNvSpPr>
          <p:nvPr>
            <p:ph idx="1"/>
          </p:nvPr>
        </p:nvSpPr>
        <p:spPr/>
        <p:txBody>
          <a:bodyPr>
            <a:normAutofit lnSpcReduction="20000"/>
          </a:bodyPr>
          <a:p>
            <a:r>
              <a:rPr lang="zh-CN" altLang="en-US"/>
              <a:t>保护应用安全，主要是针对特定应用（如Web服务器、网络支付专用软件系统）所建立的安全防护措施，它独立于网络的任何其他安全防护措施。虽然有些防护措施可能是网络安全业务的一种替代或重叠，如Web浏览器和Web服务器在应用层上对网络支付结算信息包的加密，都通过IP层加密，但是许多应用还有自己的特定安全要求。</a:t>
            </a:r>
            <a:endParaRPr lang="zh-CN" altLang="en-US"/>
          </a:p>
          <a:p>
            <a:r>
              <a:rPr lang="zh-CN" altLang="en-US"/>
              <a:t>由于电子商务中的应用层对安全的要求最严格、最复杂，因此更倾向于</a:t>
            </a:r>
            <a:r>
              <a:rPr lang="zh-C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在应用层而不是在网络层</a:t>
            </a:r>
            <a:r>
              <a:rPr lang="zh-CN" altLang="en-US"/>
              <a:t>采取各种安全措施。</a:t>
            </a:r>
            <a:endParaRPr lang="zh-CN" altLang="en-US"/>
          </a:p>
          <a:p>
            <a:r>
              <a:rPr lang="zh-CN" altLang="en-US"/>
              <a:t>虽然网络层上的安全仍有其特定地位，但是人们不能完全依靠它来解决电子商务应用的安全性。</a:t>
            </a:r>
            <a:r>
              <a:rPr lang="zh-C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应用层</a:t>
            </a:r>
            <a:r>
              <a:rPr lang="zh-CN" altLang="en-US"/>
              <a:t>上的安全业务可以涉及认证、访问控制、机密性、数据完整性、不可否认性、Web安全性、EDI和网络支付等应用的安全性。</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（三）保护系统安全。</a:t>
            </a:r>
            <a:endParaRPr lang="zh-CN" altLang="en-US"/>
          </a:p>
        </p:txBody>
      </p:sp>
      <p:sp>
        <p:nvSpPr>
          <p:cNvPr id="3" name="内容占位符 2"/>
          <p:cNvSpPr>
            <a:spLocks noGrp="1"/>
          </p:cNvSpPr>
          <p:nvPr>
            <p:ph idx="1"/>
          </p:nvPr>
        </p:nvSpPr>
        <p:spPr/>
        <p:txBody>
          <a:bodyPr/>
          <a:p>
            <a:r>
              <a:rPr lang="zh-CN" altLang="en-US"/>
              <a:t>保护系统安全，是指从整体电子商务系统或网络支付系统的角度进行安全防护，它与网络系统硬件平台、操作系统、各种应用软件等互相关联。涉及网络支付结算的系统安全包含下述一些措施：</a:t>
            </a:r>
            <a:endParaRPr lang="zh-CN" altLang="en-US"/>
          </a:p>
          <a:p>
            <a:r>
              <a:rPr lang="zh-CN" altLang="en-US"/>
              <a:t>（1）在安装的软件中，如浏览器软件、电子钱包软件、支付网关软件等，检查和确认未知的</a:t>
            </a:r>
            <a:r>
              <a:rPr lang="zh-C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安全漏洞</a:t>
            </a:r>
            <a:r>
              <a:rPr lang="zh-CN" altLang="en-US"/>
              <a:t>。</a:t>
            </a:r>
            <a:endParaRPr lang="zh-CN" altLang="en-US"/>
          </a:p>
          <a:p>
            <a:r>
              <a:rPr lang="zh-CN" altLang="en-US"/>
              <a:t>（2）技术与管理相结合，使系统具有</a:t>
            </a:r>
            <a:r>
              <a:rPr lang="zh-C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最小穿透风险性</a:t>
            </a:r>
            <a:r>
              <a:rPr lang="zh-CN" altLang="en-US"/>
              <a:t>。如通过诸多认证才允许连通，对所有接入数据必须进行审计，对系统用户进行严格安全管理。</a:t>
            </a:r>
            <a:endParaRPr lang="zh-CN" altLang="en-US"/>
          </a:p>
          <a:p>
            <a:r>
              <a:rPr lang="zh-CN" altLang="en-US"/>
              <a:t>（3）建立详细的安全审计日志，以便检测并跟踪入侵攻击等。</a:t>
            </a:r>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全方位的安全体系</a:t>
            </a:r>
            <a:endParaRPr lang="zh-CN" altLang="en-US"/>
          </a:p>
        </p:txBody>
      </p:sp>
      <p:sp>
        <p:nvSpPr>
          <p:cNvPr id="3" name="内容占位符 2"/>
          <p:cNvSpPr>
            <a:spLocks noGrp="1"/>
          </p:cNvSpPr>
          <p:nvPr>
            <p:ph idx="1"/>
          </p:nvPr>
        </p:nvSpPr>
        <p:spPr/>
        <p:txBody>
          <a:bodyPr>
            <a:normAutofit fontScale="60000"/>
          </a:bodyPr>
          <a:p>
            <a:r>
              <a:rPr lang="zh-CN" altLang="en-US"/>
              <a:t>访问控制：通过对特定网段、服务建立的</a:t>
            </a:r>
            <a:r>
              <a:rPr lang="zh-CN" altLang="en-US">
                <a:ln w="22225">
                  <a:solidFill>
                    <a:schemeClr val="accent2"/>
                  </a:solidFill>
                  <a:prstDash val="solid"/>
                </a:ln>
                <a:solidFill>
                  <a:schemeClr val="accent2">
                    <a:lumMod val="40000"/>
                    <a:lumOff val="60000"/>
                  </a:schemeClr>
                </a:solidFill>
                <a:effectLst/>
              </a:rPr>
              <a:t>访问控制体系</a:t>
            </a:r>
            <a:r>
              <a:rPr lang="zh-CN" altLang="en-US"/>
              <a:t>，将绝大多数攻击阻止在到达攻击目标之前。</a:t>
            </a:r>
            <a:endParaRPr lang="zh-CN" altLang="en-US"/>
          </a:p>
          <a:p>
            <a:r>
              <a:rPr lang="zh-CN" altLang="en-US"/>
              <a:t>检查安全漏洞：通过</a:t>
            </a:r>
            <a:r>
              <a:rPr lang="zh-CN" altLang="en-US">
                <a:ln w="22225">
                  <a:solidFill>
                    <a:schemeClr val="accent2"/>
                  </a:solidFill>
                  <a:prstDash val="solid"/>
                </a:ln>
                <a:solidFill>
                  <a:schemeClr val="accent2">
                    <a:lumMod val="40000"/>
                    <a:lumOff val="60000"/>
                  </a:schemeClr>
                </a:solidFill>
                <a:effectLst/>
              </a:rPr>
              <a:t>对安全漏洞的周期检查</a:t>
            </a:r>
            <a:r>
              <a:rPr lang="zh-CN" altLang="en-US"/>
              <a:t>，即使攻击可到达攻击目标，也可使绝大多数攻击无效。</a:t>
            </a:r>
            <a:endParaRPr lang="zh-CN" altLang="en-US"/>
          </a:p>
          <a:p>
            <a:r>
              <a:rPr lang="zh-CN" altLang="en-US"/>
              <a:t>攻击监控：通过对特定网段、服务建立的</a:t>
            </a:r>
            <a:r>
              <a:rPr lang="zh-CN" altLang="en-US">
                <a:ln w="22225">
                  <a:solidFill>
                    <a:schemeClr val="accent2"/>
                  </a:solidFill>
                  <a:prstDash val="solid"/>
                </a:ln>
                <a:solidFill>
                  <a:schemeClr val="accent2">
                    <a:lumMod val="40000"/>
                    <a:lumOff val="60000"/>
                  </a:schemeClr>
                </a:solidFill>
                <a:effectLst/>
              </a:rPr>
              <a:t>攻击监控体系</a:t>
            </a:r>
            <a:r>
              <a:rPr lang="zh-CN" altLang="en-US"/>
              <a:t>，可实时检测出绝大多数攻击，并采取相应的行动（如断开网络连接、记录攻击过程、跟踪攻击源等）。</a:t>
            </a:r>
            <a:endParaRPr lang="zh-CN" altLang="en-US"/>
          </a:p>
          <a:p>
            <a:r>
              <a:rPr lang="zh-CN" altLang="en-US"/>
              <a:t>加密通讯：主动的</a:t>
            </a:r>
            <a:r>
              <a:rPr lang="zh-CN" altLang="en-US">
                <a:ln w="22225">
                  <a:solidFill>
                    <a:schemeClr val="accent2"/>
                  </a:solidFill>
                  <a:prstDash val="solid"/>
                </a:ln>
                <a:solidFill>
                  <a:schemeClr val="accent2">
                    <a:lumMod val="40000"/>
                    <a:lumOff val="60000"/>
                  </a:schemeClr>
                </a:solidFill>
                <a:effectLst/>
              </a:rPr>
              <a:t>加密通讯</a:t>
            </a:r>
            <a:r>
              <a:rPr lang="zh-CN" altLang="en-US"/>
              <a:t>，可使攻击者不能了解、修改敏感信息。</a:t>
            </a:r>
            <a:endParaRPr lang="zh-CN" altLang="en-US"/>
          </a:p>
          <a:p>
            <a:r>
              <a:rPr lang="zh-CN" altLang="en-US"/>
              <a:t>认证：良好的</a:t>
            </a:r>
            <a:r>
              <a:rPr lang="zh-CN" altLang="en-US">
                <a:ln w="22225">
                  <a:solidFill>
                    <a:schemeClr val="accent2"/>
                  </a:solidFill>
                  <a:prstDash val="solid"/>
                </a:ln>
                <a:solidFill>
                  <a:schemeClr val="accent2">
                    <a:lumMod val="40000"/>
                    <a:lumOff val="60000"/>
                  </a:schemeClr>
                </a:solidFill>
                <a:effectLst/>
              </a:rPr>
              <a:t>认证体系</a:t>
            </a:r>
            <a:r>
              <a:rPr lang="zh-CN" altLang="en-US"/>
              <a:t>可防止攻击者假冒合法用户。</a:t>
            </a:r>
            <a:endParaRPr lang="zh-CN" altLang="en-US"/>
          </a:p>
          <a:p>
            <a:r>
              <a:rPr lang="zh-CN" altLang="en-US"/>
              <a:t>备份和恢复：良好的</a:t>
            </a:r>
            <a:r>
              <a:rPr lang="zh-CN" altLang="en-US">
                <a:ln w="22225">
                  <a:solidFill>
                    <a:schemeClr val="accent2"/>
                  </a:solidFill>
                  <a:prstDash val="solid"/>
                </a:ln>
                <a:solidFill>
                  <a:schemeClr val="accent2">
                    <a:lumMod val="40000"/>
                    <a:lumOff val="60000"/>
                  </a:schemeClr>
                </a:solidFill>
                <a:effectLst/>
              </a:rPr>
              <a:t>备份和恢复机制</a:t>
            </a:r>
            <a:r>
              <a:rPr lang="zh-CN" altLang="en-US"/>
              <a:t>，可在攻击造成损失时，尽快地恢复数据和系统服务。</a:t>
            </a:r>
            <a:endParaRPr lang="zh-CN" altLang="en-US"/>
          </a:p>
          <a:p>
            <a:r>
              <a:rPr lang="zh-CN" altLang="en-US"/>
              <a:t>多层防御：攻击者在突破第一道防线后，延缓或阻断其到达攻击目标。</a:t>
            </a:r>
            <a:endParaRPr lang="zh-CN" altLang="en-US"/>
          </a:p>
          <a:p>
            <a:r>
              <a:rPr lang="zh-CN" altLang="en-US"/>
              <a:t>隐藏内部信息：使攻击者不能了解系统内的基本情况。</a:t>
            </a:r>
            <a:endParaRPr lang="zh-CN" altLang="en-US"/>
          </a:p>
          <a:p>
            <a:r>
              <a:rPr lang="zh-CN" altLang="en-US"/>
              <a:t>设立安全监控中心：为信息系统提供安全体系管理、监控，渠护及紧急情况服务。</a:t>
            </a: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各种商务交易安全服务都是通过安全技术来实现的，主要包括</a:t>
            </a:r>
            <a:r>
              <a:rPr lang="zh-CN" altLang="en-US">
                <a:ln w="22225">
                  <a:solidFill>
                    <a:schemeClr val="accent2"/>
                  </a:solidFill>
                  <a:prstDash val="solid"/>
                </a:ln>
                <a:solidFill>
                  <a:schemeClr val="accent2">
                    <a:lumMod val="40000"/>
                    <a:lumOff val="60000"/>
                  </a:schemeClr>
                </a:solidFill>
                <a:effectLst/>
              </a:rPr>
              <a:t>加密技术</a:t>
            </a:r>
            <a:r>
              <a:rPr lang="zh-CN" altLang="en-US"/>
              <a:t>、</a:t>
            </a:r>
            <a:r>
              <a:rPr lang="zh-CN" altLang="en-US">
                <a:ln w="22225">
                  <a:solidFill>
                    <a:schemeClr val="accent2"/>
                  </a:solidFill>
                  <a:prstDash val="solid"/>
                </a:ln>
                <a:solidFill>
                  <a:schemeClr val="accent2">
                    <a:lumMod val="40000"/>
                    <a:lumOff val="60000"/>
                  </a:schemeClr>
                </a:solidFill>
                <a:effectLst/>
              </a:rPr>
              <a:t>认证技术</a:t>
            </a:r>
            <a:r>
              <a:rPr lang="zh-CN" altLang="en-US"/>
              <a:t>和</a:t>
            </a:r>
            <a:r>
              <a:rPr lang="zh-CN" altLang="en-US">
                <a:ln w="22225">
                  <a:solidFill>
                    <a:schemeClr val="accent2"/>
                  </a:solidFill>
                  <a:prstDash val="solid"/>
                </a:ln>
                <a:solidFill>
                  <a:schemeClr val="accent2">
                    <a:lumMod val="40000"/>
                    <a:lumOff val="60000"/>
                  </a:schemeClr>
                </a:solidFill>
                <a:effectLst/>
              </a:rPr>
              <a:t>电子商务安全协议</a:t>
            </a:r>
            <a:r>
              <a:rPr lang="zh-CN" altLang="en-US"/>
              <a:t>等。</a:t>
            </a:r>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custDataLst>
              <p:tags r:id="rId1"/>
            </p:custDataLst>
          </p:nvPr>
        </p:nvSpPr>
        <p:spPr>
          <a:xfrm>
            <a:off x="838200" y="469781"/>
            <a:ext cx="10515600" cy="982133"/>
          </a:xfrm>
          <a:prstGeom prst="rect">
            <a:avLst/>
          </a:prstGeom>
        </p:spPr>
        <p:txBody>
          <a:bodyPr anchor="ctr" anchorCtr="0">
            <a:normAutofit/>
          </a:bodyPr>
          <a:lstStyle>
            <a:defPPr>
              <a:defRPr lang="zh-CN"/>
            </a:defPPr>
            <a:lvl1pPr>
              <a:lnSpc>
                <a:spcPct val="90000"/>
              </a:lnSpc>
              <a:spcBef>
                <a:spcPct val="0"/>
              </a:spcBef>
              <a:buNone/>
              <a:defRPr sz="4000">
                <a:latin typeface="+mj-lt"/>
                <a:ea typeface="+mj-ea"/>
                <a:cs typeface="+mj-cs"/>
              </a:defRPr>
            </a:lvl1pPr>
          </a:lstStyle>
          <a:p>
            <a:pPr algn="ctr"/>
            <a:r>
              <a:rPr lang="zh-CN" altLang="en-US" dirty="0" smtClean="0"/>
              <a:t>（一）加密技术。</a:t>
            </a:r>
            <a:endParaRPr lang="zh-CN" altLang="en-US" dirty="0" smtClean="0"/>
          </a:p>
        </p:txBody>
      </p:sp>
      <p:sp>
        <p:nvSpPr>
          <p:cNvPr id="7" name="文本占位符 6"/>
          <p:cNvSpPr txBox="1"/>
          <p:nvPr>
            <p:custDataLst>
              <p:tags r:id="rId2"/>
            </p:custDataLst>
          </p:nvPr>
        </p:nvSpPr>
        <p:spPr>
          <a:xfrm>
            <a:off x="1066272" y="1876099"/>
            <a:ext cx="3204000" cy="4270702"/>
          </a:xfrm>
          <a:prstGeom prst="rect">
            <a:avLst/>
          </a:prstGeom>
          <a:ln>
            <a:no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加密技术是电子商务采取的</a:t>
            </a:r>
            <a:r>
              <a:rPr lang="zh-CN" altLang="en-US" dirty="0" smtClean="0">
                <a:ln w="9525" cmpd="sng">
                  <a:solidFill>
                    <a:schemeClr val="accent1"/>
                  </a:solidFill>
                  <a:prstDash val="solid"/>
                </a:ln>
                <a:solidFill>
                  <a:srgbClr val="70AD47">
                    <a:tint val="1000"/>
                  </a:srgbClr>
                </a:solidFill>
                <a:effectLst>
                  <a:glow rad="38100">
                    <a:schemeClr val="accent1">
                      <a:alpha val="40000"/>
                    </a:schemeClr>
                  </a:glow>
                </a:effectLst>
              </a:rPr>
              <a:t>基本安全措施</a:t>
            </a:r>
            <a:r>
              <a:rPr lang="zh-CN" altLang="en-US" dirty="0" smtClean="0"/>
              <a:t>，交易双方可根据需要在信息交换的阶段使用。加密技术分为两类，即对称加密和非对称加密。</a:t>
            </a:r>
            <a:endParaRPr lang="zh-CN" altLang="en-US" dirty="0" smtClean="0"/>
          </a:p>
        </p:txBody>
      </p:sp>
      <p:sp>
        <p:nvSpPr>
          <p:cNvPr id="8" name="文本占位符 8"/>
          <p:cNvSpPr txBox="1"/>
          <p:nvPr>
            <p:custDataLst>
              <p:tags r:id="rId3"/>
            </p:custDataLst>
          </p:nvPr>
        </p:nvSpPr>
        <p:spPr>
          <a:xfrm>
            <a:off x="4494002" y="1876098"/>
            <a:ext cx="3204000" cy="4270702"/>
          </a:xfrm>
          <a:prstGeom prst="rect">
            <a:avLst/>
          </a:prstGeom>
          <a:ln>
            <a:noFill/>
          </a:ln>
        </p:spPr>
        <p:txBody>
          <a:bodyPr>
            <a:normAutofit fontScale="6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（1）对称加密。</a:t>
            </a:r>
            <a:endParaRPr lang="zh-CN" altLang="en-US" dirty="0" smtClean="0"/>
          </a:p>
          <a:p>
            <a:r>
              <a:rPr lang="zh-CN" altLang="en-US" dirty="0" smtClean="0"/>
              <a:t>对称加密又称私钥加密，即信息的发送方和接收方用同一个密钥去加密和解密数据。它的最大优势是加/解密速度快，适合于对大数据量进行加密，但密钥管理困难。如果进行通信的双方能够确保专用密钥在密钥交换阶段未曾泄露，那么机密性和报文完整性就可以通过这种加密方法加密机密信息、随报文一起发送报文摘要或报文散列值来实现。</a:t>
            </a:r>
            <a:endParaRPr lang="zh-CN" altLang="en-US" dirty="0" smtClean="0"/>
          </a:p>
        </p:txBody>
      </p:sp>
      <p:sp>
        <p:nvSpPr>
          <p:cNvPr id="9" name="文本占位符 10"/>
          <p:cNvSpPr txBox="1"/>
          <p:nvPr>
            <p:custDataLst>
              <p:tags r:id="rId4"/>
            </p:custDataLst>
          </p:nvPr>
        </p:nvSpPr>
        <p:spPr>
          <a:xfrm>
            <a:off x="7924272" y="1876098"/>
            <a:ext cx="3204000" cy="4270701"/>
          </a:xfrm>
          <a:prstGeom prst="rect">
            <a:avLst/>
          </a:prstGeom>
          <a:ln>
            <a:noFill/>
          </a:ln>
        </p:spPr>
        <p:txBody>
          <a:bodyPr>
            <a:normAutofit fontScale="6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35">
              <a:tabLst>
                <a:tab pos="356870" algn="l"/>
              </a:tabLst>
            </a:pPr>
            <a:r>
              <a:rPr lang="zh-CN" altLang="en-US" dirty="0" smtClean="0"/>
              <a:t>（2）非对称加密。</a:t>
            </a:r>
            <a:endParaRPr lang="zh-CN" altLang="en-US" dirty="0" smtClean="0"/>
          </a:p>
          <a:p>
            <a:pPr defTabSz="-635">
              <a:tabLst>
                <a:tab pos="356870" algn="l"/>
              </a:tabLst>
            </a:pPr>
            <a:r>
              <a:rPr lang="zh-CN" altLang="en-US" dirty="0" smtClean="0"/>
              <a:t>非对称加密又称公钥加密，使用一对密钥来分别完成加密和解密操作，其中一个公开发布（即公钥），另一个由用户自己秘密保存（即私钥）。信息交换的过程是：甲方生成一对密钥并将其中的一把作为公钥向其他交易方公开，得到该公钥的乙方使用该密钥对信息进行加密后再发送给甲方，甲方再用自己保存的私钥对加密信息进行解密。</a:t>
            </a:r>
            <a:endParaRPr lang="zh-CN" altLang="en-US" dirty="0" smtClean="0"/>
          </a:p>
        </p:txBody>
      </p:sp>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（二）认证技术。</a:t>
            </a:r>
            <a:endParaRPr lang="zh-CN" altLang="en-US"/>
          </a:p>
        </p:txBody>
      </p:sp>
      <p:sp>
        <p:nvSpPr>
          <p:cNvPr id="3" name="内容占位符 2"/>
          <p:cNvSpPr>
            <a:spLocks noGrp="1"/>
          </p:cNvSpPr>
          <p:nvPr>
            <p:ph idx="1"/>
          </p:nvPr>
        </p:nvSpPr>
        <p:spPr/>
        <p:txBody>
          <a:bodyPr/>
          <a:p>
            <a:r>
              <a:rPr lang="zh-CN" altLang="en-US"/>
              <a:t>认证技术是用电子手段证明发送者和接收者</a:t>
            </a:r>
            <a:r>
              <a:rPr lang="zh-CN" altLang="en-US">
                <a:ln w="9525" cmpd="sng">
                  <a:solidFill>
                    <a:schemeClr val="accent1"/>
                  </a:solidFill>
                  <a:prstDash val="solid"/>
                </a:ln>
                <a:solidFill>
                  <a:srgbClr val="70AD47">
                    <a:tint val="1000"/>
                  </a:srgbClr>
                </a:solidFill>
                <a:effectLst>
                  <a:glow rad="38100">
                    <a:schemeClr val="accent1">
                      <a:alpha val="40000"/>
                    </a:schemeClr>
                  </a:glow>
                </a:effectLst>
              </a:rPr>
              <a:t>身份</a:t>
            </a:r>
            <a:r>
              <a:rPr lang="zh-CN" altLang="en-US"/>
              <a:t>及其</a:t>
            </a:r>
            <a:r>
              <a:rPr lang="zh-CN" altLang="en-US">
                <a:ln w="9525" cmpd="sng">
                  <a:solidFill>
                    <a:schemeClr val="accent1"/>
                  </a:solidFill>
                  <a:prstDash val="solid"/>
                </a:ln>
                <a:solidFill>
                  <a:srgbClr val="70AD47">
                    <a:tint val="1000"/>
                  </a:srgbClr>
                </a:solidFill>
                <a:effectLst>
                  <a:glow rad="38100">
                    <a:schemeClr val="accent1">
                      <a:alpha val="40000"/>
                    </a:schemeClr>
                  </a:glow>
                </a:effectLst>
              </a:rPr>
              <a:t>文件完整性</a:t>
            </a:r>
            <a:r>
              <a:rPr lang="zh-CN" altLang="en-US"/>
              <a:t>的技术，即确认双方的身份信息在传送或存储过程中未被篡改过。</a:t>
            </a:r>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sz="half" idx="1"/>
          </p:nvPr>
        </p:nvSpPr>
        <p:spPr/>
        <p:txBody>
          <a:bodyPr>
            <a:normAutofit fontScale="60000"/>
          </a:bodyPr>
          <a:p>
            <a:r>
              <a:rPr lang="zh-CN" altLang="en-US"/>
              <a:t>（1）数字签名。</a:t>
            </a:r>
            <a:endParaRPr lang="zh-CN" altLang="en-US"/>
          </a:p>
          <a:p>
            <a:r>
              <a:rPr lang="zh-CN" altLang="en-US"/>
              <a:t>数字签名也称电子签名，如同出示手写签名一样，能起到</a:t>
            </a:r>
            <a:r>
              <a:rPr lang="zh-CN" altLang="en-US">
                <a:ln w="9525" cmpd="sng">
                  <a:solidFill>
                    <a:schemeClr val="accent1"/>
                  </a:solidFill>
                  <a:prstDash val="solid"/>
                </a:ln>
                <a:solidFill>
                  <a:srgbClr val="70AD47">
                    <a:tint val="1000"/>
                  </a:srgbClr>
                </a:solidFill>
                <a:effectLst>
                  <a:glow rad="38100">
                    <a:schemeClr val="accent1">
                      <a:alpha val="40000"/>
                    </a:schemeClr>
                  </a:glow>
                </a:effectLst>
              </a:rPr>
              <a:t>电子文件认证、核准和生效</a:t>
            </a:r>
            <a:r>
              <a:rPr lang="zh-CN" altLang="en-US"/>
              <a:t>的作用。其实现方式是把散列函数和公开密钥算法结合起来，发送方从报文文本中生成一个散列值，并用自己的私钥对这个散列值进行加密，形成发送方的数字签名；然后，将这个数字签名作为报文的附件和报文一起发送给报文的接收方；报文的接收方首先从接收到的原始报文中计算出散列值，接着再用发送方的公开密钥来对报文附加的数字签名进行解密；如果这两个散列值相同，那么接收方就能确认该数字签名是发送方的。数字签名机制提供了一种鉴别方法，以解决伪造、抵赖、冒充、篡改等问题。</a:t>
            </a:r>
            <a:endParaRPr lang="zh-CN" altLang="en-US"/>
          </a:p>
        </p:txBody>
      </p:sp>
      <p:sp>
        <p:nvSpPr>
          <p:cNvPr id="4" name="内容占位符 3"/>
          <p:cNvSpPr>
            <a:spLocks noGrp="1"/>
          </p:cNvSpPr>
          <p:nvPr>
            <p:ph sz="half" idx="2"/>
          </p:nvPr>
        </p:nvSpPr>
        <p:spPr/>
        <p:txBody>
          <a:bodyPr>
            <a:normAutofit fontScale="60000"/>
          </a:bodyPr>
          <a:p>
            <a:r>
              <a:rPr lang="zh-CN" altLang="en-US"/>
              <a:t>（2）数字证书。</a:t>
            </a:r>
            <a:endParaRPr lang="zh-CN" altLang="en-US"/>
          </a:p>
          <a:p>
            <a:r>
              <a:rPr lang="zh-CN" altLang="en-US"/>
              <a:t>数字证书是一个经证书授权中心数字签名的包含公钥拥有者信息以及公钥的文件数字证书的最主要构成包括一个用户公钥，加上密钥所有者的用户身份标识符，以及被信任的第三方签名第三方一般是用户信任的证书权威机构（CA），如政府部门和金融机构。用户以安全的方式向公钥证书权威机构提交他的公钥并得到证书，然后用户就可以公开这个证书。任何需要用户公钥的人都可以得到此证书，并通过相关的信任签名来验证公钥的有效性。数字证书通过标志交易各方身份信息的一系列数据，提供了</a:t>
            </a:r>
            <a:r>
              <a:rPr lang="zh-CN" altLang="en-US">
                <a:ln w="9525" cmpd="sng">
                  <a:solidFill>
                    <a:schemeClr val="accent1"/>
                  </a:solidFill>
                  <a:prstDash val="solid"/>
                </a:ln>
                <a:solidFill>
                  <a:srgbClr val="70AD47">
                    <a:tint val="1000"/>
                  </a:srgbClr>
                </a:solidFill>
                <a:effectLst>
                  <a:glow rad="38100">
                    <a:schemeClr val="accent1">
                      <a:alpha val="40000"/>
                    </a:schemeClr>
                  </a:glow>
                </a:effectLst>
              </a:rPr>
              <a:t>一种验证各自身份</a:t>
            </a:r>
            <a:r>
              <a:rPr lang="zh-CN" altLang="en-US"/>
              <a:t>的方式，用户可以用它来识别对方的身份。</a:t>
            </a:r>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（三）电子商务的安全协议。</a:t>
            </a:r>
            <a:endParaRPr lang="zh-CN" altLang="en-US"/>
          </a:p>
        </p:txBody>
      </p:sp>
      <p:sp>
        <p:nvSpPr>
          <p:cNvPr id="3" name="内容占位符 2"/>
          <p:cNvSpPr>
            <a:spLocks noGrp="1"/>
          </p:cNvSpPr>
          <p:nvPr>
            <p:ph idx="1"/>
          </p:nvPr>
        </p:nvSpPr>
        <p:spPr/>
        <p:txBody>
          <a:bodyPr/>
          <a:p>
            <a:r>
              <a:rPr lang="zh-CN" altLang="en-US"/>
              <a:t>除上文提到的各种安全技术之外，电子商务的运行还有一套完整的安全协议。比较成熟的协议有</a:t>
            </a:r>
            <a:r>
              <a:rPr lang="zh-CN" altLang="en-US">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SET</a:t>
            </a:r>
            <a:r>
              <a:rPr lang="zh-CN" altLang="en-US"/>
              <a:t>、</a:t>
            </a:r>
            <a:r>
              <a:rPr lang="zh-CN" altLang="en-US">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SSL</a:t>
            </a:r>
            <a:r>
              <a:rPr lang="zh-CN" altLang="en-US"/>
              <a:t>等。</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零日漏洞</a:t>
            </a:r>
            <a:endParaRPr lang="zh-CN" altLang="en-US"/>
          </a:p>
        </p:txBody>
      </p:sp>
      <p:sp>
        <p:nvSpPr>
          <p:cNvPr id="3" name="内容占位符 2"/>
          <p:cNvSpPr>
            <a:spLocks noGrp="1"/>
          </p:cNvSpPr>
          <p:nvPr>
            <p:ph idx="1"/>
          </p:nvPr>
        </p:nvSpPr>
        <p:spPr/>
        <p:txBody>
          <a:bodyPr/>
          <a:p>
            <a:r>
              <a:rPr lang="zh-CN" altLang="en-US"/>
              <a:t>“零日漏洞”(zero-day)又叫零时差攻击，是指被发现后立即被恶意利用的安全漏洞。通俗地讲，即安全补丁与瑕疵曝光的同一日内，相关的恶意程序就出现。这种攻击往往具有很大的</a:t>
            </a:r>
            <a:r>
              <a:rPr lang="zh-CN" altLang="en-US">
                <a:ln w="22225">
                  <a:solidFill>
                    <a:schemeClr val="accent2"/>
                  </a:solidFill>
                  <a:prstDash val="solid"/>
                </a:ln>
                <a:solidFill>
                  <a:schemeClr val="accent2">
                    <a:lumMod val="40000"/>
                    <a:lumOff val="60000"/>
                  </a:schemeClr>
                </a:solidFill>
                <a:effectLst/>
              </a:rPr>
              <a:t>突发性</a:t>
            </a:r>
            <a:r>
              <a:rPr lang="zh-CN" altLang="en-US"/>
              <a:t>与</a:t>
            </a:r>
            <a:r>
              <a:rPr lang="zh-CN" altLang="en-US">
                <a:ln w="22225">
                  <a:solidFill>
                    <a:schemeClr val="accent2"/>
                  </a:solidFill>
                  <a:prstDash val="solid"/>
                </a:ln>
                <a:solidFill>
                  <a:schemeClr val="accent2">
                    <a:lumMod val="40000"/>
                    <a:lumOff val="60000"/>
                  </a:schemeClr>
                </a:solidFill>
                <a:effectLst/>
              </a:rPr>
              <a:t>破坏性</a:t>
            </a:r>
            <a:r>
              <a:rPr lang="zh-CN" altLang="en-US"/>
              <a:t>。</a:t>
            </a:r>
            <a:endParaRPr lang="zh-CN" altLang="en-US"/>
          </a:p>
          <a:p>
            <a:r>
              <a:rPr lang="zh-CN" altLang="en-US"/>
              <a:t>按照定义，有关“零日漏洞”攻击的详细信息只在</a:t>
            </a:r>
            <a:r>
              <a:rPr lang="zh-CN" altLang="en-US">
                <a:ln w="22225">
                  <a:solidFill>
                    <a:schemeClr val="accent2"/>
                  </a:solidFill>
                  <a:prstDash val="solid"/>
                </a:ln>
                <a:solidFill>
                  <a:schemeClr val="accent2">
                    <a:lumMod val="40000"/>
                    <a:lumOff val="60000"/>
                  </a:schemeClr>
                </a:solidFill>
                <a:effectLst/>
              </a:rPr>
              <a:t>攻击被确定后</a:t>
            </a:r>
            <a:r>
              <a:rPr lang="zh-CN" altLang="en-US"/>
              <a:t>才会出现。以下是当发生“零日漏洞”攻击时将看到的重要迹象：发源于一台客户机或服务器的出乎意料的合法数据流或大量的扫描活动；合法端口上的意外数据流；甚至在安装了最新的补丁程序后，受到攻击的客户机或服务器仍发生类似活动。</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（1）安全套接层协议SSL。</a:t>
            </a:r>
            <a:endParaRPr lang="zh-CN" altLang="en-US"/>
          </a:p>
        </p:txBody>
      </p:sp>
      <p:sp>
        <p:nvSpPr>
          <p:cNvPr id="3" name="内容占位符 2"/>
          <p:cNvSpPr>
            <a:spLocks noGrp="1"/>
          </p:cNvSpPr>
          <p:nvPr>
            <p:ph idx="1"/>
          </p:nvPr>
        </p:nvSpPr>
        <p:spPr/>
        <p:txBody>
          <a:bodyPr/>
          <a:p>
            <a:r>
              <a:rPr lang="zh-CN" altLang="en-US"/>
              <a:t>SSL协议位于</a:t>
            </a:r>
            <a:r>
              <a:rPr lang="zh-CN" altLang="en-US">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传输层和应用层之间</a:t>
            </a:r>
            <a:r>
              <a:rPr lang="zh-CN" altLang="en-US"/>
              <a:t>，由SSL记录协议、SSL握手协议和SSL警报协议组成的。SSL握手协议被用来在客户与服务器真正传输应用层数据之前建立安全机制。当客户与服务器第一次通信时，双方通过握手协议在版本号、密钥交换算法、数据加密算法和Hash算法上达成一致，然后互相验证对方身份，最后使用协商好的密钥交换算法产生一个只有双方知道的秘密信息，客户和服务器各自根据此秘密信息产生数据加密算法和Hash算法参数。SSL记录协议根据SSL握手协议协商的参数，对应用层送来的数据进行加密、压缩、计算消息鉴别码MAC，然后经网络传输层发送给对方。SSL警报协议用来在客户和服务器之间传递SSL出错信息。</a:t>
            </a:r>
            <a:endParaRPr lang="zh-CN" altLang="en-US"/>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（2）安全电子交易协议SET。</a:t>
            </a:r>
            <a:endParaRPr lang="zh-CN" altLang="en-US"/>
          </a:p>
        </p:txBody>
      </p:sp>
      <p:sp>
        <p:nvSpPr>
          <p:cNvPr id="3" name="内容占位符 2"/>
          <p:cNvSpPr>
            <a:spLocks noGrp="1"/>
          </p:cNvSpPr>
          <p:nvPr>
            <p:ph idx="1"/>
          </p:nvPr>
        </p:nvSpPr>
        <p:spPr/>
        <p:txBody>
          <a:bodyPr>
            <a:normAutofit lnSpcReduction="10000"/>
          </a:bodyPr>
          <a:p>
            <a:r>
              <a:rPr lang="zh-CN" altLang="en-US"/>
              <a:t>SET协议用于划分与界定电子商务活动中消费者、网上商家、交易双方银行、信用卡组织之间的权利义务关系，给定交易信息传送流程标准。SET主要由三个文件组成，分别是SET业务描述、SET程序员指南和SET协议描述。SET协议保证了电子商务系统的机密性、数据的完整性、身份的合法性。</a:t>
            </a:r>
            <a:endParaRPr lang="zh-CN" altLang="en-US"/>
          </a:p>
          <a:p>
            <a:r>
              <a:rPr lang="zh-CN" altLang="en-US"/>
              <a:t>SET协议是专为电子商务系统设计的。它位于</a:t>
            </a:r>
            <a:r>
              <a:rPr lang="zh-CN" altLang="en-US">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应用层</a:t>
            </a:r>
            <a:r>
              <a:rPr lang="zh-CN" altLang="en-US"/>
              <a:t>，其认证体系十分完善，能实现</a:t>
            </a:r>
            <a:r>
              <a:rPr lang="zh-CN" altLang="en-US">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多方认证</a:t>
            </a:r>
            <a:r>
              <a:rPr lang="zh-CN" altLang="en-US"/>
              <a:t>。在SET的实现中，消费者帐户信息对商家来说是保密的。但是SET协议十分复杂，交易数据需进行多次验证，用到多个密钥以及多次加密解密。而且在SET协议中除消费者与商家外，还有发卡行、收单行、认证中心、支付网关等其它参与者。</a:t>
            </a:r>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6"/>
          <p:cNvSpPr txBox="1"/>
          <p:nvPr>
            <p:custDataLst>
              <p:tags r:id="rId1"/>
            </p:custDataLst>
          </p:nvPr>
        </p:nvSpPr>
        <p:spPr>
          <a:xfrm>
            <a:off x="1230036" y="962660"/>
            <a:ext cx="4702728" cy="866230"/>
          </a:xfrm>
          <a:prstGeom prst="rect">
            <a:avLst/>
          </a:prstGeom>
          <a:ln>
            <a:solidFill>
              <a:schemeClr val="bg1">
                <a:lumMod val="85000"/>
              </a:schemeClr>
            </a:solidFill>
            <a:prstDash val="sysDash"/>
          </a:ln>
        </p:spPr>
        <p:txBody>
          <a:bodyPr anchor="ctr" anchorCtr="0">
            <a:normAutofit/>
          </a:bodyPr>
          <a:lstStyle>
            <a:defPPr>
              <a:defRPr lang="zh-CN"/>
            </a:defPPr>
            <a:lvl1pPr indent="0" algn="ctr">
              <a:lnSpc>
                <a:spcPct val="90000"/>
              </a:lnSpc>
              <a:spcBef>
                <a:spcPts val="1000"/>
              </a:spcBef>
              <a:buFont typeface="Arial" panose="020B0604020202020204" pitchFamily="34" charset="0"/>
              <a:buNone/>
              <a:defRPr sz="2800"/>
            </a:lvl1pPr>
            <a:lvl2pPr indent="0">
              <a:lnSpc>
                <a:spcPct val="90000"/>
              </a:lnSpc>
              <a:spcBef>
                <a:spcPts val="500"/>
              </a:spcBef>
              <a:buFont typeface="Arial" panose="020B0604020202020204" pitchFamily="34" charset="0"/>
              <a:buNone/>
              <a:defRPr sz="2400"/>
            </a:lvl2pPr>
            <a:lvl3pPr indent="0">
              <a:lnSpc>
                <a:spcPct val="90000"/>
              </a:lnSpc>
              <a:spcBef>
                <a:spcPts val="500"/>
              </a:spcBef>
              <a:buFont typeface="Arial" panose="020B0604020202020204" pitchFamily="34" charset="0"/>
              <a:buNone/>
              <a:defRPr sz="2000"/>
            </a:lvl3pPr>
            <a:lvl4pPr indent="0">
              <a:lnSpc>
                <a:spcPct val="90000"/>
              </a:lnSpc>
              <a:spcBef>
                <a:spcPts val="500"/>
              </a:spcBef>
              <a:buFont typeface="Arial" panose="020B0604020202020204" pitchFamily="34" charset="0"/>
              <a:buNone/>
            </a:lvl4pPr>
            <a:lvl5pPr indent="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zh-CN" altLang="en-US" dirty="0" smtClean="0">
                <a:latin typeface="+mj-lt"/>
                <a:ea typeface="+mj-ea"/>
                <a:cs typeface="+mj-cs"/>
              </a:rPr>
              <a:t>安全服务</a:t>
            </a:r>
            <a:endParaRPr lang="zh-CN" altLang="en-US" dirty="0" smtClean="0">
              <a:latin typeface="+mj-lt"/>
              <a:ea typeface="+mj-ea"/>
              <a:cs typeface="+mj-cs"/>
            </a:endParaRPr>
          </a:p>
        </p:txBody>
      </p:sp>
      <p:sp>
        <p:nvSpPr>
          <p:cNvPr id="7" name="文本占位符 8"/>
          <p:cNvSpPr txBox="1"/>
          <p:nvPr>
            <p:custDataLst>
              <p:tags r:id="rId2"/>
            </p:custDataLst>
          </p:nvPr>
        </p:nvSpPr>
        <p:spPr>
          <a:xfrm>
            <a:off x="1230036" y="1934029"/>
            <a:ext cx="4701840" cy="4002314"/>
          </a:xfrm>
          <a:prstGeom prst="rect">
            <a:avLst/>
          </a:prstGeom>
          <a:ln>
            <a:solidFill>
              <a:schemeClr val="bg1">
                <a:lumMod val="85000"/>
              </a:schemeClr>
            </a:solidFill>
            <a:prstDash val="sysDash"/>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对等实体认证服务</a:t>
            </a:r>
            <a:endParaRPr lang="zh-CN" altLang="en-US" sz="2400" dirty="0" smtClean="0"/>
          </a:p>
          <a:p>
            <a:r>
              <a:rPr lang="zh-CN" altLang="en-US" sz="2400" dirty="0" smtClean="0"/>
              <a:t>访问控制服务</a:t>
            </a:r>
            <a:endParaRPr lang="zh-CN" altLang="en-US" sz="2400" dirty="0" smtClean="0"/>
          </a:p>
          <a:p>
            <a:r>
              <a:rPr lang="zh-CN" altLang="en-US" sz="2400" dirty="0" smtClean="0"/>
              <a:t>数据保密服务</a:t>
            </a:r>
            <a:endParaRPr lang="zh-CN" altLang="en-US" sz="2400" dirty="0" smtClean="0"/>
          </a:p>
          <a:p>
            <a:r>
              <a:rPr lang="zh-CN" altLang="en-US" sz="2400" dirty="0" smtClean="0"/>
              <a:t>数据完整性服务</a:t>
            </a:r>
            <a:endParaRPr lang="zh-CN" altLang="en-US" sz="2400" dirty="0" smtClean="0"/>
          </a:p>
          <a:p>
            <a:r>
              <a:rPr lang="zh-CN" altLang="en-US" sz="2400" dirty="0" smtClean="0"/>
              <a:t>数据源点认证服务</a:t>
            </a:r>
            <a:endParaRPr lang="zh-CN" altLang="en-US" sz="2400" dirty="0" smtClean="0"/>
          </a:p>
          <a:p>
            <a:r>
              <a:rPr lang="zh-CN" altLang="en-US" sz="2400" dirty="0" smtClean="0"/>
              <a:t>禁止否认服务</a:t>
            </a:r>
            <a:endParaRPr lang="zh-CN" altLang="en-US" sz="2400" dirty="0" smtClean="0"/>
          </a:p>
        </p:txBody>
      </p:sp>
      <p:sp>
        <p:nvSpPr>
          <p:cNvPr id="8" name="文本占位符 10"/>
          <p:cNvSpPr txBox="1"/>
          <p:nvPr>
            <p:custDataLst>
              <p:tags r:id="rId3"/>
            </p:custDataLst>
          </p:nvPr>
        </p:nvSpPr>
        <p:spPr>
          <a:xfrm>
            <a:off x="6229449" y="962660"/>
            <a:ext cx="4701840" cy="866230"/>
          </a:xfrm>
          <a:prstGeom prst="rect">
            <a:avLst/>
          </a:prstGeom>
          <a:ln>
            <a:solidFill>
              <a:schemeClr val="bg1">
                <a:lumMod val="85000"/>
              </a:schemeClr>
            </a:solidFill>
            <a:prstDash val="sysDash"/>
          </a:ln>
        </p:spPr>
        <p:txBody>
          <a:bodyPr anchor="ctr" anchorCtr="0">
            <a:normAutofit/>
          </a:bodyPr>
          <a:lstStyle>
            <a:defPPr>
              <a:defRPr lang="zh-CN"/>
            </a:defPPr>
            <a:lvl1pPr indent="0" algn="ctr">
              <a:lnSpc>
                <a:spcPct val="90000"/>
              </a:lnSpc>
              <a:spcBef>
                <a:spcPts val="1000"/>
              </a:spcBef>
              <a:buFont typeface="Arial" panose="020B0604020202020204" pitchFamily="34" charset="0"/>
              <a:buNone/>
              <a:defRPr sz="2800"/>
            </a:lvl1pPr>
            <a:lvl2pPr indent="0">
              <a:lnSpc>
                <a:spcPct val="90000"/>
              </a:lnSpc>
              <a:spcBef>
                <a:spcPts val="500"/>
              </a:spcBef>
              <a:buFont typeface="Arial" panose="020B0604020202020204" pitchFamily="34" charset="0"/>
              <a:buNone/>
              <a:defRPr sz="2400"/>
            </a:lvl2pPr>
            <a:lvl3pPr indent="0">
              <a:lnSpc>
                <a:spcPct val="90000"/>
              </a:lnSpc>
              <a:spcBef>
                <a:spcPts val="500"/>
              </a:spcBef>
              <a:buFont typeface="Arial" panose="020B0604020202020204" pitchFamily="34" charset="0"/>
              <a:buNone/>
              <a:defRPr sz="2000"/>
            </a:lvl3pPr>
            <a:lvl4pPr indent="0">
              <a:lnSpc>
                <a:spcPct val="90000"/>
              </a:lnSpc>
              <a:spcBef>
                <a:spcPts val="500"/>
              </a:spcBef>
              <a:buFont typeface="Arial" panose="020B0604020202020204" pitchFamily="34" charset="0"/>
              <a:buNone/>
            </a:lvl4pPr>
            <a:lvl5pPr indent="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zh-CN" altLang="en-US" dirty="0" smtClean="0">
                <a:latin typeface="+mj-lt"/>
                <a:ea typeface="+mj-ea"/>
                <a:cs typeface="+mj-cs"/>
              </a:rPr>
              <a:t>安全机制</a:t>
            </a:r>
            <a:endParaRPr lang="zh-CN" altLang="en-US" dirty="0" smtClean="0">
              <a:latin typeface="+mj-lt"/>
              <a:ea typeface="+mj-ea"/>
              <a:cs typeface="+mj-cs"/>
            </a:endParaRPr>
          </a:p>
        </p:txBody>
      </p:sp>
      <p:sp>
        <p:nvSpPr>
          <p:cNvPr id="9" name="文本占位符 7"/>
          <p:cNvSpPr txBox="1"/>
          <p:nvPr>
            <p:custDataLst>
              <p:tags r:id="rId4"/>
            </p:custDataLst>
          </p:nvPr>
        </p:nvSpPr>
        <p:spPr>
          <a:xfrm>
            <a:off x="6229449" y="1934029"/>
            <a:ext cx="4702728" cy="4002314"/>
          </a:xfrm>
          <a:prstGeom prst="rect">
            <a:avLst/>
          </a:prstGeom>
          <a:ln>
            <a:solidFill>
              <a:schemeClr val="bg1">
                <a:lumMod val="85000"/>
              </a:schemeClr>
            </a:solidFill>
            <a:prstDash val="sysDash"/>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加密机制</a:t>
            </a:r>
            <a:endParaRPr lang="zh-CN" altLang="en-US" sz="2400" dirty="0" smtClean="0"/>
          </a:p>
          <a:p>
            <a:r>
              <a:rPr lang="zh-CN" altLang="en-US" sz="2400" dirty="0" smtClean="0"/>
              <a:t>数字签名机制</a:t>
            </a:r>
            <a:endParaRPr lang="zh-CN" altLang="en-US" sz="2400" dirty="0" smtClean="0"/>
          </a:p>
          <a:p>
            <a:r>
              <a:rPr lang="zh-CN" altLang="en-US" sz="2400" dirty="0" smtClean="0"/>
              <a:t>访问控制机制</a:t>
            </a:r>
            <a:endParaRPr lang="zh-CN" altLang="en-US" sz="2400" dirty="0" smtClean="0"/>
          </a:p>
          <a:p>
            <a:r>
              <a:rPr lang="zh-CN" altLang="en-US" sz="2400" dirty="0" smtClean="0"/>
              <a:t>数据完整性机制</a:t>
            </a:r>
            <a:endParaRPr lang="zh-CN" altLang="en-US" sz="2400" dirty="0" smtClean="0"/>
          </a:p>
          <a:p>
            <a:r>
              <a:rPr lang="zh-CN" altLang="en-US" sz="2400" dirty="0" smtClean="0"/>
              <a:t>认证机制</a:t>
            </a:r>
            <a:endParaRPr lang="zh-CN" altLang="en-US" sz="2400" dirty="0" smtClean="0"/>
          </a:p>
          <a:p>
            <a:r>
              <a:rPr lang="zh-CN" altLang="en-US" sz="2400" dirty="0" smtClean="0"/>
              <a:t>信息流填充机制</a:t>
            </a:r>
            <a:endParaRPr lang="zh-CN" altLang="en-US" sz="2400" dirty="0" smtClean="0"/>
          </a:p>
          <a:p>
            <a:r>
              <a:rPr lang="zh-CN" altLang="en-US" sz="2400" dirty="0" smtClean="0"/>
              <a:t>路由控制机制</a:t>
            </a:r>
            <a:endParaRPr lang="zh-CN" altLang="en-US" sz="2400" dirty="0" smtClean="0"/>
          </a:p>
          <a:p>
            <a:r>
              <a:rPr lang="zh-CN" altLang="en-US" sz="2400" dirty="0" smtClean="0"/>
              <a:t>公证机制</a:t>
            </a:r>
            <a:endParaRPr lang="zh-CN" altLang="en-US" sz="2400" dirty="0" smtClean="0"/>
          </a:p>
        </p:txBody>
      </p:sp>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txBox="1"/>
          <p:nvPr>
            <p:custDataLst>
              <p:tags r:id="rId1"/>
            </p:custDataLst>
          </p:nvPr>
        </p:nvSpPr>
        <p:spPr>
          <a:xfrm>
            <a:off x="838200" y="365125"/>
            <a:ext cx="10515600" cy="982800"/>
          </a:xfrm>
          <a:prstGeom prst="rect">
            <a:avLst/>
          </a:prstGeom>
        </p:spPr>
        <p:txBody>
          <a:bodyPr anchor="ctr" anchorCtr="0">
            <a:normAutofit/>
          </a:bodyPr>
          <a:lstStyle>
            <a:lvl1pPr algn="ctr"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zh-CN" altLang="en-US" dirty="0" smtClean="0"/>
              <a:t>发展现状</a:t>
            </a:r>
            <a:endParaRPr lang="zh-CN" altLang="en-US" dirty="0" smtClean="0"/>
          </a:p>
        </p:txBody>
      </p:sp>
      <p:sp>
        <p:nvSpPr>
          <p:cNvPr id="15" name="文本占位符 6"/>
          <p:cNvSpPr txBox="1"/>
          <p:nvPr>
            <p:custDataLst>
              <p:tags r:id="rId2"/>
            </p:custDataLst>
          </p:nvPr>
        </p:nvSpPr>
        <p:spPr>
          <a:xfrm>
            <a:off x="1066272" y="1573200"/>
            <a:ext cx="3204000" cy="705600"/>
          </a:xfrm>
          <a:prstGeom prst="rect">
            <a:avLst/>
          </a:prstGeom>
          <a:ln>
            <a:solidFill>
              <a:schemeClr val="bg1">
                <a:lumMod val="85000"/>
              </a:schemeClr>
            </a:solidFill>
            <a:prstDash val="sysDash"/>
          </a:ln>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None/>
              <a:defRPr lang="zh-CN" altLang="en-US" sz="2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pPr>
            <a:r>
              <a:rPr lang="zh-CN" altLang="en-US" dirty="0" smtClean="0">
                <a:latin typeface="+mj-lt"/>
                <a:ea typeface="+mj-ea"/>
                <a:cs typeface="+mj-cs"/>
              </a:rPr>
              <a:t>技术支配力量加重</a:t>
            </a:r>
            <a:endParaRPr lang="zh-CN" altLang="en-US" dirty="0" smtClean="0">
              <a:latin typeface="+mj-lt"/>
              <a:ea typeface="+mj-ea"/>
              <a:cs typeface="+mj-cs"/>
            </a:endParaRPr>
          </a:p>
        </p:txBody>
      </p:sp>
      <p:sp>
        <p:nvSpPr>
          <p:cNvPr id="16" name="文本占位符 8"/>
          <p:cNvSpPr txBox="1"/>
          <p:nvPr>
            <p:custDataLst>
              <p:tags r:id="rId3"/>
            </p:custDataLst>
          </p:nvPr>
        </p:nvSpPr>
        <p:spPr>
          <a:xfrm>
            <a:off x="1066272" y="2343600"/>
            <a:ext cx="3204000" cy="3780000"/>
          </a:xfrm>
          <a:prstGeom prst="rect">
            <a:avLst/>
          </a:prstGeom>
          <a:ln>
            <a:solidFill>
              <a:schemeClr val="bg1">
                <a:lumMod val="85000"/>
              </a:schemeClr>
            </a:solidFill>
            <a:prstDash val="sysDash"/>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复杂且常是精微的技术增加了全世界的财富，提高了全球的效率。然而，它同时也使世界变得相对脆弱，因为，在意外情况使计算机的控制与监视陷于混乱时，维持行业和支持系统的运转就非常困难，而发生这种混乱的可能性在迅速增加。</a:t>
            </a:r>
            <a:endParaRPr lang="zh-CN" altLang="en-US" sz="2400" dirty="0" smtClean="0"/>
          </a:p>
        </p:txBody>
      </p:sp>
      <p:sp>
        <p:nvSpPr>
          <p:cNvPr id="17" name="文本占位符 10"/>
          <p:cNvSpPr txBox="1"/>
          <p:nvPr>
            <p:custDataLst>
              <p:tags r:id="rId4"/>
            </p:custDataLst>
          </p:nvPr>
        </p:nvSpPr>
        <p:spPr>
          <a:xfrm>
            <a:off x="4472735" y="1573199"/>
            <a:ext cx="3204000" cy="705600"/>
          </a:xfrm>
          <a:prstGeom prst="rect">
            <a:avLst/>
          </a:prstGeom>
          <a:ln>
            <a:solidFill>
              <a:schemeClr val="bg1">
                <a:lumMod val="85000"/>
              </a:schemeClr>
            </a:solidFill>
            <a:prstDash val="sysDash"/>
          </a:ln>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None/>
              <a:defRPr lang="zh-CN" altLang="en-US" sz="2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pPr>
            <a:r>
              <a:rPr lang="zh-CN" altLang="en-US" dirty="0" smtClean="0">
                <a:latin typeface="+mj-lt"/>
                <a:ea typeface="+mj-ea"/>
                <a:cs typeface="+mj-cs"/>
              </a:rPr>
              <a:t>通信技术生活方式</a:t>
            </a:r>
            <a:endParaRPr lang="zh-CN" altLang="en-US" dirty="0" smtClean="0">
              <a:latin typeface="+mj-lt"/>
              <a:ea typeface="+mj-ea"/>
              <a:cs typeface="+mj-cs"/>
            </a:endParaRPr>
          </a:p>
        </p:txBody>
      </p:sp>
      <p:sp>
        <p:nvSpPr>
          <p:cNvPr id="18" name="文本占位符 7"/>
          <p:cNvSpPr txBox="1"/>
          <p:nvPr>
            <p:custDataLst>
              <p:tags r:id="rId5"/>
            </p:custDataLst>
          </p:nvPr>
        </p:nvSpPr>
        <p:spPr>
          <a:xfrm>
            <a:off x="4472735" y="2343600"/>
            <a:ext cx="3204000" cy="3780000"/>
          </a:xfrm>
          <a:prstGeom prst="rect">
            <a:avLst/>
          </a:prstGeom>
          <a:ln>
            <a:solidFill>
              <a:schemeClr val="bg1">
                <a:lumMod val="85000"/>
              </a:schemeClr>
            </a:solidFill>
            <a:prstDash val="sysDash"/>
          </a:ln>
        </p:spPr>
        <p:txBody>
          <a:bodyPr vert="horz" lIns="91440" tIns="45720" rIns="91440" bIns="45720" rtlCol="0">
            <a:normAutofit fontScale="70000"/>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与云计算相关的网络安全影响值得注意，无论是公共的还是私人的云计算。随着更多的公司和政府采用云计算，它们也就更容易受到破坏和网络袭击。这可能导致服务及快速的重要软件应用能力受到破坏。另外，由于Facebook、博客和其他社交网在我们个人生活中广泛使用，政府组织也在寻求与其相关方联络及互动的类似能力。一旦政府允许在其网络上进行交互的和双向的联络，网络袭击的风险将随之大增。</a:t>
            </a:r>
            <a:endParaRPr lang="zh-CN" altLang="en-US" sz="2400" dirty="0" smtClean="0"/>
          </a:p>
        </p:txBody>
      </p:sp>
      <p:sp>
        <p:nvSpPr>
          <p:cNvPr id="19" name="文本占位符 11"/>
          <p:cNvSpPr txBox="1"/>
          <p:nvPr>
            <p:custDataLst>
              <p:tags r:id="rId6"/>
            </p:custDataLst>
          </p:nvPr>
        </p:nvSpPr>
        <p:spPr>
          <a:xfrm>
            <a:off x="7900463" y="1573200"/>
            <a:ext cx="3204000" cy="705600"/>
          </a:xfrm>
          <a:prstGeom prst="rect">
            <a:avLst/>
          </a:prstGeom>
          <a:ln>
            <a:solidFill>
              <a:schemeClr val="bg1">
                <a:lumMod val="85000"/>
              </a:schemeClr>
            </a:solidFill>
            <a:prstDash val="sysDash"/>
          </a:ln>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None/>
              <a:defRPr lang="zh-CN" altLang="en-US" sz="2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pPr>
            <a:r>
              <a:rPr lang="zh-CN" altLang="en-US" dirty="0" smtClean="0">
                <a:latin typeface="+mj-lt"/>
                <a:ea typeface="+mj-ea"/>
                <a:cs typeface="+mj-cs"/>
              </a:rPr>
              <a:t>全球经济日益融合</a:t>
            </a:r>
            <a:endParaRPr lang="zh-CN" altLang="en-US" dirty="0" smtClean="0">
              <a:latin typeface="+mj-lt"/>
              <a:ea typeface="+mj-ea"/>
              <a:cs typeface="+mj-cs"/>
            </a:endParaRPr>
          </a:p>
        </p:txBody>
      </p:sp>
      <p:sp>
        <p:nvSpPr>
          <p:cNvPr id="20" name="文本占位符 13"/>
          <p:cNvSpPr txBox="1"/>
          <p:nvPr>
            <p:custDataLst>
              <p:tags r:id="rId7"/>
            </p:custDataLst>
          </p:nvPr>
        </p:nvSpPr>
        <p:spPr>
          <a:xfrm>
            <a:off x="7900462" y="2343600"/>
            <a:ext cx="3204001" cy="3780000"/>
          </a:xfrm>
          <a:prstGeom prst="rect">
            <a:avLst/>
          </a:prstGeom>
          <a:ln>
            <a:solidFill>
              <a:schemeClr val="bg1">
                <a:lumMod val="85000"/>
              </a:schemeClr>
            </a:solidFill>
            <a:prstDash val="sysDash"/>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互联网、私人网络、虚拟私人网络以及多种其他技术，正在将地球联成一个复杂的“信息空间”。这些近乎无限的联系一旦中断，必然会对公司甚至对国家经济造成严重破坏。</a:t>
            </a:r>
            <a:endParaRPr lang="zh-CN" altLang="en-US" sz="2400" dirty="0" smtClean="0"/>
          </a:p>
        </p:txBody>
      </p:sp>
    </p:spTree>
    <p:custDataLst>
      <p:tags r:id="rId8"/>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在信息社会中，信息具有和能源、物源</a:t>
            </a:r>
            <a:r>
              <a:rPr lang="zh-CN" altLang="en-US">
                <a:ln w="9525" cmpd="sng">
                  <a:solidFill>
                    <a:schemeClr val="accent1"/>
                  </a:solidFill>
                  <a:prstDash val="solid"/>
                </a:ln>
                <a:solidFill>
                  <a:srgbClr val="70AD47">
                    <a:tint val="1000"/>
                  </a:srgbClr>
                </a:solidFill>
                <a:effectLst>
                  <a:glow rad="38100">
                    <a:schemeClr val="accent1">
                      <a:alpha val="40000"/>
                    </a:schemeClr>
                  </a:glow>
                </a:effectLst>
              </a:rPr>
              <a:t>同等的价值</a:t>
            </a:r>
            <a:r>
              <a:rPr lang="zh-CN" altLang="en-US"/>
              <a:t>，在某些时候甚至具有更高的价值。具有价值的信息必然存在安全性的问题，对于企业更是如此。</a:t>
            </a:r>
            <a:endParaRPr lang="zh-CN" altLang="en-US"/>
          </a:p>
          <a:p>
            <a:r>
              <a:rPr lang="zh-CN" altLang="en-US"/>
              <a:t>经济社会的发展要求各用户之间的通信和</a:t>
            </a:r>
            <a:r>
              <a:rPr lang="zh-CN" altLang="en-US">
                <a:ln w="9525" cmpd="sng">
                  <a:solidFill>
                    <a:schemeClr val="accent1"/>
                  </a:solidFill>
                  <a:prstDash val="solid"/>
                </a:ln>
                <a:solidFill>
                  <a:srgbClr val="70AD47">
                    <a:tint val="1000"/>
                  </a:srgbClr>
                </a:solidFill>
                <a:effectLst>
                  <a:glow rad="38100">
                    <a:schemeClr val="accent1">
                      <a:alpha val="40000"/>
                    </a:schemeClr>
                  </a:glow>
                </a:effectLst>
              </a:rPr>
              <a:t>资源共享</a:t>
            </a:r>
            <a:r>
              <a:rPr lang="zh-CN" altLang="en-US"/>
              <a:t>，需要将一批计算机连成网络，这样就隐含着很大的风险，包含了极大的脆弱性和复杂性，特别是对当今最大的网络——国际互联网，很容易遭到别有用心者的恶意攻击和破坏。随着国民经济的信息化程度的提高，有关的大量情报和商务信息都高度集中地存放在计算机中，随着网络应用范围的扩大，</a:t>
            </a:r>
            <a:r>
              <a:rPr lang="zh-CN" altLang="en-US">
                <a:ln w="9525" cmpd="sng">
                  <a:solidFill>
                    <a:schemeClr val="accent1"/>
                  </a:solidFill>
                  <a:prstDash val="solid"/>
                </a:ln>
                <a:solidFill>
                  <a:srgbClr val="70AD47">
                    <a:tint val="1000"/>
                  </a:srgbClr>
                </a:solidFill>
                <a:effectLst>
                  <a:glow rad="38100">
                    <a:schemeClr val="accent1">
                      <a:alpha val="40000"/>
                    </a:schemeClr>
                  </a:glow>
                </a:effectLst>
              </a:rPr>
              <a:t>信息的泄露</a:t>
            </a:r>
            <a:r>
              <a:rPr lang="zh-CN" altLang="en-US"/>
              <a:t>问题也变得日益严重，因此，计算机网络的安全性问题就越来越重要。</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20000"/>
          </a:bodyPr>
          <a:p>
            <a:r>
              <a:rPr lang="zh-CN" altLang="en-US"/>
              <a:t>虽然还没有出现大量的“零日漏洞”攻击，但其威胁日益增长，证据如下：黑客更加善于在发现安全漏洞不久后利用它们。过去，安全漏洞被利用一般需要几个月时间。最近，发现与利用之间的时间间隔已经减少到了</a:t>
            </a:r>
            <a:r>
              <a:rPr lang="zh-CN" altLang="en-US">
                <a:ln w="22225">
                  <a:solidFill>
                    <a:schemeClr val="accent2"/>
                  </a:solidFill>
                  <a:prstDash val="solid"/>
                </a:ln>
                <a:solidFill>
                  <a:schemeClr val="accent2">
                    <a:lumMod val="40000"/>
                    <a:lumOff val="60000"/>
                  </a:schemeClr>
                </a:solidFill>
                <a:effectLst/>
              </a:rPr>
              <a:t>数天</a:t>
            </a:r>
            <a:r>
              <a:rPr lang="zh-CN" altLang="en-US"/>
              <a:t>。</a:t>
            </a:r>
            <a:endParaRPr lang="zh-CN" altLang="en-US"/>
          </a:p>
          <a:p>
            <a:r>
              <a:rPr lang="zh-CN" altLang="en-US"/>
              <a:t>利用漏洞的攻击被设计为迅速传播，感染数量越来越多的系统。攻击由之前被动式的、传播缓慢的文件和宏病毒演化为利用</a:t>
            </a:r>
            <a:r>
              <a:rPr lang="zh-CN" altLang="en-US">
                <a:ln w="22225">
                  <a:solidFill>
                    <a:schemeClr val="accent2"/>
                  </a:solidFill>
                  <a:prstDash val="solid"/>
                </a:ln>
                <a:solidFill>
                  <a:schemeClr val="accent2">
                    <a:lumMod val="40000"/>
                    <a:lumOff val="60000"/>
                  </a:schemeClr>
                </a:solidFill>
                <a:effectLst/>
              </a:rPr>
              <a:t>几天</a:t>
            </a:r>
            <a:r>
              <a:rPr lang="zh-CN" altLang="en-US"/>
              <a:t>或</a:t>
            </a:r>
            <a:r>
              <a:rPr lang="zh-CN" altLang="en-US">
                <a:ln w="22225">
                  <a:solidFill>
                    <a:schemeClr val="accent2"/>
                  </a:solidFill>
                  <a:prstDash val="solid"/>
                </a:ln>
                <a:solidFill>
                  <a:schemeClr val="accent2">
                    <a:lumMod val="40000"/>
                    <a:lumOff val="60000"/>
                  </a:schemeClr>
                </a:solidFill>
                <a:effectLst/>
              </a:rPr>
              <a:t>几小时</a:t>
            </a:r>
            <a:r>
              <a:rPr lang="zh-CN" altLang="en-US"/>
              <a:t>传播的更加主动的、自我传播的电子邮件蠕虫和混合威胁。</a:t>
            </a:r>
            <a:endParaRPr lang="zh-CN" altLang="en-US"/>
          </a:p>
          <a:p>
            <a:r>
              <a:rPr lang="zh-CN" altLang="en-US"/>
              <a:t>人们掌握的安全漏洞知识越来越多，就有越来越多的漏洞被发现和利用。一般使用防火墙、入侵检测系统和防病毒软件来保护关键业务IT基础设施。这些系统提供了良好的第一级保护，但是尽管安全人员尽了最大的努力，他们仍不能免遭受零日漏洞攻击。</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70000"/>
          </a:bodyPr>
          <a:p>
            <a:r>
              <a:rPr lang="zh-CN" altLang="en-US"/>
              <a:t>预防：良好的预防安全实践是必不可少的。这些实践包括谨慎地安装和遵守适应业务与应用需要的防火墙政策，随时升级防病毒软件，阻止潜在有害的文件附件，随时修补所有系统抵御已知漏洞。漏洞扫描是评估预防规程有效性的好办法。</a:t>
            </a:r>
            <a:endParaRPr lang="zh-CN" altLang="en-US"/>
          </a:p>
          <a:p>
            <a:r>
              <a:rPr lang="zh-CN" altLang="en-US"/>
              <a:t>实时保护：部署提供全面保护的入侵防护系统(IPS)。在考虑IPS时，寻找以下功能：网络级保护、应用完整性检查、应用协议“征求意见”(RFC)确认、内容确认和取证能力。</a:t>
            </a:r>
            <a:endParaRPr lang="zh-CN" altLang="en-US"/>
          </a:p>
          <a:p>
            <a:r>
              <a:rPr lang="zh-CN" altLang="en-US"/>
              <a:t>计划的事件响应：即使在采用以上措施后，企业仍可能受到“零日漏洞”影响。周密计划的事件响应措施以及包括关键任务活动优先次序在内的定义的规则和规程，对于将企业损失减少到最小程度至关重要。</a:t>
            </a:r>
            <a:endParaRPr lang="zh-CN" altLang="en-US"/>
          </a:p>
          <a:p>
            <a:r>
              <a:rPr lang="zh-CN" altLang="en-US"/>
              <a:t>防止传播：这可以通过将连接惟一限制在满足企业需要所必须的机器上。这样做可以在发生初次感染后，减少利用漏洞的攻击所传播的范围。</a:t>
            </a:r>
            <a:endParaRPr lang="zh-CN" altLang="en-US"/>
          </a:p>
          <a:p>
            <a:r>
              <a:rPr lang="zh-CN" altLang="en-US"/>
              <a:t>“零日漏洞”攻击对于警惕性最高的系统管理人员来说也是一种挑战。但是，部署到位的安全护保措施可以大大降低关键数据和系统面临的风险。</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随着人们对于信息依赖性的逐步增强，数据安全成为越来越重要的问题。保护网络能够免于外部恶意攻击以及病毒的侵害，确保数据的可用性和可靠性，已经成为人们共同关注的焦点问题。但是在对数据安全产生威胁的众多因素之中，零日漏洞不容忽视，其破坏力之强以及在时间方面的紧迫性，都决定了网络数据安全必然要与零日漏洞形成长期的对抗。</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p:nvPr>
            <p:custDataLst>
              <p:tags r:id="rId1"/>
            </p:custDataLst>
          </p:nvPr>
        </p:nvSpPr>
        <p:spPr>
          <a:xfrm>
            <a:off x="838200" y="365125"/>
            <a:ext cx="10515600" cy="982800"/>
          </a:xfrm>
          <a:prstGeom prst="rect">
            <a:avLst/>
          </a:prstGeom>
        </p:spPr>
        <p:txBody>
          <a:bodyPr anchor="ctr" anchorCtr="0">
            <a:normAutofit/>
          </a:bodyPr>
          <a:lstStyle>
            <a:defPPr>
              <a:defRPr lang="zh-CN"/>
            </a:defPPr>
            <a:lvl1pPr>
              <a:lnSpc>
                <a:spcPct val="90000"/>
              </a:lnSpc>
              <a:spcBef>
                <a:spcPct val="0"/>
              </a:spcBef>
              <a:buNone/>
              <a:defRPr sz="4000">
                <a:latin typeface="+mj-lt"/>
                <a:ea typeface="+mj-ea"/>
                <a:cs typeface="+mj-cs"/>
              </a:defRPr>
            </a:lvl1pPr>
          </a:lstStyle>
          <a:p>
            <a:pPr algn="ctr"/>
            <a:r>
              <a:rPr lang="zh-CN" altLang="en-US" dirty="0" smtClean="0"/>
              <a:t>主要特性</a:t>
            </a:r>
            <a:endParaRPr lang="zh-CN" altLang="en-US" dirty="0" smtClean="0"/>
          </a:p>
        </p:txBody>
      </p:sp>
      <p:sp>
        <p:nvSpPr>
          <p:cNvPr id="14" name="文本占位符 6"/>
          <p:cNvSpPr txBox="1"/>
          <p:nvPr>
            <p:custDataLst>
              <p:tags r:id="rId2"/>
            </p:custDataLst>
          </p:nvPr>
        </p:nvSpPr>
        <p:spPr>
          <a:xfrm>
            <a:off x="838200" y="1672560"/>
            <a:ext cx="3337200" cy="2062800"/>
          </a:xfrm>
          <a:prstGeom prst="rect">
            <a:avLst/>
          </a:prstGeom>
          <a:ln>
            <a:solidFill>
              <a:schemeClr val="bg1">
                <a:lumMod val="85000"/>
              </a:schemeClr>
            </a:solidFill>
          </a:ln>
        </p:spPr>
        <p:txBody>
          <a:bodyPr anchor="ctr" anchorCtr="0">
            <a:normAutofit fontScale="90000"/>
          </a:bodyPr>
          <a:lstStyle>
            <a:defPPr>
              <a:defRPr lang="zh-CN"/>
            </a:defPPr>
            <a:lvl1pPr indent="0" algn="ctr">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保密性</a:t>
            </a:r>
            <a:endParaRPr lang="zh-CN" altLang="en-US" dirty="0" smtClean="0"/>
          </a:p>
          <a:p>
            <a:r>
              <a:rPr lang="zh-CN" altLang="en-US" dirty="0" smtClean="0"/>
              <a:t>信息不泄露给非授权用户、实体或过程，或供其利用的特性。</a:t>
            </a:r>
            <a:endParaRPr lang="zh-CN" altLang="en-US" dirty="0" smtClean="0"/>
          </a:p>
        </p:txBody>
      </p:sp>
      <p:sp>
        <p:nvSpPr>
          <p:cNvPr id="15" name="文本占位符 8"/>
          <p:cNvSpPr txBox="1"/>
          <p:nvPr>
            <p:custDataLst>
              <p:tags r:id="rId3"/>
            </p:custDataLst>
          </p:nvPr>
        </p:nvSpPr>
        <p:spPr>
          <a:xfrm>
            <a:off x="4427713" y="1672560"/>
            <a:ext cx="3337200" cy="2062800"/>
          </a:xfrm>
          <a:prstGeom prst="rect">
            <a:avLst/>
          </a:prstGeom>
          <a:ln>
            <a:solidFill>
              <a:schemeClr val="bg1">
                <a:lumMod val="85000"/>
              </a:schemeClr>
            </a:solidFill>
          </a:ln>
        </p:spPr>
        <p:txBody>
          <a:bodyPr anchor="ctr" anchorCtr="0">
            <a:normAutofit fontScale="90000" lnSpcReduction="20000"/>
          </a:bodyPr>
          <a:lstStyle>
            <a:defPPr>
              <a:defRPr lang="zh-CN"/>
            </a:defPPr>
            <a:lvl1pPr indent="0" algn="ctr">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完整性</a:t>
            </a:r>
            <a:endParaRPr lang="zh-CN" altLang="en-US" dirty="0" smtClean="0"/>
          </a:p>
          <a:p>
            <a:r>
              <a:rPr lang="zh-CN" altLang="en-US" dirty="0" smtClean="0"/>
              <a:t>数据</a:t>
            </a:r>
            <a:r>
              <a:rPr lang="zh-CN" altLang="en-US"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未经授权</a:t>
            </a:r>
            <a:r>
              <a:rPr lang="zh-CN" altLang="en-US" dirty="0" smtClean="0"/>
              <a:t>不能进行改变的特性。即信息在存储或传输过程中保持不被修改、不被破坏和丢失的特性。</a:t>
            </a:r>
            <a:endParaRPr lang="zh-CN" altLang="en-US" dirty="0" smtClean="0"/>
          </a:p>
        </p:txBody>
      </p:sp>
      <p:sp>
        <p:nvSpPr>
          <p:cNvPr id="16" name="文本占位符 10"/>
          <p:cNvSpPr txBox="1"/>
          <p:nvPr>
            <p:custDataLst>
              <p:tags r:id="rId4"/>
            </p:custDataLst>
          </p:nvPr>
        </p:nvSpPr>
        <p:spPr>
          <a:xfrm>
            <a:off x="8017876" y="1672417"/>
            <a:ext cx="3337200" cy="2062800"/>
          </a:xfrm>
          <a:prstGeom prst="rect">
            <a:avLst/>
          </a:prstGeom>
          <a:ln>
            <a:solidFill>
              <a:schemeClr val="bg1">
                <a:lumMod val="85000"/>
              </a:schemeClr>
            </a:solidFill>
          </a:ln>
        </p:spPr>
        <p:txBody>
          <a:bodyPr anchor="ctr" anchorCtr="0">
            <a:normAutofit lnSpcReduction="10000"/>
          </a:bodyPr>
          <a:lstStyle>
            <a:defPPr>
              <a:defRPr lang="zh-CN"/>
            </a:defPPr>
            <a:lvl1pPr indent="0" algn="ctr">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可用性</a:t>
            </a:r>
            <a:endParaRPr lang="zh-CN" altLang="en-US" dirty="0" smtClean="0"/>
          </a:p>
          <a:p>
            <a:r>
              <a:rPr lang="zh-CN" altLang="en-US" dirty="0" smtClean="0"/>
              <a:t>可被授权实体访问并</a:t>
            </a:r>
            <a:r>
              <a:rPr lang="zh-CN" altLang="en-US"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按需求使用</a:t>
            </a:r>
            <a:r>
              <a:rPr lang="zh-CN" altLang="en-US" dirty="0" smtClean="0"/>
              <a:t>的特性。即当需要时能否存取所需的信息。</a:t>
            </a:r>
            <a:endParaRPr lang="zh-CN" altLang="en-US" dirty="0" smtClean="0"/>
          </a:p>
        </p:txBody>
      </p:sp>
      <p:sp>
        <p:nvSpPr>
          <p:cNvPr id="17" name="文本占位符 7"/>
          <p:cNvSpPr txBox="1"/>
          <p:nvPr>
            <p:custDataLst>
              <p:tags r:id="rId5"/>
            </p:custDataLst>
          </p:nvPr>
        </p:nvSpPr>
        <p:spPr>
          <a:xfrm>
            <a:off x="2506162" y="3946073"/>
            <a:ext cx="3337200" cy="2062800"/>
          </a:xfrm>
          <a:prstGeom prst="rect">
            <a:avLst/>
          </a:prstGeom>
          <a:ln>
            <a:solidFill>
              <a:schemeClr val="bg1">
                <a:lumMod val="85000"/>
              </a:schemeClr>
            </a:solidFill>
          </a:ln>
        </p:spPr>
        <p:txBody>
          <a:bodyPr anchor="ctr" anchorCtr="0">
            <a:normAutofit/>
          </a:bodyPr>
          <a:lstStyle>
            <a:defPPr>
              <a:defRPr lang="zh-CN"/>
            </a:defPPr>
            <a:lvl1pPr indent="0" algn="ctr">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可控性</a:t>
            </a:r>
            <a:endParaRPr lang="zh-CN" altLang="en-US" dirty="0" smtClean="0"/>
          </a:p>
          <a:p>
            <a:r>
              <a:rPr lang="zh-CN" altLang="en-US" dirty="0" smtClean="0"/>
              <a:t>对信息的传播及内容具有</a:t>
            </a:r>
            <a:r>
              <a:rPr lang="zh-CN" altLang="en-US"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控制能力</a:t>
            </a:r>
            <a:r>
              <a:rPr lang="zh-CN" altLang="en-US" dirty="0" smtClean="0"/>
              <a:t>。</a:t>
            </a:r>
            <a:endParaRPr lang="zh-CN" altLang="en-US" dirty="0" smtClean="0"/>
          </a:p>
        </p:txBody>
      </p:sp>
      <p:sp>
        <p:nvSpPr>
          <p:cNvPr id="18" name="文本占位符 9"/>
          <p:cNvSpPr txBox="1"/>
          <p:nvPr>
            <p:custDataLst>
              <p:tags r:id="rId6"/>
            </p:custDataLst>
          </p:nvPr>
        </p:nvSpPr>
        <p:spPr>
          <a:xfrm>
            <a:off x="6096325" y="3945956"/>
            <a:ext cx="3337200" cy="2062800"/>
          </a:xfrm>
          <a:prstGeom prst="rect">
            <a:avLst/>
          </a:prstGeom>
          <a:ln>
            <a:solidFill>
              <a:schemeClr val="bg1">
                <a:lumMod val="85000"/>
              </a:schemeClr>
            </a:solidFill>
          </a:ln>
        </p:spPr>
        <p:txBody>
          <a:bodyPr anchor="ctr" anchorCtr="0">
            <a:normAutofit/>
          </a:bodyPr>
          <a:lstStyle>
            <a:defPPr>
              <a:defRPr lang="zh-CN"/>
            </a:defPPr>
            <a:lvl1pPr indent="0" algn="ctr">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可审查性</a:t>
            </a:r>
            <a:endParaRPr lang="zh-CN" altLang="en-US" dirty="0" smtClean="0"/>
          </a:p>
          <a:p>
            <a:r>
              <a:rPr lang="zh-CN" altLang="en-US" dirty="0" smtClean="0"/>
              <a:t>出现安全问题时提供依据与手段</a:t>
            </a:r>
            <a:endParaRPr lang="zh-CN" altLang="en-US" dirty="0" smtClean="0"/>
          </a:p>
        </p:txBody>
      </p:sp>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影响因素</a:t>
            </a:r>
            <a:endParaRPr lang="zh-CN" altLang="en-US"/>
          </a:p>
        </p:txBody>
      </p:sp>
      <p:sp>
        <p:nvSpPr>
          <p:cNvPr id="3" name="内容占位符 2"/>
          <p:cNvSpPr>
            <a:spLocks noGrp="1"/>
          </p:cNvSpPr>
          <p:nvPr>
            <p:ph idx="1"/>
          </p:nvPr>
        </p:nvSpPr>
        <p:spPr/>
        <p:txBody>
          <a:bodyPr/>
          <a:p>
            <a:r>
              <a:rPr lang="zh-CN" altLang="en-US"/>
              <a:t>自然灾害、意外事故；计算机犯罪； 人为行为，比如使用不当，安全意识差等；</a:t>
            </a:r>
            <a:r>
              <a:rPr lang="en-US" altLang="zh-CN">
                <a:ln w="6600">
                  <a:solidFill>
                    <a:schemeClr val="accent2"/>
                  </a:solidFill>
                  <a:prstDash val="solid"/>
                </a:ln>
                <a:solidFill>
                  <a:srgbClr val="FFFFFF"/>
                </a:solidFill>
                <a:effectLst>
                  <a:outerShdw dist="38100" dir="2700000" algn="tl" rotWithShape="0">
                    <a:schemeClr val="accent2"/>
                  </a:outerShdw>
                </a:effectLst>
              </a:rPr>
              <a:t>“</a:t>
            </a:r>
            <a:r>
              <a:rPr lang="zh-CN" altLang="en-US">
                <a:ln w="6600">
                  <a:solidFill>
                    <a:schemeClr val="accent2"/>
                  </a:solidFill>
                  <a:prstDash val="solid"/>
                </a:ln>
                <a:solidFill>
                  <a:srgbClr val="FFFFFF"/>
                </a:solidFill>
                <a:effectLst>
                  <a:outerShdw dist="38100" dir="2700000" algn="tl" rotWithShape="0">
                    <a:schemeClr val="accent2"/>
                  </a:outerShdw>
                </a:effectLst>
              </a:rPr>
              <a:t>黑客</a:t>
            </a:r>
            <a:r>
              <a:rPr lang="en-US" altLang="zh-CN">
                <a:ln w="6600">
                  <a:solidFill>
                    <a:schemeClr val="accent2"/>
                  </a:solidFill>
                  <a:prstDash val="solid"/>
                </a:ln>
                <a:solidFill>
                  <a:srgbClr val="FFFFFF"/>
                </a:solidFill>
                <a:effectLst>
                  <a:outerShdw dist="38100" dir="2700000" algn="tl" rotWithShape="0">
                    <a:schemeClr val="accent2"/>
                  </a:outerShdw>
                </a:effectLst>
              </a:rPr>
              <a:t>”</a:t>
            </a:r>
            <a:r>
              <a:rPr lang="zh-CN" altLang="en-US">
                <a:ln w="6600">
                  <a:solidFill>
                    <a:schemeClr val="accent2"/>
                  </a:solidFill>
                  <a:prstDash val="solid"/>
                </a:ln>
                <a:solidFill>
                  <a:srgbClr val="FFFFFF"/>
                </a:solidFill>
                <a:effectLst>
                  <a:outerShdw dist="38100" dir="2700000" algn="tl" rotWithShape="0">
                    <a:schemeClr val="accent2"/>
                  </a:outerShdw>
                </a:effectLst>
              </a:rPr>
              <a:t> 行为</a:t>
            </a:r>
            <a:r>
              <a:rPr lang="zh-CN" altLang="en-US"/>
              <a:t>：由于黑客的入侵或侵扰，比如非法访问、拒绝服务计算机病毒、非法连接等；内部泄密；外部泄密；信息丢失；电子谍报，比如信息流量分析、信息窃取等；网络协议中的缺陷，例如TCP/IP协议的安全问题等等。</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txBox="1"/>
          <p:nvPr>
            <p:custDataLst>
              <p:tags r:id="rId1"/>
            </p:custDataLst>
          </p:nvPr>
        </p:nvSpPr>
        <p:spPr>
          <a:xfrm>
            <a:off x="1116417" y="2150048"/>
            <a:ext cx="2946991" cy="3690000"/>
          </a:xfrm>
          <a:prstGeom prst="rect">
            <a:avLst/>
          </a:prstGeom>
          <a:ln>
            <a:solidFill>
              <a:schemeClr val="bg1">
                <a:lumMod val="95000"/>
              </a:schemeClr>
            </a:solidFill>
            <a:prstDash val="sysDash"/>
          </a:ln>
        </p:spPr>
        <p:txBody>
          <a:bodyPr vert="horz" lIns="91440" tIns="45720" rIns="91440" bIns="45720" rtlCol="0" anchor="ctr" anchorCtr="0">
            <a:normAutofit fontScale="90000" lnSpcReduction="10000"/>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 Internet是一个</a:t>
            </a:r>
            <a:r>
              <a:rPr lang="zh-CN" altLang="en-US"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开放的</a:t>
            </a:r>
            <a:r>
              <a:rPr lang="zh-CN" altLang="en-US" dirty="0" smtClean="0"/>
              <a:t>、</a:t>
            </a:r>
            <a:r>
              <a:rPr lang="zh-CN" altLang="en-US"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无控制机构的</a:t>
            </a:r>
            <a:r>
              <a:rPr lang="zh-CN" altLang="en-US" dirty="0" smtClean="0"/>
              <a:t>网络，黑客（Hacker）经常会侵入网络中的计算机系统，或窃取机密数据和盗用特权，或破坏重要数据，或使系统功能得不到充分发挥直至瘫痪。</a:t>
            </a:r>
            <a:endParaRPr lang="zh-CN" altLang="en-US" dirty="0" smtClean="0"/>
          </a:p>
        </p:txBody>
      </p:sp>
      <p:sp>
        <p:nvSpPr>
          <p:cNvPr id="14" name="文本占位符 14"/>
          <p:cNvSpPr txBox="1"/>
          <p:nvPr>
            <p:custDataLst>
              <p:tags r:id="rId2"/>
            </p:custDataLst>
          </p:nvPr>
        </p:nvSpPr>
        <p:spPr>
          <a:xfrm>
            <a:off x="4683639" y="2150048"/>
            <a:ext cx="2946991" cy="3690000"/>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 Internet的数据传输是基于TCP/IP通信协议进行的，这些协议</a:t>
            </a:r>
            <a:r>
              <a:rPr lang="zh-CN" altLang="en-US"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缺乏</a:t>
            </a:r>
            <a:r>
              <a:rPr lang="zh-CN" altLang="en-US" dirty="0" smtClean="0"/>
              <a:t>使传输过程中的信息不被窃取的</a:t>
            </a:r>
            <a:r>
              <a:rPr lang="zh-CN" altLang="en-US"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安全措施</a:t>
            </a:r>
            <a:r>
              <a:rPr lang="zh-CN" altLang="en-US" dirty="0" smtClean="0"/>
              <a:t>。</a:t>
            </a:r>
            <a:endParaRPr lang="zh-CN" altLang="en-US" dirty="0" smtClean="0"/>
          </a:p>
        </p:txBody>
      </p:sp>
      <p:sp>
        <p:nvSpPr>
          <p:cNvPr id="15" name="文本占位符 3"/>
          <p:cNvSpPr txBox="1"/>
          <p:nvPr>
            <p:custDataLst>
              <p:tags r:id="rId3"/>
            </p:custDataLst>
          </p:nvPr>
        </p:nvSpPr>
        <p:spPr>
          <a:xfrm>
            <a:off x="8250862" y="2150048"/>
            <a:ext cx="2946991" cy="3690000"/>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Internet上的通信业务多数使用Unix操作系统来支持，Unix操作系统中明显存在的</a:t>
            </a:r>
            <a:r>
              <a:rPr lang="zh-CN" altLang="en-US"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安全脆弱性问题</a:t>
            </a:r>
            <a:r>
              <a:rPr lang="zh-CN" altLang="en-US" dirty="0" smtClean="0"/>
              <a:t>会直接影响安全服务。</a:t>
            </a:r>
            <a:endParaRPr lang="zh-CN" altLang="en-US" dirty="0" smtClean="0"/>
          </a:p>
        </p:txBody>
      </p:sp>
      <p:sp>
        <p:nvSpPr>
          <p:cNvPr id="9" name="对角圆角矩形 8"/>
          <p:cNvSpPr/>
          <p:nvPr>
            <p:custDataLst>
              <p:tags r:id="rId4"/>
            </p:custDataLst>
          </p:nvPr>
        </p:nvSpPr>
        <p:spPr>
          <a:xfrm>
            <a:off x="4335780" y="1797050"/>
            <a:ext cx="662305" cy="662305"/>
          </a:xfrm>
          <a:prstGeom prst="round2DiagRect">
            <a:avLst>
              <a:gd name="adj1" fmla="val 16667"/>
              <a:gd name="adj2" fmla="val 1826"/>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altLang="zh-CN" sz="3600" dirty="0"/>
              <a:t>2</a:t>
            </a:r>
            <a:endParaRPr lang="en-US" altLang="zh-CN" sz="3600" dirty="0"/>
          </a:p>
        </p:txBody>
      </p:sp>
      <p:sp>
        <p:nvSpPr>
          <p:cNvPr id="10" name="对角圆角矩形 9"/>
          <p:cNvSpPr/>
          <p:nvPr>
            <p:custDataLst>
              <p:tags r:id="rId5"/>
            </p:custDataLst>
          </p:nvPr>
        </p:nvSpPr>
        <p:spPr>
          <a:xfrm>
            <a:off x="772160" y="1814195"/>
            <a:ext cx="662305" cy="662305"/>
          </a:xfrm>
          <a:prstGeom prst="round2DiagRect">
            <a:avLst>
              <a:gd name="adj1" fmla="val 16667"/>
              <a:gd name="adj2" fmla="val 1826"/>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altLang="zh-CN" sz="3600" dirty="0"/>
              <a:t>1</a:t>
            </a:r>
            <a:endParaRPr lang="en-US" altLang="zh-CN" sz="3600" dirty="0"/>
          </a:p>
        </p:txBody>
      </p:sp>
      <p:sp>
        <p:nvSpPr>
          <p:cNvPr id="11" name="对角圆角矩形 10"/>
          <p:cNvSpPr/>
          <p:nvPr>
            <p:custDataLst>
              <p:tags r:id="rId6"/>
            </p:custDataLst>
          </p:nvPr>
        </p:nvSpPr>
        <p:spPr>
          <a:xfrm>
            <a:off x="7931785" y="1818640"/>
            <a:ext cx="662305" cy="662305"/>
          </a:xfrm>
          <a:prstGeom prst="round2DiagRect">
            <a:avLst>
              <a:gd name="adj1" fmla="val 16667"/>
              <a:gd name="adj2" fmla="val 182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altLang="zh-CN" sz="3600"/>
              <a:t>3</a:t>
            </a:r>
            <a:endParaRPr lang="en-US" altLang="zh-CN" sz="3600"/>
          </a:p>
        </p:txBody>
      </p:sp>
      <p:sp>
        <p:nvSpPr>
          <p:cNvPr id="12" name="标题 1"/>
          <p:cNvSpPr txBox="1"/>
          <p:nvPr>
            <p:custDataLst>
              <p:tags r:id="rId7"/>
            </p:custDataLst>
          </p:nvPr>
        </p:nvSpPr>
        <p:spPr>
          <a:xfrm>
            <a:off x="838200" y="365125"/>
            <a:ext cx="10515600" cy="1325563"/>
          </a:xfrm>
          <a:prstGeom prst="rect">
            <a:avLst/>
          </a:prstGeom>
        </p:spPr>
        <p:txBody>
          <a:bodyP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安全隐患</a:t>
            </a:r>
            <a:endParaRPr lang="zh-CN" altLang="en-US" dirty="0" smtClean="0"/>
          </a:p>
        </p:txBody>
      </p:sp>
    </p:spTree>
    <p:custDataLst>
      <p:tags r:id="rId8"/>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txBox="1"/>
          <p:nvPr>
            <p:custDataLst>
              <p:tags r:id="rId1"/>
            </p:custDataLst>
          </p:nvPr>
        </p:nvSpPr>
        <p:spPr>
          <a:xfrm>
            <a:off x="1116417" y="2150048"/>
            <a:ext cx="2946991" cy="3690000"/>
          </a:xfrm>
          <a:prstGeom prst="rect">
            <a:avLst/>
          </a:prstGeom>
          <a:ln>
            <a:solidFill>
              <a:schemeClr val="bg1">
                <a:lumMod val="95000"/>
              </a:schemeClr>
            </a:solidFill>
            <a:prstDash val="sysDash"/>
          </a:ln>
        </p:spPr>
        <p:txBody>
          <a:bodyPr vert="horz" lIns="91440" tIns="45720" rIns="91440" bIns="45720" rtlCol="0" anchor="ctr" anchorCtr="0">
            <a:normAutofit fontScale="90000" lnSpcReduction="20000"/>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在计算机上存储、传输和处理的电子信息，还没有像传统的邮件通信那样进行信封保护和签字盖章。信息的来源和去向是否真实，内容是否被改动，以及是否泄露等，在应用层支持的服务协议中是</a:t>
            </a:r>
            <a:r>
              <a:rPr lang="zh-CN" altLang="en-US"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凭着君子协定来维系</a:t>
            </a:r>
            <a:r>
              <a:rPr lang="zh-CN" altLang="en-US" dirty="0" smtClean="0"/>
              <a:t>的。</a:t>
            </a:r>
            <a:endParaRPr lang="zh-CN" altLang="en-US" dirty="0" smtClean="0"/>
          </a:p>
        </p:txBody>
      </p:sp>
      <p:sp>
        <p:nvSpPr>
          <p:cNvPr id="14" name="文本占位符 14"/>
          <p:cNvSpPr txBox="1"/>
          <p:nvPr>
            <p:custDataLst>
              <p:tags r:id="rId2"/>
            </p:custDataLst>
          </p:nvPr>
        </p:nvSpPr>
        <p:spPr>
          <a:xfrm>
            <a:off x="4683639" y="2150048"/>
            <a:ext cx="2946991" cy="3690000"/>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电子邮件存在着被拆看、误投和伪造的可能性。使用电子邮件来传输重要机密信息会存在着很大的危险。</a:t>
            </a:r>
            <a:endParaRPr lang="zh-CN" altLang="en-US" dirty="0" smtClean="0"/>
          </a:p>
        </p:txBody>
      </p:sp>
      <p:sp>
        <p:nvSpPr>
          <p:cNvPr id="15" name="文本占位符 3"/>
          <p:cNvSpPr txBox="1"/>
          <p:nvPr>
            <p:custDataLst>
              <p:tags r:id="rId3"/>
            </p:custDataLst>
          </p:nvPr>
        </p:nvSpPr>
        <p:spPr>
          <a:xfrm>
            <a:off x="8250862" y="2150048"/>
            <a:ext cx="2946991" cy="3690000"/>
          </a:xfrm>
          <a:prstGeom prst="rect">
            <a:avLst/>
          </a:prstGeom>
          <a:ln>
            <a:solidFill>
              <a:schemeClr val="bg1">
                <a:lumMod val="95000"/>
              </a:schemeClr>
            </a:solidFill>
            <a:prstDash val="sysDash"/>
          </a:ln>
        </p:spPr>
        <p:txBody>
          <a:bodyPr vert="horz" lIns="91440" tIns="45720" rIns="91440" bIns="45720" rtlCol="0" anchor="ctr" anchorCtr="0">
            <a:normAutofit fontScale="90000" lnSpcReduction="20000"/>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计算机病毒通过Internet的传播给上网用户带来极大的危害，病毒可以使计算机和计算机网络系统瘫痪、数据和文件丢失。在网络上传播病毒可以通过公共匿名FTP文件传送、也可以通过邮件和邮件的附加文件传播。</a:t>
            </a:r>
            <a:endParaRPr lang="zh-CN" altLang="en-US" dirty="0" smtClean="0"/>
          </a:p>
        </p:txBody>
      </p:sp>
      <p:sp>
        <p:nvSpPr>
          <p:cNvPr id="9" name="对角圆角矩形 8"/>
          <p:cNvSpPr/>
          <p:nvPr>
            <p:custDataLst>
              <p:tags r:id="rId4"/>
            </p:custDataLst>
          </p:nvPr>
        </p:nvSpPr>
        <p:spPr>
          <a:xfrm>
            <a:off x="4335780" y="1797050"/>
            <a:ext cx="662305" cy="662305"/>
          </a:xfrm>
          <a:prstGeom prst="round2DiagRect">
            <a:avLst>
              <a:gd name="adj1" fmla="val 16667"/>
              <a:gd name="adj2" fmla="val 1826"/>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altLang="zh-CN" sz="3600" dirty="0"/>
              <a:t>5</a:t>
            </a:r>
            <a:endParaRPr lang="en-US" altLang="zh-CN" sz="3600" dirty="0"/>
          </a:p>
        </p:txBody>
      </p:sp>
      <p:sp>
        <p:nvSpPr>
          <p:cNvPr id="10" name="对角圆角矩形 9"/>
          <p:cNvSpPr/>
          <p:nvPr>
            <p:custDataLst>
              <p:tags r:id="rId5"/>
            </p:custDataLst>
          </p:nvPr>
        </p:nvSpPr>
        <p:spPr>
          <a:xfrm>
            <a:off x="772160" y="1814195"/>
            <a:ext cx="662305" cy="662305"/>
          </a:xfrm>
          <a:prstGeom prst="round2DiagRect">
            <a:avLst>
              <a:gd name="adj1" fmla="val 16667"/>
              <a:gd name="adj2" fmla="val 1826"/>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altLang="zh-CN" sz="3600" dirty="0"/>
              <a:t>4</a:t>
            </a:r>
            <a:endParaRPr lang="en-US" altLang="zh-CN" sz="3600" dirty="0"/>
          </a:p>
        </p:txBody>
      </p:sp>
      <p:sp>
        <p:nvSpPr>
          <p:cNvPr id="11" name="对角圆角矩形 10"/>
          <p:cNvSpPr/>
          <p:nvPr>
            <p:custDataLst>
              <p:tags r:id="rId6"/>
            </p:custDataLst>
          </p:nvPr>
        </p:nvSpPr>
        <p:spPr>
          <a:xfrm>
            <a:off x="7931785" y="1818640"/>
            <a:ext cx="662305" cy="662305"/>
          </a:xfrm>
          <a:prstGeom prst="round2DiagRect">
            <a:avLst>
              <a:gd name="adj1" fmla="val 16667"/>
              <a:gd name="adj2" fmla="val 182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altLang="zh-CN" sz="3600"/>
              <a:t>6</a:t>
            </a:r>
            <a:endParaRPr lang="en-US" altLang="zh-CN" sz="3600"/>
          </a:p>
        </p:txBody>
      </p:sp>
      <p:sp>
        <p:nvSpPr>
          <p:cNvPr id="12" name="标题 1"/>
          <p:cNvSpPr txBox="1"/>
          <p:nvPr>
            <p:custDataLst>
              <p:tags r:id="rId7"/>
            </p:custDataLst>
          </p:nvPr>
        </p:nvSpPr>
        <p:spPr>
          <a:xfrm>
            <a:off x="838200" y="365125"/>
            <a:ext cx="10515600" cy="1325563"/>
          </a:xfrm>
          <a:prstGeom prst="rect">
            <a:avLst/>
          </a:prstGeom>
        </p:spPr>
        <p:txBody>
          <a:bodyP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mtClean="0"/>
              <a:t>请在此处添加标题</a:t>
            </a:r>
            <a:endParaRPr lang="zh-CN" altLang="en-US" dirty="0" smtClean="0"/>
          </a:p>
        </p:txBody>
      </p:sp>
    </p:spTree>
    <p:custDataLst>
      <p:tags r:id="rId8"/>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30*a*1"/>
  <p:tag name="KSO_WM_UNIT_CLEAR" val="1"/>
  <p:tag name="KSO_WM_UNIT_LAYERLEVEL" val="1"/>
  <p:tag name="KSO_WM_UNIT_VALUE" val="22"/>
  <p:tag name="KSO_WM_UNIT_ISCONTENTSTITLE" val="0"/>
  <p:tag name="KSO_WM_UNIT_HIGHLIGHT" val="0"/>
  <p:tag name="KSO_WM_UNIT_COMPATIBLE" val="0"/>
  <p:tag name="KSO_WM_UNIT_PRESET_TEXT" val="请在此处添加标题"/>
  <p:tag name="KSO_WM_BEAUTIFY_FLAG" val="#wm#"/>
</p:tagLst>
</file>

<file path=ppt/tags/tag10.xml><?xml version="1.0" encoding="utf-8"?>
<p:tagLst xmlns:p="http://schemas.openxmlformats.org/presentationml/2006/main">
  <p:tag name="KSO_WM_TAG_VERSION" val="1.0"/>
  <p:tag name="KSO_WM_TEMPLATE_CATEGORY" val="preset"/>
  <p:tag name="KSO_WM_TEMPLATE_INDEX" val="1"/>
  <p:tag name="KSO_WM_UNIT_TYPE" val="m_h_f"/>
  <p:tag name="KSO_WM_UNIT_INDEX" val="1_2_1"/>
  <p:tag name="KSO_WM_UNIT_ID" val="150995273*m_h_f*1_2_1"/>
  <p:tag name="KSO_WM_UNIT_CLEAR" val="1"/>
  <p:tag name="KSO_WM_UNIT_LAYERLEVEL" val="1_1_1"/>
  <p:tag name="KSO_WM_UNIT_VALUE" val="63"/>
  <p:tag name="KSO_WM_UNIT_HIGHLIGHT" val="0"/>
  <p:tag name="KSO_WM_UNIT_COMPATIBLE" val="0"/>
  <p:tag name="KSO_WM_UNIT_PRESET_TEXT" val="请在此处添加文本"/>
  <p:tag name="KSO_WM_BEAUTIFY_FLAG" val="#wm#"/>
  <p:tag name="KSO_WM_DIAGRAM_GROUP_CODE" val="第十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11.xml><?xml version="1.0" encoding="utf-8"?>
<p:tagLst xmlns:p="http://schemas.openxmlformats.org/presentationml/2006/main">
  <p:tag name="KSO_WM_TAG_VERSION" val="1.0"/>
  <p:tag name="KSO_WM_TEMPLATE_CATEGORY" val="preset"/>
  <p:tag name="KSO_WM_TEMPLATE_INDEX" val="1"/>
  <p:tag name="KSO_WM_UNIT_TYPE" val="m_h_f"/>
  <p:tag name="KSO_WM_UNIT_INDEX" val="1_3_1"/>
  <p:tag name="KSO_WM_UNIT_ID" val="150995273*m_h_f*1_3_1"/>
  <p:tag name="KSO_WM_UNIT_CLEAR" val="1"/>
  <p:tag name="KSO_WM_UNIT_LAYERLEVEL" val="1_1_1"/>
  <p:tag name="KSO_WM_UNIT_VALUE" val="63"/>
  <p:tag name="KSO_WM_UNIT_HIGHLIGHT" val="0"/>
  <p:tag name="KSO_WM_UNIT_COMPATIBLE" val="0"/>
  <p:tag name="KSO_WM_UNIT_PRESET_TEXT" val="请在此处添加文本"/>
  <p:tag name="KSO_WM_BEAUTIFY_FLAG" val="#wm#"/>
  <p:tag name="KSO_WM_DIAGRAM_GROUP_CODE" val="第十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12.xml><?xml version="1.0" encoding="utf-8"?>
<p:tagLst xmlns:p="http://schemas.openxmlformats.org/presentationml/2006/main">
  <p:tag name="KSO_WM_TAG_VERSION" val="1.0"/>
  <p:tag name="KSO_WM_TEMPLATE_CATEGORY" val="preset"/>
  <p:tag name="KSO_WM_TEMPLATE_INDEX" val="1"/>
  <p:tag name="KSO_WM_UNIT_TYPE" val="m_i"/>
  <p:tag name="KSO_WM_UNIT_INDEX" val="1_1"/>
  <p:tag name="KSO_WM_UNIT_ID" val="150995273*m_i*1_1"/>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13.xml><?xml version="1.0" encoding="utf-8"?>
<p:tagLst xmlns:p="http://schemas.openxmlformats.org/presentationml/2006/main">
  <p:tag name="KSO_WM_TAG_VERSION" val="1.0"/>
  <p:tag name="KSO_WM_TEMPLATE_CATEGORY" val="preset"/>
  <p:tag name="KSO_WM_TEMPLATE_INDEX" val="1"/>
  <p:tag name="KSO_WM_UNIT_TYPE" val="m_i"/>
  <p:tag name="KSO_WM_UNIT_INDEX" val="1_2"/>
  <p:tag name="KSO_WM_UNIT_ID" val="150995273*m_i*1_2"/>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14.xml><?xml version="1.0" encoding="utf-8"?>
<p:tagLst xmlns:p="http://schemas.openxmlformats.org/presentationml/2006/main">
  <p:tag name="KSO_WM_TAG_VERSION" val="1.0"/>
  <p:tag name="KSO_WM_TEMPLATE_CATEGORY" val="preset"/>
  <p:tag name="KSO_WM_TEMPLATE_INDEX" val="1"/>
  <p:tag name="KSO_WM_UNIT_TYPE" val="m_i"/>
  <p:tag name="KSO_WM_UNIT_INDEX" val="1_3"/>
  <p:tag name="KSO_WM_UNIT_ID" val="150995273*m_i*1_3"/>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15.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73*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Lst>
</file>

<file path=ppt/tags/tag16.xml><?xml version="1.0" encoding="utf-8"?>
<p:tagLst xmlns:p="http://schemas.openxmlformats.org/presentationml/2006/main">
  <p:tag name="KSO_WM_SLIDE_ID" val="150995273"/>
  <p:tag name="KSO_WM_SLIDE_INDEX" val="12"/>
  <p:tag name="KSO_WM_SLIDE_ITEM_CNT" val="3"/>
  <p:tag name="KSO_WM_SLIDE_LAYOUT" val="a_m"/>
  <p:tag name="KSO_WM_SLIDE_LAYOUT_CNT" val="1_1"/>
  <p:tag name="KSO_WM_SLIDE_TYPE" val="text"/>
  <p:tag name="KSO_WM_BEAUTIFY_FLAG" val="#wm#"/>
  <p:tag name="KSO_WM_SLIDE_POSITION" val="61*142"/>
  <p:tag name="KSO_WM_SLIDE_SIZE" val="821*318"/>
  <p:tag name="KSO_WM_TEMPLATE_CATEGORY" val="preset"/>
  <p:tag name="KSO_WM_TEMPLATE_INDEX" val="1"/>
  <p:tag name="KSO_WM_TAG_VERSION" val="1.0"/>
  <p:tag name="KSO_WM_DIAGRAM_GROUP_CODE" val="第十组"/>
</p:tagLst>
</file>

<file path=ppt/tags/tag17.xml><?xml version="1.0" encoding="utf-8"?>
<p:tagLst xmlns:p="http://schemas.openxmlformats.org/presentationml/2006/main">
  <p:tag name="KSO_WM_TAG_VERSION" val="1.0"/>
  <p:tag name="KSO_WM_TEMPLATE_CATEGORY" val="preset"/>
  <p:tag name="KSO_WM_TEMPLATE_INDEX" val="1"/>
  <p:tag name="KSO_WM_UNIT_TYPE" val="m_h_f"/>
  <p:tag name="KSO_WM_UNIT_INDEX" val="1_1_1"/>
  <p:tag name="KSO_WM_UNIT_ID" val="150995273*m_h_f*1_1_1"/>
  <p:tag name="KSO_WM_UNIT_CLEAR" val="1"/>
  <p:tag name="KSO_WM_UNIT_LAYERLEVEL" val="1_1_1"/>
  <p:tag name="KSO_WM_UNIT_VALUE" val="63"/>
  <p:tag name="KSO_WM_UNIT_HIGHLIGHT" val="0"/>
  <p:tag name="KSO_WM_UNIT_COMPATIBLE" val="0"/>
  <p:tag name="KSO_WM_UNIT_PRESET_TEXT" val="请在此处添加文本"/>
  <p:tag name="KSO_WM_BEAUTIFY_FLAG" val="#wm#"/>
  <p:tag name="KSO_WM_DIAGRAM_GROUP_CODE" val="第十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18.xml><?xml version="1.0" encoding="utf-8"?>
<p:tagLst xmlns:p="http://schemas.openxmlformats.org/presentationml/2006/main">
  <p:tag name="KSO_WM_TAG_VERSION" val="1.0"/>
  <p:tag name="KSO_WM_TEMPLATE_CATEGORY" val="preset"/>
  <p:tag name="KSO_WM_TEMPLATE_INDEX" val="1"/>
  <p:tag name="KSO_WM_UNIT_TYPE" val="m_h_f"/>
  <p:tag name="KSO_WM_UNIT_INDEX" val="1_2_1"/>
  <p:tag name="KSO_WM_UNIT_ID" val="150995273*m_h_f*1_2_1"/>
  <p:tag name="KSO_WM_UNIT_CLEAR" val="1"/>
  <p:tag name="KSO_WM_UNIT_LAYERLEVEL" val="1_1_1"/>
  <p:tag name="KSO_WM_UNIT_VALUE" val="63"/>
  <p:tag name="KSO_WM_UNIT_HIGHLIGHT" val="0"/>
  <p:tag name="KSO_WM_UNIT_COMPATIBLE" val="0"/>
  <p:tag name="KSO_WM_UNIT_PRESET_TEXT" val="请在此处添加文本"/>
  <p:tag name="KSO_WM_BEAUTIFY_FLAG" val="#wm#"/>
  <p:tag name="KSO_WM_DIAGRAM_GROUP_CODE" val="第十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19.xml><?xml version="1.0" encoding="utf-8"?>
<p:tagLst xmlns:p="http://schemas.openxmlformats.org/presentationml/2006/main">
  <p:tag name="KSO_WM_TAG_VERSION" val="1.0"/>
  <p:tag name="KSO_WM_TEMPLATE_CATEGORY" val="preset"/>
  <p:tag name="KSO_WM_TEMPLATE_INDEX" val="1"/>
  <p:tag name="KSO_WM_UNIT_TYPE" val="m_h_f"/>
  <p:tag name="KSO_WM_UNIT_INDEX" val="1_3_1"/>
  <p:tag name="KSO_WM_UNIT_ID" val="150995273*m_h_f*1_3_1"/>
  <p:tag name="KSO_WM_UNIT_CLEAR" val="1"/>
  <p:tag name="KSO_WM_UNIT_LAYERLEVEL" val="1_1_1"/>
  <p:tag name="KSO_WM_UNIT_VALUE" val="63"/>
  <p:tag name="KSO_WM_UNIT_HIGHLIGHT" val="0"/>
  <p:tag name="KSO_WM_UNIT_COMPATIBLE" val="0"/>
  <p:tag name="KSO_WM_UNIT_PRESET_TEXT" val="请在此处添加文本"/>
  <p:tag name="KSO_WM_BEAUTIFY_FLAG" val="#wm#"/>
  <p:tag name="KSO_WM_DIAGRAM_GROUP_CODE" val="第十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2.xml><?xml version="1.0" encoding="utf-8"?>
<p:tagLst xmlns:p="http://schemas.openxmlformats.org/presentationml/2006/main">
  <p:tag name="KSO_WM_TAG_VERSION" val="1.0"/>
  <p:tag name="KSO_WM_TEMPLATE_CATEGORY" val="preset"/>
  <p:tag name="KSO_WM_TEMPLATE_INDEX" val="1"/>
  <p:tag name="KSO_WM_UNIT_TYPE" val="l_h_f"/>
  <p:tag name="KSO_WM_UNIT_INDEX" val="1_1_1"/>
  <p:tag name="KSO_WM_UNIT_ID" val="150995230*l_h_f*1_1_1"/>
  <p:tag name="KSO_WM_UNIT_CLEAR" val="1"/>
  <p:tag name="KSO_WM_UNIT_LAYERLEVEL" val="1_1_1"/>
  <p:tag name="KSO_WM_UNIT_VALUE" val="40"/>
  <p:tag name="KSO_WM_UNIT_HIGHLIGHT" val="0"/>
  <p:tag name="KSO_WM_UNIT_COMPATIBLE" val="0"/>
  <p:tag name="KSO_WM_UNIT_PRESET_TEXT" val="请在此处添加文本"/>
  <p:tag name="KSO_WM_BEAUTIFY_FLAG" val="#wm#"/>
  <p:tag name="KSO_WM_DIAGRAM_GROUP_CODE" val="第一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20.xml><?xml version="1.0" encoding="utf-8"?>
<p:tagLst xmlns:p="http://schemas.openxmlformats.org/presentationml/2006/main">
  <p:tag name="KSO_WM_TAG_VERSION" val="1.0"/>
  <p:tag name="KSO_WM_TEMPLATE_CATEGORY" val="preset"/>
  <p:tag name="KSO_WM_TEMPLATE_INDEX" val="1"/>
  <p:tag name="KSO_WM_UNIT_TYPE" val="m_i"/>
  <p:tag name="KSO_WM_UNIT_INDEX" val="1_1"/>
  <p:tag name="KSO_WM_UNIT_ID" val="150995273*m_i*1_1"/>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21.xml><?xml version="1.0" encoding="utf-8"?>
<p:tagLst xmlns:p="http://schemas.openxmlformats.org/presentationml/2006/main">
  <p:tag name="KSO_WM_TAG_VERSION" val="1.0"/>
  <p:tag name="KSO_WM_TEMPLATE_CATEGORY" val="preset"/>
  <p:tag name="KSO_WM_TEMPLATE_INDEX" val="1"/>
  <p:tag name="KSO_WM_UNIT_TYPE" val="m_i"/>
  <p:tag name="KSO_WM_UNIT_INDEX" val="1_2"/>
  <p:tag name="KSO_WM_UNIT_ID" val="150995273*m_i*1_2"/>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22.xml><?xml version="1.0" encoding="utf-8"?>
<p:tagLst xmlns:p="http://schemas.openxmlformats.org/presentationml/2006/main">
  <p:tag name="KSO_WM_TAG_VERSION" val="1.0"/>
  <p:tag name="KSO_WM_TEMPLATE_CATEGORY" val="preset"/>
  <p:tag name="KSO_WM_TEMPLATE_INDEX" val="1"/>
  <p:tag name="KSO_WM_UNIT_TYPE" val="m_i"/>
  <p:tag name="KSO_WM_UNIT_INDEX" val="1_3"/>
  <p:tag name="KSO_WM_UNIT_ID" val="150995273*m_i*1_3"/>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23.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73*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Lst>
</file>

<file path=ppt/tags/tag24.xml><?xml version="1.0" encoding="utf-8"?>
<p:tagLst xmlns:p="http://schemas.openxmlformats.org/presentationml/2006/main">
  <p:tag name="KSO_WM_SLIDE_ID" val="150995273"/>
  <p:tag name="KSO_WM_SLIDE_INDEX" val="12"/>
  <p:tag name="KSO_WM_SLIDE_ITEM_CNT" val="3"/>
  <p:tag name="KSO_WM_SLIDE_LAYOUT" val="a_m"/>
  <p:tag name="KSO_WM_SLIDE_LAYOUT_CNT" val="1_1"/>
  <p:tag name="KSO_WM_SLIDE_TYPE" val="text"/>
  <p:tag name="KSO_WM_BEAUTIFY_FLAG" val="#wm#"/>
  <p:tag name="KSO_WM_SLIDE_POSITION" val="61*142"/>
  <p:tag name="KSO_WM_SLIDE_SIZE" val="821*318"/>
  <p:tag name="KSO_WM_TEMPLATE_CATEGORY" val="preset"/>
  <p:tag name="KSO_WM_TEMPLATE_INDEX" val="1"/>
  <p:tag name="KSO_WM_TAG_VERSION" val="1.0"/>
  <p:tag name="KSO_WM_DIAGRAM_GROUP_CODE" val="第十组"/>
</p:tagLst>
</file>

<file path=ppt/tags/tag25.xml><?xml version="1.0" encoding="utf-8"?>
<p:tagLst xmlns:p="http://schemas.openxmlformats.org/presentationml/2006/main">
  <p:tag name="KSO_WM_BEAUTIFY_FLAG" val="#wm#"/>
  <p:tag name="KSO_WM_TEMPLATE_CATEGORY" val="preset"/>
  <p:tag name="KSO_WM_TEMPLATE_INDEX" val="1"/>
</p:tagLst>
</file>

<file path=ppt/tags/tag26.xml><?xml version="1.0" encoding="utf-8"?>
<p:tagLst xmlns:p="http://schemas.openxmlformats.org/presentationml/2006/main">
  <p:tag name="KSO_WM_BEAUTIFY_FLAG" val="#wm#"/>
  <p:tag name="KSO_WM_TEMPLATE_CATEGORY" val="preset"/>
  <p:tag name="KSO_WM_TEMPLATE_INDEX" val="1"/>
</p:tagLst>
</file>

<file path=ppt/tags/tag27.xml><?xml version="1.0" encoding="utf-8"?>
<p:tagLst xmlns:p="http://schemas.openxmlformats.org/presentationml/2006/main">
  <p:tag name="KSO_WM_BEAUTIFY_FLAG" val="#wm#"/>
  <p:tag name="KSO_WM_TEMPLATE_CATEGORY" val="preset"/>
  <p:tag name="KSO_WM_TEMPLATE_INDEX" val="1"/>
</p:tagLst>
</file>

<file path=ppt/tags/tag28.xml><?xml version="1.0" encoding="utf-8"?>
<p:tagLst xmlns:p="http://schemas.openxmlformats.org/presentationml/2006/main">
  <p:tag name="KSO_WM_BEAUTIFY_FLAG" val="#wm#"/>
  <p:tag name="KSO_WM_TEMPLATE_CATEGORY" val="preset"/>
  <p:tag name="KSO_WM_TEMPLATE_INDEX" val="1"/>
</p:tagLst>
</file>

<file path=ppt/tags/tag29.xml><?xml version="1.0" encoding="utf-8"?>
<p:tagLst xmlns:p="http://schemas.openxmlformats.org/presentationml/2006/main">
  <p:tag name="KSO_WM_BEAUTIFY_FLAG" val="#wm#"/>
  <p:tag name="KSO_WM_TEMPLATE_CATEGORY" val="preset"/>
  <p:tag name="KSO_WM_TEMPLATE_INDEX" val="1"/>
</p:tagLst>
</file>

<file path=ppt/tags/tag3.xml><?xml version="1.0" encoding="utf-8"?>
<p:tagLst xmlns:p="http://schemas.openxmlformats.org/presentationml/2006/main">
  <p:tag name="KSO_WM_TAG_VERSION" val="1.0"/>
  <p:tag name="KSO_WM_TEMPLATE_CATEGORY" val="preset"/>
  <p:tag name="KSO_WM_TEMPLATE_INDEX" val="1"/>
  <p:tag name="KSO_WM_UNIT_TYPE" val="l_h_f"/>
  <p:tag name="KSO_WM_UNIT_INDEX" val="1_2_1"/>
  <p:tag name="KSO_WM_UNIT_ID" val="150995230*l_h_f*1_2_1"/>
  <p:tag name="KSO_WM_UNIT_CLEAR" val="1"/>
  <p:tag name="KSO_WM_UNIT_LAYERLEVEL" val="1_1_1"/>
  <p:tag name="KSO_WM_UNIT_VALUE" val="40"/>
  <p:tag name="KSO_WM_UNIT_HIGHLIGHT" val="0"/>
  <p:tag name="KSO_WM_UNIT_COMPATIBLE" val="0"/>
  <p:tag name="KSO_WM_UNIT_PRESET_TEXT" val="请在此处添加文本"/>
  <p:tag name="KSO_WM_BEAUTIFY_FLAG" val="#wm#"/>
  <p:tag name="KSO_WM_DIAGRAM_GROUP_CODE" val="第一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30.xml><?xml version="1.0" encoding="utf-8"?>
<p:tagLst xmlns:p="http://schemas.openxmlformats.org/presentationml/2006/main">
  <p:tag name="KSO_WM_BEAUTIFY_FLAG" val="#wm#"/>
  <p:tag name="KSO_WM_TEMPLATE_CATEGORY" val="preset"/>
  <p:tag name="KSO_WM_TEMPLATE_INDEX" val="1"/>
</p:tagLst>
</file>

<file path=ppt/tags/tag31.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28*a*1"/>
  <p:tag name="KSO_WM_UNIT_CLEAR" val="1"/>
  <p:tag name="KSO_WM_UNIT_LAYERLEVEL" val="1"/>
  <p:tag name="KSO_WM_UNIT_VALUE" val="22"/>
  <p:tag name="KSO_WM_UNIT_ISCONTENTSTITLE" val="0"/>
  <p:tag name="KSO_WM_UNIT_HIGHLIGHT" val="0"/>
  <p:tag name="KSO_WM_UNIT_COMPATIBLE" val="0"/>
  <p:tag name="KSO_WM_UNIT_PRESET_TEXT" val="请在此处添加标题"/>
  <p:tag name="KSO_WM_BEAUTIFY_FLAG" val="#wm#"/>
</p:tagLst>
</file>

<file path=ppt/tags/tag32.xml><?xml version="1.0" encoding="utf-8"?>
<p:tagLst xmlns:p="http://schemas.openxmlformats.org/presentationml/2006/main">
  <p:tag name="KSO_WM_TAG_VERSION" val="1.0"/>
  <p:tag name="KSO_WM_TEMPLATE_CATEGORY" val="preset"/>
  <p:tag name="KSO_WM_TEMPLATE_INDEX" val="1"/>
  <p:tag name="KSO_WM_UNIT_TYPE" val="l_h_f"/>
  <p:tag name="KSO_WM_UNIT_INDEX" val="1_1_1"/>
  <p:tag name="KSO_WM_UNIT_ID" val="150995228*l_h_f*1_1_1"/>
  <p:tag name="KSO_WM_UNIT_CLEAR" val="1"/>
  <p:tag name="KSO_WM_UNIT_LAYERLEVEL" val="1_1_1"/>
  <p:tag name="KSO_WM_UNIT_VALUE" val="88"/>
  <p:tag name="KSO_WM_UNIT_HIGHLIGHT" val="0"/>
  <p:tag name="KSO_WM_UNIT_COMPATIBLE" val="0"/>
  <p:tag name="KSO_WM_UNIT_PRESET_TEXT" val="请在此处添加文本"/>
  <p:tag name="KSO_WM_BEAUTIFY_FLAG" val="#wm#"/>
  <p:tag name="KSO_WM_DIAGRAM_GROUP_CODE" val="第一组"/>
  <p:tag name="KSO_WM_UNIT_TEXT_FILL_FORE_SCHEMECOLOR_INDEX" val="13"/>
  <p:tag name="KSO_WM_UNIT_TEXT_FILL_TYPE" val="1"/>
  <p:tag name="KSO_WM_UNIT_USESOURCEFORMAT_APPLY" val="0"/>
</p:tagLst>
</file>

<file path=ppt/tags/tag33.xml><?xml version="1.0" encoding="utf-8"?>
<p:tagLst xmlns:p="http://schemas.openxmlformats.org/presentationml/2006/main">
  <p:tag name="KSO_WM_TAG_VERSION" val="1.0"/>
  <p:tag name="KSO_WM_TEMPLATE_CATEGORY" val="preset"/>
  <p:tag name="KSO_WM_TEMPLATE_INDEX" val="1"/>
  <p:tag name="KSO_WM_UNIT_TYPE" val="l_h_f"/>
  <p:tag name="KSO_WM_UNIT_INDEX" val="1_2_1"/>
  <p:tag name="KSO_WM_UNIT_ID" val="150995228*l_h_f*1_2_1"/>
  <p:tag name="KSO_WM_UNIT_CLEAR" val="1"/>
  <p:tag name="KSO_WM_UNIT_LAYERLEVEL" val="1_1_1"/>
  <p:tag name="KSO_WM_UNIT_VALUE" val="88"/>
  <p:tag name="KSO_WM_UNIT_HIGHLIGHT" val="0"/>
  <p:tag name="KSO_WM_UNIT_COMPATIBLE" val="0"/>
  <p:tag name="KSO_WM_UNIT_PRESET_TEXT" val="请在此处添加文本"/>
  <p:tag name="KSO_WM_BEAUTIFY_FLAG" val="#wm#"/>
  <p:tag name="KSO_WM_DIAGRAM_GROUP_CODE" val="第一组"/>
  <p:tag name="KSO_WM_UNIT_TEXT_FILL_FORE_SCHEMECOLOR_INDEX" val="13"/>
  <p:tag name="KSO_WM_UNIT_TEXT_FILL_TYPE" val="1"/>
  <p:tag name="KSO_WM_UNIT_USESOURCEFORMAT_APPLY" val="0"/>
</p:tagLst>
</file>

<file path=ppt/tags/tag34.xml><?xml version="1.0" encoding="utf-8"?>
<p:tagLst xmlns:p="http://schemas.openxmlformats.org/presentationml/2006/main">
  <p:tag name="KSO_WM_TAG_VERSION" val="1.0"/>
  <p:tag name="KSO_WM_TEMPLATE_CATEGORY" val="preset"/>
  <p:tag name="KSO_WM_TEMPLATE_INDEX" val="1"/>
  <p:tag name="KSO_WM_UNIT_TYPE" val="l_h_f"/>
  <p:tag name="KSO_WM_UNIT_INDEX" val="1_3_1"/>
  <p:tag name="KSO_WM_UNIT_ID" val="150995228*l_h_f*1_3_1"/>
  <p:tag name="KSO_WM_UNIT_CLEAR" val="1"/>
  <p:tag name="KSO_WM_UNIT_LAYERLEVEL" val="1_1_1"/>
  <p:tag name="KSO_WM_UNIT_VALUE" val="88"/>
  <p:tag name="KSO_WM_UNIT_HIGHLIGHT" val="0"/>
  <p:tag name="KSO_WM_UNIT_COMPATIBLE" val="0"/>
  <p:tag name="KSO_WM_UNIT_PRESET_TEXT" val="请在此处添加文本"/>
  <p:tag name="KSO_WM_BEAUTIFY_FLAG" val="#wm#"/>
  <p:tag name="KSO_WM_DIAGRAM_GROUP_CODE" val="第一组"/>
  <p:tag name="KSO_WM_UNIT_TEXT_FILL_FORE_SCHEMECOLOR_INDEX" val="13"/>
  <p:tag name="KSO_WM_UNIT_TEXT_FILL_TYPE" val="1"/>
  <p:tag name="KSO_WM_UNIT_USESOURCEFORMAT_APPLY" val="0"/>
</p:tagLst>
</file>

<file path=ppt/tags/tag35.xml><?xml version="1.0" encoding="utf-8"?>
<p:tagLst xmlns:p="http://schemas.openxmlformats.org/presentationml/2006/main">
  <p:tag name="KSO_WM_SLIDE_ID" val="150995228"/>
  <p:tag name="KSO_WM_SLIDE_INDEX" val="3"/>
  <p:tag name="KSO_WM_SLIDE_ITEM_CNT" val="3"/>
  <p:tag name="KSO_WM_SLIDE_LAYOUT" val="a_l"/>
  <p:tag name="KSO_WM_SLIDE_LAYOUT_CNT" val="1_1"/>
  <p:tag name="KSO_WM_SLIDE_TYPE" val="text"/>
  <p:tag name="KSO_WM_BEAUTIFY_FLAG" val="#wm#"/>
  <p:tag name="KSO_WM_SLIDE_POSITION" val="84*148"/>
  <p:tag name="KSO_WM_SLIDE_SIZE" val="792*336"/>
  <p:tag name="KSO_WM_TEMPLATE_CATEGORY" val="preset"/>
  <p:tag name="KSO_WM_TEMPLATE_INDEX" val="1"/>
  <p:tag name="KSO_WM_TAG_VERSION" val="1.0"/>
  <p:tag name="KSO_WM_DIAGRAM_GROUP_CODE" val="第一组"/>
</p:tagLst>
</file>

<file path=ppt/tags/tag36.xml><?xml version="1.0" encoding="utf-8"?>
<p:tagLst xmlns:p="http://schemas.openxmlformats.org/presentationml/2006/main">
  <p:tag name="KSO_WM_BEAUTIFY_FLAG" val="#wm#"/>
  <p:tag name="KSO_WM_TEMPLATE_CATEGORY" val="preset"/>
  <p:tag name="KSO_WM_TEMPLATE_INDEX" val="1"/>
</p:tagLst>
</file>

<file path=ppt/tags/tag37.xml><?xml version="1.0" encoding="utf-8"?>
<p:tagLst xmlns:p="http://schemas.openxmlformats.org/presentationml/2006/main">
  <p:tag name="KSO_WM_BEAUTIFY_FLAG" val="#wm#"/>
  <p:tag name="KSO_WM_TEMPLATE_CATEGORY" val="preset"/>
  <p:tag name="KSO_WM_TEMPLATE_INDEX" val="1"/>
</p:tagLst>
</file>

<file path=ppt/tags/tag38.xml><?xml version="1.0" encoding="utf-8"?>
<p:tagLst xmlns:p="http://schemas.openxmlformats.org/presentationml/2006/main">
  <p:tag name="KSO_WM_BEAUTIFY_FLAG" val="#wm#"/>
  <p:tag name="KSO_WM_TEMPLATE_CATEGORY" val="preset"/>
  <p:tag name="KSO_WM_TEMPLATE_INDEX" val="1"/>
</p:tagLst>
</file>

<file path=ppt/tags/tag39.xml><?xml version="1.0" encoding="utf-8"?>
<p:tagLst xmlns:p="http://schemas.openxmlformats.org/presentationml/2006/main">
  <p:tag name="KSO_WM_BEAUTIFY_FLAG" val="#wm#"/>
  <p:tag name="KSO_WM_TEMPLATE_CATEGORY" val="preset"/>
  <p:tag name="KSO_WM_TEMPLATE_INDEX" val="1"/>
</p:tagLst>
</file>

<file path=ppt/tags/tag4.xml><?xml version="1.0" encoding="utf-8"?>
<p:tagLst xmlns:p="http://schemas.openxmlformats.org/presentationml/2006/main">
  <p:tag name="KSO_WM_TAG_VERSION" val="1.0"/>
  <p:tag name="KSO_WM_TEMPLATE_CATEGORY" val="preset"/>
  <p:tag name="KSO_WM_TEMPLATE_INDEX" val="1"/>
  <p:tag name="KSO_WM_UNIT_TYPE" val="l_h_f"/>
  <p:tag name="KSO_WM_UNIT_INDEX" val="1_3_1"/>
  <p:tag name="KSO_WM_UNIT_ID" val="150995230*l_h_f*1_3_1"/>
  <p:tag name="KSO_WM_UNIT_CLEAR" val="1"/>
  <p:tag name="KSO_WM_UNIT_LAYERLEVEL" val="1_1_1"/>
  <p:tag name="KSO_WM_UNIT_VALUE" val="40"/>
  <p:tag name="KSO_WM_UNIT_HIGHLIGHT" val="0"/>
  <p:tag name="KSO_WM_UNIT_COMPATIBLE" val="0"/>
  <p:tag name="KSO_WM_UNIT_PRESET_TEXT" val="请在此处添加文本"/>
  <p:tag name="KSO_WM_BEAUTIFY_FLAG" val="#wm#"/>
  <p:tag name="KSO_WM_DIAGRAM_GROUP_CODE" val="第一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40.xml><?xml version="1.0" encoding="utf-8"?>
<p:tagLst xmlns:p="http://schemas.openxmlformats.org/presentationml/2006/main">
  <p:tag name="KSO_WM_BEAUTIFY_FLAG" val="#wm#"/>
  <p:tag name="KSO_WM_TEMPLATE_CATEGORY" val="preset"/>
  <p:tag name="KSO_WM_TEMPLATE_INDEX" val="1"/>
</p:tagLst>
</file>

<file path=ppt/tags/tag41.xml><?xml version="1.0" encoding="utf-8"?>
<p:tagLst xmlns:p="http://schemas.openxmlformats.org/presentationml/2006/main">
  <p:tag name="KSO_WM_TAG_VERSION" val="1.0"/>
  <p:tag name="KSO_WM_TEMPLATE_CATEGORY" val="preset"/>
  <p:tag name="KSO_WM_TEMPLATE_INDEX" val="1"/>
  <p:tag name="KSO_WM_UNIT_TYPE" val="l_h_a"/>
  <p:tag name="KSO_WM_UNIT_INDEX" val="1_1_1"/>
  <p:tag name="KSO_WM_UNIT_ID" val="150995237*l_h_a*1_1_1"/>
  <p:tag name="KSO_WM_UNIT_CLEAR" val="1"/>
  <p:tag name="KSO_WM_UNIT_LAYERLEVEL" val="1_1_1"/>
  <p:tag name="KSO_WM_UNIT_VALUE" val="28"/>
  <p:tag name="KSO_WM_UNIT_HIGHLIGHT" val="0"/>
  <p:tag name="KSO_WM_UNIT_COMPATIBLE" val="0"/>
  <p:tag name="KSO_WM_UNIT_PRESET_TEXT" val="在此添加小标题"/>
  <p:tag name="KSO_WM_BEAUTIFY_FLAG" val="#wm#"/>
  <p:tag name="KSO_WM_DIAGRAM_GROUP_CODE" val="第三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42.xml><?xml version="1.0" encoding="utf-8"?>
<p:tagLst xmlns:p="http://schemas.openxmlformats.org/presentationml/2006/main">
  <p:tag name="KSO_WM_TAG_VERSION" val="1.0"/>
  <p:tag name="KSO_WM_TEMPLATE_CATEGORY" val="preset"/>
  <p:tag name="KSO_WM_TEMPLATE_INDEX" val="1"/>
  <p:tag name="KSO_WM_UNIT_TYPE" val="l_h_f"/>
  <p:tag name="KSO_WM_UNIT_INDEX" val="1_1_1"/>
  <p:tag name="KSO_WM_UNIT_ID" val="150995237*l_h_f*1_1_1"/>
  <p:tag name="KSO_WM_UNIT_CLEAR" val="1"/>
  <p:tag name="KSO_WM_UNIT_LAYERLEVEL" val="1_1_1"/>
  <p:tag name="KSO_WM_UNIT_VALUE" val="168"/>
  <p:tag name="KSO_WM_UNIT_HIGHLIGHT" val="0"/>
  <p:tag name="KSO_WM_UNIT_COMPATIBLE" val="0"/>
  <p:tag name="KSO_WM_UNIT_PRESET_TEXT" val="请在此处添加文本"/>
  <p:tag name="KSO_WM_BEAUTIFY_FLAG" val="#wm#"/>
  <p:tag name="KSO_WM_DIAGRAM_GROUP_CODE" val="第三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43.xml><?xml version="1.0" encoding="utf-8"?>
<p:tagLst xmlns:p="http://schemas.openxmlformats.org/presentationml/2006/main">
  <p:tag name="KSO_WM_TAG_VERSION" val="1.0"/>
  <p:tag name="KSO_WM_TEMPLATE_CATEGORY" val="preset"/>
  <p:tag name="KSO_WM_TEMPLATE_INDEX" val="1"/>
  <p:tag name="KSO_WM_UNIT_TYPE" val="l_h_a"/>
  <p:tag name="KSO_WM_UNIT_INDEX" val="1_2_1"/>
  <p:tag name="KSO_WM_UNIT_ID" val="150995237*l_h_a*1_2_1"/>
  <p:tag name="KSO_WM_UNIT_CLEAR" val="1"/>
  <p:tag name="KSO_WM_UNIT_LAYERLEVEL" val="1_1_1"/>
  <p:tag name="KSO_WM_UNIT_VALUE" val="28"/>
  <p:tag name="KSO_WM_UNIT_HIGHLIGHT" val="0"/>
  <p:tag name="KSO_WM_UNIT_COMPATIBLE" val="0"/>
  <p:tag name="KSO_WM_UNIT_PRESET_TEXT" val="在此添加小标题"/>
  <p:tag name="KSO_WM_BEAUTIFY_FLAG" val="#wm#"/>
  <p:tag name="KSO_WM_DIAGRAM_GROUP_CODE" val="第三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44.xml><?xml version="1.0" encoding="utf-8"?>
<p:tagLst xmlns:p="http://schemas.openxmlformats.org/presentationml/2006/main">
  <p:tag name="KSO_WM_TAG_VERSION" val="1.0"/>
  <p:tag name="KSO_WM_TEMPLATE_CATEGORY" val="preset"/>
  <p:tag name="KSO_WM_TEMPLATE_INDEX" val="1"/>
  <p:tag name="KSO_WM_UNIT_TYPE" val="l_h_f"/>
  <p:tag name="KSO_WM_UNIT_INDEX" val="1_2_1"/>
  <p:tag name="KSO_WM_UNIT_ID" val="150995237*l_h_f*1_2_1"/>
  <p:tag name="KSO_WM_UNIT_CLEAR" val="1"/>
  <p:tag name="KSO_WM_UNIT_LAYERLEVEL" val="1_1_1"/>
  <p:tag name="KSO_WM_UNIT_VALUE" val="168"/>
  <p:tag name="KSO_WM_UNIT_HIGHLIGHT" val="0"/>
  <p:tag name="KSO_WM_UNIT_COMPATIBLE" val="0"/>
  <p:tag name="KSO_WM_UNIT_PRESET_TEXT" val="请在此处添加文本"/>
  <p:tag name="KSO_WM_BEAUTIFY_FLAG" val="#wm#"/>
  <p:tag name="KSO_WM_DIAGRAM_GROUP_CODE" val="第三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45.xml><?xml version="1.0" encoding="utf-8"?>
<p:tagLst xmlns:p="http://schemas.openxmlformats.org/presentationml/2006/main">
  <p:tag name="KSO_WM_SLIDE_ID" val="150995237"/>
  <p:tag name="KSO_WM_SLIDE_INDEX" val="53"/>
  <p:tag name="KSO_WM_SLIDE_ITEM_CNT" val="2"/>
  <p:tag name="KSO_WM_SLIDE_LAYOUT" val="l"/>
  <p:tag name="KSO_WM_SLIDE_LAYOUT_CNT" val="1"/>
  <p:tag name="KSO_WM_SLIDE_TYPE" val="text"/>
  <p:tag name="KSO_WM_BEAUTIFY_FLAG" val="#wm#"/>
  <p:tag name="KSO_WM_SLIDE_POSITION" val="97*76"/>
  <p:tag name="KSO_WM_SLIDE_SIZE" val="764*391"/>
  <p:tag name="KSO_WM_TEMPLATE_CATEGORY" val="preset"/>
  <p:tag name="KSO_WM_TEMPLATE_INDEX" val="1"/>
  <p:tag name="KSO_WM_TAG_VERSION" val="1.0"/>
  <p:tag name="KSO_WM_DIAGRAM_GROUP_CODE" val="第三组"/>
</p:tagLst>
</file>

<file path=ppt/tags/tag46.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33*a*1"/>
  <p:tag name="KSO_WM_UNIT_CLEAR" val="1"/>
  <p:tag name="KSO_WM_UNIT_LAYERLEVEL" val="1"/>
  <p:tag name="KSO_WM_UNIT_VALUE" val="22"/>
  <p:tag name="KSO_WM_UNIT_ISCONTENTSTITLE" val="0"/>
  <p:tag name="KSO_WM_UNIT_HIGHLIGHT" val="0"/>
  <p:tag name="KSO_WM_UNIT_COMPATIBLE" val="0"/>
  <p:tag name="KSO_WM_UNIT_PRESET_TEXT" val="请在此处添加标题"/>
  <p:tag name="KSO_WM_BEAUTIFY_FLAG" val="#wm#"/>
</p:tagLst>
</file>

<file path=ppt/tags/tag47.xml><?xml version="1.0" encoding="utf-8"?>
<p:tagLst xmlns:p="http://schemas.openxmlformats.org/presentationml/2006/main">
  <p:tag name="KSO_WM_TAG_VERSION" val="1.0"/>
  <p:tag name="KSO_WM_TEMPLATE_CATEGORY" val="preset"/>
  <p:tag name="KSO_WM_TEMPLATE_INDEX" val="1"/>
  <p:tag name="KSO_WM_UNIT_TYPE" val="l_h_a"/>
  <p:tag name="KSO_WM_UNIT_INDEX" val="1_1_1"/>
  <p:tag name="KSO_WM_UNIT_ID" val="150995233*l_h_a*1_1_1"/>
  <p:tag name="KSO_WM_UNIT_CLEAR" val="1"/>
  <p:tag name="KSO_WM_UNIT_LAYERLEVEL" val="1_1_1"/>
  <p:tag name="KSO_WM_UNIT_VALUE" val="9"/>
  <p:tag name="KSO_WM_UNIT_HIGHLIGHT" val="0"/>
  <p:tag name="KSO_WM_UNIT_COMPATIBLE" val="0"/>
  <p:tag name="KSO_WM_UNIT_PRESET_TEXT" val="在此处添加小标题"/>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48.xml><?xml version="1.0" encoding="utf-8"?>
<p:tagLst xmlns:p="http://schemas.openxmlformats.org/presentationml/2006/main">
  <p:tag name="KSO_WM_TAG_VERSION" val="1.0"/>
  <p:tag name="KSO_WM_TEMPLATE_CATEGORY" val="preset"/>
  <p:tag name="KSO_WM_TEMPLATE_INDEX" val="1"/>
  <p:tag name="KSO_WM_UNIT_TYPE" val="l_h_f"/>
  <p:tag name="KSO_WM_UNIT_INDEX" val="1_1_1"/>
  <p:tag name="KSO_WM_UNIT_ID" val="150995233*l_h_f*1_1_1"/>
  <p:tag name="KSO_WM_UNIT_CLEAR" val="1"/>
  <p:tag name="KSO_WM_UNIT_LAYERLEVEL" val="1_1_1"/>
  <p:tag name="KSO_WM_UNIT_VALUE" val="99"/>
  <p:tag name="KSO_WM_UNIT_HIGHLIGHT" val="0"/>
  <p:tag name="KSO_WM_UNIT_COMPATIBLE" val="0"/>
  <p:tag name="KSO_WM_UNIT_PRESET_TEXT" val="请在此处添加文本"/>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49.xml><?xml version="1.0" encoding="utf-8"?>
<p:tagLst xmlns:p="http://schemas.openxmlformats.org/presentationml/2006/main">
  <p:tag name="KSO_WM_TAG_VERSION" val="1.0"/>
  <p:tag name="KSO_WM_TEMPLATE_CATEGORY" val="preset"/>
  <p:tag name="KSO_WM_TEMPLATE_INDEX" val="1"/>
  <p:tag name="KSO_WM_UNIT_TYPE" val="l_h_a"/>
  <p:tag name="KSO_WM_UNIT_INDEX" val="1_2_1"/>
  <p:tag name="KSO_WM_UNIT_ID" val="150995233*l_h_a*1_2_1"/>
  <p:tag name="KSO_WM_UNIT_CLEAR" val="1"/>
  <p:tag name="KSO_WM_UNIT_LAYERLEVEL" val="1_1_1"/>
  <p:tag name="KSO_WM_UNIT_VALUE" val="9"/>
  <p:tag name="KSO_WM_UNIT_HIGHLIGHT" val="0"/>
  <p:tag name="KSO_WM_UNIT_COMPATIBLE" val="0"/>
  <p:tag name="KSO_WM_UNIT_PRESET_TEXT" val="在此处添加小标题"/>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5.xml><?xml version="1.0" encoding="utf-8"?>
<p:tagLst xmlns:p="http://schemas.openxmlformats.org/presentationml/2006/main">
  <p:tag name="KSO_WM_TAG_VERSION" val="1.0"/>
  <p:tag name="KSO_WM_TEMPLATE_CATEGORY" val="preset"/>
  <p:tag name="KSO_WM_TEMPLATE_INDEX" val="1"/>
  <p:tag name="KSO_WM_UNIT_TYPE" val="l_h_f"/>
  <p:tag name="KSO_WM_UNIT_INDEX" val="1_4_1"/>
  <p:tag name="KSO_WM_UNIT_ID" val="150995230*l_h_f*1_4_1"/>
  <p:tag name="KSO_WM_UNIT_CLEAR" val="1"/>
  <p:tag name="KSO_WM_UNIT_LAYERLEVEL" val="1_1_1"/>
  <p:tag name="KSO_WM_UNIT_VALUE" val="40"/>
  <p:tag name="KSO_WM_UNIT_HIGHLIGHT" val="0"/>
  <p:tag name="KSO_WM_UNIT_COMPATIBLE" val="0"/>
  <p:tag name="KSO_WM_UNIT_PRESET_TEXT" val="请在此处添加文本"/>
  <p:tag name="KSO_WM_BEAUTIFY_FLAG" val="#wm#"/>
  <p:tag name="KSO_WM_DIAGRAM_GROUP_CODE" val="第一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50.xml><?xml version="1.0" encoding="utf-8"?>
<p:tagLst xmlns:p="http://schemas.openxmlformats.org/presentationml/2006/main">
  <p:tag name="KSO_WM_TAG_VERSION" val="1.0"/>
  <p:tag name="KSO_WM_TEMPLATE_CATEGORY" val="preset"/>
  <p:tag name="KSO_WM_TEMPLATE_INDEX" val="1"/>
  <p:tag name="KSO_WM_UNIT_TYPE" val="l_h_f"/>
  <p:tag name="KSO_WM_UNIT_INDEX" val="1_2_1"/>
  <p:tag name="KSO_WM_UNIT_ID" val="150995233*l_h_f*1_2_1"/>
  <p:tag name="KSO_WM_UNIT_CLEAR" val="1"/>
  <p:tag name="KSO_WM_UNIT_LAYERLEVEL" val="1_1_1"/>
  <p:tag name="KSO_WM_UNIT_VALUE" val="99"/>
  <p:tag name="KSO_WM_UNIT_HIGHLIGHT" val="0"/>
  <p:tag name="KSO_WM_UNIT_COMPATIBLE" val="0"/>
  <p:tag name="KSO_WM_UNIT_PRESET_TEXT" val="请在此处添加文本"/>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51.xml><?xml version="1.0" encoding="utf-8"?>
<p:tagLst xmlns:p="http://schemas.openxmlformats.org/presentationml/2006/main">
  <p:tag name="KSO_WM_TAG_VERSION" val="1.0"/>
  <p:tag name="KSO_WM_TEMPLATE_CATEGORY" val="preset"/>
  <p:tag name="KSO_WM_TEMPLATE_INDEX" val="1"/>
  <p:tag name="KSO_WM_UNIT_TYPE" val="l_h_a"/>
  <p:tag name="KSO_WM_UNIT_INDEX" val="1_3_1"/>
  <p:tag name="KSO_WM_UNIT_ID" val="150995233*l_h_a*1_3_1"/>
  <p:tag name="KSO_WM_UNIT_CLEAR" val="1"/>
  <p:tag name="KSO_WM_UNIT_LAYERLEVEL" val="1_1_1"/>
  <p:tag name="KSO_WM_UNIT_VALUE" val="9"/>
  <p:tag name="KSO_WM_UNIT_HIGHLIGHT" val="0"/>
  <p:tag name="KSO_WM_UNIT_COMPATIBLE" val="0"/>
  <p:tag name="KSO_WM_UNIT_PRESET_TEXT" val="在此处添加小标题"/>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52.xml><?xml version="1.0" encoding="utf-8"?>
<p:tagLst xmlns:p="http://schemas.openxmlformats.org/presentationml/2006/main">
  <p:tag name="KSO_WM_TAG_VERSION" val="1.0"/>
  <p:tag name="KSO_WM_TEMPLATE_CATEGORY" val="preset"/>
  <p:tag name="KSO_WM_TEMPLATE_INDEX" val="1"/>
  <p:tag name="KSO_WM_UNIT_TYPE" val="l_h_f"/>
  <p:tag name="KSO_WM_UNIT_INDEX" val="1_3_1"/>
  <p:tag name="KSO_WM_UNIT_ID" val="150995233*l_h_f*1_3_1"/>
  <p:tag name="KSO_WM_UNIT_CLEAR" val="1"/>
  <p:tag name="KSO_WM_UNIT_LAYERLEVEL" val="1_1_1"/>
  <p:tag name="KSO_WM_UNIT_VALUE" val="99"/>
  <p:tag name="KSO_WM_UNIT_HIGHLIGHT" val="0"/>
  <p:tag name="KSO_WM_UNIT_COMPATIBLE" val="0"/>
  <p:tag name="KSO_WM_UNIT_PRESET_TEXT" val="请在此处添加文本"/>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53.xml><?xml version="1.0" encoding="utf-8"?>
<p:tagLst xmlns:p="http://schemas.openxmlformats.org/presentationml/2006/main">
  <p:tag name="KSO_WM_SLIDE_ID" val="150995233"/>
  <p:tag name="KSO_WM_SLIDE_INDEX" val="4"/>
  <p:tag name="KSO_WM_SLIDE_ITEM_CNT" val="3"/>
  <p:tag name="KSO_WM_SLIDE_LAYOUT" val="a_l"/>
  <p:tag name="KSO_WM_SLIDE_LAYOUT_CNT" val="1_1"/>
  <p:tag name="KSO_WM_SLIDE_TYPE" val="text"/>
  <p:tag name="KSO_WM_BEAUTIFY_FLAG" val="#wm#"/>
  <p:tag name="KSO_WM_SLIDE_POSITION" val="84*124"/>
  <p:tag name="KSO_WM_SLIDE_SIZE" val="790*359"/>
  <p:tag name="KSO_WM_TEMPLATE_CATEGORY" val="preset"/>
  <p:tag name="KSO_WM_TEMPLATE_INDEX" val="1"/>
  <p:tag name="KSO_WM_TAG_VERSION" val="1.0"/>
  <p:tag name="KSO_WM_DIAGRAM_GROUP_CODE" val="第二组"/>
</p:tagLst>
</file>

<file path=ppt/tags/tag54.xml><?xml version="1.0" encoding="utf-8"?>
<p:tagLst xmlns:p="http://schemas.openxmlformats.org/presentationml/2006/main">
  <p:tag name="KSO_WM_BEAUTIFY_FLAG" val="#wm#"/>
  <p:tag name="KSO_WM_TEMPLATE_CATEGORY" val="preset"/>
  <p:tag name="KSO_WM_TEMPLATE_INDEX" val="1"/>
</p:tagLst>
</file>

<file path=ppt/tags/tag6.xml><?xml version="1.0" encoding="utf-8"?>
<p:tagLst xmlns:p="http://schemas.openxmlformats.org/presentationml/2006/main">
  <p:tag name="KSO_WM_TAG_VERSION" val="1.0"/>
  <p:tag name="KSO_WM_TEMPLATE_CATEGORY" val="preset"/>
  <p:tag name="KSO_WM_TEMPLATE_INDEX" val="1"/>
  <p:tag name="KSO_WM_UNIT_TYPE" val="l_h_f"/>
  <p:tag name="KSO_WM_UNIT_INDEX" val="1_5_1"/>
  <p:tag name="KSO_WM_UNIT_ID" val="150995230*l_h_f*1_5_1"/>
  <p:tag name="KSO_WM_UNIT_CLEAR" val="1"/>
  <p:tag name="KSO_WM_UNIT_LAYERLEVEL" val="1_1_1"/>
  <p:tag name="KSO_WM_UNIT_VALUE" val="40"/>
  <p:tag name="KSO_WM_UNIT_HIGHLIGHT" val="0"/>
  <p:tag name="KSO_WM_UNIT_COMPATIBLE" val="0"/>
  <p:tag name="KSO_WM_UNIT_PRESET_TEXT" val="请在此处添加文本"/>
  <p:tag name="KSO_WM_BEAUTIFY_FLAG" val="#wm#"/>
  <p:tag name="KSO_WM_DIAGRAM_GROUP_CODE" val="第一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7.xml><?xml version="1.0" encoding="utf-8"?>
<p:tagLst xmlns:p="http://schemas.openxmlformats.org/presentationml/2006/main">
  <p:tag name="KSO_WM_SLIDE_ID" val="150995230"/>
  <p:tag name="KSO_WM_SLIDE_INDEX" val="36"/>
  <p:tag name="KSO_WM_SLIDE_ITEM_CNT" val="5"/>
  <p:tag name="KSO_WM_SLIDE_LAYOUT" val="a_l"/>
  <p:tag name="KSO_WM_SLIDE_LAYOUT_CNT" val="1_1"/>
  <p:tag name="KSO_WM_SLIDE_TYPE" val="text"/>
  <p:tag name="KSO_WM_BEAUTIFY_FLAG" val="#wm#"/>
  <p:tag name="KSO_WM_SLIDE_POSITION" val="66*132"/>
  <p:tag name="KSO_WM_SLIDE_SIZE" val="828*341"/>
  <p:tag name="KSO_WM_TEMPLATE_CATEGORY" val="preset"/>
  <p:tag name="KSO_WM_TEMPLATE_INDEX" val="1"/>
  <p:tag name="KSO_WM_TAG_VERSION" val="1.0"/>
  <p:tag name="KSO_WM_DIAGRAM_GROUP_CODE" val="第一组"/>
</p:tagLst>
</file>

<file path=ppt/tags/tag8.xml><?xml version="1.0" encoding="utf-8"?>
<p:tagLst xmlns:p="http://schemas.openxmlformats.org/presentationml/2006/main">
  <p:tag name="KSO_WM_BEAUTIFY_FLAG" val="#wm#"/>
  <p:tag name="KSO_WM_TEMPLATE_CATEGORY" val="preset"/>
  <p:tag name="KSO_WM_TEMPLATE_INDEX" val="1"/>
</p:tagLst>
</file>

<file path=ppt/tags/tag9.xml><?xml version="1.0" encoding="utf-8"?>
<p:tagLst xmlns:p="http://schemas.openxmlformats.org/presentationml/2006/main">
  <p:tag name="KSO_WM_TAG_VERSION" val="1.0"/>
  <p:tag name="KSO_WM_TEMPLATE_CATEGORY" val="preset"/>
  <p:tag name="KSO_WM_TEMPLATE_INDEX" val="1"/>
  <p:tag name="KSO_WM_UNIT_TYPE" val="m_h_f"/>
  <p:tag name="KSO_WM_UNIT_INDEX" val="1_1_1"/>
  <p:tag name="KSO_WM_UNIT_ID" val="150995273*m_h_f*1_1_1"/>
  <p:tag name="KSO_WM_UNIT_CLEAR" val="1"/>
  <p:tag name="KSO_WM_UNIT_LAYERLEVEL" val="1_1_1"/>
  <p:tag name="KSO_WM_UNIT_VALUE" val="63"/>
  <p:tag name="KSO_WM_UNIT_HIGHLIGHT" val="0"/>
  <p:tag name="KSO_WM_UNIT_COMPATIBLE" val="0"/>
  <p:tag name="KSO_WM_UNIT_PRESET_TEXT" val="请在此处添加文本"/>
  <p:tag name="KSO_WM_BEAUTIFY_FLAG" val="#wm#"/>
  <p:tag name="KSO_WM_DIAGRAM_GROUP_CODE" val="第十组"/>
  <p:tag name="KSO_WM_UNIT_LINE_FORE_SCHEMECOLOR_INDEX" val="14"/>
  <p:tag name="KSO_WM_UNIT_LINE_FILL_TYPE" val="2"/>
  <p:tag name="KSO_WM_UNIT_TEXT_FILL_FORE_SCHEMECOLOR_INDEX" val="13"/>
  <p:tag name="KSO_WM_UNIT_TEXT_FILL_TYPE" val="1"/>
  <p:tag name="KSO_WM_UNIT_USESOURCEFORMAT_APPLY"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5488</Words>
  <Application>WPS 演示</Application>
  <PresentationFormat>宽屏</PresentationFormat>
  <Paragraphs>180</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Arial</vt:lpstr>
      <vt:lpstr>宋体</vt:lpstr>
      <vt:lpstr>Wingdings</vt:lpstr>
      <vt:lpstr>Calibri Light</vt:lpstr>
      <vt:lpstr>Calibri</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nili</dc:creator>
  <cp:lastModifiedBy>nili</cp:lastModifiedBy>
  <cp:revision>1</cp:revision>
  <dcterms:created xsi:type="dcterms:W3CDTF">2017-05-24T13:26:39Z</dcterms:created>
  <dcterms:modified xsi:type="dcterms:W3CDTF">2017-05-24T14:35:27Z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