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73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21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5449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963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3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0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178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7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3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6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38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33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78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09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1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7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ttp://a.hiphotos.baidu.com/news/w%3D638/sign=361ac3d2c71b9d168ac79962cbdfb4eb/6d81800a19d8bc3ef1e957c78b8ba61ea9d345d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2138026"/>
            <a:ext cx="3600450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048000" y="82192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fontAlgn="base">
              <a:lnSpc>
                <a:spcPts val="1800"/>
              </a:lnSpc>
              <a:spcBef>
                <a:spcPts val="1875"/>
              </a:spcBef>
              <a:spcAft>
                <a:spcPts val="1875"/>
              </a:spcAft>
            </a:pP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互联网上，我们通过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Google 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或百度等搜索引擎访问到的数据被称为表层网络（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surface web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），这些数据只有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4%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，其余的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96%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，都隐藏在一个叫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深网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Deep Web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）的地方，而比深网更深的地方，被统称为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暗网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50400" y="837056"/>
            <a:ext cx="10363826" cy="3424107"/>
          </a:xfrm>
        </p:spPr>
        <p:txBody>
          <a:bodyPr/>
          <a:lstStyle/>
          <a:p>
            <a:r>
              <a:rPr lang="zh-CN" altLang="zh-CN" dirty="0"/>
              <a:t>眼看就要把大毒枭抓到手，但这时剧情出现了大反转。缉毒局特工福斯被乌布里希的才华和理想吸引，竟忘记了自己的卧底身份，直接被策反了。他在乌布里希身上至少洗钱</a:t>
            </a:r>
            <a:r>
              <a:rPr lang="en-US" altLang="zh-CN" dirty="0"/>
              <a:t> 50 </a:t>
            </a:r>
            <a:r>
              <a:rPr lang="zh-CN" altLang="zh-CN" dirty="0"/>
              <a:t>万美元，还参与伪造传票。</a:t>
            </a:r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2054" name="Picture 6" descr="惊不惊喜意不意外出处哪里 意不意外惊不惊喜表情包大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942" y="1603493"/>
            <a:ext cx="1547371" cy="189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038131" y="3707163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fontAlgn="base">
              <a:lnSpc>
                <a:spcPts val="1800"/>
              </a:lnSpc>
              <a:spcBef>
                <a:spcPts val="1875"/>
              </a:spcBef>
              <a:spcAft>
                <a:spcPts val="1875"/>
              </a:spcAft>
            </a:pP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不过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 2013 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 10 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月，在丝毫没有察觉的情形之下，乌布里希还是落网了，同时被抓的还有特工福斯。</a:t>
            </a:r>
            <a:endParaRPr lang="zh-CN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4756" y="4928760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fontAlgn="base">
              <a:lnSpc>
                <a:spcPts val="1800"/>
              </a:lnSpc>
              <a:spcBef>
                <a:spcPts val="1875"/>
              </a:spcBef>
              <a:spcAft>
                <a:spcPts val="1875"/>
              </a:spcAft>
            </a:pP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在两年左右的时间内，丝绸之路有着总和价值超过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12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亿美元的交易额，乌布里希被捕后，还一度导致比特币的价格在当日暴跌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15%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CN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5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96079" y="710308"/>
            <a:ext cx="10363826" cy="3424107"/>
          </a:xfrm>
        </p:spPr>
        <p:txBody>
          <a:bodyPr/>
          <a:lstStyle/>
          <a:p>
            <a:pPr fontAlgn="base"/>
            <a:r>
              <a:rPr lang="zh-CN" altLang="zh-CN" dirty="0"/>
              <a:t>但就在网站被查封后一个月，</a:t>
            </a:r>
          </a:p>
          <a:p>
            <a:pPr fontAlgn="base"/>
            <a:r>
              <a:rPr lang="zh-CN" altLang="zh-CN" dirty="0"/>
              <a:t>丝绸之路</a:t>
            </a:r>
            <a:r>
              <a:rPr lang="en-US" altLang="zh-CN" dirty="0"/>
              <a:t> 2.0 </a:t>
            </a:r>
            <a:r>
              <a:rPr lang="zh-CN" altLang="zh-CN" dirty="0"/>
              <a:t>横空出世。</a:t>
            </a:r>
          </a:p>
          <a:p>
            <a:r>
              <a:rPr lang="zh-CN" altLang="zh-CN" dirty="0"/>
              <a:t>它的创建</a:t>
            </a:r>
            <a:r>
              <a:rPr lang="zh-CN" altLang="zh-CN" dirty="0" smtClean="0"/>
              <a:t>者</a:t>
            </a:r>
            <a:r>
              <a:rPr lang="zh-CN" altLang="en-US" dirty="0" smtClean="0"/>
              <a:t>是美国太空探索技术公司</a:t>
            </a:r>
            <a:r>
              <a:rPr lang="zh-CN" altLang="zh-CN" dirty="0" smtClean="0"/>
              <a:t>前</a:t>
            </a:r>
            <a:r>
              <a:rPr lang="zh-CN" altLang="zh-CN" dirty="0"/>
              <a:t>工程师</a:t>
            </a:r>
            <a:r>
              <a:rPr lang="zh-CN" altLang="zh-CN" dirty="0" smtClean="0"/>
              <a:t>本特霍尔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 descr="http://static.iyingdi.com/article/2016/12/21/f6b19157-3486-419d-ab3a-892563785f6d.jpeg?x-oss-process=image/resize,w_720/format,jpg/watermark,image_Y29tbW9uL3dhdGVybWFyay5wbmc_eC1vc3MtcHJvY2Vzcz1pbWFnZS9yZXNpemUsUF8yMw,t_70,g_se,x_20,y_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646" y="644736"/>
            <a:ext cx="2389220" cy="15345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796079" y="3421389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fontAlgn="base">
              <a:lnSpc>
                <a:spcPts val="1800"/>
              </a:lnSpc>
              <a:spcBef>
                <a:spcPts val="1875"/>
              </a:spcBef>
              <a:spcAft>
                <a:spcPts val="1875"/>
              </a:spcAft>
            </a:pP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FBI 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又一次故技重施，潜入内部获得了本特霍尔的信任，并将网站查封。就在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 FBI 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发言人斩钉截铁地表示：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“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那些藏在键盘背后的人，终将被发现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”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的时候，马上就被打脸了。丝绸之路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 3.0 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正式上线，口号是：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“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王者归来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”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。直到现在，双方的博弈仍在继续。</a:t>
            </a:r>
            <a:endParaRPr lang="zh-CN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 descr="http://c.hiphotos.baidu.com/news/w%3D638/sign=fdd654732c1f95caa6f591b5f1167fc5/0ff41bd5ad6eddc43b06e5f630dbb6fd536633d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143" y="2842788"/>
            <a:ext cx="4763147" cy="3305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4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ase"/>
            <a:r>
              <a:rPr lang="en-US" altLang="zh-CN" dirty="0"/>
              <a:t>“</a:t>
            </a:r>
            <a:r>
              <a:rPr lang="zh-CN" altLang="zh-CN" dirty="0"/>
              <a:t>暗网</a:t>
            </a:r>
            <a:r>
              <a:rPr lang="en-US" altLang="zh-CN" dirty="0"/>
              <a:t>”</a:t>
            </a:r>
            <a:r>
              <a:rPr lang="zh-CN" altLang="zh-CN" dirty="0"/>
              <a:t>是互联网普及触底反弹的一种必然选择，它既是对</a:t>
            </a:r>
            <a:r>
              <a:rPr lang="en-US" altLang="zh-CN" dirty="0"/>
              <a:t>“</a:t>
            </a:r>
            <a:r>
              <a:rPr lang="zh-CN" altLang="zh-CN" dirty="0"/>
              <a:t>表层网络</a:t>
            </a:r>
            <a:r>
              <a:rPr lang="en-US" altLang="zh-CN" dirty="0"/>
              <a:t>”</a:t>
            </a:r>
            <a:r>
              <a:rPr lang="zh-CN" altLang="zh-CN" dirty="0"/>
              <a:t>缺失部分的填补，同时又是人性阴暗的隐形出口，也不可能在某一天被真正完全摧毁。</a:t>
            </a:r>
          </a:p>
          <a:p>
            <a:pPr fontAlgn="base"/>
            <a:endParaRPr lang="en-US" altLang="zh-CN" dirty="0" smtClean="0"/>
          </a:p>
          <a:p>
            <a:pPr fontAlgn="base"/>
            <a:r>
              <a:rPr lang="zh-CN" altLang="zh-CN" dirty="0" smtClean="0"/>
              <a:t>乌布里希</a:t>
            </a:r>
            <a:r>
              <a:rPr lang="zh-CN" altLang="zh-CN" dirty="0"/>
              <a:t>的传奇故事甚至被好莱坞看上，</a:t>
            </a:r>
          </a:p>
          <a:p>
            <a:pPr fontAlgn="base"/>
            <a:r>
              <a:rPr lang="zh-CN" altLang="en-US" dirty="0" smtClean="0"/>
              <a:t>去年底，好莱坞请科恩兄弟来编写剧本</a:t>
            </a:r>
            <a:endParaRPr lang="zh-CN" altLang="zh-CN" dirty="0"/>
          </a:p>
          <a:p>
            <a:pPr fontAlgn="base"/>
            <a:r>
              <a:rPr lang="zh-CN" altLang="zh-CN" dirty="0"/>
              <a:t>电影取名为</a:t>
            </a:r>
            <a:r>
              <a:rPr lang="zh-CN" altLang="zh-CN" dirty="0" smtClean="0"/>
              <a:t>《等待暗网》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0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77148" y="429651"/>
            <a:ext cx="10363826" cy="6215593"/>
          </a:xfrm>
        </p:spPr>
        <p:txBody>
          <a:bodyPr>
            <a:normAutofit/>
          </a:bodyPr>
          <a:lstStyle/>
          <a:p>
            <a:pPr fontAlgn="base"/>
            <a:r>
              <a:rPr lang="zh-CN" altLang="zh-CN" dirty="0"/>
              <a:t>暗网不是某个具体</a:t>
            </a:r>
            <a:r>
              <a:rPr lang="zh-CN" altLang="zh-CN" dirty="0" smtClean="0"/>
              <a:t>网站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endParaRPr lang="en-US" altLang="zh-CN" dirty="0" smtClean="0"/>
          </a:p>
          <a:p>
            <a:pPr fontAlgn="base"/>
            <a:endParaRPr lang="en-US" altLang="zh-CN" dirty="0"/>
          </a:p>
          <a:p>
            <a:pPr fontAlgn="base"/>
            <a:endParaRPr lang="en-US" altLang="zh-CN" dirty="0" smtClean="0"/>
          </a:p>
          <a:p>
            <a:pPr fontAlgn="base"/>
            <a:endParaRPr lang="en-US" altLang="zh-CN" dirty="0"/>
          </a:p>
          <a:p>
            <a:pPr fontAlgn="base"/>
            <a:endParaRPr lang="en-US" altLang="zh-CN" dirty="0" smtClean="0"/>
          </a:p>
          <a:p>
            <a:pPr marL="0" indent="0" fontAlgn="base">
              <a:buNone/>
            </a:pPr>
            <a:r>
              <a:rPr lang="zh-CN" altLang="en-US" dirty="0"/>
              <a:t>黑客组织</a:t>
            </a:r>
            <a:r>
              <a:rPr lang="en-US" altLang="zh-CN" dirty="0" smtClean="0"/>
              <a:t>Shadow </a:t>
            </a:r>
            <a:r>
              <a:rPr lang="en-US" altLang="zh-CN" dirty="0"/>
              <a:t>Brokers</a:t>
            </a:r>
            <a:r>
              <a:rPr lang="zh-CN" altLang="en-US" dirty="0"/>
              <a:t>开始直接出售</a:t>
            </a:r>
            <a:r>
              <a:rPr lang="en-US" altLang="zh-CN" dirty="0"/>
              <a:t>NSA</a:t>
            </a:r>
            <a:r>
              <a:rPr lang="zh-CN" altLang="en-US" dirty="0"/>
              <a:t>方程式黑客</a:t>
            </a:r>
            <a:r>
              <a:rPr lang="zh-CN" altLang="en-US" dirty="0" smtClean="0"/>
              <a:t>工具</a:t>
            </a:r>
            <a:endParaRPr lang="zh-CN" altLang="en-US" dirty="0"/>
          </a:p>
          <a:p>
            <a:pPr fontAlgn="base"/>
            <a:endParaRPr lang="en-US" altLang="zh-CN" dirty="0" smtClean="0"/>
          </a:p>
          <a:p>
            <a:pPr fontAlgn="base"/>
            <a:endParaRPr lang="en-US" altLang="zh-CN" dirty="0"/>
          </a:p>
          <a:p>
            <a:pPr fontAlgn="base"/>
            <a:endParaRPr lang="en-US" altLang="zh-CN" dirty="0" smtClean="0"/>
          </a:p>
          <a:p>
            <a:pPr fontAlgn="base"/>
            <a:r>
              <a:rPr lang="zh-CN" altLang="zh-CN" dirty="0" smtClean="0"/>
              <a:t>是</a:t>
            </a:r>
            <a:r>
              <a:rPr lang="zh-CN" altLang="zh-CN" dirty="0"/>
              <a:t>一个自由度极高的世界。无政府主义</a:t>
            </a:r>
            <a:r>
              <a:rPr lang="zh-CN" altLang="zh-CN" dirty="0" smtClean="0"/>
              <a:t>、</a:t>
            </a:r>
            <a:r>
              <a:rPr lang="zh-CN" altLang="en-US" dirty="0" smtClean="0"/>
              <a:t>毒贩</a:t>
            </a:r>
            <a:r>
              <a:rPr lang="zh-CN" altLang="zh-CN" dirty="0" smtClean="0"/>
              <a:t>，</a:t>
            </a:r>
            <a:r>
              <a:rPr lang="zh-CN" altLang="zh-CN" dirty="0"/>
              <a:t>还是杀人犯，因为完全隐匿了真实的身份，在这里你可以</a:t>
            </a:r>
            <a:r>
              <a:rPr lang="en-US" altLang="zh-CN" dirty="0"/>
              <a:t> 100% </a:t>
            </a:r>
            <a:r>
              <a:rPr lang="zh-CN" altLang="zh-CN" dirty="0"/>
              <a:t>地袒露自己，无需顾忌法律或世俗的眼光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66" y="921243"/>
            <a:ext cx="3633544" cy="24347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515" y="921243"/>
            <a:ext cx="3675620" cy="24666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135" y="895525"/>
            <a:ext cx="3453635" cy="2492385"/>
          </a:xfrm>
          <a:prstGeom prst="rect">
            <a:avLst/>
          </a:prstGeom>
        </p:spPr>
      </p:pic>
      <p:pic>
        <p:nvPicPr>
          <p:cNvPr id="3076" name="Picture 4" descr="http://image.3001.net/images/20161216/1481873722346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66" y="3754729"/>
            <a:ext cx="3226137" cy="168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暗网的产生过程：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月，美国海军研究实 验所的</a:t>
            </a:r>
            <a:r>
              <a:rPr lang="en-US" altLang="zh-CN" dirty="0"/>
              <a:t>3</a:t>
            </a:r>
            <a:r>
              <a:rPr lang="zh-CN" altLang="en-US" dirty="0"/>
              <a:t>名科学家提交了一篇论文，题目是</a:t>
            </a:r>
            <a:r>
              <a:rPr lang="en-US" altLang="zh-CN" dirty="0"/>
              <a:t>《</a:t>
            </a:r>
            <a:r>
              <a:rPr lang="zh-CN" altLang="en-US" dirty="0"/>
              <a:t>隐藏路径信息</a:t>
            </a:r>
            <a:r>
              <a:rPr lang="en-US" altLang="zh-CN" dirty="0"/>
              <a:t>》</a:t>
            </a:r>
            <a:r>
              <a:rPr lang="zh-CN" altLang="en-US" dirty="0"/>
              <a:t>，提出打造一个系统， 使用者在连接因特网时不会向服务器泄露身份。他们称之为“洋葱路由”</a:t>
            </a:r>
          </a:p>
          <a:p>
            <a:r>
              <a:rPr lang="en-US" altLang="zh-CN" dirty="0"/>
              <a:t>2003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月，这一想法开始正式实施。系统最初被命名为</a:t>
            </a:r>
            <a:r>
              <a:rPr lang="en-US" altLang="zh-CN" dirty="0"/>
              <a:t>Tor</a:t>
            </a:r>
            <a:r>
              <a:rPr lang="zh-CN" altLang="en-US" dirty="0"/>
              <a:t>，是“洋葱路由”英文首字母缩写，后来被称为“深网”。它设计高度精密，以至于设计者本人都无法摧毁它。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40934" y="357223"/>
            <a:ext cx="10363826" cy="3424107"/>
          </a:xfrm>
        </p:spPr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Tor</a:t>
            </a:r>
            <a:r>
              <a:rPr lang="zh-CN" altLang="en-US" b="1" dirty="0"/>
              <a:t>之后，相当于我们在互联网上彻底的隐形了，任何人都追踪不到我的行踪，不知道我们是谁，我们成了彻底的匿名者</a:t>
            </a:r>
            <a:r>
              <a:rPr lang="en-US" altLang="zh-CN" b="1" dirty="0"/>
              <a:t>……</a:t>
            </a:r>
            <a:endParaRPr lang="zh-CN" altLang="en-US" dirty="0"/>
          </a:p>
          <a:p>
            <a:r>
              <a:rPr lang="zh-CN" altLang="en-US" dirty="0"/>
              <a:t>简单来讲：比如我和你通话，我说的话在我的电脑端会被三层加密，然后传输出去，到达你的电脑端之后才会被解密。</a:t>
            </a:r>
          </a:p>
          <a:p>
            <a:endParaRPr lang="zh-CN" altLang="en-US" dirty="0"/>
          </a:p>
        </p:txBody>
      </p:sp>
      <p:pic>
        <p:nvPicPr>
          <p:cNvPr id="1028" name="Picture 4" descr="暗网背后那些明目张胆的地下黑色产业 经验心得 第4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967" y="2257329"/>
            <a:ext cx="4762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68095" y="574505"/>
            <a:ext cx="10363826" cy="3424107"/>
          </a:xfrm>
        </p:spPr>
        <p:txBody>
          <a:bodyPr/>
          <a:lstStyle/>
          <a:p>
            <a:pPr fontAlgn="base"/>
            <a:r>
              <a:rPr lang="zh-CN" altLang="zh-CN" dirty="0"/>
              <a:t>而暗网一词的名声大噪还要拜网站</a:t>
            </a:r>
            <a:r>
              <a:rPr lang="en-US" altLang="zh-CN" dirty="0"/>
              <a:t>“</a:t>
            </a:r>
            <a:r>
              <a:rPr lang="zh-CN" altLang="zh-CN" dirty="0"/>
              <a:t>丝绸之路</a:t>
            </a:r>
            <a:r>
              <a:rPr lang="en-US" altLang="zh-CN" dirty="0"/>
              <a:t>”</a:t>
            </a:r>
            <a:r>
              <a:rPr lang="zh-CN" altLang="zh-CN" dirty="0"/>
              <a:t>所赐。创办这个网站的，则是一个叫罗斯</a:t>
            </a:r>
            <a:r>
              <a:rPr lang="en-US" altLang="zh-CN" dirty="0"/>
              <a:t>·</a:t>
            </a:r>
            <a:r>
              <a:rPr lang="zh-CN" altLang="zh-CN" dirty="0"/>
              <a:t>乌布里希（</a:t>
            </a:r>
            <a:r>
              <a:rPr lang="en-US" altLang="zh-CN" dirty="0"/>
              <a:t>Ross Ulbricht</a:t>
            </a:r>
            <a:r>
              <a:rPr lang="zh-CN" altLang="zh-CN" dirty="0"/>
              <a:t>）的美国年轻人。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http://static.iyingdi.com/article/2016/12/21/9fb90ee9-37fa-4357-a653-e43210b9e633.jpeg?x-oss-process=image/resize,w_720/format,jpg/watermark,image_Y29tbW9uL3dhdGVybWFyay5wbmc_eC1vc3MtcHJvY2Vzcz1pbWFnZS9yZXNpemUsUF8yMw,t_70,g_se,x_20,y_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284" y="1891331"/>
            <a:ext cx="5274310" cy="2405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0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http://g.hiphotos.baidu.com/news/w%3D638/sign=8ecab43db3a1cd1105b671238112c8b0/d50735fae6cd7b89e8476a8e062442a7d9330e97.jpg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687" y="2235341"/>
            <a:ext cx="2941017" cy="22027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495443" y="460844"/>
            <a:ext cx="8318513" cy="22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乌布里希出生在家境殷实中产家庭</a:t>
            </a:r>
            <a:r>
              <a:rPr lang="zh-CN" altLang="zh-CN" spc="4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zh-CN" altLang="zh-CN" dirty="0"/>
              <a:t>德克萨斯大学物理学学士学位，</a:t>
            </a:r>
          </a:p>
          <a:p>
            <a:pPr fontAlgn="base"/>
            <a:r>
              <a:rPr lang="zh-CN" altLang="zh-CN" dirty="0"/>
              <a:t>还在宾州州立大学获得硕士</a:t>
            </a:r>
            <a:r>
              <a:rPr lang="zh-CN" altLang="zh-CN" dirty="0" smtClean="0"/>
              <a:t>学位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r>
              <a:rPr lang="zh-CN" altLang="zh-CN" dirty="0" smtClean="0"/>
              <a:t>对于毒品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乌布里希</a:t>
            </a:r>
            <a:r>
              <a:rPr lang="zh-CN" altLang="zh-CN" dirty="0"/>
              <a:t>与一般人的观点不一样，他认为毒品使用与否完全是个人选择，毒品应该有一个完全属于自己的流通</a:t>
            </a:r>
            <a:r>
              <a:rPr lang="zh-CN" altLang="zh-CN" dirty="0" smtClean="0"/>
              <a:t>环境。</a:t>
            </a:r>
            <a:r>
              <a:rPr lang="zh-CN" altLang="zh-CN" dirty="0"/>
              <a:t>为了实践自己的构想，他决定把毒品作为这个市场出售的主要产品。</a:t>
            </a:r>
          </a:p>
          <a:p>
            <a:pPr fontAlgn="base"/>
            <a:endParaRPr lang="zh-CN" altLang="zh-CN" dirty="0"/>
          </a:p>
          <a:p>
            <a:pPr indent="266700" fontAlgn="base">
              <a:lnSpc>
                <a:spcPts val="1800"/>
              </a:lnSpc>
              <a:spcBef>
                <a:spcPts val="1875"/>
              </a:spcBef>
              <a:spcAft>
                <a:spcPts val="1875"/>
              </a:spcAft>
            </a:pPr>
            <a:endParaRPr lang="zh-CN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1217" y="48126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比特币的出现，成为了他人生中最重要的转折点。乌布里希想到可以建立一个基于比特币的地下交易网站，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7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59042" y="855163"/>
            <a:ext cx="10363826" cy="3424107"/>
          </a:xfrm>
        </p:spPr>
        <p:txBody>
          <a:bodyPr/>
          <a:lstStyle/>
          <a:p>
            <a:pPr fontAlgn="base"/>
            <a:r>
              <a:rPr lang="zh-CN" altLang="zh-CN" dirty="0"/>
              <a:t>之后基于比特币交易的暗网丝绸之路上线，</a:t>
            </a:r>
          </a:p>
          <a:p>
            <a:pPr fontAlgn="base"/>
            <a:r>
              <a:rPr lang="zh-CN" altLang="zh-CN" dirty="0"/>
              <a:t>丝绸之路交易系统和支付宝类似。</a:t>
            </a:r>
          </a:p>
          <a:p>
            <a:endParaRPr lang="zh-CN" altLang="en-US" dirty="0"/>
          </a:p>
        </p:txBody>
      </p:sp>
      <p:pic>
        <p:nvPicPr>
          <p:cNvPr id="4" name="图片 3" descr="http://static.iyingdi.com/article/2016/12/21/2b8dfa65-87f9-4764-b630-15c87aec63ee.jpeg?x-oss-process=image/resize,w_720/format,jpg/watermark,image_Y29tbW9uL3dhdGVybWFyay5wbmc_eC1vc3MtcHJvY2Vzcz1pbWFnZS9yZXNpemUsUF8yMw,t_70,g_se,x_20,y_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45" y="1958286"/>
            <a:ext cx="5274310" cy="3955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3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因为网站实行匿名</a:t>
            </a:r>
            <a:r>
              <a:rPr lang="zh-CN" altLang="zh-CN" dirty="0" smtClean="0"/>
              <a:t>制</a:t>
            </a:r>
            <a:r>
              <a:rPr lang="zh-CN" altLang="en-US" dirty="0" smtClean="0"/>
              <a:t>，购买毒品方便、货源好。</a:t>
            </a:r>
            <a:endParaRPr lang="en-US" altLang="zh-CN" dirty="0" smtClean="0"/>
          </a:p>
          <a:p>
            <a:r>
              <a:rPr lang="zh-CN" altLang="zh-CN" dirty="0" smtClean="0"/>
              <a:t>丝绸之路</a:t>
            </a:r>
            <a:r>
              <a:rPr lang="zh-CN" altLang="zh-CN" dirty="0"/>
              <a:t>的知名度越来越高，业务量也越来越</a:t>
            </a:r>
            <a:r>
              <a:rPr lang="zh-CN" altLang="zh-CN" dirty="0" smtClean="0"/>
              <a:t>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丝绸之路注册用户就达到了</a:t>
            </a:r>
            <a:r>
              <a:rPr lang="en-US" altLang="zh-CN" dirty="0"/>
              <a:t> 100 </a:t>
            </a:r>
            <a:r>
              <a:rPr lang="zh-CN" altLang="zh-CN" dirty="0"/>
              <a:t>万，网站上有</a:t>
            </a:r>
            <a:r>
              <a:rPr lang="en-US" altLang="zh-CN" dirty="0"/>
              <a:t> 10000 </a:t>
            </a:r>
            <a:r>
              <a:rPr lang="zh-CN" altLang="zh-CN" dirty="0"/>
              <a:t>种商品出售，其中大半是毒品，还有枪支弹药，假钞、假护照、假驾驶证和盗用的信用卡信息，有人甚至能在上面雇佣到</a:t>
            </a:r>
            <a:r>
              <a:rPr lang="en-US" altLang="zh-CN" dirty="0"/>
              <a:t> 10 </a:t>
            </a:r>
            <a:r>
              <a:rPr lang="zh-CN" altLang="zh-CN" dirty="0"/>
              <a:t>多个国家的杀手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丝绸之路上线期间，依靠每笔交易</a:t>
            </a:r>
            <a:r>
              <a:rPr lang="en-US" altLang="zh-CN" dirty="0"/>
              <a:t> 10% </a:t>
            </a:r>
            <a:r>
              <a:rPr lang="zh-CN" altLang="zh-CN" dirty="0"/>
              <a:t>的佣金，乌布里希赚取了超过</a:t>
            </a:r>
            <a:r>
              <a:rPr lang="en-US" altLang="zh-CN" dirty="0"/>
              <a:t> 8,000 </a:t>
            </a:r>
            <a:r>
              <a:rPr lang="zh-CN" altLang="zh-CN" dirty="0"/>
              <a:t>万美元的利润。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76736" y="782736"/>
            <a:ext cx="10363826" cy="3424107"/>
          </a:xfrm>
        </p:spPr>
        <p:txBody>
          <a:bodyPr/>
          <a:lstStyle/>
          <a:p>
            <a:r>
              <a:rPr lang="zh-CN" altLang="zh-CN" dirty="0"/>
              <a:t>他还是被</a:t>
            </a:r>
            <a:r>
              <a:rPr lang="en-US" altLang="zh-CN" dirty="0"/>
              <a:t> FBI </a:t>
            </a:r>
            <a:r>
              <a:rPr lang="zh-CN" altLang="zh-CN" dirty="0"/>
              <a:t>和缉毒局盯上了，缉毒局特工假装卧底，潜入丝绸之路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4" name="图片 3" descr="http://g.hiphotos.baidu.com/news/w%3D638/sign=bdd8a6c0f5039245a1b5e20cbf94a4a8/d833c895d143ad4baf0516cd8b025aafa40f069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36" y="1426250"/>
            <a:ext cx="3757814" cy="24848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239855" y="430634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fontAlgn="base">
              <a:lnSpc>
                <a:spcPts val="1800"/>
              </a:lnSpc>
              <a:spcBef>
                <a:spcPts val="1875"/>
              </a:spcBef>
              <a:spcAft>
                <a:spcPts val="1875"/>
              </a:spcAft>
            </a:pPr>
            <a:r>
              <a:rPr lang="en-US" altLang="zh-CN" dirty="0"/>
              <a:t>FBI </a:t>
            </a:r>
            <a:r>
              <a:rPr lang="zh-CN" altLang="zh-CN" dirty="0"/>
              <a:t>网络</a:t>
            </a:r>
            <a:r>
              <a:rPr lang="zh-CN" altLang="zh-CN" dirty="0" smtClean="0"/>
              <a:t>专家</a:t>
            </a:r>
            <a:r>
              <a:rPr lang="zh-CN" altLang="zh-CN" spc="4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组建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了一个团队专门研究丝绸之路的网络和通信系统，并发现了一个很重要的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 IP 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地址。这个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 IP 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指向了一个真实地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——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旧金山萨克门托街卢纳咖啡馆，这正是乌布里希平时最喜欢待的地方。</a:t>
            </a:r>
            <a:endParaRPr lang="zh-CN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 descr="http://static.iyingdi.com/article/2016/12/21/a45680ec-a5ec-4dc3-a91e-bf005d0018f0.jpeg?x-oss-process=image/resize,w_720/format,jpg/watermark,image_Y29tbW9uL3dhdGVybWFyay5wbmc_eC1vc3MtcHJvY2Vzcz1pbWFnZS9yZXNpemUsUF8yMw,t_70,g_se,x_20,y_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974" y="3132499"/>
            <a:ext cx="3636789" cy="3363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3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167</TotalTime>
  <Words>916</Words>
  <Application>Microsoft Office PowerPoint</Application>
  <PresentationFormat>宽屏</PresentationFormat>
  <Paragraphs>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Tw Cen MT</vt:lpstr>
      <vt:lpstr>等线</vt:lpstr>
      <vt:lpstr>宋体</vt:lpstr>
      <vt:lpstr>Arial</vt:lpstr>
      <vt:lpstr>水滴</vt:lpstr>
      <vt:lpstr>PowerPoint 演示文稿</vt:lpstr>
      <vt:lpstr>PowerPoint 演示文稿</vt:lpstr>
      <vt:lpstr>暗网的产生过程：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徐元夫</dc:creator>
  <cp:lastModifiedBy>徐元夫</cp:lastModifiedBy>
  <cp:revision>7</cp:revision>
  <dcterms:created xsi:type="dcterms:W3CDTF">2017-05-24T08:26:01Z</dcterms:created>
  <dcterms:modified xsi:type="dcterms:W3CDTF">2017-05-24T11:13:13Z</dcterms:modified>
</cp:coreProperties>
</file>