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344" r:id="rId3"/>
    <p:sldId id="346" r:id="rId4"/>
    <p:sldId id="260" r:id="rId5"/>
    <p:sldId id="262" r:id="rId6"/>
    <p:sldId id="289" r:id="rId7"/>
    <p:sldId id="276" r:id="rId8"/>
    <p:sldId id="345" r:id="rId9"/>
    <p:sldId id="266" r:id="rId10"/>
    <p:sldId id="284" r:id="rId11"/>
    <p:sldId id="285" r:id="rId12"/>
    <p:sldId id="292" r:id="rId13"/>
    <p:sldId id="320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60F58-28E2-4217-A78A-06C8B63FFC94}">
  <a:tblStyle styleId="{DC560F58-28E2-4217-A78A-06C8B63FF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a39e48574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a39e48574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39e4857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39e4857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39e48574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39e48574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d22b0d907_0_2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d22b0d907_0_2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a39e48574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a39e48574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06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a39e48574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a39e48574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a39e48574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a39e48574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21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CUSTOM_1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34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8" r:id="rId6"/>
    <p:sldLayoutId id="2147483679" r:id="rId7"/>
    <p:sldLayoutId id="2147483680" r:id="rId8"/>
    <p:sldLayoutId id="2147483685" r:id="rId9"/>
    <p:sldLayoutId id="2147483691" r:id="rId10"/>
    <p:sldLayoutId id="2147483696" r:id="rId11"/>
    <p:sldLayoutId id="2147483701" r:id="rId12"/>
    <p:sldLayoutId id="2147483705" r:id="rId13"/>
    <p:sldLayoutId id="2147483709" r:id="rId14"/>
    <p:sldLayoutId id="214748371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lLbXDoVEML4?feature=oembed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p.lex.pl/akty-prawne/dzu-dziennik-ustaw/kodeks-pracy-16789274/art-22-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lafirm.pracuj.pl/blog/monitoring-w-miejscu-prac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Lock Guardian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 dirty="0"/>
              <a:t>Krzysztof Uszko </a:t>
            </a:r>
            <a:br>
              <a:rPr lang="pl-PL" sz="1100" dirty="0"/>
            </a:br>
            <a:r>
              <a:rPr lang="pl-PL" sz="1100" dirty="0"/>
              <a:t>Hubert Rydz </a:t>
            </a:r>
            <a:br>
              <a:rPr lang="pl-PL" sz="1100" dirty="0"/>
            </a:br>
            <a:r>
              <a:rPr lang="pl-PL" sz="1100" dirty="0"/>
              <a:t>Maciej Kasprzyk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 descr="Skorpion z wypełnieniem pełnym">
            <a:extLst>
              <a:ext uri="{FF2B5EF4-FFF2-40B4-BE49-F238E27FC236}">
                <a16:creationId xmlns:a16="http://schemas.microsoft.com/office/drawing/2014/main" id="{FB9E0CA7-B909-60B6-105F-C12694467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8530" y="1671309"/>
            <a:ext cx="562440" cy="562440"/>
          </a:xfrm>
          <a:prstGeom prst="rect">
            <a:avLst/>
          </a:prstGeom>
        </p:spPr>
      </p:pic>
      <p:pic>
        <p:nvPicPr>
          <p:cNvPr id="2" name="Grafika 1" descr="Zamek z wypełnieniem pełnym">
            <a:extLst>
              <a:ext uri="{FF2B5EF4-FFF2-40B4-BE49-F238E27FC236}">
                <a16:creationId xmlns:a16="http://schemas.microsoft.com/office/drawing/2014/main" id="{BC29C89D-7F82-F0C9-1D51-C5D334BD7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2683" y="1734846"/>
            <a:ext cx="457200" cy="457200"/>
          </a:xfrm>
          <a:prstGeom prst="rect">
            <a:avLst/>
          </a:prstGeom>
        </p:spPr>
      </p:pic>
      <p:sp>
        <p:nvSpPr>
          <p:cNvPr id="1141" name="Google Shape;1141;p122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PRODUCT OVERVIEW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2" name="Google Shape;1142;p122"/>
          <p:cNvSpPr/>
          <p:nvPr/>
        </p:nvSpPr>
        <p:spPr>
          <a:xfrm>
            <a:off x="926600" y="2392041"/>
            <a:ext cx="1438500" cy="82557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22"/>
          <p:cNvSpPr/>
          <p:nvPr/>
        </p:nvSpPr>
        <p:spPr>
          <a:xfrm>
            <a:off x="2881125" y="2414416"/>
            <a:ext cx="1438500" cy="8063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22"/>
          <p:cNvSpPr/>
          <p:nvPr/>
        </p:nvSpPr>
        <p:spPr>
          <a:xfrm>
            <a:off x="4844499" y="2392025"/>
            <a:ext cx="1438500" cy="82557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22"/>
          <p:cNvSpPr/>
          <p:nvPr/>
        </p:nvSpPr>
        <p:spPr>
          <a:xfrm>
            <a:off x="6796850" y="2416401"/>
            <a:ext cx="1438500" cy="80630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122"/>
          <p:cNvGrpSpPr/>
          <p:nvPr/>
        </p:nvGrpSpPr>
        <p:grpSpPr>
          <a:xfrm>
            <a:off x="3387703" y="1754638"/>
            <a:ext cx="425343" cy="424188"/>
            <a:chOff x="-3854375" y="2405000"/>
            <a:chExt cx="294600" cy="293800"/>
          </a:xfrm>
        </p:grpSpPr>
        <p:sp>
          <p:nvSpPr>
            <p:cNvPr id="1160" name="Google Shape;1160;p122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22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22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locking</a:t>
            </a: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122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l-PL" dirty="0"/>
              <a:t>Data </a:t>
            </a:r>
            <a:r>
              <a:rPr lang="pl-PL" dirty="0" err="1"/>
              <a:t>Gathering</a:t>
            </a:r>
            <a:r>
              <a:rPr lang="pl-PL" dirty="0"/>
              <a:t> &amp; </a:t>
            </a:r>
            <a:r>
              <a:rPr lang="pl-PL" dirty="0" err="1"/>
              <a:t>Statistics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68" name="Google Shape;1168;p122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 err="1"/>
              <a:t>Adversary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dirty="0"/>
          </a:p>
        </p:txBody>
      </p:sp>
      <p:sp>
        <p:nvSpPr>
          <p:cNvPr id="1169" name="Google Shape;1169;p122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Stigmatization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547606-8BD4-1BD1-D95C-96F7ABA1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58" y="1724522"/>
            <a:ext cx="476061" cy="4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l-PL" dirty="0"/>
              <a:t>IMPLEMENTATION</a:t>
            </a:r>
            <a:endParaRPr dirty="0"/>
          </a:p>
        </p:txBody>
      </p:sp>
      <p:sp>
        <p:nvSpPr>
          <p:cNvPr id="1190" name="Google Shape;1190;p123"/>
          <p:cNvSpPr txBox="1">
            <a:spLocks noGrp="1"/>
          </p:cNvSpPr>
          <p:nvPr>
            <p:ph type="subTitle" idx="1"/>
          </p:nvPr>
        </p:nvSpPr>
        <p:spPr>
          <a:xfrm>
            <a:off x="1514868" y="284904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Assigned</a:t>
            </a:r>
            <a:r>
              <a:rPr lang="pl-PL" dirty="0"/>
              <a:t> </a:t>
            </a:r>
            <a:r>
              <a:rPr lang="pl-PL" dirty="0" err="1"/>
              <a:t>workplaces</a:t>
            </a:r>
            <a:endParaRPr dirty="0"/>
          </a:p>
        </p:txBody>
      </p:sp>
      <p:sp>
        <p:nvSpPr>
          <p:cNvPr id="1191" name="Google Shape;1191;p123"/>
          <p:cNvSpPr txBox="1">
            <a:spLocks noGrp="1"/>
          </p:cNvSpPr>
          <p:nvPr>
            <p:ph type="subTitle" idx="2"/>
          </p:nvPr>
        </p:nvSpPr>
        <p:spPr>
          <a:xfrm>
            <a:off x="5816234" y="2854535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Open </a:t>
            </a:r>
            <a:r>
              <a:rPr lang="pl-PL" dirty="0" err="1"/>
              <a:t>space</a:t>
            </a:r>
            <a:r>
              <a:rPr lang="pl-PL" dirty="0"/>
              <a:t> </a:t>
            </a:r>
            <a:r>
              <a:rPr lang="pl-PL" dirty="0" err="1"/>
              <a:t>offices</a:t>
            </a:r>
            <a:endParaRPr lang="en-US" dirty="0"/>
          </a:p>
        </p:txBody>
      </p:sp>
      <p:pic>
        <p:nvPicPr>
          <p:cNvPr id="7" name="Grafika 6" descr="Skrzynka odbiorcza z wypełnieniem pełnym">
            <a:extLst>
              <a:ext uri="{FF2B5EF4-FFF2-40B4-BE49-F238E27FC236}">
                <a16:creationId xmlns:a16="http://schemas.microsoft.com/office/drawing/2014/main" id="{D0510011-5BA9-BD8C-0AA8-395E8BED7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4471" y="2441784"/>
            <a:ext cx="513455" cy="513455"/>
          </a:xfrm>
          <a:prstGeom prst="rect">
            <a:avLst/>
          </a:prstGeom>
        </p:spPr>
      </p:pic>
      <p:pic>
        <p:nvPicPr>
          <p:cNvPr id="9" name="Grafika 8" descr="Praca w domu z wypełnieniem pełnym">
            <a:extLst>
              <a:ext uri="{FF2B5EF4-FFF2-40B4-BE49-F238E27FC236}">
                <a16:creationId xmlns:a16="http://schemas.microsoft.com/office/drawing/2014/main" id="{3E9DA2AD-C8BC-E4C2-FFBC-38E9D61C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6105" y="2447268"/>
            <a:ext cx="513455" cy="513455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FDA1AC-FF19-4F33-7CC1-4A9D1017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86" y="2441784"/>
            <a:ext cx="1639227" cy="769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FUTURE PLANS</a:t>
            </a:r>
            <a:endParaRPr dirty="0"/>
          </a:p>
        </p:txBody>
      </p:sp>
      <p:grpSp>
        <p:nvGrpSpPr>
          <p:cNvPr id="1276" name="Google Shape;1276;p130"/>
          <p:cNvGrpSpPr/>
          <p:nvPr/>
        </p:nvGrpSpPr>
        <p:grpSpPr>
          <a:xfrm>
            <a:off x="3542350" y="3292377"/>
            <a:ext cx="3555214" cy="1103532"/>
            <a:chOff x="3636333" y="3431130"/>
            <a:chExt cx="3021343" cy="937819"/>
          </a:xfrm>
        </p:grpSpPr>
        <p:sp>
          <p:nvSpPr>
            <p:cNvPr id="1277" name="Google Shape;1277;p130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0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79" name="Google Shape;1279;p130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name="adj1" fmla="val 10000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1" name="Google Shape;1281;p130"/>
          <p:cNvGrpSpPr/>
          <p:nvPr/>
        </p:nvGrpSpPr>
        <p:grpSpPr>
          <a:xfrm>
            <a:off x="1224786" y="2400338"/>
            <a:ext cx="3789589" cy="1103532"/>
            <a:chOff x="1666788" y="2673044"/>
            <a:chExt cx="3220523" cy="937819"/>
          </a:xfrm>
        </p:grpSpPr>
        <p:sp>
          <p:nvSpPr>
            <p:cNvPr id="1282" name="Google Shape;1282;p130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0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4" name="Google Shape;1284;p130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name="adj1" fmla="val 10005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5" name="Google Shape;1285;p130"/>
            <p:cNvGrpSpPr/>
            <p:nvPr/>
          </p:nvGrpSpPr>
          <p:grpSpPr>
            <a:xfrm>
              <a:off x="4317638" y="2976566"/>
              <a:ext cx="327823" cy="328695"/>
              <a:chOff x="-1700225" y="2768875"/>
              <a:chExt cx="291450" cy="292225"/>
            </a:xfrm>
          </p:grpSpPr>
          <p:sp>
            <p:nvSpPr>
              <p:cNvPr id="1286" name="Google Shape;1286;p130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30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0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30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30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30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2" name="Google Shape;1292;p130"/>
          <p:cNvGrpSpPr/>
          <p:nvPr/>
        </p:nvGrpSpPr>
        <p:grpSpPr>
          <a:xfrm>
            <a:off x="3534365" y="1505857"/>
            <a:ext cx="3547089" cy="1103532"/>
            <a:chOff x="3629547" y="1912884"/>
            <a:chExt cx="3014438" cy="937819"/>
          </a:xfrm>
        </p:grpSpPr>
        <p:sp>
          <p:nvSpPr>
            <p:cNvPr id="1293" name="Google Shape;1293;p130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0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5" name="Google Shape;1295;p130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name="adj1" fmla="val 100054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6" name="Google Shape;1296;p130"/>
            <p:cNvGrpSpPr/>
            <p:nvPr/>
          </p:nvGrpSpPr>
          <p:grpSpPr>
            <a:xfrm>
              <a:off x="3871403" y="2217441"/>
              <a:ext cx="327823" cy="328695"/>
              <a:chOff x="-1333200" y="2770450"/>
              <a:chExt cx="291450" cy="292225"/>
            </a:xfrm>
          </p:grpSpPr>
          <p:sp>
            <p:nvSpPr>
              <p:cNvPr id="1297" name="Google Shape;1297;p130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5389" extrusionOk="0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30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9" name="Google Shape;1299;p130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Detecting</a:t>
            </a:r>
            <a:r>
              <a:rPr lang="pl-PL" dirty="0"/>
              <a:t> </a:t>
            </a:r>
            <a:r>
              <a:rPr lang="pl-PL" dirty="0" err="1"/>
              <a:t>unprivileged</a:t>
            </a:r>
            <a:r>
              <a:rPr lang="pl-PL" dirty="0"/>
              <a:t> </a:t>
            </a:r>
            <a:r>
              <a:rPr lang="pl-PL" dirty="0" err="1"/>
              <a:t>office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1300" name="Google Shape;1300;p130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Engaging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awareness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gamification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1301" name="Google Shape;1301;p130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Advanced </a:t>
            </a:r>
            <a:r>
              <a:rPr lang="pl-PL" dirty="0" err="1"/>
              <a:t>reporting</a:t>
            </a:r>
            <a:r>
              <a:rPr lang="pl-PL" dirty="0"/>
              <a:t> of </a:t>
            </a:r>
            <a:r>
              <a:rPr lang="pl-PL" dirty="0" err="1"/>
              <a:t>employee’s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breaches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1302" name="Google Shape;1302;p130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Badges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dirty="0"/>
          </a:p>
        </p:txBody>
      </p:sp>
      <p:sp>
        <p:nvSpPr>
          <p:cNvPr id="1303" name="Google Shape;1303;p130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/>
              <a:t>Security </a:t>
            </a:r>
            <a:r>
              <a:rPr lang="pl-PL" dirty="0" err="1"/>
              <a:t>empowerment</a:t>
            </a:r>
            <a:endParaRPr dirty="0"/>
          </a:p>
        </p:txBody>
      </p:sp>
      <p:sp>
        <p:nvSpPr>
          <p:cNvPr id="1304" name="Google Shape;1304;p130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reports</a:t>
            </a:r>
            <a:endParaRPr dirty="0"/>
          </a:p>
        </p:txBody>
      </p:sp>
      <p:pic>
        <p:nvPicPr>
          <p:cNvPr id="3" name="Grafika 2" descr="Zbroja średniowieczna z wypełnieniem pełnym">
            <a:extLst>
              <a:ext uri="{FF2B5EF4-FFF2-40B4-BE49-F238E27FC236}">
                <a16:creationId xmlns:a16="http://schemas.microsoft.com/office/drawing/2014/main" id="{D5B402A8-88DE-1F71-4505-3D8F3F06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0938" y="3579471"/>
            <a:ext cx="560760" cy="560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158"/>
          <p:cNvSpPr txBox="1">
            <a:spLocks noGrp="1"/>
          </p:cNvSpPr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071" name="Google Shape;2071;p158"/>
          <p:cNvSpPr txBox="1">
            <a:spLocks noGrp="1"/>
          </p:cNvSpPr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cxnSp>
        <p:nvCxnSpPr>
          <p:cNvPr id="2079" name="Google Shape;2079;p158"/>
          <p:cNvCxnSpPr/>
          <p:nvPr/>
        </p:nvCxnSpPr>
        <p:spPr>
          <a:xfrm>
            <a:off x="3192018" y="1702080"/>
            <a:ext cx="0" cy="1716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47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EXISTING SOLUTIONS</a:t>
            </a:r>
            <a:endParaRPr dirty="0"/>
          </a:p>
        </p:txBody>
      </p:sp>
      <p:grpSp>
        <p:nvGrpSpPr>
          <p:cNvPr id="1746" name="Google Shape;1746;p147"/>
          <p:cNvGrpSpPr/>
          <p:nvPr/>
        </p:nvGrpSpPr>
        <p:grpSpPr>
          <a:xfrm>
            <a:off x="2457787" y="2556355"/>
            <a:ext cx="4228423" cy="979620"/>
            <a:chOff x="2457787" y="2317237"/>
            <a:chExt cx="4228423" cy="979620"/>
          </a:xfrm>
        </p:grpSpPr>
        <p:sp>
          <p:nvSpPr>
            <p:cNvPr id="1747" name="Google Shape;1747;p147"/>
            <p:cNvSpPr/>
            <p:nvPr/>
          </p:nvSpPr>
          <p:spPr>
            <a:xfrm>
              <a:off x="2457787" y="2317237"/>
              <a:ext cx="2069813" cy="979620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7"/>
            <p:cNvSpPr/>
            <p:nvPr/>
          </p:nvSpPr>
          <p:spPr>
            <a:xfrm>
              <a:off x="4615554" y="2317237"/>
              <a:ext cx="2070656" cy="979620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7"/>
            <p:cNvSpPr/>
            <p:nvPr/>
          </p:nvSpPr>
          <p:spPr>
            <a:xfrm>
              <a:off x="3580437" y="2317237"/>
              <a:ext cx="1978512" cy="979620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0" name="Google Shape;1750;p147"/>
          <p:cNvCxnSpPr/>
          <p:nvPr/>
        </p:nvCxnSpPr>
        <p:spPr>
          <a:xfrm rot="10800000">
            <a:off x="6125025" y="2327218"/>
            <a:ext cx="0" cy="23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51" name="Google Shape;1751;p147"/>
          <p:cNvCxnSpPr/>
          <p:nvPr/>
        </p:nvCxnSpPr>
        <p:spPr>
          <a:xfrm rot="10800000">
            <a:off x="4059300" y="2327368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52" name="Google Shape;1752;p147"/>
          <p:cNvGrpSpPr/>
          <p:nvPr/>
        </p:nvGrpSpPr>
        <p:grpSpPr>
          <a:xfrm>
            <a:off x="2814091" y="2845216"/>
            <a:ext cx="3511204" cy="401926"/>
            <a:chOff x="2814091" y="2606098"/>
            <a:chExt cx="3511204" cy="401926"/>
          </a:xfrm>
        </p:grpSpPr>
        <p:grpSp>
          <p:nvGrpSpPr>
            <p:cNvPr id="1753" name="Google Shape;1753;p147"/>
            <p:cNvGrpSpPr/>
            <p:nvPr/>
          </p:nvGrpSpPr>
          <p:grpSpPr>
            <a:xfrm>
              <a:off x="2814091" y="2606098"/>
              <a:ext cx="400860" cy="401926"/>
              <a:chOff x="-1700225" y="2768875"/>
              <a:chExt cx="291450" cy="292225"/>
            </a:xfrm>
          </p:grpSpPr>
          <p:sp>
            <p:nvSpPr>
              <p:cNvPr id="1754" name="Google Shape;1754;p147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5" name="Google Shape;1755;p147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7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7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7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7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0" name="Google Shape;1760;p147"/>
            <p:cNvGrpSpPr/>
            <p:nvPr/>
          </p:nvGrpSpPr>
          <p:grpSpPr>
            <a:xfrm>
              <a:off x="5924435" y="2606144"/>
              <a:ext cx="400860" cy="401789"/>
              <a:chOff x="-3137650" y="2408950"/>
              <a:chExt cx="291450" cy="292125"/>
            </a:xfrm>
          </p:grpSpPr>
          <p:sp>
            <p:nvSpPr>
              <p:cNvPr id="1761" name="Google Shape;1761;p147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7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7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7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47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6" name="Google Shape;1766;p147"/>
            <p:cNvSpPr/>
            <p:nvPr/>
          </p:nvSpPr>
          <p:spPr>
            <a:xfrm>
              <a:off x="4921858" y="2638589"/>
              <a:ext cx="334919" cy="336896"/>
            </a:xfrm>
            <a:custGeom>
              <a:avLst/>
              <a:gdLst/>
              <a:ahLst/>
              <a:cxnLst/>
              <a:rect l="l" t="t" r="r" b="b"/>
              <a:pathLst>
                <a:path w="11689" h="11758" extrusionOk="0">
                  <a:moveTo>
                    <a:pt x="8538" y="2747"/>
                  </a:moveTo>
                  <a:cubicBezTo>
                    <a:pt x="8727" y="2747"/>
                    <a:pt x="8853" y="2905"/>
                    <a:pt x="8853" y="3094"/>
                  </a:cubicBezTo>
                  <a:cubicBezTo>
                    <a:pt x="8885" y="3251"/>
                    <a:pt x="8727" y="3409"/>
                    <a:pt x="8538" y="3409"/>
                  </a:cubicBezTo>
                  <a:cubicBezTo>
                    <a:pt x="8444" y="3409"/>
                    <a:pt x="8381" y="3377"/>
                    <a:pt x="8286" y="3346"/>
                  </a:cubicBezTo>
                  <a:lnTo>
                    <a:pt x="8538" y="2747"/>
                  </a:lnTo>
                  <a:close/>
                  <a:moveTo>
                    <a:pt x="3277" y="1581"/>
                  </a:moveTo>
                  <a:cubicBezTo>
                    <a:pt x="3844" y="1581"/>
                    <a:pt x="4316" y="2023"/>
                    <a:pt x="4316" y="2590"/>
                  </a:cubicBezTo>
                  <a:cubicBezTo>
                    <a:pt x="4316" y="3157"/>
                    <a:pt x="3844" y="3598"/>
                    <a:pt x="3277" y="3598"/>
                  </a:cubicBezTo>
                  <a:cubicBezTo>
                    <a:pt x="2741" y="3598"/>
                    <a:pt x="2269" y="3157"/>
                    <a:pt x="2269" y="2590"/>
                  </a:cubicBezTo>
                  <a:cubicBezTo>
                    <a:pt x="2269" y="1991"/>
                    <a:pt x="2741" y="1581"/>
                    <a:pt x="3277" y="1581"/>
                  </a:cubicBezTo>
                  <a:close/>
                  <a:moveTo>
                    <a:pt x="9231" y="5457"/>
                  </a:moveTo>
                  <a:cubicBezTo>
                    <a:pt x="9672" y="5457"/>
                    <a:pt x="10050" y="5740"/>
                    <a:pt x="10208" y="6150"/>
                  </a:cubicBezTo>
                  <a:lnTo>
                    <a:pt x="8286" y="6150"/>
                  </a:lnTo>
                  <a:cubicBezTo>
                    <a:pt x="8412" y="5772"/>
                    <a:pt x="8759" y="5457"/>
                    <a:pt x="9231" y="5457"/>
                  </a:cubicBezTo>
                  <a:close/>
                  <a:moveTo>
                    <a:pt x="10932" y="6843"/>
                  </a:moveTo>
                  <a:lnTo>
                    <a:pt x="10932" y="7504"/>
                  </a:lnTo>
                  <a:lnTo>
                    <a:pt x="5262" y="7504"/>
                  </a:lnTo>
                  <a:lnTo>
                    <a:pt x="5262" y="6843"/>
                  </a:lnTo>
                  <a:close/>
                  <a:moveTo>
                    <a:pt x="3403" y="4291"/>
                  </a:moveTo>
                  <a:cubicBezTo>
                    <a:pt x="4064" y="4322"/>
                    <a:pt x="4631" y="4921"/>
                    <a:pt x="4631" y="5583"/>
                  </a:cubicBezTo>
                  <a:lnTo>
                    <a:pt x="4631" y="7725"/>
                  </a:lnTo>
                  <a:cubicBezTo>
                    <a:pt x="4348" y="7567"/>
                    <a:pt x="4033" y="7441"/>
                    <a:pt x="3686" y="7441"/>
                  </a:cubicBezTo>
                  <a:lnTo>
                    <a:pt x="3340" y="7441"/>
                  </a:lnTo>
                  <a:lnTo>
                    <a:pt x="3340" y="6402"/>
                  </a:lnTo>
                  <a:cubicBezTo>
                    <a:pt x="3340" y="6213"/>
                    <a:pt x="3182" y="6055"/>
                    <a:pt x="2962" y="6055"/>
                  </a:cubicBezTo>
                  <a:cubicBezTo>
                    <a:pt x="2773" y="6055"/>
                    <a:pt x="2615" y="6213"/>
                    <a:pt x="2615" y="6402"/>
                  </a:cubicBezTo>
                  <a:lnTo>
                    <a:pt x="2615" y="7788"/>
                  </a:lnTo>
                  <a:cubicBezTo>
                    <a:pt x="2615" y="7977"/>
                    <a:pt x="2773" y="8134"/>
                    <a:pt x="2962" y="8134"/>
                  </a:cubicBezTo>
                  <a:lnTo>
                    <a:pt x="3655" y="8134"/>
                  </a:lnTo>
                  <a:cubicBezTo>
                    <a:pt x="4064" y="8134"/>
                    <a:pt x="4474" y="8418"/>
                    <a:pt x="4600" y="8828"/>
                  </a:cubicBezTo>
                  <a:lnTo>
                    <a:pt x="1985" y="8828"/>
                  </a:lnTo>
                  <a:lnTo>
                    <a:pt x="1985" y="5583"/>
                  </a:lnTo>
                  <a:lnTo>
                    <a:pt x="2080" y="5583"/>
                  </a:lnTo>
                  <a:cubicBezTo>
                    <a:pt x="2080" y="5236"/>
                    <a:pt x="2237" y="4858"/>
                    <a:pt x="2458" y="4637"/>
                  </a:cubicBezTo>
                  <a:cubicBezTo>
                    <a:pt x="2741" y="4385"/>
                    <a:pt x="3056" y="4291"/>
                    <a:pt x="3403" y="4291"/>
                  </a:cubicBezTo>
                  <a:close/>
                  <a:moveTo>
                    <a:pt x="1040" y="4795"/>
                  </a:moveTo>
                  <a:cubicBezTo>
                    <a:pt x="1229" y="4795"/>
                    <a:pt x="1418" y="4952"/>
                    <a:pt x="1418" y="5141"/>
                  </a:cubicBezTo>
                  <a:lnTo>
                    <a:pt x="1418" y="9174"/>
                  </a:lnTo>
                  <a:lnTo>
                    <a:pt x="1418" y="9300"/>
                  </a:lnTo>
                  <a:cubicBezTo>
                    <a:pt x="1449" y="9458"/>
                    <a:pt x="1575" y="9521"/>
                    <a:pt x="1733" y="9521"/>
                  </a:cubicBezTo>
                  <a:lnTo>
                    <a:pt x="5860" y="9521"/>
                  </a:lnTo>
                  <a:cubicBezTo>
                    <a:pt x="6049" y="9521"/>
                    <a:pt x="6175" y="9678"/>
                    <a:pt x="6175" y="9836"/>
                  </a:cubicBezTo>
                  <a:lnTo>
                    <a:pt x="6175" y="10938"/>
                  </a:lnTo>
                  <a:lnTo>
                    <a:pt x="693" y="10938"/>
                  </a:lnTo>
                  <a:lnTo>
                    <a:pt x="693" y="5141"/>
                  </a:lnTo>
                  <a:cubicBezTo>
                    <a:pt x="693" y="4952"/>
                    <a:pt x="851" y="4795"/>
                    <a:pt x="1040" y="4795"/>
                  </a:cubicBezTo>
                  <a:close/>
                  <a:moveTo>
                    <a:pt x="7656" y="8197"/>
                  </a:moveTo>
                  <a:cubicBezTo>
                    <a:pt x="7971" y="8260"/>
                    <a:pt x="8254" y="8576"/>
                    <a:pt x="8254" y="8922"/>
                  </a:cubicBezTo>
                  <a:lnTo>
                    <a:pt x="8254" y="10938"/>
                  </a:lnTo>
                  <a:lnTo>
                    <a:pt x="6868" y="10938"/>
                  </a:lnTo>
                  <a:lnTo>
                    <a:pt x="6868" y="9836"/>
                  </a:lnTo>
                  <a:cubicBezTo>
                    <a:pt x="6868" y="9269"/>
                    <a:pt x="6396" y="8796"/>
                    <a:pt x="5860" y="8796"/>
                  </a:cubicBezTo>
                  <a:lnTo>
                    <a:pt x="5388" y="8796"/>
                  </a:lnTo>
                  <a:cubicBezTo>
                    <a:pt x="5356" y="8576"/>
                    <a:pt x="5230" y="8386"/>
                    <a:pt x="5104" y="8197"/>
                  </a:cubicBezTo>
                  <a:close/>
                  <a:moveTo>
                    <a:pt x="9185" y="1"/>
                  </a:moveTo>
                  <a:cubicBezTo>
                    <a:pt x="9049" y="1"/>
                    <a:pt x="8908" y="88"/>
                    <a:pt x="8885" y="227"/>
                  </a:cubicBezTo>
                  <a:lnTo>
                    <a:pt x="6837" y="5078"/>
                  </a:lnTo>
                  <a:cubicBezTo>
                    <a:pt x="6774" y="5236"/>
                    <a:pt x="6837" y="5457"/>
                    <a:pt x="7026" y="5520"/>
                  </a:cubicBezTo>
                  <a:cubicBezTo>
                    <a:pt x="7089" y="5520"/>
                    <a:pt x="7120" y="5551"/>
                    <a:pt x="7152" y="5551"/>
                  </a:cubicBezTo>
                  <a:cubicBezTo>
                    <a:pt x="7278" y="5551"/>
                    <a:pt x="7435" y="5457"/>
                    <a:pt x="7467" y="5362"/>
                  </a:cubicBezTo>
                  <a:lnTo>
                    <a:pt x="8034" y="4039"/>
                  </a:lnTo>
                  <a:cubicBezTo>
                    <a:pt x="8191" y="4133"/>
                    <a:pt x="8349" y="4165"/>
                    <a:pt x="8538" y="4165"/>
                  </a:cubicBezTo>
                  <a:cubicBezTo>
                    <a:pt x="8664" y="4165"/>
                    <a:pt x="8759" y="4133"/>
                    <a:pt x="8885" y="4133"/>
                  </a:cubicBezTo>
                  <a:lnTo>
                    <a:pt x="8885" y="4921"/>
                  </a:lnTo>
                  <a:cubicBezTo>
                    <a:pt x="8223" y="5047"/>
                    <a:pt x="7719" y="5583"/>
                    <a:pt x="7561" y="6244"/>
                  </a:cubicBezTo>
                  <a:lnTo>
                    <a:pt x="5293" y="6244"/>
                  </a:lnTo>
                  <a:lnTo>
                    <a:pt x="5293" y="5709"/>
                  </a:lnTo>
                  <a:cubicBezTo>
                    <a:pt x="5293" y="4984"/>
                    <a:pt x="4915" y="4354"/>
                    <a:pt x="4348" y="4007"/>
                  </a:cubicBezTo>
                  <a:cubicBezTo>
                    <a:pt x="4757" y="3692"/>
                    <a:pt x="4978" y="3220"/>
                    <a:pt x="4978" y="2653"/>
                  </a:cubicBezTo>
                  <a:cubicBezTo>
                    <a:pt x="4978" y="1707"/>
                    <a:pt x="4253" y="983"/>
                    <a:pt x="3308" y="983"/>
                  </a:cubicBezTo>
                  <a:cubicBezTo>
                    <a:pt x="2363" y="983"/>
                    <a:pt x="1607" y="1707"/>
                    <a:pt x="1607" y="2653"/>
                  </a:cubicBezTo>
                  <a:cubicBezTo>
                    <a:pt x="1607" y="3220"/>
                    <a:pt x="1890" y="3724"/>
                    <a:pt x="2269" y="4039"/>
                  </a:cubicBezTo>
                  <a:cubicBezTo>
                    <a:pt x="2143" y="4133"/>
                    <a:pt x="2080" y="4196"/>
                    <a:pt x="1985" y="4291"/>
                  </a:cubicBezTo>
                  <a:cubicBezTo>
                    <a:pt x="1922" y="4354"/>
                    <a:pt x="1827" y="4448"/>
                    <a:pt x="1764" y="4543"/>
                  </a:cubicBezTo>
                  <a:cubicBezTo>
                    <a:pt x="1575" y="4354"/>
                    <a:pt x="1323" y="4228"/>
                    <a:pt x="1008" y="4228"/>
                  </a:cubicBezTo>
                  <a:cubicBezTo>
                    <a:pt x="473" y="4228"/>
                    <a:pt x="0" y="4700"/>
                    <a:pt x="0" y="5268"/>
                  </a:cubicBezTo>
                  <a:lnTo>
                    <a:pt x="0" y="11411"/>
                  </a:lnTo>
                  <a:cubicBezTo>
                    <a:pt x="0" y="11600"/>
                    <a:pt x="158" y="11758"/>
                    <a:pt x="347" y="11758"/>
                  </a:cubicBezTo>
                  <a:lnTo>
                    <a:pt x="8570" y="11758"/>
                  </a:lnTo>
                  <a:cubicBezTo>
                    <a:pt x="8759" y="11758"/>
                    <a:pt x="8916" y="11600"/>
                    <a:pt x="8916" y="11411"/>
                  </a:cubicBezTo>
                  <a:lnTo>
                    <a:pt x="8916" y="9048"/>
                  </a:lnTo>
                  <a:cubicBezTo>
                    <a:pt x="8916" y="8765"/>
                    <a:pt x="8853" y="8544"/>
                    <a:pt x="8727" y="8292"/>
                  </a:cubicBezTo>
                  <a:lnTo>
                    <a:pt x="11342" y="8292"/>
                  </a:lnTo>
                  <a:cubicBezTo>
                    <a:pt x="11531" y="8292"/>
                    <a:pt x="11689" y="8134"/>
                    <a:pt x="11689" y="7945"/>
                  </a:cubicBezTo>
                  <a:lnTo>
                    <a:pt x="11689" y="6559"/>
                  </a:lnTo>
                  <a:cubicBezTo>
                    <a:pt x="11689" y="6339"/>
                    <a:pt x="11531" y="6181"/>
                    <a:pt x="11310" y="6181"/>
                  </a:cubicBezTo>
                  <a:lnTo>
                    <a:pt x="10901" y="6181"/>
                  </a:lnTo>
                  <a:cubicBezTo>
                    <a:pt x="10775" y="5520"/>
                    <a:pt x="10239" y="4984"/>
                    <a:pt x="9546" y="4826"/>
                  </a:cubicBezTo>
                  <a:lnTo>
                    <a:pt x="9546" y="3094"/>
                  </a:lnTo>
                  <a:cubicBezTo>
                    <a:pt x="9546" y="2621"/>
                    <a:pt x="9231" y="2243"/>
                    <a:pt x="8790" y="2117"/>
                  </a:cubicBezTo>
                  <a:lnTo>
                    <a:pt x="9515" y="447"/>
                  </a:lnTo>
                  <a:cubicBezTo>
                    <a:pt x="9578" y="290"/>
                    <a:pt x="9515" y="69"/>
                    <a:pt x="9326" y="38"/>
                  </a:cubicBezTo>
                  <a:cubicBezTo>
                    <a:pt x="9283" y="12"/>
                    <a:pt x="9234" y="1"/>
                    <a:pt x="9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70" name="Google Shape;1770;p147"/>
          <p:cNvCxnSpPr/>
          <p:nvPr/>
        </p:nvCxnSpPr>
        <p:spPr>
          <a:xfrm>
            <a:off x="3008278" y="3541159"/>
            <a:ext cx="0" cy="23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71" name="Google Shape;1771;p147"/>
          <p:cNvCxnSpPr/>
          <p:nvPr/>
        </p:nvCxnSpPr>
        <p:spPr>
          <a:xfrm>
            <a:off x="5074003" y="3541150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72" name="Google Shape;1772;p147"/>
          <p:cNvSpPr txBox="1">
            <a:spLocks noGrp="1"/>
          </p:cNvSpPr>
          <p:nvPr>
            <p:ph type="ctrTitle" idx="2"/>
          </p:nvPr>
        </p:nvSpPr>
        <p:spPr>
          <a:xfrm>
            <a:off x="2362537" y="4007604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Next</a:t>
            </a:r>
            <a:r>
              <a:rPr lang="pl-PL" dirty="0"/>
              <a:t>-Gen Firewall</a:t>
            </a:r>
            <a:endParaRPr dirty="0"/>
          </a:p>
        </p:txBody>
      </p:sp>
      <p:sp>
        <p:nvSpPr>
          <p:cNvPr id="1774" name="Google Shape;1774;p147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SOC</a:t>
            </a:r>
            <a:endParaRPr dirty="0"/>
          </a:p>
        </p:txBody>
      </p:sp>
      <p:sp>
        <p:nvSpPr>
          <p:cNvPr id="1776" name="Google Shape;1776;p147"/>
          <p:cNvSpPr txBox="1">
            <a:spLocks noGrp="1"/>
          </p:cNvSpPr>
          <p:nvPr>
            <p:ph type="ctrTitle" idx="5"/>
          </p:nvPr>
        </p:nvSpPr>
        <p:spPr>
          <a:xfrm>
            <a:off x="3441543" y="191230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Encryption</a:t>
            </a:r>
            <a:endParaRPr dirty="0"/>
          </a:p>
        </p:txBody>
      </p:sp>
      <p:sp>
        <p:nvSpPr>
          <p:cNvPr id="1778" name="Google Shape;1778;p147"/>
          <p:cNvSpPr txBox="1">
            <a:spLocks noGrp="1"/>
          </p:cNvSpPr>
          <p:nvPr>
            <p:ph type="ctrTitle" idx="7"/>
          </p:nvPr>
        </p:nvSpPr>
        <p:spPr>
          <a:xfrm>
            <a:off x="5509265" y="200385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Endpoint</a:t>
            </a:r>
            <a:r>
              <a:rPr lang="pl-PL" dirty="0"/>
              <a:t> Monitoring</a:t>
            </a:r>
            <a:endParaRPr dirty="0"/>
          </a:p>
        </p:txBody>
      </p:sp>
      <p:grpSp>
        <p:nvGrpSpPr>
          <p:cNvPr id="4" name="Google Shape;6417;p171">
            <a:extLst>
              <a:ext uri="{FF2B5EF4-FFF2-40B4-BE49-F238E27FC236}">
                <a16:creationId xmlns:a16="http://schemas.microsoft.com/office/drawing/2014/main" id="{4EA73432-6F26-A2B0-BAE0-BEDEC19FE9C4}"/>
              </a:ext>
            </a:extLst>
          </p:cNvPr>
          <p:cNvGrpSpPr/>
          <p:nvPr/>
        </p:nvGrpSpPr>
        <p:grpSpPr>
          <a:xfrm>
            <a:off x="3842580" y="2845216"/>
            <a:ext cx="433437" cy="435092"/>
            <a:chOff x="-61782550" y="2664925"/>
            <a:chExt cx="316650" cy="319275"/>
          </a:xfrm>
          <a:solidFill>
            <a:schemeClr val="bg1"/>
          </a:solidFill>
        </p:grpSpPr>
        <p:sp>
          <p:nvSpPr>
            <p:cNvPr id="5" name="Google Shape;6418;p171">
              <a:extLst>
                <a:ext uri="{FF2B5EF4-FFF2-40B4-BE49-F238E27FC236}">
                  <a16:creationId xmlns:a16="http://schemas.microsoft.com/office/drawing/2014/main" id="{D7DAD578-F810-54C9-4897-CA871EECF0E4}"/>
                </a:ext>
              </a:extLst>
            </p:cNvPr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19;p171">
              <a:extLst>
                <a:ext uri="{FF2B5EF4-FFF2-40B4-BE49-F238E27FC236}">
                  <a16:creationId xmlns:a16="http://schemas.microsoft.com/office/drawing/2014/main" id="{FC2E9F5B-08A6-6254-CBA7-1122274298E8}"/>
                </a:ext>
              </a:extLst>
            </p:cNvPr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20;p171">
              <a:extLst>
                <a:ext uri="{FF2B5EF4-FFF2-40B4-BE49-F238E27FC236}">
                  <a16:creationId xmlns:a16="http://schemas.microsoft.com/office/drawing/2014/main" id="{D0A0F37A-396F-A5FD-8F5E-A18F56ADF8F0}"/>
                </a:ext>
              </a:extLst>
            </p:cNvPr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330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47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EXISTING SOLUTIONS</a:t>
            </a:r>
            <a:endParaRPr dirty="0"/>
          </a:p>
        </p:txBody>
      </p:sp>
      <p:grpSp>
        <p:nvGrpSpPr>
          <p:cNvPr id="1746" name="Google Shape;1746;p147"/>
          <p:cNvGrpSpPr/>
          <p:nvPr/>
        </p:nvGrpSpPr>
        <p:grpSpPr>
          <a:xfrm>
            <a:off x="2457787" y="2556355"/>
            <a:ext cx="4228423" cy="979620"/>
            <a:chOff x="2457787" y="2317237"/>
            <a:chExt cx="4228423" cy="979620"/>
          </a:xfrm>
        </p:grpSpPr>
        <p:sp>
          <p:nvSpPr>
            <p:cNvPr id="1747" name="Google Shape;1747;p147"/>
            <p:cNvSpPr/>
            <p:nvPr/>
          </p:nvSpPr>
          <p:spPr>
            <a:xfrm>
              <a:off x="2457787" y="2317237"/>
              <a:ext cx="2069813" cy="979620"/>
            </a:xfrm>
            <a:custGeom>
              <a:avLst/>
              <a:gdLst/>
              <a:ahLst/>
              <a:cxnLst/>
              <a:rect l="l" t="t" r="r" b="b"/>
              <a:pathLst>
                <a:path w="34368" h="16266" extrusionOk="0">
                  <a:moveTo>
                    <a:pt x="4679" y="0"/>
                  </a:moveTo>
                  <a:lnTo>
                    <a:pt x="0" y="8133"/>
                  </a:lnTo>
                  <a:lnTo>
                    <a:pt x="4679" y="16265"/>
                  </a:lnTo>
                  <a:lnTo>
                    <a:pt x="14094" y="16265"/>
                  </a:lnTo>
                  <a:lnTo>
                    <a:pt x="17913" y="9590"/>
                  </a:lnTo>
                  <a:lnTo>
                    <a:pt x="22591" y="1458"/>
                  </a:lnTo>
                  <a:lnTo>
                    <a:pt x="30301" y="1458"/>
                  </a:lnTo>
                  <a:lnTo>
                    <a:pt x="33522" y="7098"/>
                  </a:lnTo>
                  <a:lnTo>
                    <a:pt x="34367" y="5640"/>
                  </a:lnTo>
                  <a:lnTo>
                    <a:pt x="33522" y="4183"/>
                  </a:lnTo>
                  <a:lnTo>
                    <a:pt x="31146" y="0"/>
                  </a:lnTo>
                  <a:lnTo>
                    <a:pt x="21746" y="0"/>
                  </a:lnTo>
                  <a:lnTo>
                    <a:pt x="17067" y="8133"/>
                  </a:lnTo>
                  <a:lnTo>
                    <a:pt x="13234" y="14808"/>
                  </a:lnTo>
                  <a:lnTo>
                    <a:pt x="5524" y="14808"/>
                  </a:lnTo>
                  <a:lnTo>
                    <a:pt x="1706" y="8133"/>
                  </a:lnTo>
                  <a:lnTo>
                    <a:pt x="5524" y="1458"/>
                  </a:lnTo>
                  <a:lnTo>
                    <a:pt x="13234" y="1458"/>
                  </a:lnTo>
                  <a:lnTo>
                    <a:pt x="16455" y="7098"/>
                  </a:lnTo>
                  <a:lnTo>
                    <a:pt x="17301" y="5640"/>
                  </a:lnTo>
                  <a:lnTo>
                    <a:pt x="16455" y="4183"/>
                  </a:lnTo>
                  <a:lnTo>
                    <a:pt x="1409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7"/>
            <p:cNvSpPr/>
            <p:nvPr/>
          </p:nvSpPr>
          <p:spPr>
            <a:xfrm>
              <a:off x="4615554" y="2317237"/>
              <a:ext cx="2070656" cy="979620"/>
            </a:xfrm>
            <a:custGeom>
              <a:avLst/>
              <a:gdLst/>
              <a:ahLst/>
              <a:cxnLst/>
              <a:rect l="l" t="t" r="r" b="b"/>
              <a:pathLst>
                <a:path w="34382" h="16266" extrusionOk="0">
                  <a:moveTo>
                    <a:pt x="20288" y="0"/>
                  </a:moveTo>
                  <a:lnTo>
                    <a:pt x="16470" y="6675"/>
                  </a:lnTo>
                  <a:lnTo>
                    <a:pt x="11791" y="14808"/>
                  </a:lnTo>
                  <a:lnTo>
                    <a:pt x="4081" y="14808"/>
                  </a:lnTo>
                  <a:lnTo>
                    <a:pt x="860" y="9167"/>
                  </a:lnTo>
                  <a:lnTo>
                    <a:pt x="0" y="10625"/>
                  </a:lnTo>
                  <a:lnTo>
                    <a:pt x="860" y="12082"/>
                  </a:lnTo>
                  <a:lnTo>
                    <a:pt x="3221" y="16265"/>
                  </a:lnTo>
                  <a:lnTo>
                    <a:pt x="12637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858" y="1458"/>
                  </a:lnTo>
                  <a:lnTo>
                    <a:pt x="32677" y="8133"/>
                  </a:lnTo>
                  <a:lnTo>
                    <a:pt x="28858" y="14808"/>
                  </a:lnTo>
                  <a:lnTo>
                    <a:pt x="21134" y="14808"/>
                  </a:lnTo>
                  <a:lnTo>
                    <a:pt x="17927" y="9167"/>
                  </a:lnTo>
                  <a:lnTo>
                    <a:pt x="17067" y="10625"/>
                  </a:lnTo>
                  <a:lnTo>
                    <a:pt x="17927" y="12082"/>
                  </a:lnTo>
                  <a:lnTo>
                    <a:pt x="20288" y="16265"/>
                  </a:lnTo>
                  <a:lnTo>
                    <a:pt x="29703" y="16265"/>
                  </a:lnTo>
                  <a:lnTo>
                    <a:pt x="34382" y="8133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7"/>
            <p:cNvSpPr/>
            <p:nvPr/>
          </p:nvSpPr>
          <p:spPr>
            <a:xfrm>
              <a:off x="3580437" y="2317237"/>
              <a:ext cx="1978512" cy="979620"/>
            </a:xfrm>
            <a:custGeom>
              <a:avLst/>
              <a:gdLst/>
              <a:ahLst/>
              <a:cxnLst/>
              <a:rect l="l" t="t" r="r" b="b"/>
              <a:pathLst>
                <a:path w="32852" h="16266" extrusionOk="0">
                  <a:moveTo>
                    <a:pt x="20347" y="0"/>
                  </a:moveTo>
                  <a:lnTo>
                    <a:pt x="16455" y="6675"/>
                  </a:lnTo>
                  <a:lnTo>
                    <a:pt x="11850" y="14808"/>
                  </a:lnTo>
                  <a:lnTo>
                    <a:pt x="4125" y="14808"/>
                  </a:lnTo>
                  <a:lnTo>
                    <a:pt x="846" y="9167"/>
                  </a:lnTo>
                  <a:lnTo>
                    <a:pt x="0" y="10625"/>
                  </a:lnTo>
                  <a:lnTo>
                    <a:pt x="846" y="12082"/>
                  </a:lnTo>
                  <a:lnTo>
                    <a:pt x="3280" y="16265"/>
                  </a:lnTo>
                  <a:lnTo>
                    <a:pt x="12695" y="16265"/>
                  </a:lnTo>
                  <a:lnTo>
                    <a:pt x="17315" y="8133"/>
                  </a:lnTo>
                  <a:lnTo>
                    <a:pt x="21134" y="1458"/>
                  </a:lnTo>
                  <a:lnTo>
                    <a:pt x="28902" y="1458"/>
                  </a:lnTo>
                  <a:lnTo>
                    <a:pt x="32065" y="6981"/>
                  </a:lnTo>
                  <a:lnTo>
                    <a:pt x="32852" y="5524"/>
                  </a:lnTo>
                  <a:lnTo>
                    <a:pt x="2970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0" name="Google Shape;1750;p147"/>
          <p:cNvCxnSpPr/>
          <p:nvPr/>
        </p:nvCxnSpPr>
        <p:spPr>
          <a:xfrm rot="10800000">
            <a:off x="6125025" y="2327218"/>
            <a:ext cx="0" cy="23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51" name="Google Shape;1751;p147"/>
          <p:cNvCxnSpPr/>
          <p:nvPr/>
        </p:nvCxnSpPr>
        <p:spPr>
          <a:xfrm rot="10800000">
            <a:off x="4059300" y="2327368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52" name="Google Shape;1752;p147"/>
          <p:cNvGrpSpPr/>
          <p:nvPr/>
        </p:nvGrpSpPr>
        <p:grpSpPr>
          <a:xfrm>
            <a:off x="2814091" y="2845216"/>
            <a:ext cx="3511204" cy="401926"/>
            <a:chOff x="2814091" y="2606098"/>
            <a:chExt cx="3511204" cy="401926"/>
          </a:xfrm>
        </p:grpSpPr>
        <p:grpSp>
          <p:nvGrpSpPr>
            <p:cNvPr id="1753" name="Google Shape;1753;p147"/>
            <p:cNvGrpSpPr/>
            <p:nvPr/>
          </p:nvGrpSpPr>
          <p:grpSpPr>
            <a:xfrm>
              <a:off x="2814091" y="2606098"/>
              <a:ext cx="400860" cy="401926"/>
              <a:chOff x="-1700225" y="2768875"/>
              <a:chExt cx="291450" cy="292225"/>
            </a:xfrm>
          </p:grpSpPr>
          <p:sp>
            <p:nvSpPr>
              <p:cNvPr id="1754" name="Google Shape;1754;p147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5" name="Google Shape;1755;p147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7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7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7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7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0" name="Google Shape;1760;p147"/>
            <p:cNvGrpSpPr/>
            <p:nvPr/>
          </p:nvGrpSpPr>
          <p:grpSpPr>
            <a:xfrm>
              <a:off x="5924435" y="2606144"/>
              <a:ext cx="400860" cy="401789"/>
              <a:chOff x="-3137650" y="2408950"/>
              <a:chExt cx="291450" cy="292125"/>
            </a:xfrm>
          </p:grpSpPr>
          <p:sp>
            <p:nvSpPr>
              <p:cNvPr id="1761" name="Google Shape;1761;p147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7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7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7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47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6" name="Google Shape;1766;p147"/>
            <p:cNvSpPr/>
            <p:nvPr/>
          </p:nvSpPr>
          <p:spPr>
            <a:xfrm>
              <a:off x="4921858" y="2638589"/>
              <a:ext cx="334919" cy="336896"/>
            </a:xfrm>
            <a:custGeom>
              <a:avLst/>
              <a:gdLst/>
              <a:ahLst/>
              <a:cxnLst/>
              <a:rect l="l" t="t" r="r" b="b"/>
              <a:pathLst>
                <a:path w="11689" h="11758" extrusionOk="0">
                  <a:moveTo>
                    <a:pt x="8538" y="2747"/>
                  </a:moveTo>
                  <a:cubicBezTo>
                    <a:pt x="8727" y="2747"/>
                    <a:pt x="8853" y="2905"/>
                    <a:pt x="8853" y="3094"/>
                  </a:cubicBezTo>
                  <a:cubicBezTo>
                    <a:pt x="8885" y="3251"/>
                    <a:pt x="8727" y="3409"/>
                    <a:pt x="8538" y="3409"/>
                  </a:cubicBezTo>
                  <a:cubicBezTo>
                    <a:pt x="8444" y="3409"/>
                    <a:pt x="8381" y="3377"/>
                    <a:pt x="8286" y="3346"/>
                  </a:cubicBezTo>
                  <a:lnTo>
                    <a:pt x="8538" y="2747"/>
                  </a:lnTo>
                  <a:close/>
                  <a:moveTo>
                    <a:pt x="3277" y="1581"/>
                  </a:moveTo>
                  <a:cubicBezTo>
                    <a:pt x="3844" y="1581"/>
                    <a:pt x="4316" y="2023"/>
                    <a:pt x="4316" y="2590"/>
                  </a:cubicBezTo>
                  <a:cubicBezTo>
                    <a:pt x="4316" y="3157"/>
                    <a:pt x="3844" y="3598"/>
                    <a:pt x="3277" y="3598"/>
                  </a:cubicBezTo>
                  <a:cubicBezTo>
                    <a:pt x="2741" y="3598"/>
                    <a:pt x="2269" y="3157"/>
                    <a:pt x="2269" y="2590"/>
                  </a:cubicBezTo>
                  <a:cubicBezTo>
                    <a:pt x="2269" y="1991"/>
                    <a:pt x="2741" y="1581"/>
                    <a:pt x="3277" y="1581"/>
                  </a:cubicBezTo>
                  <a:close/>
                  <a:moveTo>
                    <a:pt x="9231" y="5457"/>
                  </a:moveTo>
                  <a:cubicBezTo>
                    <a:pt x="9672" y="5457"/>
                    <a:pt x="10050" y="5740"/>
                    <a:pt x="10208" y="6150"/>
                  </a:cubicBezTo>
                  <a:lnTo>
                    <a:pt x="8286" y="6150"/>
                  </a:lnTo>
                  <a:cubicBezTo>
                    <a:pt x="8412" y="5772"/>
                    <a:pt x="8759" y="5457"/>
                    <a:pt x="9231" y="5457"/>
                  </a:cubicBezTo>
                  <a:close/>
                  <a:moveTo>
                    <a:pt x="10932" y="6843"/>
                  </a:moveTo>
                  <a:lnTo>
                    <a:pt x="10932" y="7504"/>
                  </a:lnTo>
                  <a:lnTo>
                    <a:pt x="5262" y="7504"/>
                  </a:lnTo>
                  <a:lnTo>
                    <a:pt x="5262" y="6843"/>
                  </a:lnTo>
                  <a:close/>
                  <a:moveTo>
                    <a:pt x="3403" y="4291"/>
                  </a:moveTo>
                  <a:cubicBezTo>
                    <a:pt x="4064" y="4322"/>
                    <a:pt x="4631" y="4921"/>
                    <a:pt x="4631" y="5583"/>
                  </a:cubicBezTo>
                  <a:lnTo>
                    <a:pt x="4631" y="7725"/>
                  </a:lnTo>
                  <a:cubicBezTo>
                    <a:pt x="4348" y="7567"/>
                    <a:pt x="4033" y="7441"/>
                    <a:pt x="3686" y="7441"/>
                  </a:cubicBezTo>
                  <a:lnTo>
                    <a:pt x="3340" y="7441"/>
                  </a:lnTo>
                  <a:lnTo>
                    <a:pt x="3340" y="6402"/>
                  </a:lnTo>
                  <a:cubicBezTo>
                    <a:pt x="3340" y="6213"/>
                    <a:pt x="3182" y="6055"/>
                    <a:pt x="2962" y="6055"/>
                  </a:cubicBezTo>
                  <a:cubicBezTo>
                    <a:pt x="2773" y="6055"/>
                    <a:pt x="2615" y="6213"/>
                    <a:pt x="2615" y="6402"/>
                  </a:cubicBezTo>
                  <a:lnTo>
                    <a:pt x="2615" y="7788"/>
                  </a:lnTo>
                  <a:cubicBezTo>
                    <a:pt x="2615" y="7977"/>
                    <a:pt x="2773" y="8134"/>
                    <a:pt x="2962" y="8134"/>
                  </a:cubicBezTo>
                  <a:lnTo>
                    <a:pt x="3655" y="8134"/>
                  </a:lnTo>
                  <a:cubicBezTo>
                    <a:pt x="4064" y="8134"/>
                    <a:pt x="4474" y="8418"/>
                    <a:pt x="4600" y="8828"/>
                  </a:cubicBezTo>
                  <a:lnTo>
                    <a:pt x="1985" y="8828"/>
                  </a:lnTo>
                  <a:lnTo>
                    <a:pt x="1985" y="5583"/>
                  </a:lnTo>
                  <a:lnTo>
                    <a:pt x="2080" y="5583"/>
                  </a:lnTo>
                  <a:cubicBezTo>
                    <a:pt x="2080" y="5236"/>
                    <a:pt x="2237" y="4858"/>
                    <a:pt x="2458" y="4637"/>
                  </a:cubicBezTo>
                  <a:cubicBezTo>
                    <a:pt x="2741" y="4385"/>
                    <a:pt x="3056" y="4291"/>
                    <a:pt x="3403" y="4291"/>
                  </a:cubicBezTo>
                  <a:close/>
                  <a:moveTo>
                    <a:pt x="1040" y="4795"/>
                  </a:moveTo>
                  <a:cubicBezTo>
                    <a:pt x="1229" y="4795"/>
                    <a:pt x="1418" y="4952"/>
                    <a:pt x="1418" y="5141"/>
                  </a:cubicBezTo>
                  <a:lnTo>
                    <a:pt x="1418" y="9174"/>
                  </a:lnTo>
                  <a:lnTo>
                    <a:pt x="1418" y="9300"/>
                  </a:lnTo>
                  <a:cubicBezTo>
                    <a:pt x="1449" y="9458"/>
                    <a:pt x="1575" y="9521"/>
                    <a:pt x="1733" y="9521"/>
                  </a:cubicBezTo>
                  <a:lnTo>
                    <a:pt x="5860" y="9521"/>
                  </a:lnTo>
                  <a:cubicBezTo>
                    <a:pt x="6049" y="9521"/>
                    <a:pt x="6175" y="9678"/>
                    <a:pt x="6175" y="9836"/>
                  </a:cubicBezTo>
                  <a:lnTo>
                    <a:pt x="6175" y="10938"/>
                  </a:lnTo>
                  <a:lnTo>
                    <a:pt x="693" y="10938"/>
                  </a:lnTo>
                  <a:lnTo>
                    <a:pt x="693" y="5141"/>
                  </a:lnTo>
                  <a:cubicBezTo>
                    <a:pt x="693" y="4952"/>
                    <a:pt x="851" y="4795"/>
                    <a:pt x="1040" y="4795"/>
                  </a:cubicBezTo>
                  <a:close/>
                  <a:moveTo>
                    <a:pt x="7656" y="8197"/>
                  </a:moveTo>
                  <a:cubicBezTo>
                    <a:pt x="7971" y="8260"/>
                    <a:pt x="8254" y="8576"/>
                    <a:pt x="8254" y="8922"/>
                  </a:cubicBezTo>
                  <a:lnTo>
                    <a:pt x="8254" y="10938"/>
                  </a:lnTo>
                  <a:lnTo>
                    <a:pt x="6868" y="10938"/>
                  </a:lnTo>
                  <a:lnTo>
                    <a:pt x="6868" y="9836"/>
                  </a:lnTo>
                  <a:cubicBezTo>
                    <a:pt x="6868" y="9269"/>
                    <a:pt x="6396" y="8796"/>
                    <a:pt x="5860" y="8796"/>
                  </a:cubicBezTo>
                  <a:lnTo>
                    <a:pt x="5388" y="8796"/>
                  </a:lnTo>
                  <a:cubicBezTo>
                    <a:pt x="5356" y="8576"/>
                    <a:pt x="5230" y="8386"/>
                    <a:pt x="5104" y="8197"/>
                  </a:cubicBezTo>
                  <a:close/>
                  <a:moveTo>
                    <a:pt x="9185" y="1"/>
                  </a:moveTo>
                  <a:cubicBezTo>
                    <a:pt x="9049" y="1"/>
                    <a:pt x="8908" y="88"/>
                    <a:pt x="8885" y="227"/>
                  </a:cubicBezTo>
                  <a:lnTo>
                    <a:pt x="6837" y="5078"/>
                  </a:lnTo>
                  <a:cubicBezTo>
                    <a:pt x="6774" y="5236"/>
                    <a:pt x="6837" y="5457"/>
                    <a:pt x="7026" y="5520"/>
                  </a:cubicBezTo>
                  <a:cubicBezTo>
                    <a:pt x="7089" y="5520"/>
                    <a:pt x="7120" y="5551"/>
                    <a:pt x="7152" y="5551"/>
                  </a:cubicBezTo>
                  <a:cubicBezTo>
                    <a:pt x="7278" y="5551"/>
                    <a:pt x="7435" y="5457"/>
                    <a:pt x="7467" y="5362"/>
                  </a:cubicBezTo>
                  <a:lnTo>
                    <a:pt x="8034" y="4039"/>
                  </a:lnTo>
                  <a:cubicBezTo>
                    <a:pt x="8191" y="4133"/>
                    <a:pt x="8349" y="4165"/>
                    <a:pt x="8538" y="4165"/>
                  </a:cubicBezTo>
                  <a:cubicBezTo>
                    <a:pt x="8664" y="4165"/>
                    <a:pt x="8759" y="4133"/>
                    <a:pt x="8885" y="4133"/>
                  </a:cubicBezTo>
                  <a:lnTo>
                    <a:pt x="8885" y="4921"/>
                  </a:lnTo>
                  <a:cubicBezTo>
                    <a:pt x="8223" y="5047"/>
                    <a:pt x="7719" y="5583"/>
                    <a:pt x="7561" y="6244"/>
                  </a:cubicBezTo>
                  <a:lnTo>
                    <a:pt x="5293" y="6244"/>
                  </a:lnTo>
                  <a:lnTo>
                    <a:pt x="5293" y="5709"/>
                  </a:lnTo>
                  <a:cubicBezTo>
                    <a:pt x="5293" y="4984"/>
                    <a:pt x="4915" y="4354"/>
                    <a:pt x="4348" y="4007"/>
                  </a:cubicBezTo>
                  <a:cubicBezTo>
                    <a:pt x="4757" y="3692"/>
                    <a:pt x="4978" y="3220"/>
                    <a:pt x="4978" y="2653"/>
                  </a:cubicBezTo>
                  <a:cubicBezTo>
                    <a:pt x="4978" y="1707"/>
                    <a:pt x="4253" y="983"/>
                    <a:pt x="3308" y="983"/>
                  </a:cubicBezTo>
                  <a:cubicBezTo>
                    <a:pt x="2363" y="983"/>
                    <a:pt x="1607" y="1707"/>
                    <a:pt x="1607" y="2653"/>
                  </a:cubicBezTo>
                  <a:cubicBezTo>
                    <a:pt x="1607" y="3220"/>
                    <a:pt x="1890" y="3724"/>
                    <a:pt x="2269" y="4039"/>
                  </a:cubicBezTo>
                  <a:cubicBezTo>
                    <a:pt x="2143" y="4133"/>
                    <a:pt x="2080" y="4196"/>
                    <a:pt x="1985" y="4291"/>
                  </a:cubicBezTo>
                  <a:cubicBezTo>
                    <a:pt x="1922" y="4354"/>
                    <a:pt x="1827" y="4448"/>
                    <a:pt x="1764" y="4543"/>
                  </a:cubicBezTo>
                  <a:cubicBezTo>
                    <a:pt x="1575" y="4354"/>
                    <a:pt x="1323" y="4228"/>
                    <a:pt x="1008" y="4228"/>
                  </a:cubicBezTo>
                  <a:cubicBezTo>
                    <a:pt x="473" y="4228"/>
                    <a:pt x="0" y="4700"/>
                    <a:pt x="0" y="5268"/>
                  </a:cubicBezTo>
                  <a:lnTo>
                    <a:pt x="0" y="11411"/>
                  </a:lnTo>
                  <a:cubicBezTo>
                    <a:pt x="0" y="11600"/>
                    <a:pt x="158" y="11758"/>
                    <a:pt x="347" y="11758"/>
                  </a:cubicBezTo>
                  <a:lnTo>
                    <a:pt x="8570" y="11758"/>
                  </a:lnTo>
                  <a:cubicBezTo>
                    <a:pt x="8759" y="11758"/>
                    <a:pt x="8916" y="11600"/>
                    <a:pt x="8916" y="11411"/>
                  </a:cubicBezTo>
                  <a:lnTo>
                    <a:pt x="8916" y="9048"/>
                  </a:lnTo>
                  <a:cubicBezTo>
                    <a:pt x="8916" y="8765"/>
                    <a:pt x="8853" y="8544"/>
                    <a:pt x="8727" y="8292"/>
                  </a:cubicBezTo>
                  <a:lnTo>
                    <a:pt x="11342" y="8292"/>
                  </a:lnTo>
                  <a:cubicBezTo>
                    <a:pt x="11531" y="8292"/>
                    <a:pt x="11689" y="8134"/>
                    <a:pt x="11689" y="7945"/>
                  </a:cubicBezTo>
                  <a:lnTo>
                    <a:pt x="11689" y="6559"/>
                  </a:lnTo>
                  <a:cubicBezTo>
                    <a:pt x="11689" y="6339"/>
                    <a:pt x="11531" y="6181"/>
                    <a:pt x="11310" y="6181"/>
                  </a:cubicBezTo>
                  <a:lnTo>
                    <a:pt x="10901" y="6181"/>
                  </a:lnTo>
                  <a:cubicBezTo>
                    <a:pt x="10775" y="5520"/>
                    <a:pt x="10239" y="4984"/>
                    <a:pt x="9546" y="4826"/>
                  </a:cubicBezTo>
                  <a:lnTo>
                    <a:pt x="9546" y="3094"/>
                  </a:lnTo>
                  <a:cubicBezTo>
                    <a:pt x="9546" y="2621"/>
                    <a:pt x="9231" y="2243"/>
                    <a:pt x="8790" y="2117"/>
                  </a:cubicBezTo>
                  <a:lnTo>
                    <a:pt x="9515" y="447"/>
                  </a:lnTo>
                  <a:cubicBezTo>
                    <a:pt x="9578" y="290"/>
                    <a:pt x="9515" y="69"/>
                    <a:pt x="9326" y="38"/>
                  </a:cubicBezTo>
                  <a:cubicBezTo>
                    <a:pt x="9283" y="12"/>
                    <a:pt x="9234" y="1"/>
                    <a:pt x="91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70" name="Google Shape;1770;p147"/>
          <p:cNvCxnSpPr/>
          <p:nvPr/>
        </p:nvCxnSpPr>
        <p:spPr>
          <a:xfrm>
            <a:off x="3008278" y="3541159"/>
            <a:ext cx="0" cy="234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71" name="Google Shape;1771;p147"/>
          <p:cNvCxnSpPr/>
          <p:nvPr/>
        </p:nvCxnSpPr>
        <p:spPr>
          <a:xfrm>
            <a:off x="5074003" y="3541150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72" name="Google Shape;1772;p147"/>
          <p:cNvSpPr txBox="1">
            <a:spLocks noGrp="1"/>
          </p:cNvSpPr>
          <p:nvPr>
            <p:ph type="ctrTitle" idx="2"/>
          </p:nvPr>
        </p:nvSpPr>
        <p:spPr>
          <a:xfrm>
            <a:off x="2362537" y="4007604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Next</a:t>
            </a:r>
            <a:r>
              <a:rPr lang="pl-PL" dirty="0"/>
              <a:t>-Gen Firewall</a:t>
            </a:r>
            <a:endParaRPr dirty="0"/>
          </a:p>
        </p:txBody>
      </p:sp>
      <p:sp>
        <p:nvSpPr>
          <p:cNvPr id="1774" name="Google Shape;1774;p147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SOC</a:t>
            </a:r>
            <a:endParaRPr dirty="0"/>
          </a:p>
        </p:txBody>
      </p:sp>
      <p:sp>
        <p:nvSpPr>
          <p:cNvPr id="1776" name="Google Shape;1776;p147"/>
          <p:cNvSpPr txBox="1">
            <a:spLocks noGrp="1"/>
          </p:cNvSpPr>
          <p:nvPr>
            <p:ph type="ctrTitle" idx="5"/>
          </p:nvPr>
        </p:nvSpPr>
        <p:spPr>
          <a:xfrm>
            <a:off x="3441543" y="191230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Encryption</a:t>
            </a:r>
            <a:endParaRPr dirty="0"/>
          </a:p>
        </p:txBody>
      </p:sp>
      <p:sp>
        <p:nvSpPr>
          <p:cNvPr id="1778" name="Google Shape;1778;p147"/>
          <p:cNvSpPr txBox="1">
            <a:spLocks noGrp="1"/>
          </p:cNvSpPr>
          <p:nvPr>
            <p:ph type="ctrTitle" idx="7"/>
          </p:nvPr>
        </p:nvSpPr>
        <p:spPr>
          <a:xfrm>
            <a:off x="5509265" y="200385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Endpoint</a:t>
            </a:r>
            <a:r>
              <a:rPr lang="pl-PL" dirty="0"/>
              <a:t> Monitoring</a:t>
            </a:r>
            <a:endParaRPr dirty="0"/>
          </a:p>
        </p:txBody>
      </p:sp>
      <p:grpSp>
        <p:nvGrpSpPr>
          <p:cNvPr id="4" name="Google Shape;6417;p171">
            <a:extLst>
              <a:ext uri="{FF2B5EF4-FFF2-40B4-BE49-F238E27FC236}">
                <a16:creationId xmlns:a16="http://schemas.microsoft.com/office/drawing/2014/main" id="{4EA73432-6F26-A2B0-BAE0-BEDEC19FE9C4}"/>
              </a:ext>
            </a:extLst>
          </p:cNvPr>
          <p:cNvGrpSpPr/>
          <p:nvPr/>
        </p:nvGrpSpPr>
        <p:grpSpPr>
          <a:xfrm>
            <a:off x="3842580" y="2845216"/>
            <a:ext cx="433437" cy="435092"/>
            <a:chOff x="-61782550" y="2664925"/>
            <a:chExt cx="316650" cy="319275"/>
          </a:xfrm>
          <a:solidFill>
            <a:schemeClr val="bg1"/>
          </a:solidFill>
        </p:grpSpPr>
        <p:sp>
          <p:nvSpPr>
            <p:cNvPr id="5" name="Google Shape;6418;p171">
              <a:extLst>
                <a:ext uri="{FF2B5EF4-FFF2-40B4-BE49-F238E27FC236}">
                  <a16:creationId xmlns:a16="http://schemas.microsoft.com/office/drawing/2014/main" id="{D7DAD578-F810-54C9-4897-CA871EECF0E4}"/>
                </a:ext>
              </a:extLst>
            </p:cNvPr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19;p171">
              <a:extLst>
                <a:ext uri="{FF2B5EF4-FFF2-40B4-BE49-F238E27FC236}">
                  <a16:creationId xmlns:a16="http://schemas.microsoft.com/office/drawing/2014/main" id="{FC2E9F5B-08A6-6254-CBA7-1122274298E8}"/>
                </a:ext>
              </a:extLst>
            </p:cNvPr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20;p171">
              <a:extLst>
                <a:ext uri="{FF2B5EF4-FFF2-40B4-BE49-F238E27FC236}">
                  <a16:creationId xmlns:a16="http://schemas.microsoft.com/office/drawing/2014/main" id="{D0A0F37A-396F-A5FD-8F5E-A18F56ADF8F0}"/>
                </a:ext>
              </a:extLst>
            </p:cNvPr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rand - Palo Alto Networks">
            <a:extLst>
              <a:ext uri="{FF2B5EF4-FFF2-40B4-BE49-F238E27FC236}">
                <a16:creationId xmlns:a16="http://schemas.microsoft.com/office/drawing/2014/main" id="{AE046B43-9928-785B-AF29-06653EC9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45" y="113674"/>
            <a:ext cx="1789152" cy="6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791AAA-B450-1F82-2E85-F20C08A8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800428"/>
            <a:ext cx="1961600" cy="3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BM Qradar - appNovi">
            <a:extLst>
              <a:ext uri="{FF2B5EF4-FFF2-40B4-BE49-F238E27FC236}">
                <a16:creationId xmlns:a16="http://schemas.microsoft.com/office/drawing/2014/main" id="{9BEA6978-51C9-D52F-DD89-97CE94FD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" y="1181170"/>
            <a:ext cx="1189162" cy="11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rowdStrike Falcon">
            <a:extLst>
              <a:ext uri="{FF2B5EF4-FFF2-40B4-BE49-F238E27FC236}">
                <a16:creationId xmlns:a16="http://schemas.microsoft.com/office/drawing/2014/main" id="{E7E74765-FCE6-7FC2-D138-569E14AC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2" y="2048430"/>
            <a:ext cx="1961600" cy="10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1BB8610-D013-A120-F7DE-3BA62CC9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" y="3198055"/>
            <a:ext cx="1416820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2D67C1E-FF8F-06C7-B01C-B2AB934A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3" y="3680375"/>
            <a:ext cx="1961600" cy="4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D362E4F-6C94-3B0F-0765-E7969657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92" y="1309654"/>
            <a:ext cx="2083726" cy="6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FB3878C-5C29-8A12-EDF2-1186F451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49" y="168793"/>
            <a:ext cx="2791790" cy="5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adcom Inc. | Connecting Everything">
            <a:extLst>
              <a:ext uri="{FF2B5EF4-FFF2-40B4-BE49-F238E27FC236}">
                <a16:creationId xmlns:a16="http://schemas.microsoft.com/office/drawing/2014/main" id="{C266058D-6697-5EDD-3434-52D2A066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12" y="902520"/>
            <a:ext cx="2354027" cy="3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6849DCD0-6F89-D86E-5643-73027FDA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31" y="2419633"/>
            <a:ext cx="1964787" cy="3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45FCAD24-6C44-7EBA-BE19-E06BBA64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32" y="3046155"/>
            <a:ext cx="1911386" cy="4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45AF1673-25C5-C282-9CCF-CA4E99C2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31" y="3738613"/>
            <a:ext cx="2047524" cy="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182775E2-D011-A15A-912C-7F4BC59C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8" y="4380568"/>
            <a:ext cx="2496686" cy="5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70A5632B-C972-9614-6589-D3DD7CBD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09" y="4534939"/>
            <a:ext cx="2564209" cy="31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9470DC24-B9F8-A418-BE72-6C16D955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96" y="1175427"/>
            <a:ext cx="2207942" cy="147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pl-PL" dirty="0"/>
              <a:t>Sounds </a:t>
            </a:r>
            <a:r>
              <a:rPr lang="pl-PL" dirty="0" err="1"/>
              <a:t>good</a:t>
            </a:r>
            <a:r>
              <a:rPr lang="pl-PL" dirty="0"/>
              <a:t>… </a:t>
            </a:r>
            <a:r>
              <a:rPr lang="pl-PL" dirty="0" err="1"/>
              <a:t>However</a:t>
            </a:r>
            <a:r>
              <a:rPr lang="pl-PL" dirty="0"/>
              <a:t>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366448" y="1764423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VS. SOLUTION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100"/>
          <p:cNvSpPr txBox="1">
            <a:spLocks noGrp="1"/>
          </p:cNvSpPr>
          <p:nvPr>
            <p:ph type="subTitle" idx="1"/>
          </p:nvPr>
        </p:nvSpPr>
        <p:spPr>
          <a:xfrm>
            <a:off x="4366448" y="2309228"/>
            <a:ext cx="4299000" cy="857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Solution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let</a:t>
            </a:r>
            <a:r>
              <a:rPr lang="pl-PL" dirty="0"/>
              <a:t> </a:t>
            </a:r>
            <a:r>
              <a:rPr lang="pl-PL" dirty="0" err="1"/>
              <a:t>company</a:t>
            </a:r>
            <a:r>
              <a:rPr lang="pl-PL" dirty="0"/>
              <a:t> </a:t>
            </a:r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of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…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l-P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feasible</a:t>
            </a:r>
            <a:r>
              <a:rPr lang="pl-PL" dirty="0"/>
              <a:t> to </a:t>
            </a:r>
            <a:r>
              <a:rPr lang="pl-PL" dirty="0" err="1"/>
              <a:t>protect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? 😎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Google Shape;1230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700" y="819025"/>
            <a:ext cx="6851052" cy="36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27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PoC</a:t>
            </a:r>
            <a:endParaRPr dirty="0"/>
          </a:p>
        </p:txBody>
      </p:sp>
      <p:pic>
        <p:nvPicPr>
          <p:cNvPr id="2" name="Multimedia online 1" title="20 kwietnia 2024">
            <a:hlinkClick r:id="" action="ppaction://media"/>
            <a:extLst>
              <a:ext uri="{FF2B5EF4-FFF2-40B4-BE49-F238E27FC236}">
                <a16:creationId xmlns:a16="http://schemas.microsoft.com/office/drawing/2014/main" id="{BED9A734-B9EB-23FD-3D7E-C86582A349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62972" y="1416205"/>
            <a:ext cx="3133704" cy="196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ADVANTAGE</a:t>
            </a:r>
            <a:endParaRPr dirty="0"/>
          </a:p>
        </p:txBody>
      </p:sp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No </a:t>
            </a:r>
            <a:r>
              <a:rPr lang="pl-PL" dirty="0" err="1"/>
              <a:t>such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on the market.</a:t>
            </a:r>
            <a:endParaRPr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maintain</a:t>
            </a:r>
            <a:r>
              <a:rPr lang="pl-PL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effort</a:t>
            </a:r>
            <a:r>
              <a:rPr lang="pl-PL" dirty="0"/>
              <a:t> big </a:t>
            </a:r>
            <a:r>
              <a:rPr lang="pl-PL" dirty="0" err="1"/>
              <a:t>income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THEM</a:t>
            </a:r>
            <a:endParaRPr dirty="0"/>
          </a:p>
        </p:txBody>
      </p:sp>
      <p:sp>
        <p:nvSpPr>
          <p:cNvPr id="974" name="Google Shape;974;p114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</a:t>
            </a:r>
            <a:endParaRPr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14"/>
          <p:cNvGrpSpPr/>
          <p:nvPr/>
        </p:nvGrpSpPr>
        <p:grpSpPr>
          <a:xfrm>
            <a:off x="6251249" y="3027492"/>
            <a:ext cx="420796" cy="371887"/>
            <a:chOff x="-3137650" y="2787000"/>
            <a:chExt cx="291450" cy="257575"/>
          </a:xfrm>
        </p:grpSpPr>
        <p:sp>
          <p:nvSpPr>
            <p:cNvPr id="983" name="Google Shape;983;p114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4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4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4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4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4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4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4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PRIVACY CONCERNS</a:t>
            </a:r>
            <a:endParaRPr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According to Polish law, it is possible to monitor workplaces with previous employee’s approval.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l-PL" dirty="0"/>
              <a:t>I</a:t>
            </a:r>
            <a:r>
              <a:rPr lang="en-US" dirty="0" err="1"/>
              <a:t>nterrupting</a:t>
            </a:r>
            <a:r>
              <a:rPr lang="pl-PL" dirty="0"/>
              <a:t> </a:t>
            </a:r>
            <a:r>
              <a:rPr lang="en-US" dirty="0"/>
              <a:t>personal space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prohibited</a:t>
            </a:r>
            <a:r>
              <a:rPr lang="pl-PL" dirty="0"/>
              <a:t> – we do not </a:t>
            </a:r>
            <a:r>
              <a:rPr lang="pl-PL" dirty="0" err="1"/>
              <a:t>violate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en-US" dirty="0"/>
              <a:t>.</a:t>
            </a:r>
            <a:endParaRPr lang="pl-PL" dirty="0"/>
          </a:p>
          <a:p>
            <a:pPr marL="0" lvl="0" indent="0">
              <a:buClr>
                <a:schemeClr val="dk1"/>
              </a:buClr>
              <a:buSzPts val="1100"/>
            </a:pPr>
            <a:endParaRPr lang="pl-PL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pl-PL" sz="600" dirty="0" err="1"/>
              <a:t>Sources</a:t>
            </a:r>
            <a:r>
              <a:rPr lang="pl-PL" sz="600" dirty="0"/>
              <a:t>: </a:t>
            </a:r>
            <a:br>
              <a:rPr lang="pl-PL" sz="600" dirty="0"/>
            </a:br>
            <a:r>
              <a:rPr lang="pl-PL" sz="600" dirty="0">
                <a:hlinkClick r:id="rId3"/>
              </a:rPr>
              <a:t>https://sip.lex.pl/akty-prawne/dzu-dziennik-ustaw/kodeks-pracy-16789274/art-22-2</a:t>
            </a:r>
            <a:br>
              <a:rPr lang="pl-PL" sz="600" dirty="0"/>
            </a:br>
            <a:r>
              <a:rPr lang="pl-PL" sz="600" dirty="0">
                <a:hlinkClick r:id="rId4"/>
              </a:rPr>
              <a:t>https://dlafirm.pracuj.pl/blog/monitoring-w-miejscu-pracy</a:t>
            </a:r>
            <a:endParaRPr lang="pl-PL" sz="600" dirty="0"/>
          </a:p>
          <a:p>
            <a:pPr marL="0" lvl="0" indent="0">
              <a:buClr>
                <a:schemeClr val="dk1"/>
              </a:buClr>
              <a:buSzPts val="1100"/>
            </a:pPr>
            <a:endParaRPr lang="pl-PL" sz="600" dirty="0"/>
          </a:p>
          <a:p>
            <a:pPr marL="0" lvl="0" indent="0">
              <a:buClr>
                <a:schemeClr val="dk1"/>
              </a:buClr>
              <a:buSzPts val="1100"/>
            </a:pP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373208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FINANCE &amp; INFRASTRUCTURE</a:t>
            </a:r>
            <a:endParaRPr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It is way cheaper than investing a lot in mandatory training.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Possibility of building on top of an existing monitoring system.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226</Words>
  <Application>Microsoft Office PowerPoint</Application>
  <PresentationFormat>Pokaz na ekranie (16:9)</PresentationFormat>
  <Paragraphs>49</Paragraphs>
  <Slides>13</Slides>
  <Notes>13</Notes>
  <HiddenSlides>0</HiddenSlides>
  <MMClips>1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Fira Sans Extra Condensed Medium</vt:lpstr>
      <vt:lpstr>Wingdings</vt:lpstr>
      <vt:lpstr>Roboto</vt:lpstr>
      <vt:lpstr>Squada One</vt:lpstr>
      <vt:lpstr>Roboto Condensed Light</vt:lpstr>
      <vt:lpstr>Tech Startup XL by Slidesgo</vt:lpstr>
      <vt:lpstr>Lock Guardian</vt:lpstr>
      <vt:lpstr>EXISTING SOLUTIONS</vt:lpstr>
      <vt:lpstr>EXISTING SOLUTIONS</vt:lpstr>
      <vt:lpstr>“Sounds good… However”</vt:lpstr>
      <vt:lpstr>PROBLEM VS. SOLUTION </vt:lpstr>
      <vt:lpstr>PoC</vt:lpstr>
      <vt:lpstr>COMPETITIVE ADVANTAGE</vt:lpstr>
      <vt:lpstr>PRIVACY CONCERNS</vt:lpstr>
      <vt:lpstr>FINANCE &amp; INFRASTRUCTURE</vt:lpstr>
      <vt:lpstr>PRODUCT OVERVIEW </vt:lpstr>
      <vt:lpstr>IMPLEMENTATION</vt:lpstr>
      <vt:lpstr>FUTURE PLANS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Guardian</dc:title>
  <cp:lastModifiedBy>Maciej Kasprzyk</cp:lastModifiedBy>
  <cp:revision>28</cp:revision>
  <dcterms:modified xsi:type="dcterms:W3CDTF">2024-04-21T08:27:12Z</dcterms:modified>
</cp:coreProperties>
</file>